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avi" ContentType="video/x-msvideo"/>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309" r:id="rId3"/>
    <p:sldId id="295" r:id="rId4"/>
    <p:sldId id="320" r:id="rId5"/>
    <p:sldId id="311" r:id="rId6"/>
    <p:sldId id="282" r:id="rId7"/>
    <p:sldId id="296" r:id="rId8"/>
    <p:sldId id="316" r:id="rId9"/>
    <p:sldId id="312" r:id="rId10"/>
    <p:sldId id="313" r:id="rId11"/>
    <p:sldId id="287" r:id="rId12"/>
    <p:sldId id="261" r:id="rId13"/>
    <p:sldId id="317" r:id="rId14"/>
    <p:sldId id="264" r:id="rId15"/>
    <p:sldId id="288" r:id="rId16"/>
    <p:sldId id="293" r:id="rId17"/>
    <p:sldId id="294" r:id="rId18"/>
    <p:sldId id="318" r:id="rId19"/>
    <p:sldId id="267" r:id="rId20"/>
    <p:sldId id="270" r:id="rId21"/>
    <p:sldId id="269" r:id="rId22"/>
    <p:sldId id="272" r:id="rId23"/>
    <p:sldId id="321" r:id="rId24"/>
    <p:sldId id="331" r:id="rId25"/>
    <p:sldId id="332" r:id="rId26"/>
    <p:sldId id="323" r:id="rId27"/>
    <p:sldId id="327" r:id="rId28"/>
    <p:sldId id="298" r:id="rId29"/>
    <p:sldId id="299" r:id="rId30"/>
    <p:sldId id="329" r:id="rId31"/>
    <p:sldId id="291" r:id="rId32"/>
    <p:sldId id="301" r:id="rId33"/>
    <p:sldId id="336" r:id="rId34"/>
    <p:sldId id="271" r:id="rId35"/>
    <p:sldId id="277" r:id="rId36"/>
    <p:sldId id="281" r:id="rId37"/>
    <p:sldId id="280" r:id="rId38"/>
    <p:sldId id="283" r:id="rId39"/>
    <p:sldId id="274" r:id="rId40"/>
    <p:sldId id="302" r:id="rId41"/>
    <p:sldId id="303" r:id="rId42"/>
    <p:sldId id="315" r:id="rId43"/>
    <p:sldId id="314" r:id="rId44"/>
    <p:sldId id="297" r:id="rId45"/>
    <p:sldId id="30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82372" autoAdjust="0"/>
  </p:normalViewPr>
  <p:slideViewPr>
    <p:cSldViewPr snapToGrid="0">
      <p:cViewPr varScale="1">
        <p:scale>
          <a:sx n="81" d="100"/>
          <a:sy n="81" d="100"/>
        </p:scale>
        <p:origin x="754" y="72"/>
      </p:cViewPr>
      <p:guideLst/>
    </p:cSldViewPr>
  </p:slideViewPr>
  <p:notesTextViewPr>
    <p:cViewPr>
      <p:scale>
        <a:sx n="1" d="1"/>
        <a:sy n="1" d="1"/>
      </p:scale>
      <p:origin x="0" y="0"/>
    </p:cViewPr>
  </p:notesTextViewPr>
  <p:sorterViewPr>
    <p:cViewPr varScale="1">
      <p:scale>
        <a:sx n="100" d="100"/>
        <a:sy n="100" d="100"/>
      </p:scale>
      <p:origin x="0" y="-12389"/>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I:\Triaxial%20test%20data\Testing\13723_triaxial_oolites_laminit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13723_triaxial_oolites_laminite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757152230971129"/>
          <c:y val="5.0925925925925923E-2"/>
          <c:w val="0.83098403324584424"/>
          <c:h val="0.74350320793234181"/>
        </c:manualLayout>
      </c:layout>
      <c:scatterChart>
        <c:scatterStyle val="lineMarker"/>
        <c:varyColors val="0"/>
        <c:ser>
          <c:idx val="0"/>
          <c:order val="0"/>
          <c:tx>
            <c:v>JA-L1</c:v>
          </c:tx>
          <c:spPr>
            <a:ln w="25400" cap="rnd">
              <a:noFill/>
              <a:round/>
            </a:ln>
            <a:effectLst/>
          </c:spPr>
          <c:marker>
            <c:symbol val="triangle"/>
            <c:size val="10"/>
            <c:spPr>
              <a:solidFill>
                <a:srgbClr val="FF0000"/>
              </a:solidFill>
              <a:ln w="9525">
                <a:solidFill>
                  <a:srgbClr val="FF0000"/>
                </a:solidFill>
              </a:ln>
              <a:effectLst/>
            </c:spPr>
          </c:marker>
          <c:xVal>
            <c:numRef>
              <c:f>'Laminite stress-strain (2)'!$E$4:$E$1196</c:f>
              <c:numCache>
                <c:formatCode>General</c:formatCode>
                <c:ptCount val="1193"/>
                <c:pt idx="0">
                  <c:v>0</c:v>
                </c:pt>
                <c:pt idx="20">
                  <c:v>2.6285714285714478E-2</c:v>
                </c:pt>
                <c:pt idx="41">
                  <c:v>1.3952857142857147</c:v>
                </c:pt>
                <c:pt idx="62">
                  <c:v>2.4720000000000004</c:v>
                </c:pt>
                <c:pt idx="83">
                  <c:v>4.4230952380952395</c:v>
                </c:pt>
                <c:pt idx="104">
                  <c:v>5.8510952380952403</c:v>
                </c:pt>
                <c:pt idx="125">
                  <c:v>6.9846190476190504</c:v>
                </c:pt>
                <c:pt idx="146">
                  <c:v>8.0269047619047651</c:v>
                </c:pt>
                <c:pt idx="167">
                  <c:v>8.5311904761904795</c:v>
                </c:pt>
              </c:numCache>
            </c:numRef>
          </c:xVal>
          <c:yVal>
            <c:numRef>
              <c:f>'Laminite stress-strain (2)'!$F$4:$F$1196</c:f>
              <c:numCache>
                <c:formatCode>General</c:formatCode>
                <c:ptCount val="1193"/>
                <c:pt idx="0">
                  <c:v>0.11022688723667784</c:v>
                </c:pt>
                <c:pt idx="1">
                  <c:v>0.32545639126682602</c:v>
                </c:pt>
                <c:pt idx="2">
                  <c:v>0.71912448438452259</c:v>
                </c:pt>
                <c:pt idx="3">
                  <c:v>1.2055271382265573</c:v>
                </c:pt>
                <c:pt idx="4">
                  <c:v>1.5216229738167826</c:v>
                </c:pt>
                <c:pt idx="5">
                  <c:v>1.9840057317690594</c:v>
                </c:pt>
                <c:pt idx="6">
                  <c:v>2.3273413591388064</c:v>
                </c:pt>
                <c:pt idx="7">
                  <c:v>2.7423759454060956</c:v>
                </c:pt>
                <c:pt idx="8">
                  <c:v>3.0454120933270659</c:v>
                </c:pt>
                <c:pt idx="9">
                  <c:v>3.4952351636100616</c:v>
                </c:pt>
                <c:pt idx="10">
                  <c:v>3.7904336147278812</c:v>
                </c:pt>
                <c:pt idx="11">
                  <c:v>4.3243268475619985</c:v>
                </c:pt>
                <c:pt idx="12">
                  <c:v>4.605580796396346</c:v>
                </c:pt>
                <c:pt idx="13">
                  <c:v>5.0452839707896047</c:v>
                </c:pt>
                <c:pt idx="14">
                  <c:v>5.3328646209940374</c:v>
                </c:pt>
                <c:pt idx="15">
                  <c:v>5.7326238136550458</c:v>
                </c:pt>
                <c:pt idx="16">
                  <c:v>5.9421343013083572</c:v>
                </c:pt>
                <c:pt idx="17">
                  <c:v>6.4025149642842791</c:v>
                </c:pt>
                <c:pt idx="18">
                  <c:v>6.672455822709189</c:v>
                </c:pt>
                <c:pt idx="19">
                  <c:v>7.1294720875118784</c:v>
                </c:pt>
                <c:pt idx="20">
                  <c:v>7.4097752491336522</c:v>
                </c:pt>
                <c:pt idx="21">
                  <c:v>7.8769449166765</c:v>
                </c:pt>
                <c:pt idx="22">
                  <c:v>8.1238239924557902</c:v>
                </c:pt>
                <c:pt idx="23">
                  <c:v>8.622628741274184</c:v>
                </c:pt>
                <c:pt idx="24">
                  <c:v>8.876901011573139</c:v>
                </c:pt>
                <c:pt idx="25">
                  <c:v>9.4751733074150621</c:v>
                </c:pt>
                <c:pt idx="26">
                  <c:v>9.7293832745171613</c:v>
                </c:pt>
                <c:pt idx="27">
                  <c:v>10.257905303697726</c:v>
                </c:pt>
                <c:pt idx="28">
                  <c:v>10.518852967602967</c:v>
                </c:pt>
                <c:pt idx="29">
                  <c:v>10.996239915507985</c:v>
                </c:pt>
                <c:pt idx="30">
                  <c:v>11.219088099964452</c:v>
                </c:pt>
                <c:pt idx="31">
                  <c:v>11.734616934625343</c:v>
                </c:pt>
                <c:pt idx="32">
                  <c:v>11.94925412364875</c:v>
                </c:pt>
                <c:pt idx="33">
                  <c:v>12.456189763789965</c:v>
                </c:pt>
                <c:pt idx="34">
                  <c:v>12.681326952813365</c:v>
                </c:pt>
                <c:pt idx="35">
                  <c:v>13.193044792041199</c:v>
                </c:pt>
                <c:pt idx="36">
                  <c:v>13.382211297962272</c:v>
                </c:pt>
                <c:pt idx="37">
                  <c:v>13.911924426686149</c:v>
                </c:pt>
                <c:pt idx="38">
                  <c:v>14.119206117993023</c:v>
                </c:pt>
                <c:pt idx="39">
                  <c:v>14.619175264984641</c:v>
                </c:pt>
                <c:pt idx="40">
                  <c:v>14.831048055834835</c:v>
                </c:pt>
                <c:pt idx="41">
                  <c:v>15.367889980905147</c:v>
                </c:pt>
                <c:pt idx="42">
                  <c:v>15.571067482259288</c:v>
                </c:pt>
                <c:pt idx="43">
                  <c:v>16.070020923313891</c:v>
                </c:pt>
                <c:pt idx="44">
                  <c:v>16.301317800006565</c:v>
                </c:pt>
                <c:pt idx="45">
                  <c:v>16.839906322336731</c:v>
                </c:pt>
                <c:pt idx="46">
                  <c:v>17.078527805423107</c:v>
                </c:pt>
                <c:pt idx="47">
                  <c:v>17.713141988020901</c:v>
                </c:pt>
                <c:pt idx="48">
                  <c:v>17.91050378343801</c:v>
                </c:pt>
                <c:pt idx="49">
                  <c:v>18.391590731343044</c:v>
                </c:pt>
                <c:pt idx="50">
                  <c:v>18.581650431783778</c:v>
                </c:pt>
                <c:pt idx="51">
                  <c:v>19.094261465531282</c:v>
                </c:pt>
                <c:pt idx="52">
                  <c:v>19.272088179672842</c:v>
                </c:pt>
                <c:pt idx="53">
                  <c:v>19.758070937625128</c:v>
                </c:pt>
                <c:pt idx="54">
                  <c:v>19.978036922994974</c:v>
                </c:pt>
                <c:pt idx="55">
                  <c:v>20.387444807892194</c:v>
                </c:pt>
                <c:pt idx="56">
                  <c:v>20.580726499199066</c:v>
                </c:pt>
                <c:pt idx="57">
                  <c:v>21.055424963088363</c:v>
                </c:pt>
                <c:pt idx="58">
                  <c:v>21.296630740237731</c:v>
                </c:pt>
                <c:pt idx="59">
                  <c:v>21.753427109150657</c:v>
                </c:pt>
                <c:pt idx="60">
                  <c:v>21.967555397717369</c:v>
                </c:pt>
                <c:pt idx="61">
                  <c:v>22.393003074394088</c:v>
                </c:pt>
                <c:pt idx="62">
                  <c:v>22.662752833275704</c:v>
                </c:pt>
                <c:pt idx="63">
                  <c:v>23.077596319999692</c:v>
                </c:pt>
                <c:pt idx="64">
                  <c:v>23.335095291668736</c:v>
                </c:pt>
                <c:pt idx="65">
                  <c:v>23.799240352817861</c:v>
                </c:pt>
                <c:pt idx="66">
                  <c:v>24.088903202108909</c:v>
                </c:pt>
                <c:pt idx="67">
                  <c:v>24.531135172848607</c:v>
                </c:pt>
                <c:pt idx="68">
                  <c:v>24.782632049541277</c:v>
                </c:pt>
                <c:pt idx="69">
                  <c:v>25.206648834895184</c:v>
                </c:pt>
                <c:pt idx="70">
                  <c:v>25.489300688753168</c:v>
                </c:pt>
                <c:pt idx="71">
                  <c:v>25.908572971823602</c:v>
                </c:pt>
                <c:pt idx="72">
                  <c:v>26.156054142579265</c:v>
                </c:pt>
                <c:pt idx="73">
                  <c:v>26.56773323113002</c:v>
                </c:pt>
                <c:pt idx="74">
                  <c:v>26.788361519696728</c:v>
                </c:pt>
                <c:pt idx="75">
                  <c:v>27.199867309617588</c:v>
                </c:pt>
                <c:pt idx="76">
                  <c:v>27.430990887680338</c:v>
                </c:pt>
                <c:pt idx="77">
                  <c:v>27.842852175317695</c:v>
                </c:pt>
                <c:pt idx="78">
                  <c:v>28.142834920498487</c:v>
                </c:pt>
                <c:pt idx="79">
                  <c:v>28.620635479364175</c:v>
                </c:pt>
                <c:pt idx="80">
                  <c:v>28.927636025458341</c:v>
                </c:pt>
                <c:pt idx="81">
                  <c:v>29.276082648261145</c:v>
                </c:pt>
                <c:pt idx="82">
                  <c:v>29.530546018103408</c:v>
                </c:pt>
                <c:pt idx="83">
                  <c:v>29.888076934969206</c:v>
                </c:pt>
                <c:pt idx="84">
                  <c:v>30.169646589740566</c:v>
                </c:pt>
                <c:pt idx="85">
                  <c:v>30.673451338558962</c:v>
                </c:pt>
                <c:pt idx="86">
                  <c:v>31.037893250857806</c:v>
                </c:pt>
                <c:pt idx="87">
                  <c:v>31.432759248999133</c:v>
                </c:pt>
                <c:pt idx="88">
                  <c:v>31.81098755033733</c:v>
                </c:pt>
                <c:pt idx="89">
                  <c:v>32.147105376793675</c:v>
                </c:pt>
                <c:pt idx="90">
                  <c:v>32.460610112840605</c:v>
                </c:pt>
                <c:pt idx="91">
                  <c:v>32.821532129249675</c:v>
                </c:pt>
                <c:pt idx="92">
                  <c:v>33.174798647942247</c:v>
                </c:pt>
                <c:pt idx="93">
                  <c:v>33.589922238776467</c:v>
                </c:pt>
                <c:pt idx="94">
                  <c:v>33.925748965689515</c:v>
                </c:pt>
                <c:pt idx="95">
                  <c:v>34.311584072508033</c:v>
                </c:pt>
                <c:pt idx="96">
                  <c:v>34.691401378413161</c:v>
                </c:pt>
                <c:pt idx="97">
                  <c:v>35.007368417656942</c:v>
                </c:pt>
                <c:pt idx="98">
                  <c:v>35.298211371058223</c:v>
                </c:pt>
                <c:pt idx="99">
                  <c:v>35.612916107105136</c:v>
                </c:pt>
                <c:pt idx="100">
                  <c:v>35.959407232191417</c:v>
                </c:pt>
                <c:pt idx="101">
                  <c:v>36.26058997737222</c:v>
                </c:pt>
                <c:pt idx="102">
                  <c:v>36.57707691250576</c:v>
                </c:pt>
                <c:pt idx="103">
                  <c:v>36.992458096032877</c:v>
                </c:pt>
                <c:pt idx="104">
                  <c:v>37.428705772709606</c:v>
                </c:pt>
                <c:pt idx="105">
                  <c:v>37.829782766283998</c:v>
                </c:pt>
                <c:pt idx="106">
                  <c:v>38.214711067622183</c:v>
                </c:pt>
                <c:pt idx="107">
                  <c:v>38.636510052062711</c:v>
                </c:pt>
                <c:pt idx="108">
                  <c:v>39.085124221889032</c:v>
                </c:pt>
                <c:pt idx="109">
                  <c:v>39.463477129620927</c:v>
                </c:pt>
                <c:pt idx="110">
                  <c:v>39.816199146030016</c:v>
                </c:pt>
                <c:pt idx="111">
                  <c:v>40.270711220879967</c:v>
                </c:pt>
                <c:pt idx="112">
                  <c:v>40.693992404407105</c:v>
                </c:pt>
                <c:pt idx="113">
                  <c:v>41.08184950209175</c:v>
                </c:pt>
                <c:pt idx="114">
                  <c:v>41.605060535839257</c:v>
                </c:pt>
                <c:pt idx="115">
                  <c:v>42.247364243555204</c:v>
                </c:pt>
                <c:pt idx="116">
                  <c:v>43.112327638940435</c:v>
                </c:pt>
                <c:pt idx="117">
                  <c:v>44.807281626089221</c:v>
                </c:pt>
                <c:pt idx="118">
                  <c:v>47.287363940119164</c:v>
                </c:pt>
                <c:pt idx="119">
                  <c:v>47.614290564860362</c:v>
                </c:pt>
                <c:pt idx="120">
                  <c:v>38.487900768461571</c:v>
                </c:pt>
                <c:pt idx="121">
                  <c:v>28.344676296395122</c:v>
                </c:pt>
                <c:pt idx="122">
                  <c:v>20.442901228688321</c:v>
                </c:pt>
                <c:pt idx="123">
                  <c:v>7.2462084208460134</c:v>
                </c:pt>
                <c:pt idx="124">
                  <c:v>0.78904130189384247</c:v>
                </c:pt>
                <c:pt idx="125">
                  <c:v>2.5706931046658958</c:v>
                </c:pt>
                <c:pt idx="126">
                  <c:v>3.3951443613437675</c:v>
                </c:pt>
                <c:pt idx="127">
                  <c:v>3.9257610062113741</c:v>
                </c:pt>
                <c:pt idx="128">
                  <c:v>5.023235840952001</c:v>
                </c:pt>
                <c:pt idx="129">
                  <c:v>6.5029871359443092</c:v>
                </c:pt>
                <c:pt idx="130">
                  <c:v>7.4424494135982044</c:v>
                </c:pt>
                <c:pt idx="131">
                  <c:v>8.9067781844016913</c:v>
                </c:pt>
                <c:pt idx="132">
                  <c:v>10.492439446496107</c:v>
                </c:pt>
                <c:pt idx="133">
                  <c:v>11.811993344244524</c:v>
                </c:pt>
                <c:pt idx="134">
                  <c:v>12.776160319630893</c:v>
                </c:pt>
                <c:pt idx="135">
                  <c:v>14.003352942513422</c:v>
                </c:pt>
                <c:pt idx="136">
                  <c:v>14.744901583663699</c:v>
                </c:pt>
                <c:pt idx="137">
                  <c:v>15.306487908845643</c:v>
                </c:pt>
                <c:pt idx="138">
                  <c:v>15.820621897932829</c:v>
                </c:pt>
                <c:pt idx="139">
                  <c:v>16.544061651397893</c:v>
                </c:pt>
                <c:pt idx="140">
                  <c:v>17.049120792972975</c:v>
                </c:pt>
                <c:pt idx="141">
                  <c:v>17.572487781130828</c:v>
                </c:pt>
                <c:pt idx="142">
                  <c:v>17.784438542800437</c:v>
                </c:pt>
                <c:pt idx="143">
                  <c:v>17.669746884391465</c:v>
                </c:pt>
                <c:pt idx="144">
                  <c:v>17.530636383966659</c:v>
                </c:pt>
                <c:pt idx="145">
                  <c:v>17.037117478093425</c:v>
                </c:pt>
                <c:pt idx="146">
                  <c:v>16.677137856219961</c:v>
                </c:pt>
                <c:pt idx="147">
                  <c:v>16.036296438929373</c:v>
                </c:pt>
                <c:pt idx="148">
                  <c:v>15.497110532126804</c:v>
                </c:pt>
                <c:pt idx="149">
                  <c:v>14.741123038127604</c:v>
                </c:pt>
                <c:pt idx="150">
                  <c:v>14.204861217167524</c:v>
                </c:pt>
                <c:pt idx="151">
                  <c:v>13.46563289028637</c:v>
                </c:pt>
                <c:pt idx="152">
                  <c:v>12.967628141467969</c:v>
                </c:pt>
                <c:pt idx="153">
                  <c:v>12.328438565263884</c:v>
                </c:pt>
                <c:pt idx="154">
                  <c:v>11.868151096807647</c:v>
                </c:pt>
                <c:pt idx="155">
                  <c:v>10.566290265864085</c:v>
                </c:pt>
                <c:pt idx="156">
                  <c:v>9.330755095188163</c:v>
                </c:pt>
                <c:pt idx="157">
                  <c:v>7.6275104651898777</c:v>
                </c:pt>
                <c:pt idx="158">
                  <c:v>6.3863999009076684</c:v>
                </c:pt>
                <c:pt idx="159">
                  <c:v>3.8162709129889967</c:v>
                </c:pt>
                <c:pt idx="160">
                  <c:v>2.7213828728956129</c:v>
                </c:pt>
                <c:pt idx="161">
                  <c:v>1.6631100181880276</c:v>
                </c:pt>
                <c:pt idx="162">
                  <c:v>0.83778953788964305</c:v>
                </c:pt>
                <c:pt idx="163">
                  <c:v>0.19717116533910806</c:v>
                </c:pt>
                <c:pt idx="164">
                  <c:v>0.2052753552918441</c:v>
                </c:pt>
                <c:pt idx="165">
                  <c:v>0.21102195255168121</c:v>
                </c:pt>
                <c:pt idx="166">
                  <c:v>0.22067064478788634</c:v>
                </c:pt>
                <c:pt idx="167">
                  <c:v>0.22806383930756058</c:v>
                </c:pt>
                <c:pt idx="168">
                  <c:v>0.23118164022094823</c:v>
                </c:pt>
                <c:pt idx="169">
                  <c:v>0.22866383930756051</c:v>
                </c:pt>
                <c:pt idx="170">
                  <c:v>0.22649944113433584</c:v>
                </c:pt>
                <c:pt idx="171">
                  <c:v>0.23823923291384724</c:v>
                </c:pt>
                <c:pt idx="172">
                  <c:v>0.22789263565401013</c:v>
                </c:pt>
                <c:pt idx="173">
                  <c:v>0.27398530962246265</c:v>
                </c:pt>
                <c:pt idx="174">
                  <c:v>0.28059421007915658</c:v>
                </c:pt>
                <c:pt idx="175">
                  <c:v>0.28272981190593172</c:v>
                </c:pt>
                <c:pt idx="176">
                  <c:v>0.2673633187563389</c:v>
                </c:pt>
                <c:pt idx="177">
                  <c:v>0.24121253154376587</c:v>
                </c:pt>
                <c:pt idx="178">
                  <c:v>0.16208006579580181</c:v>
                </c:pt>
                <c:pt idx="179">
                  <c:v>0.13498477629975958</c:v>
                </c:pt>
                <c:pt idx="180">
                  <c:v>0.11727378086669771</c:v>
                </c:pt>
                <c:pt idx="181">
                  <c:v>0.12718477629975955</c:v>
                </c:pt>
                <c:pt idx="182">
                  <c:v>0.12330048223677914</c:v>
                </c:pt>
                <c:pt idx="183">
                  <c:v>0.13612037812653488</c:v>
                </c:pt>
                <c:pt idx="184">
                  <c:v>0.14444917447298433</c:v>
                </c:pt>
                <c:pt idx="185">
                  <c:v>0.1689177625989452</c:v>
                </c:pt>
                <c:pt idx="186">
                  <c:v>0.15379786670918949</c:v>
                </c:pt>
                <c:pt idx="187">
                  <c:v>0.15911566762257701</c:v>
                </c:pt>
                <c:pt idx="1192">
                  <c:v>0.43056753280603388</c:v>
                </c:pt>
              </c:numCache>
            </c:numRef>
          </c:yVal>
          <c:smooth val="0"/>
          <c:extLst>
            <c:ext xmlns:c16="http://schemas.microsoft.com/office/drawing/2014/chart" uri="{C3380CC4-5D6E-409C-BE32-E72D297353CC}">
              <c16:uniqueId val="{00000000-F6CA-43B2-BBFC-E514AC712C87}"/>
            </c:ext>
          </c:extLst>
        </c:ser>
        <c:ser>
          <c:idx val="1"/>
          <c:order val="1"/>
          <c:tx>
            <c:v>JA-L2</c:v>
          </c:tx>
          <c:spPr>
            <a:ln w="25400" cap="rnd">
              <a:noFill/>
              <a:round/>
            </a:ln>
            <a:effectLst/>
          </c:spPr>
          <c:marker>
            <c:symbol val="triangle"/>
            <c:size val="10"/>
            <c:spPr>
              <a:solidFill>
                <a:schemeClr val="accent2">
                  <a:lumMod val="60000"/>
                  <a:lumOff val="40000"/>
                </a:schemeClr>
              </a:solidFill>
              <a:ln w="15875">
                <a:solidFill>
                  <a:schemeClr val="accent2"/>
                </a:solidFill>
              </a:ln>
              <a:effectLst/>
            </c:spPr>
          </c:marker>
          <c:xVal>
            <c:numRef>
              <c:f>'Laminite stress-strain (2)'!$K$4:$K$1500</c:f>
              <c:numCache>
                <c:formatCode>General</c:formatCode>
                <c:ptCount val="1497"/>
                <c:pt idx="0">
                  <c:v>0</c:v>
                </c:pt>
                <c:pt idx="20">
                  <c:v>0.55442857142857149</c:v>
                </c:pt>
                <c:pt idx="41">
                  <c:v>1.7577142857142858</c:v>
                </c:pt>
                <c:pt idx="62">
                  <c:v>3.0380952380952384</c:v>
                </c:pt>
                <c:pt idx="83">
                  <c:v>4.2109523809523814</c:v>
                </c:pt>
                <c:pt idx="104">
                  <c:v>5.5265714285714296</c:v>
                </c:pt>
                <c:pt idx="125">
                  <c:v>6.6747142857142876</c:v>
                </c:pt>
                <c:pt idx="146">
                  <c:v>8.3524285714285735</c:v>
                </c:pt>
                <c:pt idx="167">
                  <c:v>9.6096190476190504</c:v>
                </c:pt>
                <c:pt idx="188">
                  <c:v>11.039285714285718</c:v>
                </c:pt>
                <c:pt idx="209">
                  <c:v>11.664476190476195</c:v>
                </c:pt>
                <c:pt idx="230">
                  <c:v>13.097904761904767</c:v>
                </c:pt>
                <c:pt idx="251">
                  <c:v>14.895476190476195</c:v>
                </c:pt>
                <c:pt idx="272">
                  <c:v>15.911952380952386</c:v>
                </c:pt>
                <c:pt idx="293">
                  <c:v>17.172476190476196</c:v>
                </c:pt>
                <c:pt idx="314">
                  <c:v>18.681142857142863</c:v>
                </c:pt>
                <c:pt idx="335">
                  <c:v>19.735190476190482</c:v>
                </c:pt>
                <c:pt idx="356">
                  <c:v>21.026380952380958</c:v>
                </c:pt>
                <c:pt idx="377">
                  <c:v>22.408476190476197</c:v>
                </c:pt>
                <c:pt idx="398">
                  <c:v>23.431619047619055</c:v>
                </c:pt>
                <c:pt idx="419">
                  <c:v>24.459809523809533</c:v>
                </c:pt>
                <c:pt idx="440">
                  <c:v>25.928285714285725</c:v>
                </c:pt>
                <c:pt idx="461">
                  <c:v>26.547000000000011</c:v>
                </c:pt>
              </c:numCache>
            </c:numRef>
          </c:xVal>
          <c:yVal>
            <c:numRef>
              <c:f>'Laminite stress-strain (2)'!$L$4:$L$1500</c:f>
              <c:numCache>
                <c:formatCode>General</c:formatCode>
                <c:ptCount val="1497"/>
                <c:pt idx="0">
                  <c:v>6.6528550168882816E-2</c:v>
                </c:pt>
                <c:pt idx="1">
                  <c:v>0.28257143587529043</c:v>
                </c:pt>
                <c:pt idx="2">
                  <c:v>0.43868321016687517</c:v>
                </c:pt>
                <c:pt idx="3">
                  <c:v>0.79841316291409825</c:v>
                </c:pt>
                <c:pt idx="4">
                  <c:v>1.0944036812990845</c:v>
                </c:pt>
                <c:pt idx="5">
                  <c:v>1.5179562978826446</c:v>
                </c:pt>
                <c:pt idx="6">
                  <c:v>1.8277078927589976</c:v>
                </c:pt>
                <c:pt idx="7">
                  <c:v>2.2919424555179937</c:v>
                </c:pt>
                <c:pt idx="8">
                  <c:v>2.6126218350960784</c:v>
                </c:pt>
                <c:pt idx="9">
                  <c:v>3.044773043749899</c:v>
                </c:pt>
                <c:pt idx="10">
                  <c:v>3.3746403874449342</c:v>
                </c:pt>
                <c:pt idx="11">
                  <c:v>3.8540809681454498</c:v>
                </c:pt>
                <c:pt idx="12">
                  <c:v>4.1701325630218022</c:v>
                </c:pt>
                <c:pt idx="13">
                  <c:v>4.6811564978275015</c:v>
                </c:pt>
                <c:pt idx="14">
                  <c:v>4.987374290060604</c:v>
                </c:pt>
                <c:pt idx="15">
                  <c:v>5.3592407366794959</c:v>
                </c:pt>
                <c:pt idx="16">
                  <c:v>5.6839441880236699</c:v>
                </c:pt>
                <c:pt idx="17">
                  <c:v>6.1032819528646982</c:v>
                </c:pt>
                <c:pt idx="18">
                  <c:v>6.4160516015656164</c:v>
                </c:pt>
                <c:pt idx="19">
                  <c:v>6.778820353190401</c:v>
                </c:pt>
                <c:pt idx="20">
                  <c:v>7.1092636251193468</c:v>
                </c:pt>
                <c:pt idx="21">
                  <c:v>7.5602546543579301</c:v>
                </c:pt>
                <c:pt idx="22">
                  <c:v>7.8959858904038356</c:v>
                </c:pt>
                <c:pt idx="23">
                  <c:v>8.3137296731863835</c:v>
                </c:pt>
                <c:pt idx="24">
                  <c:v>8.7215276174426322</c:v>
                </c:pt>
                <c:pt idx="25">
                  <c:v>9.0607889431961439</c:v>
                </c:pt>
                <c:pt idx="26">
                  <c:v>9.3631849686690423</c:v>
                </c:pt>
                <c:pt idx="27">
                  <c:v>9.6283916220952435</c:v>
                </c:pt>
                <c:pt idx="28">
                  <c:v>9.966604804316578</c:v>
                </c:pt>
                <c:pt idx="29">
                  <c:v>10.281356399192923</c:v>
                </c:pt>
                <c:pt idx="30">
                  <c:v>10.594532065835377</c:v>
                </c:pt>
                <c:pt idx="31">
                  <c:v>10.936303122466047</c:v>
                </c:pt>
                <c:pt idx="32">
                  <c:v>11.255130645576301</c:v>
                </c:pt>
                <c:pt idx="33">
                  <c:v>11.546996581341595</c:v>
                </c:pt>
                <c:pt idx="34">
                  <c:v>11.777935629481288</c:v>
                </c:pt>
                <c:pt idx="35">
                  <c:v>12.052012193199879</c:v>
                </c:pt>
                <c:pt idx="36">
                  <c:v>12.309960972216732</c:v>
                </c:pt>
                <c:pt idx="37">
                  <c:v>12.658713975022835</c:v>
                </c:pt>
                <c:pt idx="38">
                  <c:v>12.991305390483966</c:v>
                </c:pt>
                <c:pt idx="39">
                  <c:v>13.328130608588342</c:v>
                </c:pt>
                <c:pt idx="40">
                  <c:v>13.672425736985097</c:v>
                </c:pt>
                <c:pt idx="41">
                  <c:v>14.007829188329264</c:v>
                </c:pt>
                <c:pt idx="42">
                  <c:v>14.355582191135372</c:v>
                </c:pt>
                <c:pt idx="43">
                  <c:v>14.669536091017605</c:v>
                </c:pt>
                <c:pt idx="44">
                  <c:v>15.048630322338227</c:v>
                </c:pt>
                <c:pt idx="45">
                  <c:v>15.317379101355101</c:v>
                </c:pt>
                <c:pt idx="46">
                  <c:v>15.650092283576416</c:v>
                </c:pt>
                <c:pt idx="47">
                  <c:v>15.884391511131351</c:v>
                </c:pt>
                <c:pt idx="48">
                  <c:v>16.286659365679999</c:v>
                </c:pt>
                <c:pt idx="49">
                  <c:v>16.512888682942524</c:v>
                </c:pt>
                <c:pt idx="50">
                  <c:v>16.865459739573204</c:v>
                </c:pt>
                <c:pt idx="51">
                  <c:v>17.089825164484882</c:v>
                </c:pt>
                <c:pt idx="52">
                  <c:v>17.49690505491656</c:v>
                </c:pt>
                <c:pt idx="53">
                  <c:v>17.702326946307835</c:v>
                </c:pt>
                <c:pt idx="54">
                  <c:v>18.075023482634357</c:v>
                </c:pt>
                <c:pt idx="55">
                  <c:v>18.335506064294464</c:v>
                </c:pt>
                <c:pt idx="56">
                  <c:v>18.763935506188069</c:v>
                </c:pt>
                <c:pt idx="57">
                  <c:v>18.986161110514985</c:v>
                </c:pt>
                <c:pt idx="58">
                  <c:v>19.324474292736312</c:v>
                </c:pt>
                <c:pt idx="59">
                  <c:v>19.546775825297132</c:v>
                </c:pt>
                <c:pt idx="60">
                  <c:v>19.920642271916023</c:v>
                </c:pt>
                <c:pt idx="61">
                  <c:v>20.157407696827704</c:v>
                </c:pt>
                <c:pt idx="62">
                  <c:v>20.524416269037257</c:v>
                </c:pt>
                <c:pt idx="63">
                  <c:v>20.816642384217776</c:v>
                </c:pt>
                <c:pt idx="64">
                  <c:v>21.161231494673004</c:v>
                </c:pt>
                <c:pt idx="65">
                  <c:v>21.347473744894735</c:v>
                </c:pt>
                <c:pt idx="66">
                  <c:v>21.729786030039932</c:v>
                </c:pt>
                <c:pt idx="67">
                  <c:v>21.914604208495568</c:v>
                </c:pt>
                <c:pt idx="68">
                  <c:v>22.253481283067757</c:v>
                </c:pt>
                <c:pt idx="69">
                  <c:v>22.482370779745537</c:v>
                </c:pt>
                <c:pt idx="70">
                  <c:v>22.842463603136402</c:v>
                </c:pt>
                <c:pt idx="71">
                  <c:v>23.046285494527673</c:v>
                </c:pt>
                <c:pt idx="72">
                  <c:v>23.338035681474285</c:v>
                </c:pt>
                <c:pt idx="73">
                  <c:v>23.480060774947592</c:v>
                </c:pt>
                <c:pt idx="74">
                  <c:v>23.837865634221505</c:v>
                </c:pt>
                <c:pt idx="75">
                  <c:v>24.057621328256033</c:v>
                </c:pt>
                <c:pt idx="76">
                  <c:v>24.41198034900366</c:v>
                </c:pt>
                <c:pt idx="77">
                  <c:v>24.713512482125694</c:v>
                </c:pt>
                <c:pt idx="78">
                  <c:v>25.119844229025201</c:v>
                </c:pt>
                <c:pt idx="79">
                  <c:v>25.412368039199826</c:v>
                </c:pt>
                <c:pt idx="80">
                  <c:v>25.853355355502774</c:v>
                </c:pt>
                <c:pt idx="81">
                  <c:v>26.111498116578119</c:v>
                </c:pt>
                <c:pt idx="82">
                  <c:v>26.489564563197</c:v>
                </c:pt>
                <c:pt idx="83">
                  <c:v>26.734633701044327</c:v>
                </c:pt>
                <c:pt idx="84">
                  <c:v>27.115494129721686</c:v>
                </c:pt>
                <c:pt idx="85">
                  <c:v>27.350469285510535</c:v>
                </c:pt>
                <c:pt idx="86">
                  <c:v>27.683988485673382</c:v>
                </c:pt>
                <c:pt idx="87">
                  <c:v>27.915435856760503</c:v>
                </c:pt>
                <c:pt idx="88">
                  <c:v>28.26002125428009</c:v>
                </c:pt>
                <c:pt idx="89">
                  <c:v>28.499502428010466</c:v>
                </c:pt>
                <c:pt idx="90">
                  <c:v>28.775830848196861</c:v>
                </c:pt>
                <c:pt idx="91">
                  <c:v>29.000492560172916</c:v>
                </c:pt>
                <c:pt idx="92">
                  <c:v>29.252271428897387</c:v>
                </c:pt>
                <c:pt idx="93">
                  <c:v>29.423979876475869</c:v>
                </c:pt>
                <c:pt idx="94">
                  <c:v>29.707330063422468</c:v>
                </c:pt>
                <c:pt idx="95">
                  <c:v>29.963226985971509</c:v>
                </c:pt>
                <c:pt idx="96">
                  <c:v>30.250089208801164</c:v>
                </c:pt>
                <c:pt idx="97">
                  <c:v>30.532993557221477</c:v>
                </c:pt>
                <c:pt idx="98">
                  <c:v>30.871430811208896</c:v>
                </c:pt>
                <c:pt idx="99">
                  <c:v>31.164862944330945</c:v>
                </c:pt>
                <c:pt idx="100">
                  <c:v>31.454195077452972</c:v>
                </c:pt>
                <c:pt idx="101">
                  <c:v>31.715949874411365</c:v>
                </c:pt>
                <c:pt idx="102">
                  <c:v>31.971900958434112</c:v>
                </c:pt>
                <c:pt idx="103">
                  <c:v>32.218546024515334</c:v>
                </c:pt>
                <c:pt idx="104">
                  <c:v>32.458021180304172</c:v>
                </c:pt>
                <c:pt idx="105">
                  <c:v>32.673646784631075</c:v>
                </c:pt>
                <c:pt idx="106">
                  <c:v>32.95094140217423</c:v>
                </c:pt>
                <c:pt idx="107">
                  <c:v>33.256299014992116</c:v>
                </c:pt>
                <c:pt idx="108">
                  <c:v>33.506207973424196</c:v>
                </c:pt>
                <c:pt idx="109">
                  <c:v>33.779712321844521</c:v>
                </c:pt>
                <c:pt idx="110">
                  <c:v>34.00527172881467</c:v>
                </c:pt>
                <c:pt idx="111">
                  <c:v>34.240716794895889</c:v>
                </c:pt>
                <c:pt idx="112">
                  <c:v>34.429971081000673</c:v>
                </c:pt>
                <c:pt idx="113">
                  <c:v>34.695731895900579</c:v>
                </c:pt>
                <c:pt idx="114">
                  <c:v>34.92747094404028</c:v>
                </c:pt>
                <c:pt idx="115">
                  <c:v>35.287263767431156</c:v>
                </c:pt>
                <c:pt idx="116">
                  <c:v>35.542872725863226</c:v>
                </c:pt>
                <c:pt idx="117">
                  <c:v>35.872246087499782</c:v>
                </c:pt>
                <c:pt idx="118">
                  <c:v>36.139140705042934</c:v>
                </c:pt>
                <c:pt idx="119">
                  <c:v>36.393625591708947</c:v>
                </c:pt>
                <c:pt idx="120">
                  <c:v>36.56481227252722</c:v>
                </c:pt>
                <c:pt idx="121">
                  <c:v>36.829961051544068</c:v>
                </c:pt>
                <c:pt idx="122">
                  <c:v>37.049922763520136</c:v>
                </c:pt>
                <c:pt idx="123">
                  <c:v>37.331211363121753</c:v>
                </c:pt>
                <c:pt idx="124">
                  <c:v>37.530551308337607</c:v>
                </c:pt>
                <c:pt idx="125">
                  <c:v>37.840699190278315</c:v>
                </c:pt>
                <c:pt idx="126">
                  <c:v>38.085092399891714</c:v>
                </c:pt>
                <c:pt idx="127">
                  <c:v>38.488438487680149</c:v>
                </c:pt>
                <c:pt idx="128">
                  <c:v>38.672710827609507</c:v>
                </c:pt>
                <c:pt idx="129">
                  <c:v>39.06832682569032</c:v>
                </c:pt>
                <c:pt idx="130">
                  <c:v>39.235247309151852</c:v>
                </c:pt>
                <c:pt idx="131">
                  <c:v>39.538653065501911</c:v>
                </c:pt>
                <c:pt idx="132">
                  <c:v>39.67043833839044</c:v>
                </c:pt>
                <c:pt idx="133">
                  <c:v>40.019919125898269</c:v>
                </c:pt>
                <c:pt idx="134">
                  <c:v>40.117869188213817</c:v>
                </c:pt>
                <c:pt idx="135">
                  <c:v>40.458970334552077</c:v>
                </c:pt>
                <c:pt idx="136">
                  <c:v>40.604377374200823</c:v>
                </c:pt>
                <c:pt idx="137">
                  <c:v>41.021524869919006</c:v>
                </c:pt>
                <c:pt idx="138">
                  <c:v>41.141048555462568</c:v>
                </c:pt>
                <c:pt idx="139">
                  <c:v>41.547916410011211</c:v>
                </c:pt>
                <c:pt idx="140">
                  <c:v>41.688783629075168</c:v>
                </c:pt>
                <c:pt idx="141">
                  <c:v>42.083089896278835</c:v>
                </c:pt>
                <c:pt idx="142">
                  <c:v>42.239602953869088</c:v>
                </c:pt>
                <c:pt idx="143">
                  <c:v>42.607829579903218</c:v>
                </c:pt>
                <c:pt idx="144">
                  <c:v>42.717617157797619</c:v>
                </c:pt>
                <c:pt idx="145">
                  <c:v>43.145268366451454</c:v>
                </c:pt>
                <c:pt idx="146">
                  <c:v>43.291665675223015</c:v>
                </c:pt>
                <c:pt idx="147">
                  <c:v>43.679959906543644</c:v>
                </c:pt>
                <c:pt idx="148">
                  <c:v>43.774415986800719</c:v>
                </c:pt>
                <c:pt idx="149">
                  <c:v>44.198757464577362</c:v>
                </c:pt>
                <c:pt idx="150">
                  <c:v>44.297547347477675</c:v>
                </c:pt>
                <c:pt idx="151">
                  <c:v>44.674289722330464</c:v>
                </c:pt>
                <c:pt idx="152">
                  <c:v>44.793877300224892</c:v>
                </c:pt>
                <c:pt idx="153">
                  <c:v>45.219972939475269</c:v>
                </c:pt>
                <c:pt idx="154">
                  <c:v>45.317553091498411</c:v>
                </c:pt>
                <c:pt idx="155">
                  <c:v>45.734818641041159</c:v>
                </c:pt>
                <c:pt idx="156">
                  <c:v>45.799449241602389</c:v>
                </c:pt>
                <c:pt idx="157">
                  <c:v>46.198517096151022</c:v>
                </c:pt>
                <c:pt idx="158">
                  <c:v>46.277039373764836</c:v>
                </c:pt>
                <c:pt idx="159">
                  <c:v>46.671709533319365</c:v>
                </c:pt>
                <c:pt idx="160">
                  <c:v>46.772817470044224</c:v>
                </c:pt>
                <c:pt idx="161">
                  <c:v>47.180037181060683</c:v>
                </c:pt>
                <c:pt idx="162">
                  <c:v>47.252067781621918</c:v>
                </c:pt>
                <c:pt idx="163">
                  <c:v>47.672927313223127</c:v>
                </c:pt>
                <c:pt idx="164">
                  <c:v>47.776329232006489</c:v>
                </c:pt>
                <c:pt idx="165">
                  <c:v>48.118888252754118</c:v>
                </c:pt>
                <c:pt idx="166">
                  <c:v>48.239617956239201</c:v>
                </c:pt>
                <c:pt idx="167">
                  <c:v>48.646503864612413</c:v>
                </c:pt>
                <c:pt idx="168">
                  <c:v>48.746129855161854</c:v>
                </c:pt>
                <c:pt idx="169">
                  <c:v>49.195344956166529</c:v>
                </c:pt>
                <c:pt idx="170">
                  <c:v>49.34143995993221</c:v>
                </c:pt>
                <c:pt idx="171">
                  <c:v>49.69732074744006</c:v>
                </c:pt>
                <c:pt idx="172">
                  <c:v>49.767851348001273</c:v>
                </c:pt>
                <c:pt idx="173">
                  <c:v>50.134026117567579</c:v>
                </c:pt>
                <c:pt idx="174">
                  <c:v>50.217254413122909</c:v>
                </c:pt>
                <c:pt idx="175">
                  <c:v>50.56409538004597</c:v>
                </c:pt>
                <c:pt idx="176">
                  <c:v>50.70760843763621</c:v>
                </c:pt>
                <c:pt idx="177">
                  <c:v>51.146723538640899</c:v>
                </c:pt>
                <c:pt idx="178">
                  <c:v>51.315216237400705</c:v>
                </c:pt>
                <c:pt idx="179">
                  <c:v>51.722002145773907</c:v>
                </c:pt>
                <c:pt idx="180">
                  <c:v>51.87246705983199</c:v>
                </c:pt>
                <c:pt idx="181">
                  <c:v>52.233253865281334</c:v>
                </c:pt>
                <c:pt idx="182">
                  <c:v>52.460971146660839</c:v>
                </c:pt>
                <c:pt idx="183">
                  <c:v>52.845707503572115</c:v>
                </c:pt>
                <c:pt idx="184">
                  <c:v>53.050553466729482</c:v>
                </c:pt>
                <c:pt idx="185">
                  <c:v>53.410382397769474</c:v>
                </c:pt>
                <c:pt idx="186">
                  <c:v>53.566705186236902</c:v>
                </c:pt>
                <c:pt idx="187">
                  <c:v>53.86567713994372</c:v>
                </c:pt>
                <c:pt idx="188">
                  <c:v>54.062429121042605</c:v>
                </c:pt>
                <c:pt idx="189">
                  <c:v>54.434421944433467</c:v>
                </c:pt>
                <c:pt idx="190">
                  <c:v>54.664063297579048</c:v>
                </c:pt>
                <c:pt idx="191">
                  <c:v>54.966647287168911</c:v>
                </c:pt>
                <c:pt idx="192">
                  <c:v>55.177939088852568</c:v>
                </c:pt>
                <c:pt idx="193">
                  <c:v>55.470665204033089</c:v>
                </c:pt>
                <c:pt idx="194">
                  <c:v>55.635833831026801</c:v>
                </c:pt>
                <c:pt idx="195">
                  <c:v>55.87355713034782</c:v>
                </c:pt>
                <c:pt idx="196">
                  <c:v>56.080142914089976</c:v>
                </c:pt>
                <c:pt idx="197">
                  <c:v>56.293456482533841</c:v>
                </c:pt>
                <c:pt idx="198">
                  <c:v>56.523873763913308</c:v>
                </c:pt>
                <c:pt idx="199">
                  <c:v>56.840155448497299</c:v>
                </c:pt>
                <c:pt idx="200">
                  <c:v>57.189520487186442</c:v>
                </c:pt>
                <c:pt idx="201">
                  <c:v>57.525969777056901</c:v>
                </c:pt>
                <c:pt idx="202">
                  <c:v>57.825701910178935</c:v>
                </c:pt>
                <c:pt idx="203">
                  <c:v>58.078898832727972</c:v>
                </c:pt>
                <c:pt idx="204">
                  <c:v>58.300246203815092</c:v>
                </c:pt>
                <c:pt idx="205">
                  <c:v>58.535329682551357</c:v>
                </c:pt>
                <c:pt idx="206">
                  <c:v>58.784798820398649</c:v>
                </c:pt>
                <c:pt idx="207">
                  <c:v>59.038377689123145</c:v>
                </c:pt>
                <c:pt idx="208">
                  <c:v>59.320115840186702</c:v>
                </c:pt>
                <c:pt idx="209">
                  <c:v>59.590380368022245</c:v>
                </c:pt>
                <c:pt idx="210">
                  <c:v>59.858274985565387</c:v>
                </c:pt>
                <c:pt idx="211">
                  <c:v>60.098026069588137</c:v>
                </c:pt>
                <c:pt idx="212">
                  <c:v>60.34950493831262</c:v>
                </c:pt>
                <c:pt idx="213">
                  <c:v>60.608550004393827</c:v>
                </c:pt>
                <c:pt idx="214">
                  <c:v>60.812989949609687</c:v>
                </c:pt>
                <c:pt idx="215">
                  <c:v>61.001232199831399</c:v>
                </c:pt>
                <c:pt idx="216">
                  <c:v>61.274644871199129</c:v>
                </c:pt>
                <c:pt idx="217">
                  <c:v>61.439867659666547</c:v>
                </c:pt>
                <c:pt idx="218">
                  <c:v>61.666857156344321</c:v>
                </c:pt>
                <c:pt idx="219">
                  <c:v>61.963177253583304</c:v>
                </c:pt>
                <c:pt idx="220">
                  <c:v>62.26334318934861</c:v>
                </c:pt>
                <c:pt idx="221">
                  <c:v>62.505018345137437</c:v>
                </c:pt>
                <c:pt idx="222">
                  <c:v>62.812312065604459</c:v>
                </c:pt>
                <c:pt idx="223">
                  <c:v>63.075430754913704</c:v>
                </c:pt>
                <c:pt idx="224">
                  <c:v>63.381766600971375</c:v>
                </c:pt>
                <c:pt idx="225">
                  <c:v>63.550223192082036</c:v>
                </c:pt>
                <c:pt idx="226">
                  <c:v>63.807384006981948</c:v>
                </c:pt>
                <c:pt idx="227">
                  <c:v>63.901528051355953</c:v>
                </c:pt>
                <c:pt idx="228">
                  <c:v>64.193778238302556</c:v>
                </c:pt>
                <c:pt idx="229">
                  <c:v>64.337897313834333</c:v>
                </c:pt>
                <c:pt idx="230">
                  <c:v>64.635311393131815</c:v>
                </c:pt>
                <c:pt idx="231">
                  <c:v>64.781306396897492</c:v>
                </c:pt>
                <c:pt idx="232">
                  <c:v>65.06656861972715</c:v>
                </c:pt>
                <c:pt idx="233">
                  <c:v>65.210941856732632</c:v>
                </c:pt>
                <c:pt idx="234">
                  <c:v>65.476788330743616</c:v>
                </c:pt>
                <c:pt idx="235">
                  <c:v>65.588272195702402</c:v>
                </c:pt>
                <c:pt idx="236">
                  <c:v>65.92253352145589</c:v>
                </c:pt>
                <c:pt idx="237">
                  <c:v>66.146371161665868</c:v>
                </c:pt>
                <c:pt idx="238">
                  <c:v>66.447355151255721</c:v>
                </c:pt>
                <c:pt idx="239">
                  <c:v>66.643385365594398</c:v>
                </c:pt>
                <c:pt idx="240">
                  <c:v>67.101892143651668</c:v>
                </c:pt>
                <c:pt idx="241">
                  <c:v>67.321929783861634</c:v>
                </c:pt>
                <c:pt idx="242">
                  <c:v>67.680192517544896</c:v>
                </c:pt>
                <c:pt idx="243">
                  <c:v>67.893420426877668</c:v>
                </c:pt>
                <c:pt idx="244">
                  <c:v>68.265759088794852</c:v>
                </c:pt>
                <c:pt idx="245">
                  <c:v>68.396362415507937</c:v>
                </c:pt>
                <c:pt idx="246">
                  <c:v>68.67663065627913</c:v>
                </c:pt>
                <c:pt idx="247">
                  <c:v>68.829807606220243</c:v>
                </c:pt>
                <c:pt idx="248">
                  <c:v>69.141543452277915</c:v>
                </c:pt>
                <c:pt idx="249">
                  <c:v>69.333695433376803</c:v>
                </c:pt>
                <c:pt idx="250">
                  <c:v>69.64031322560993</c:v>
                </c:pt>
                <c:pt idx="251">
                  <c:v>69.789060085843431</c:v>
                </c:pt>
                <c:pt idx="252">
                  <c:v>70.092907967784129</c:v>
                </c:pt>
                <c:pt idx="253">
                  <c:v>70.225808989491355</c:v>
                </c:pt>
                <c:pt idx="254">
                  <c:v>70.572528189654207</c:v>
                </c:pt>
                <c:pt idx="255">
                  <c:v>70.686045857256246</c:v>
                </c:pt>
                <c:pt idx="256">
                  <c:v>70.955926133910452</c:v>
                </c:pt>
                <c:pt idx="257">
                  <c:v>71.054849819454006</c:v>
                </c:pt>
                <c:pt idx="258">
                  <c:v>71.353821773160817</c:v>
                </c:pt>
                <c:pt idx="259">
                  <c:v>71.482085279289151</c:v>
                </c:pt>
                <c:pt idx="260">
                  <c:v>71.761213699475576</c:v>
                </c:pt>
                <c:pt idx="261">
                  <c:v>71.885713313253007</c:v>
                </c:pt>
                <c:pt idx="262">
                  <c:v>72.21285287224633</c:v>
                </c:pt>
                <c:pt idx="263">
                  <c:v>72.346210360433133</c:v>
                </c:pt>
                <c:pt idx="264">
                  <c:v>72.668371686186646</c:v>
                </c:pt>
                <c:pt idx="265">
                  <c:v>72.884929685227036</c:v>
                </c:pt>
                <c:pt idx="266">
                  <c:v>73.206429423635598</c:v>
                </c:pt>
                <c:pt idx="267">
                  <c:v>73.414745297085332</c:v>
                </c:pt>
                <c:pt idx="268">
                  <c:v>73.715947340499767</c:v>
                </c:pt>
                <c:pt idx="269">
                  <c:v>73.906735429247789</c:v>
                </c:pt>
                <c:pt idx="270">
                  <c:v>74.233508790884343</c:v>
                </c:pt>
                <c:pt idx="271">
                  <c:v>74.471677928731665</c:v>
                </c:pt>
                <c:pt idx="272">
                  <c:v>74.790935541549544</c:v>
                </c:pt>
                <c:pt idx="273">
                  <c:v>75.054496356449448</c:v>
                </c:pt>
                <c:pt idx="274">
                  <c:v>75.337098399863862</c:v>
                </c:pt>
                <c:pt idx="275">
                  <c:v>75.544838345079711</c:v>
                </c:pt>
                <c:pt idx="276">
                  <c:v>75.841858442318696</c:v>
                </c:pt>
                <c:pt idx="277">
                  <c:v>76.064547938996483</c:v>
                </c:pt>
                <c:pt idx="278">
                  <c:v>76.33033653859809</c:v>
                </c:pt>
                <c:pt idx="279">
                  <c:v>76.601643192024312</c:v>
                </c:pt>
                <c:pt idx="280">
                  <c:v>76.830990563111428</c:v>
                </c:pt>
                <c:pt idx="281">
                  <c:v>77.026412454502704</c:v>
                </c:pt>
                <c:pt idx="282">
                  <c:v>77.256926022946573</c:v>
                </c:pt>
                <c:pt idx="283">
                  <c:v>77.438964560232662</c:v>
                </c:pt>
                <c:pt idx="284">
                  <c:v>77.656029985144329</c:v>
                </c:pt>
                <c:pt idx="285">
                  <c:v>77.869831517705151</c:v>
                </c:pt>
                <c:pt idx="286">
                  <c:v>78.142459937891559</c:v>
                </c:pt>
                <c:pt idx="287">
                  <c:v>78.393756860440604</c:v>
                </c:pt>
                <c:pt idx="288">
                  <c:v>78.58752689536405</c:v>
                </c:pt>
                <c:pt idx="289">
                  <c:v>78.805564535574007</c:v>
                </c:pt>
                <c:pt idx="290">
                  <c:v>78.978045198450758</c:v>
                </c:pt>
                <c:pt idx="291">
                  <c:v>79.147775412789457</c:v>
                </c:pt>
                <c:pt idx="292">
                  <c:v>79.347369519479003</c:v>
                </c:pt>
                <c:pt idx="293">
                  <c:v>79.628570154963683</c:v>
                </c:pt>
                <c:pt idx="294">
                  <c:v>79.801674889606517</c:v>
                </c:pt>
                <c:pt idx="295">
                  <c:v>80.082857471266635</c:v>
                </c:pt>
                <c:pt idx="296">
                  <c:v>80.279869631780755</c:v>
                </c:pt>
                <c:pt idx="297">
                  <c:v>80.56859574696125</c:v>
                </c:pt>
                <c:pt idx="298">
                  <c:v>80.801225064223814</c:v>
                </c:pt>
                <c:pt idx="299">
                  <c:v>81.117018784690814</c:v>
                </c:pt>
                <c:pt idx="300">
                  <c:v>81.387625438117027</c:v>
                </c:pt>
                <c:pt idx="301">
                  <c:v>81.693337212408608</c:v>
                </c:pt>
                <c:pt idx="302">
                  <c:v>81.838568323823424</c:v>
                </c:pt>
                <c:pt idx="303">
                  <c:v>82.072955515495309</c:v>
                </c:pt>
                <c:pt idx="304">
                  <c:v>82.222108393670339</c:v>
                </c:pt>
                <c:pt idx="305">
                  <c:v>82.417354356827715</c:v>
                </c:pt>
                <c:pt idx="306">
                  <c:v>82.584710947938362</c:v>
                </c:pt>
                <c:pt idx="307">
                  <c:v>82.815952301083968</c:v>
                </c:pt>
                <c:pt idx="308">
                  <c:v>82.922408381341015</c:v>
                </c:pt>
                <c:pt idx="309">
                  <c:v>83.112026559796661</c:v>
                </c:pt>
                <c:pt idx="310">
                  <c:v>83.2341659941589</c:v>
                </c:pt>
                <c:pt idx="311">
                  <c:v>83.461159203772297</c:v>
                </c:pt>
                <c:pt idx="312">
                  <c:v>83.512710163163973</c:v>
                </c:pt>
                <c:pt idx="313">
                  <c:v>83.735617713666329</c:v>
                </c:pt>
                <c:pt idx="314">
                  <c:v>83.748503372777378</c:v>
                </c:pt>
                <c:pt idx="315">
                  <c:v>83.910586340660046</c:v>
                </c:pt>
                <c:pt idx="316">
                  <c:v>83.929953945946522</c:v>
                </c:pt>
                <c:pt idx="317">
                  <c:v>84.195130509665091</c:v>
                </c:pt>
                <c:pt idx="318">
                  <c:v>84.278634733454354</c:v>
                </c:pt>
                <c:pt idx="319">
                  <c:v>84.614941897734184</c:v>
                </c:pt>
                <c:pt idx="320">
                  <c:v>84.756527170622704</c:v>
                </c:pt>
                <c:pt idx="321">
                  <c:v>85.104798227253355</c:v>
                </c:pt>
                <c:pt idx="322">
                  <c:v>85.185374666340905</c:v>
                </c:pt>
                <c:pt idx="323">
                  <c:v>85.530927669146976</c:v>
                </c:pt>
                <c:pt idx="324">
                  <c:v>85.551671202667407</c:v>
                </c:pt>
                <c:pt idx="325">
                  <c:v>85.878880671953098</c:v>
                </c:pt>
                <c:pt idx="326">
                  <c:v>85.892842259298078</c:v>
                </c:pt>
                <c:pt idx="327">
                  <c:v>86.188680410361627</c:v>
                </c:pt>
                <c:pt idx="328">
                  <c:v>86.24971933387026</c:v>
                </c:pt>
                <c:pt idx="329">
                  <c:v>86.654853385775624</c:v>
                </c:pt>
                <c:pt idx="330">
                  <c:v>86.643401529307852</c:v>
                </c:pt>
                <c:pt idx="331">
                  <c:v>87.023461957985205</c:v>
                </c:pt>
                <c:pt idx="332">
                  <c:v>87.067355042967534</c:v>
                </c:pt>
                <c:pt idx="333">
                  <c:v>87.427023794592316</c:v>
                </c:pt>
                <c:pt idx="334">
                  <c:v>87.429987686943178</c:v>
                </c:pt>
                <c:pt idx="335">
                  <c:v>87.853801380018126</c:v>
                </c:pt>
                <c:pt idx="336">
                  <c:v>87.896218536766554</c:v>
                </c:pt>
                <c:pt idx="337">
                  <c:v>88.286488696321072</c:v>
                </c:pt>
                <c:pt idx="338">
                  <c:v>88.333363727478826</c:v>
                </c:pt>
                <c:pt idx="339">
                  <c:v>88.704678317629913</c:v>
                </c:pt>
                <c:pt idx="340">
                  <c:v>88.705872299688394</c:v>
                </c:pt>
                <c:pt idx="341">
                  <c:v>89.026208145746068</c:v>
                </c:pt>
                <c:pt idx="342">
                  <c:v>89.058133625441897</c:v>
                </c:pt>
                <c:pt idx="343">
                  <c:v>89.404252825604772</c:v>
                </c:pt>
                <c:pt idx="344">
                  <c:v>89.42911441294973</c:v>
                </c:pt>
                <c:pt idx="345">
                  <c:v>89.783385469580409</c:v>
                </c:pt>
                <c:pt idx="346">
                  <c:v>89.856731818960284</c:v>
                </c:pt>
                <c:pt idx="347">
                  <c:v>90.215612606468142</c:v>
                </c:pt>
                <c:pt idx="348">
                  <c:v>90.283589045555644</c:v>
                </c:pt>
                <c:pt idx="349">
                  <c:v>90.606710550724372</c:v>
                </c:pt>
                <c:pt idx="350">
                  <c:v>90.655037438349979</c:v>
                </c:pt>
                <c:pt idx="351">
                  <c:v>90.943015409998281</c:v>
                </c:pt>
                <c:pt idx="352">
                  <c:v>90.949267266466123</c:v>
                </c:pt>
                <c:pt idx="353">
                  <c:v>91.207855866067746</c:v>
                </c:pt>
                <c:pt idx="354">
                  <c:v>91.270486466628967</c:v>
                </c:pt>
                <c:pt idx="355">
                  <c:v>91.539563030347551</c:v>
                </c:pt>
                <c:pt idx="356">
                  <c:v>91.587350097388381</c:v>
                </c:pt>
                <c:pt idx="357">
                  <c:v>91.842704894346738</c:v>
                </c:pt>
                <c:pt idx="358">
                  <c:v>91.897337799913856</c:v>
                </c:pt>
                <c:pt idx="359">
                  <c:v>92.163152776287475</c:v>
                </c:pt>
                <c:pt idx="360">
                  <c:v>92.226067628030023</c:v>
                </c:pt>
                <c:pt idx="361">
                  <c:v>92.533837276730935</c:v>
                </c:pt>
                <c:pt idx="362">
                  <c:v>92.624163267280395</c:v>
                </c:pt>
                <c:pt idx="363">
                  <c:v>92.820297194554712</c:v>
                </c:pt>
                <c:pt idx="364">
                  <c:v>92.89341575923288</c:v>
                </c:pt>
                <c:pt idx="365">
                  <c:v>93.092525614741092</c:v>
                </c:pt>
                <c:pt idx="366">
                  <c:v>93.213073372050729</c:v>
                </c:pt>
                <c:pt idx="367">
                  <c:v>93.60572317277483</c:v>
                </c:pt>
                <c:pt idx="368">
                  <c:v>94.535128405941947</c:v>
                </c:pt>
                <c:pt idx="369">
                  <c:v>96.058661797704019</c:v>
                </c:pt>
                <c:pt idx="370">
                  <c:v>96.007804820370836</c:v>
                </c:pt>
                <c:pt idx="371">
                  <c:v>93.753096409780312</c:v>
                </c:pt>
                <c:pt idx="372">
                  <c:v>82.387938608009023</c:v>
                </c:pt>
                <c:pt idx="373">
                  <c:v>68.116521062362352</c:v>
                </c:pt>
                <c:pt idx="374">
                  <c:v>57.703218045220162</c:v>
                </c:pt>
                <c:pt idx="375">
                  <c:v>45.251460006516069</c:v>
                </c:pt>
                <c:pt idx="376">
                  <c:v>38.264214291283004</c:v>
                </c:pt>
                <c:pt idx="377">
                  <c:v>39.127288923888912</c:v>
                </c:pt>
                <c:pt idx="378">
                  <c:v>39.46431414199327</c:v>
                </c:pt>
                <c:pt idx="379">
                  <c:v>39.563610042835109</c:v>
                </c:pt>
                <c:pt idx="380">
                  <c:v>39.359688151443841</c:v>
                </c:pt>
                <c:pt idx="381">
                  <c:v>38.802283167538832</c:v>
                </c:pt>
                <c:pt idx="382">
                  <c:v>38.140706354558112</c:v>
                </c:pt>
                <c:pt idx="383">
                  <c:v>37.376839658677085</c:v>
                </c:pt>
                <c:pt idx="384">
                  <c:v>36.761155930678711</c:v>
                </c:pt>
                <c:pt idx="385">
                  <c:v>35.956696149815329</c:v>
                </c:pt>
                <c:pt idx="386">
                  <c:v>35.022996934589713</c:v>
                </c:pt>
                <c:pt idx="387">
                  <c:v>33.891951756206744</c:v>
                </c:pt>
                <c:pt idx="388">
                  <c:v>32.923017330408136</c:v>
                </c:pt>
                <c:pt idx="389">
                  <c:v>31.29453336547693</c:v>
                </c:pt>
                <c:pt idx="390">
                  <c:v>28.410779128689434</c:v>
                </c:pt>
                <c:pt idx="391">
                  <c:v>24.232960127133584</c:v>
                </c:pt>
                <c:pt idx="392">
                  <c:v>20.253024990536524</c:v>
                </c:pt>
                <c:pt idx="393">
                  <c:v>15.234410237428555</c:v>
                </c:pt>
                <c:pt idx="394">
                  <c:v>11.313180358657267</c:v>
                </c:pt>
                <c:pt idx="395">
                  <c:v>7.1371545913734629</c:v>
                </c:pt>
                <c:pt idx="396">
                  <c:v>4.6553587521782447</c:v>
                </c:pt>
                <c:pt idx="397">
                  <c:v>1.9315919933127503</c:v>
                </c:pt>
                <c:pt idx="398">
                  <c:v>0.42542765605709931</c:v>
                </c:pt>
                <c:pt idx="399">
                  <c:v>2.9363510060332594</c:v>
                </c:pt>
                <c:pt idx="400">
                  <c:v>4.6951935808309173</c:v>
                </c:pt>
                <c:pt idx="401">
                  <c:v>6.4131842868314379</c:v>
                </c:pt>
                <c:pt idx="402">
                  <c:v>7.4853147134442972</c:v>
                </c:pt>
                <c:pt idx="403">
                  <c:v>7.6967500116604004</c:v>
                </c:pt>
                <c:pt idx="404">
                  <c:v>7.4281968472352631</c:v>
                </c:pt>
                <c:pt idx="405">
                  <c:v>6.5088709566582477</c:v>
                </c:pt>
                <c:pt idx="406">
                  <c:v>5.9594151133340079</c:v>
                </c:pt>
                <c:pt idx="407">
                  <c:v>4.7698437827825533</c:v>
                </c:pt>
                <c:pt idx="408">
                  <c:v>4.0836797534712979</c:v>
                </c:pt>
                <c:pt idx="409">
                  <c:v>3.285964378545831</c:v>
                </c:pt>
                <c:pt idx="410">
                  <c:v>2.6772168704983255</c:v>
                </c:pt>
                <c:pt idx="411">
                  <c:v>1.9744610395034095</c:v>
                </c:pt>
                <c:pt idx="412">
                  <c:v>1.8394537382632112</c:v>
                </c:pt>
                <c:pt idx="413">
                  <c:v>1.8212737108711319</c:v>
                </c:pt>
                <c:pt idx="414">
                  <c:v>1.7843556570465637</c:v>
                </c:pt>
                <c:pt idx="415">
                  <c:v>1.7862653879237214</c:v>
                </c:pt>
                <c:pt idx="416">
                  <c:v>1.803635298216107</c:v>
                </c:pt>
                <c:pt idx="417">
                  <c:v>1.8337329932102189</c:v>
                </c:pt>
                <c:pt idx="418">
                  <c:v>1.8428871546839241</c:v>
                </c:pt>
                <c:pt idx="419">
                  <c:v>1.8547232623330612</c:v>
                </c:pt>
                <c:pt idx="420">
                  <c:v>1.858235298216107</c:v>
                </c:pt>
                <c:pt idx="421">
                  <c:v>1.8724352982161072</c:v>
                </c:pt>
              </c:numCache>
            </c:numRef>
          </c:yVal>
          <c:smooth val="0"/>
          <c:extLst>
            <c:ext xmlns:c16="http://schemas.microsoft.com/office/drawing/2014/chart" uri="{C3380CC4-5D6E-409C-BE32-E72D297353CC}">
              <c16:uniqueId val="{00000001-F6CA-43B2-BBFC-E514AC712C87}"/>
            </c:ext>
          </c:extLst>
        </c:ser>
        <c:ser>
          <c:idx val="2"/>
          <c:order val="2"/>
          <c:tx>
            <c:v>JA-L3</c:v>
          </c:tx>
          <c:spPr>
            <a:ln w="25400" cap="rnd">
              <a:noFill/>
              <a:round/>
            </a:ln>
            <a:effectLst/>
          </c:spPr>
          <c:marker>
            <c:symbol val="triangle"/>
            <c:size val="10"/>
            <c:spPr>
              <a:solidFill>
                <a:schemeClr val="accent2">
                  <a:lumMod val="75000"/>
                </a:schemeClr>
              </a:solidFill>
              <a:ln w="9525">
                <a:solidFill>
                  <a:schemeClr val="accent2">
                    <a:lumMod val="75000"/>
                  </a:schemeClr>
                </a:solidFill>
              </a:ln>
              <a:effectLst/>
            </c:spPr>
          </c:marker>
          <c:xVal>
            <c:numRef>
              <c:f>'Laminite stress-strain (2)'!$R$4:$R$1200</c:f>
              <c:numCache>
                <c:formatCode>General</c:formatCode>
                <c:ptCount val="1197"/>
                <c:pt idx="0">
                  <c:v>0</c:v>
                </c:pt>
                <c:pt idx="20">
                  <c:v>0.31766666666666665</c:v>
                </c:pt>
                <c:pt idx="41">
                  <c:v>0.78890476190476166</c:v>
                </c:pt>
                <c:pt idx="62">
                  <c:v>1.4872857142857141</c:v>
                </c:pt>
                <c:pt idx="83">
                  <c:v>2.0389523809523804</c:v>
                </c:pt>
                <c:pt idx="104">
                  <c:v>2.7440952380952375</c:v>
                </c:pt>
                <c:pt idx="125">
                  <c:v>3.5789047619047611</c:v>
                </c:pt>
                <c:pt idx="146">
                  <c:v>3.4897142857142849</c:v>
                </c:pt>
                <c:pt idx="167">
                  <c:v>3.9263333333333326</c:v>
                </c:pt>
                <c:pt idx="188">
                  <c:v>4.0699999999999994</c:v>
                </c:pt>
                <c:pt idx="209">
                  <c:v>4.4403809523809521</c:v>
                </c:pt>
                <c:pt idx="230">
                  <c:v>4.8977619047619045</c:v>
                </c:pt>
                <c:pt idx="251">
                  <c:v>5.5928095238095237</c:v>
                </c:pt>
                <c:pt idx="272">
                  <c:v>6.2351428571428569</c:v>
                </c:pt>
                <c:pt idx="293">
                  <c:v>6.1034761904761901</c:v>
                </c:pt>
                <c:pt idx="314">
                  <c:v>6.6171428571428565</c:v>
                </c:pt>
                <c:pt idx="335">
                  <c:v>7.761619047619047</c:v>
                </c:pt>
                <c:pt idx="356">
                  <c:v>7.7221904761904758</c:v>
                </c:pt>
                <c:pt idx="377">
                  <c:v>8.0362857142857145</c:v>
                </c:pt>
                <c:pt idx="398">
                  <c:v>8.2210952380952378</c:v>
                </c:pt>
                <c:pt idx="419">
                  <c:v>8.7038571428571423</c:v>
                </c:pt>
                <c:pt idx="440">
                  <c:v>8.7733809523809523</c:v>
                </c:pt>
                <c:pt idx="461">
                  <c:v>8.6085238095238097</c:v>
                </c:pt>
                <c:pt idx="482">
                  <c:v>8.9782857142857146</c:v>
                </c:pt>
                <c:pt idx="503">
                  <c:v>9.5885238095238101</c:v>
                </c:pt>
                <c:pt idx="524">
                  <c:v>10.262238095238096</c:v>
                </c:pt>
                <c:pt idx="545">
                  <c:v>10.965142857142858</c:v>
                </c:pt>
                <c:pt idx="566">
                  <c:v>11.610809523809525</c:v>
                </c:pt>
                <c:pt idx="587">
                  <c:v>12.288666666666668</c:v>
                </c:pt>
                <c:pt idx="608">
                  <c:v>12.501952380952382</c:v>
                </c:pt>
                <c:pt idx="629">
                  <c:v>12.861619047619048</c:v>
                </c:pt>
                <c:pt idx="650">
                  <c:v>13.049142857142856</c:v>
                </c:pt>
                <c:pt idx="671">
                  <c:v>14.079571428571427</c:v>
                </c:pt>
                <c:pt idx="692">
                  <c:v>14.212476190476188</c:v>
                </c:pt>
                <c:pt idx="713">
                  <c:v>14.316999999999998</c:v>
                </c:pt>
                <c:pt idx="734">
                  <c:v>14.938857142857142</c:v>
                </c:pt>
                <c:pt idx="755">
                  <c:v>14.833238095238094</c:v>
                </c:pt>
                <c:pt idx="776">
                  <c:v>15.375238095238094</c:v>
                </c:pt>
                <c:pt idx="797">
                  <c:v>15.323999999999998</c:v>
                </c:pt>
                <c:pt idx="818">
                  <c:v>15.90442857142857</c:v>
                </c:pt>
              </c:numCache>
            </c:numRef>
          </c:xVal>
          <c:yVal>
            <c:numRef>
              <c:f>'Laminite stress-strain (2)'!$S$4:$S$1200</c:f>
              <c:numCache>
                <c:formatCode>General</c:formatCode>
                <c:ptCount val="1197"/>
                <c:pt idx="0">
                  <c:v>7.5881256393522278E-2</c:v>
                </c:pt>
                <c:pt idx="1">
                  <c:v>0.46693536002043956</c:v>
                </c:pt>
                <c:pt idx="2">
                  <c:v>0.8873177483401129</c:v>
                </c:pt>
                <c:pt idx="3">
                  <c:v>1.3434431086664418</c:v>
                </c:pt>
                <c:pt idx="4">
                  <c:v>1.7892786238470606</c:v>
                </c:pt>
                <c:pt idx="5">
                  <c:v>2.1227394398037127</c:v>
                </c:pt>
                <c:pt idx="6">
                  <c:v>2.640109493398981</c:v>
                </c:pt>
                <c:pt idx="7">
                  <c:v>3.040863597025897</c:v>
                </c:pt>
                <c:pt idx="8">
                  <c:v>3.571182245022495</c:v>
                </c:pt>
                <c:pt idx="9">
                  <c:v>3.91684024978181</c:v>
                </c:pt>
                <c:pt idx="10">
                  <c:v>4.3886215481664266</c:v>
                </c:pt>
                <c:pt idx="11">
                  <c:v>4.7373134600131657</c:v>
                </c:pt>
                <c:pt idx="12">
                  <c:v>5.1761783498215941</c:v>
                </c:pt>
                <c:pt idx="13">
                  <c:v>5.4701696303411218</c:v>
                </c:pt>
                <c:pt idx="14">
                  <c:v>5.8902667059746996</c:v>
                </c:pt>
                <c:pt idx="15">
                  <c:v>6.2215715838730716</c:v>
                </c:pt>
                <c:pt idx="16">
                  <c:v>6.7080178852352006</c:v>
                </c:pt>
                <c:pt idx="17">
                  <c:v>7.1408268369853438</c:v>
                </c:pt>
                <c:pt idx="18">
                  <c:v>7.6180392312600453</c:v>
                </c:pt>
                <c:pt idx="19">
                  <c:v>7.9953034897412607</c:v>
                </c:pt>
                <c:pt idx="20">
                  <c:v>8.5046396362490917</c:v>
                </c:pt>
                <c:pt idx="21">
                  <c:v>8.8689801424971684</c:v>
                </c:pt>
                <c:pt idx="22">
                  <c:v>9.2962139364155014</c:v>
                </c:pt>
                <c:pt idx="23">
                  <c:v>9.6763855385536637</c:v>
                </c:pt>
                <c:pt idx="24">
                  <c:v>10.160983245514466</c:v>
                </c:pt>
                <c:pt idx="25">
                  <c:v>10.610911417038128</c:v>
                </c:pt>
                <c:pt idx="26">
                  <c:v>11.02684067849686</c:v>
                </c:pt>
                <c:pt idx="27">
                  <c:v>11.579465580215345</c:v>
                </c:pt>
                <c:pt idx="28">
                  <c:v>11.955673900638271</c:v>
                </c:pt>
                <c:pt idx="29">
                  <c:v>12.513613489670664</c:v>
                </c:pt>
                <c:pt idx="30">
                  <c:v>12.930154627245958</c:v>
                </c:pt>
                <c:pt idx="31">
                  <c:v>13.306284978639741</c:v>
                </c:pt>
                <c:pt idx="32">
                  <c:v>13.710358302040181</c:v>
                </c:pt>
                <c:pt idx="33">
                  <c:v>14.147923191848609</c:v>
                </c:pt>
                <c:pt idx="34">
                  <c:v>14.598329332401413</c:v>
                </c:pt>
                <c:pt idx="35">
                  <c:v>15.03158234609328</c:v>
                </c:pt>
                <c:pt idx="36">
                  <c:v>15.513424114995793</c:v>
                </c:pt>
                <c:pt idx="37">
                  <c:v>16.033528075678483</c:v>
                </c:pt>
                <c:pt idx="38">
                  <c:v>16.553720160244602</c:v>
                </c:pt>
                <c:pt idx="39">
                  <c:v>16.951259576557622</c:v>
                </c:pt>
                <c:pt idx="40">
                  <c:v>17.382456652191198</c:v>
                </c:pt>
                <c:pt idx="41">
                  <c:v>17.846493888634093</c:v>
                </c:pt>
                <c:pt idx="42">
                  <c:v>18.173442828474172</c:v>
                </c:pt>
                <c:pt idx="43">
                  <c:v>18.665737724237641</c:v>
                </c:pt>
                <c:pt idx="44">
                  <c:v>19.067862453236749</c:v>
                </c:pt>
                <c:pt idx="45">
                  <c:v>19.475569683724615</c:v>
                </c:pt>
                <c:pt idx="46">
                  <c:v>19.893481446672091</c:v>
                </c:pt>
                <c:pt idx="47">
                  <c:v>20.270953048810259</c:v>
                </c:pt>
                <c:pt idx="48">
                  <c:v>20.713295907647829</c:v>
                </c:pt>
                <c:pt idx="49">
                  <c:v>21.179967051178156</c:v>
                </c:pt>
                <c:pt idx="50">
                  <c:v>21.615776002928307</c:v>
                </c:pt>
                <c:pt idx="51">
                  <c:v>22.037787765875784</c:v>
                </c:pt>
                <c:pt idx="52">
                  <c:v>22.479959999341165</c:v>
                </c:pt>
                <c:pt idx="53">
                  <c:v>22.938163328696639</c:v>
                </c:pt>
                <c:pt idx="54">
                  <c:v>23.378935562162027</c:v>
                </c:pt>
                <c:pt idx="55">
                  <c:v>23.825985764656544</c:v>
                </c:pt>
                <c:pt idx="56">
                  <c:v>24.16911439478805</c:v>
                </c:pt>
                <c:pt idx="57">
                  <c:v>24.559712560356687</c:v>
                </c:pt>
                <c:pt idx="58">
                  <c:v>24.953722602041896</c:v>
                </c:pt>
                <c:pt idx="59">
                  <c:v>25.393153584762896</c:v>
                </c:pt>
                <c:pt idx="60">
                  <c:v>25.787837063017626</c:v>
                </c:pt>
                <c:pt idx="61">
                  <c:v>26.163830696126649</c:v>
                </c:pt>
                <c:pt idx="62">
                  <c:v>26.608395585935078</c:v>
                </c:pt>
                <c:pt idx="63">
                  <c:v>27.098227199983306</c:v>
                </c:pt>
                <c:pt idx="64">
                  <c:v>27.406749576392912</c:v>
                </c:pt>
                <c:pt idx="65">
                  <c:v>27.963667134454447</c:v>
                </c:pt>
                <c:pt idx="66">
                  <c:v>28.487115157078854</c:v>
                </c:pt>
                <c:pt idx="67">
                  <c:v>28.874957384589205</c:v>
                </c:pt>
                <c:pt idx="68">
                  <c:v>29.330416652002956</c:v>
                </c:pt>
                <c:pt idx="69">
                  <c:v>29.764762322037868</c:v>
                </c:pt>
                <c:pt idx="70">
                  <c:v>30.235255496539047</c:v>
                </c:pt>
                <c:pt idx="71">
                  <c:v>30.616534442334167</c:v>
                </c:pt>
                <c:pt idx="72">
                  <c:v>31.176162155249987</c:v>
                </c:pt>
                <c:pt idx="73">
                  <c:v>31.519227503666265</c:v>
                </c:pt>
                <c:pt idx="74">
                  <c:v>31.953409891985935</c:v>
                </c:pt>
                <c:pt idx="75">
                  <c:v>32.26631023742469</c:v>
                </c:pt>
                <c:pt idx="76">
                  <c:v>32.688317467912555</c:v>
                </c:pt>
                <c:pt idx="77">
                  <c:v>33.011751720438738</c:v>
                </c:pt>
                <c:pt idx="78">
                  <c:v>33.438626765101461</c:v>
                </c:pt>
                <c:pt idx="79">
                  <c:v>33.783080237401151</c:v>
                </c:pt>
                <c:pt idx="80">
                  <c:v>34.393493894330305</c:v>
                </c:pt>
                <c:pt idx="81">
                  <c:v>34.696208927082957</c:v>
                </c:pt>
                <c:pt idx="82">
                  <c:v>35.276008986633244</c:v>
                </c:pt>
                <c:pt idx="83">
                  <c:v>35.660877777574072</c:v>
                </c:pt>
                <c:pt idx="84">
                  <c:v>36.216739397577328</c:v>
                </c:pt>
                <c:pt idx="85">
                  <c:v>36.50133802175381</c:v>
                </c:pt>
                <c:pt idx="86">
                  <c:v>36.932983691788721</c:v>
                </c:pt>
                <c:pt idx="87">
                  <c:v>37.259732631628808</c:v>
                </c:pt>
                <c:pt idx="88">
                  <c:v>37.767080654253206</c:v>
                </c:pt>
                <c:pt idx="89">
                  <c:v>38.091478188494634</c:v>
                </c:pt>
                <c:pt idx="90">
                  <c:v>38.587973084258095</c:v>
                </c:pt>
                <c:pt idx="91">
                  <c:v>38.910614680441228</c:v>
                </c:pt>
                <c:pt idx="92">
                  <c:v>39.45654239335704</c:v>
                </c:pt>
                <c:pt idx="93">
                  <c:v>39.694415544038115</c:v>
                </c:pt>
                <c:pt idx="94">
                  <c:v>40.209066377859855</c:v>
                </c:pt>
                <c:pt idx="95">
                  <c:v>40.488760469576718</c:v>
                </c:pt>
                <c:pt idx="96">
                  <c:v>41.042044120550827</c:v>
                </c:pt>
                <c:pt idx="97">
                  <c:v>41.325757432041215</c:v>
                </c:pt>
                <c:pt idx="98">
                  <c:v>41.849312798322565</c:v>
                </c:pt>
                <c:pt idx="99">
                  <c:v>42.14805267324342</c:v>
                </c:pt>
                <c:pt idx="100">
                  <c:v>42.627101785802886</c:v>
                </c:pt>
                <c:pt idx="101">
                  <c:v>43.024419171145048</c:v>
                </c:pt>
                <c:pt idx="102">
                  <c:v>43.597489856067519</c:v>
                </c:pt>
                <c:pt idx="103">
                  <c:v>43.893915043674475</c:v>
                </c:pt>
                <c:pt idx="104">
                  <c:v>44.469822446881722</c:v>
                </c:pt>
                <c:pt idx="105">
                  <c:v>44.701657158015735</c:v>
                </c:pt>
                <c:pt idx="106">
                  <c:v>45.267545341449477</c:v>
                </c:pt>
                <c:pt idx="107">
                  <c:v>45.43909129737284</c:v>
                </c:pt>
                <c:pt idx="108">
                  <c:v>45.862510403977268</c:v>
                </c:pt>
                <c:pt idx="109">
                  <c:v>46.180740124043851</c:v>
                </c:pt>
                <c:pt idx="110">
                  <c:v>46.687876270551676</c:v>
                </c:pt>
                <c:pt idx="111">
                  <c:v>46.883360666022092</c:v>
                </c:pt>
                <c:pt idx="112">
                  <c:v>47.46791666363066</c:v>
                </c:pt>
                <c:pt idx="113">
                  <c:v>47.70259996916603</c:v>
                </c:pt>
                <c:pt idx="114">
                  <c:v>48.335093316386576</c:v>
                </c:pt>
                <c:pt idx="115">
                  <c:v>48.595070999527273</c:v>
                </c:pt>
                <c:pt idx="116">
                  <c:v>49.189653560566299</c:v>
                </c:pt>
                <c:pt idx="117">
                  <c:v>49.415173584386423</c:v>
                </c:pt>
                <c:pt idx="118">
                  <c:v>50.025921148402986</c:v>
                </c:pt>
                <c:pt idx="119">
                  <c:v>50.181780070377989</c:v>
                </c:pt>
                <c:pt idx="120">
                  <c:v>50.730056377695149</c:v>
                </c:pt>
                <c:pt idx="121">
                  <c:v>50.876337330641007</c:v>
                </c:pt>
                <c:pt idx="122">
                  <c:v>51.370595508119706</c:v>
                </c:pt>
                <c:pt idx="123">
                  <c:v>51.540934120386112</c:v>
                </c:pt>
                <c:pt idx="124">
                  <c:v>52.045884954207864</c:v>
                </c:pt>
                <c:pt idx="125">
                  <c:v>52.243817944079609</c:v>
                </c:pt>
                <c:pt idx="126">
                  <c:v>52.793286907739812</c:v>
                </c:pt>
                <c:pt idx="127">
                  <c:v>53.016850993501649</c:v>
                </c:pt>
                <c:pt idx="128">
                  <c:v>53.57279058253404</c:v>
                </c:pt>
                <c:pt idx="129">
                  <c:v>53.754282321661393</c:v>
                </c:pt>
                <c:pt idx="130">
                  <c:v>54.315304412182549</c:v>
                </c:pt>
                <c:pt idx="131">
                  <c:v>54.544524436002675</c:v>
                </c:pt>
                <c:pt idx="132">
                  <c:v>55.088574179889349</c:v>
                </c:pt>
                <c:pt idx="133">
                  <c:v>55.421349683159917</c:v>
                </c:pt>
                <c:pt idx="134">
                  <c:v>56.059576937467888</c:v>
                </c:pt>
                <c:pt idx="135">
                  <c:v>56.292052899346281</c:v>
                </c:pt>
                <c:pt idx="136">
                  <c:v>56.883513429414492</c:v>
                </c:pt>
                <c:pt idx="137">
                  <c:v>57.079371261454419</c:v>
                </c:pt>
                <c:pt idx="138">
                  <c:v>57.624528348998062</c:v>
                </c:pt>
                <c:pt idx="139">
                  <c:v>57.786377116118757</c:v>
                </c:pt>
                <c:pt idx="140">
                  <c:v>58.31169576411537</c:v>
                </c:pt>
                <c:pt idx="141">
                  <c:v>58.486349063695691</c:v>
                </c:pt>
                <c:pt idx="142">
                  <c:v>59.053293185187698</c:v>
                </c:pt>
                <c:pt idx="143">
                  <c:v>59.262177580658104</c:v>
                </c:pt>
                <c:pt idx="144">
                  <c:v>59.799756699172598</c:v>
                </c:pt>
                <c:pt idx="145">
                  <c:v>60.017879534190051</c:v>
                </c:pt>
                <c:pt idx="146">
                  <c:v>60.578516312025101</c:v>
                </c:pt>
                <c:pt idx="147">
                  <c:v>60.874300248887693</c:v>
                </c:pt>
                <c:pt idx="148">
                  <c:v>61.455648902839307</c:v>
                </c:pt>
                <c:pt idx="149">
                  <c:v>61.756544715818457</c:v>
                </c:pt>
                <c:pt idx="150">
                  <c:v>62.240513048151442</c:v>
                </c:pt>
                <c:pt idx="151">
                  <c:v>62.518621827182216</c:v>
                </c:pt>
                <c:pt idx="152">
                  <c:v>63.014016722945669</c:v>
                </c:pt>
                <c:pt idx="153">
                  <c:v>63.280387062429391</c:v>
                </c:pt>
                <c:pt idx="154">
                  <c:v>63.840397276833968</c:v>
                </c:pt>
                <c:pt idx="155">
                  <c:v>64.130988557353504</c:v>
                </c:pt>
                <c:pt idx="156">
                  <c:v>64.551059069556601</c:v>
                </c:pt>
                <c:pt idx="157">
                  <c:v>64.921348170205988</c:v>
                </c:pt>
                <c:pt idx="158">
                  <c:v>65.302878521599794</c:v>
                </c:pt>
                <c:pt idx="159">
                  <c:v>65.545295734222577</c:v>
                </c:pt>
                <c:pt idx="160">
                  <c:v>66.001606407235016</c:v>
                </c:pt>
                <c:pt idx="161">
                  <c:v>66.302538938498898</c:v>
                </c:pt>
                <c:pt idx="162">
                  <c:v>66.759827580540474</c:v>
                </c:pt>
                <c:pt idx="163">
                  <c:v>67.012634638308967</c:v>
                </c:pt>
                <c:pt idx="164">
                  <c:v>67.471474685949204</c:v>
                </c:pt>
                <c:pt idx="165">
                  <c:v>67.760765966468725</c:v>
                </c:pt>
                <c:pt idx="166">
                  <c:v>68.26062414394741</c:v>
                </c:pt>
                <c:pt idx="167">
                  <c:v>68.506738545372855</c:v>
                </c:pt>
                <c:pt idx="168">
                  <c:v>69.01664531725288</c:v>
                </c:pt>
                <c:pt idx="169">
                  <c:v>69.287020189196227</c:v>
                </c:pt>
                <c:pt idx="170">
                  <c:v>69.765913363697408</c:v>
                </c:pt>
                <c:pt idx="171">
                  <c:v>70.008871827064553</c:v>
                </c:pt>
                <c:pt idx="172">
                  <c:v>70.484835626937922</c:v>
                </c:pt>
                <c:pt idx="173">
                  <c:v>70.781638783574039</c:v>
                </c:pt>
                <c:pt idx="174">
                  <c:v>71.213221171893707</c:v>
                </c:pt>
                <c:pt idx="175">
                  <c:v>71.500527139727126</c:v>
                </c:pt>
                <c:pt idx="176">
                  <c:v>71.895581243354059</c:v>
                </c:pt>
                <c:pt idx="177">
                  <c:v>72.199274245135825</c:v>
                </c:pt>
                <c:pt idx="178">
                  <c:v>72.663343667403893</c:v>
                </c:pt>
                <c:pt idx="179">
                  <c:v>72.948883542324751</c:v>
                </c:pt>
                <c:pt idx="180">
                  <c:v>73.375902648929184</c:v>
                </c:pt>
                <c:pt idx="181">
                  <c:v>73.695754399966603</c:v>
                </c:pt>
                <c:pt idx="182">
                  <c:v>74.048190373755062</c:v>
                </c:pt>
                <c:pt idx="183">
                  <c:v>74.372651189711718</c:v>
                </c:pt>
                <c:pt idx="184">
                  <c:v>74.693173566121345</c:v>
                </c:pt>
                <c:pt idx="185">
                  <c:v>74.980967657838193</c:v>
                </c:pt>
                <c:pt idx="186">
                  <c:v>75.392496919296931</c:v>
                </c:pt>
                <c:pt idx="187">
                  <c:v>75.698270701305205</c:v>
                </c:pt>
                <c:pt idx="188">
                  <c:v>76.174329968718951</c:v>
                </c:pt>
                <c:pt idx="189">
                  <c:v>76.483086252216012</c:v>
                </c:pt>
                <c:pt idx="190">
                  <c:v>76.946674894257555</c:v>
                </c:pt>
                <c:pt idx="191">
                  <c:v>77.337331809081832</c:v>
                </c:pt>
                <c:pt idx="192">
                  <c:v>77.702606222417316</c:v>
                </c:pt>
                <c:pt idx="193">
                  <c:v>78.028467038373975</c:v>
                </c:pt>
                <c:pt idx="194">
                  <c:v>78.357183792388923</c:v>
                </c:pt>
                <c:pt idx="195">
                  <c:v>78.741306800125756</c:v>
                </c:pt>
                <c:pt idx="196">
                  <c:v>79.10074277391422</c:v>
                </c:pt>
                <c:pt idx="197">
                  <c:v>79.408357806666857</c:v>
                </c:pt>
                <c:pt idx="198">
                  <c:v>79.742170028222191</c:v>
                </c:pt>
                <c:pt idx="199">
                  <c:v>80.051118968062283</c:v>
                </c:pt>
                <c:pt idx="200">
                  <c:v>80.309426025830774</c:v>
                </c:pt>
                <c:pt idx="201">
                  <c:v>80.647886841787425</c:v>
                </c:pt>
                <c:pt idx="202">
                  <c:v>81.00480078460501</c:v>
                </c:pt>
                <c:pt idx="203">
                  <c:v>81.397876919202801</c:v>
                </c:pt>
                <c:pt idx="204">
                  <c:v>81.722759766130309</c:v>
                </c:pt>
                <c:pt idx="205">
                  <c:v>82.123118402216846</c:v>
                </c:pt>
                <c:pt idx="206">
                  <c:v>82.419128902509897</c:v>
                </c:pt>
                <c:pt idx="207">
                  <c:v>82.878902857237549</c:v>
                </c:pt>
                <c:pt idx="208">
                  <c:v>83.243755239602194</c:v>
                </c:pt>
                <c:pt idx="209">
                  <c:v>83.614014965623795</c:v>
                </c:pt>
                <c:pt idx="210">
                  <c:v>84.00012047484941</c:v>
                </c:pt>
                <c:pt idx="211">
                  <c:v>84.323140040061659</c:v>
                </c:pt>
                <c:pt idx="212">
                  <c:v>84.522195060904266</c:v>
                </c:pt>
                <c:pt idx="213">
                  <c:v>84.86384572200663</c:v>
                </c:pt>
                <c:pt idx="214">
                  <c:v>85.137749968577793</c:v>
                </c:pt>
                <c:pt idx="215">
                  <c:v>85.4957639113954</c:v>
                </c:pt>
                <c:pt idx="216">
                  <c:v>85.903425358679257</c:v>
                </c:pt>
                <c:pt idx="217">
                  <c:v>86.300857431335331</c:v>
                </c:pt>
                <c:pt idx="218">
                  <c:v>86.676046531984724</c:v>
                </c:pt>
                <c:pt idx="219">
                  <c:v>87.07164923001298</c:v>
                </c:pt>
                <c:pt idx="220">
                  <c:v>87.390356919108683</c:v>
                </c:pt>
                <c:pt idx="221">
                  <c:v>87.822712743997883</c:v>
                </c:pt>
                <c:pt idx="222">
                  <c:v>88.060925424161042</c:v>
                </c:pt>
                <c:pt idx="223">
                  <c:v>88.487637187108533</c:v>
                </c:pt>
                <c:pt idx="224">
                  <c:v>88.704115960184282</c:v>
                </c:pt>
                <c:pt idx="225">
                  <c:v>89.117467252613849</c:v>
                </c:pt>
                <c:pt idx="226">
                  <c:v>89.300820552194182</c:v>
                </c:pt>
                <c:pt idx="227">
                  <c:v>89.708757157309861</c:v>
                </c:pt>
                <c:pt idx="228">
                  <c:v>89.942169837473017</c:v>
                </c:pt>
                <c:pt idx="229">
                  <c:v>90.317812064983372</c:v>
                </c:pt>
                <c:pt idx="230">
                  <c:v>90.633614131684396</c:v>
                </c:pt>
                <c:pt idx="231">
                  <c:v>91.051118550974934</c:v>
                </c:pt>
                <c:pt idx="232">
                  <c:v>91.203033411008221</c:v>
                </c:pt>
                <c:pt idx="233">
                  <c:v>91.725915340720064</c:v>
                </c:pt>
                <c:pt idx="234">
                  <c:v>92.002472714152134</c:v>
                </c:pt>
                <c:pt idx="235">
                  <c:v>92.317106966678338</c:v>
                </c:pt>
                <c:pt idx="236">
                  <c:v>92.65589434606548</c:v>
                </c:pt>
                <c:pt idx="237">
                  <c:v>93.048741106035436</c:v>
                </c:pt>
                <c:pt idx="238">
                  <c:v>93.337849885066191</c:v>
                </c:pt>
                <c:pt idx="239">
                  <c:v>93.686400546168557</c:v>
                </c:pt>
                <c:pt idx="240">
                  <c:v>93.927881040506577</c:v>
                </c:pt>
                <c:pt idx="241">
                  <c:v>94.250252011317514</c:v>
                </c:pt>
                <c:pt idx="242">
                  <c:v>94.490754536626383</c:v>
                </c:pt>
                <c:pt idx="243">
                  <c:v>94.813081445495612</c:v>
                </c:pt>
                <c:pt idx="244">
                  <c:v>95.106324131613789</c:v>
                </c:pt>
                <c:pt idx="245">
                  <c:v>95.457308699803605</c:v>
                </c:pt>
                <c:pt idx="246">
                  <c:v>95.690706692652853</c:v>
                </c:pt>
                <c:pt idx="247">
                  <c:v>96.078726889192353</c:v>
                </c:pt>
                <c:pt idx="248">
                  <c:v>96.377744733142364</c:v>
                </c:pt>
                <c:pt idx="249">
                  <c:v>96.653412261428741</c:v>
                </c:pt>
                <c:pt idx="250">
                  <c:v>97.051688396026535</c:v>
                </c:pt>
                <c:pt idx="251">
                  <c:v>97.292212952306258</c:v>
                </c:pt>
                <c:pt idx="252">
                  <c:v>97.705183464509346</c:v>
                </c:pt>
                <c:pt idx="253">
                  <c:v>98.04084428046599</c:v>
                </c:pt>
                <c:pt idx="254">
                  <c:v>98.500862297135384</c:v>
                </c:pt>
                <c:pt idx="255">
                  <c:v>98.831037800405952</c:v>
                </c:pt>
                <c:pt idx="256">
                  <c:v>99.115051111896321</c:v>
                </c:pt>
                <c:pt idx="257">
                  <c:v>99.472635680086114</c:v>
                </c:pt>
                <c:pt idx="258">
                  <c:v>99.733261957628145</c:v>
                </c:pt>
                <c:pt idx="259">
                  <c:v>100.10623637096361</c:v>
                </c:pt>
                <c:pt idx="260">
                  <c:v>100.49547578727665</c:v>
                </c:pt>
                <c:pt idx="261">
                  <c:v>100.73522237452724</c:v>
                </c:pt>
                <c:pt idx="262">
                  <c:v>101.07199506660044</c:v>
                </c:pt>
                <c:pt idx="263">
                  <c:v>101.31579024825237</c:v>
                </c:pt>
                <c:pt idx="264">
                  <c:v>101.53506902132813</c:v>
                </c:pt>
                <c:pt idx="265">
                  <c:v>101.83506764550461</c:v>
                </c:pt>
                <c:pt idx="266">
                  <c:v>102.15918721071688</c:v>
                </c:pt>
                <c:pt idx="267">
                  <c:v>102.36618348230385</c:v>
                </c:pt>
                <c:pt idx="268">
                  <c:v>102.70233695460357</c:v>
                </c:pt>
                <c:pt idx="269">
                  <c:v>102.88310494149778</c:v>
                </c:pt>
                <c:pt idx="270">
                  <c:v>103.22926294625709</c:v>
                </c:pt>
                <c:pt idx="271">
                  <c:v>103.4640535954494</c:v>
                </c:pt>
                <c:pt idx="272">
                  <c:v>103.88288004571081</c:v>
                </c:pt>
                <c:pt idx="273">
                  <c:v>104.08006444118121</c:v>
                </c:pt>
                <c:pt idx="274">
                  <c:v>104.49492026607041</c:v>
                </c:pt>
                <c:pt idx="275">
                  <c:v>104.76821716898462</c:v>
                </c:pt>
                <c:pt idx="276">
                  <c:v>105.13750626963402</c:v>
                </c:pt>
                <c:pt idx="277">
                  <c:v>105.36597035539586</c:v>
                </c:pt>
                <c:pt idx="278">
                  <c:v>105.71615492358563</c:v>
                </c:pt>
                <c:pt idx="279">
                  <c:v>106.00155635895945</c:v>
                </c:pt>
                <c:pt idx="280">
                  <c:v>106.21526450666302</c:v>
                </c:pt>
                <c:pt idx="281">
                  <c:v>106.36047483423667</c:v>
                </c:pt>
                <c:pt idx="282">
                  <c:v>106.64495704983698</c:v>
                </c:pt>
                <c:pt idx="283">
                  <c:v>106.69358252333237</c:v>
                </c:pt>
                <c:pt idx="284">
                  <c:v>106.87761379194183</c:v>
                </c:pt>
                <c:pt idx="285">
                  <c:v>106.8539753523948</c:v>
                </c:pt>
                <c:pt idx="286">
                  <c:v>106.98825177288103</c:v>
                </c:pt>
                <c:pt idx="287">
                  <c:v>106.90786864006508</c:v>
                </c:pt>
                <c:pt idx="288">
                  <c:v>106.97099130236315</c:v>
                </c:pt>
                <c:pt idx="289">
                  <c:v>106.91176864006508</c:v>
                </c:pt>
                <c:pt idx="290">
                  <c:v>107.11467225530902</c:v>
                </c:pt>
                <c:pt idx="291">
                  <c:v>107.20047179670115</c:v>
                </c:pt>
                <c:pt idx="292">
                  <c:v>107.4278110402948</c:v>
                </c:pt>
                <c:pt idx="293">
                  <c:v>107.46869245184851</c:v>
                </c:pt>
                <c:pt idx="294">
                  <c:v>107.70359044469774</c:v>
                </c:pt>
                <c:pt idx="295">
                  <c:v>107.63750450068443</c:v>
                </c:pt>
                <c:pt idx="296">
                  <c:v>107.81119451854953</c:v>
                </c:pt>
                <c:pt idx="297">
                  <c:v>107.76849841968192</c:v>
                </c:pt>
                <c:pt idx="298">
                  <c:v>108.07320157631803</c:v>
                </c:pt>
                <c:pt idx="299">
                  <c:v>108.05884110580011</c:v>
                </c:pt>
                <c:pt idx="300">
                  <c:v>108.35899566803488</c:v>
                </c:pt>
                <c:pt idx="301">
                  <c:v>108.46739239822969</c:v>
                </c:pt>
                <c:pt idx="302">
                  <c:v>108.88338494140368</c:v>
                </c:pt>
                <c:pt idx="303">
                  <c:v>108.96872401227793</c:v>
                </c:pt>
                <c:pt idx="304">
                  <c:v>109.4428731248374</c:v>
                </c:pt>
                <c:pt idx="305">
                  <c:v>109.52529750839774</c:v>
                </c:pt>
                <c:pt idx="306">
                  <c:v>109.92595614448427</c:v>
                </c:pt>
                <c:pt idx="307">
                  <c:v>109.97270364895054</c:v>
                </c:pt>
                <c:pt idx="308">
                  <c:v>110.28275539998799</c:v>
                </c:pt>
                <c:pt idx="309">
                  <c:v>110.27352149290054</c:v>
                </c:pt>
                <c:pt idx="310">
                  <c:v>110.53126526895379</c:v>
                </c:pt>
                <c:pt idx="311">
                  <c:v>110.53189183238428</c:v>
                </c:pt>
                <c:pt idx="312">
                  <c:v>110.84972608491047</c:v>
                </c:pt>
                <c:pt idx="313">
                  <c:v>110.92686796698204</c:v>
                </c:pt>
                <c:pt idx="314">
                  <c:v>111.37246676387791</c:v>
                </c:pt>
                <c:pt idx="315">
                  <c:v>111.41890692468722</c:v>
                </c:pt>
                <c:pt idx="316">
                  <c:v>111.77395758578962</c:v>
                </c:pt>
                <c:pt idx="317">
                  <c:v>111.76560899138829</c:v>
                </c:pt>
                <c:pt idx="318">
                  <c:v>112.02133808012763</c:v>
                </c:pt>
                <c:pt idx="319">
                  <c:v>111.9754685446905</c:v>
                </c:pt>
                <c:pt idx="320">
                  <c:v>112.24203607297687</c:v>
                </c:pt>
                <c:pt idx="321">
                  <c:v>112.22144903902853</c:v>
                </c:pt>
                <c:pt idx="322">
                  <c:v>112.44919562627909</c:v>
                </c:pt>
                <c:pt idx="323">
                  <c:v>112.39087296398105</c:v>
                </c:pt>
                <c:pt idx="324">
                  <c:v>112.59226189191104</c:v>
                </c:pt>
                <c:pt idx="325">
                  <c:v>112.51008610275201</c:v>
                </c:pt>
                <c:pt idx="326">
                  <c:v>112.70354846725159</c:v>
                </c:pt>
                <c:pt idx="327">
                  <c:v>112.67491283890189</c:v>
                </c:pt>
                <c:pt idx="328">
                  <c:v>112.82694519744642</c:v>
                </c:pt>
                <c:pt idx="329">
                  <c:v>112.77274909857881</c:v>
                </c:pt>
                <c:pt idx="330">
                  <c:v>112.97293349404922</c:v>
                </c:pt>
                <c:pt idx="331">
                  <c:v>113.00728380971282</c:v>
                </c:pt>
                <c:pt idx="332">
                  <c:v>113.22668461375942</c:v>
                </c:pt>
                <c:pt idx="333">
                  <c:v>113.23568461375942</c:v>
                </c:pt>
                <c:pt idx="334">
                  <c:v>113.41343056968279</c:v>
                </c:pt>
                <c:pt idx="335">
                  <c:v>113.41175260065367</c:v>
                </c:pt>
                <c:pt idx="336">
                  <c:v>113.54025105211076</c:v>
                </c:pt>
                <c:pt idx="337">
                  <c:v>113.57604996217572</c:v>
                </c:pt>
                <c:pt idx="338">
                  <c:v>113.81383326771103</c:v>
                </c:pt>
                <c:pt idx="339">
                  <c:v>113.88433843149788</c:v>
                </c:pt>
                <c:pt idx="340">
                  <c:v>114.08170813965438</c:v>
                </c:pt>
                <c:pt idx="341">
                  <c:v>114.12163361314981</c:v>
                </c:pt>
                <c:pt idx="342">
                  <c:v>114.25621003363605</c:v>
                </c:pt>
                <c:pt idx="343">
                  <c:v>114.30565472690495</c:v>
                </c:pt>
                <c:pt idx="344">
                  <c:v>114.33028582279508</c:v>
                </c:pt>
                <c:pt idx="345">
                  <c:v>114.20158002768102</c:v>
                </c:pt>
                <c:pt idx="346">
                  <c:v>114.04883579301993</c:v>
                </c:pt>
                <c:pt idx="347">
                  <c:v>113.84815420874685</c:v>
                </c:pt>
                <c:pt idx="348">
                  <c:v>113.64962856253206</c:v>
                </c:pt>
                <c:pt idx="349">
                  <c:v>113.47859448272527</c:v>
                </c:pt>
                <c:pt idx="350">
                  <c:v>113.44078822900335</c:v>
                </c:pt>
                <c:pt idx="351">
                  <c:v>113.43848369654374</c:v>
                </c:pt>
                <c:pt idx="352">
                  <c:v>113.50931089130142</c:v>
                </c:pt>
                <c:pt idx="353">
                  <c:v>113.59477652560615</c:v>
                </c:pt>
                <c:pt idx="354">
                  <c:v>113.74688404198253</c:v>
                </c:pt>
                <c:pt idx="355">
                  <c:v>113.84419827068857</c:v>
                </c:pt>
                <c:pt idx="356">
                  <c:v>114.00072500683839</c:v>
                </c:pt>
                <c:pt idx="357">
                  <c:v>114.0827832974862</c:v>
                </c:pt>
                <c:pt idx="358">
                  <c:v>114.20425799671017</c:v>
                </c:pt>
                <c:pt idx="359">
                  <c:v>114.2561586280374</c:v>
                </c:pt>
                <c:pt idx="360">
                  <c:v>114.20594049819891</c:v>
                </c:pt>
                <c:pt idx="361">
                  <c:v>114.21140377991418</c:v>
                </c:pt>
                <c:pt idx="362">
                  <c:v>114.14376643030218</c:v>
                </c:pt>
                <c:pt idx="363">
                  <c:v>114.13947658515646</c:v>
                </c:pt>
                <c:pt idx="364">
                  <c:v>114.14671783590084</c:v>
                </c:pt>
                <c:pt idx="365">
                  <c:v>114.24180550117642</c:v>
                </c:pt>
                <c:pt idx="366">
                  <c:v>114.31267394667852</c:v>
                </c:pt>
                <c:pt idx="367">
                  <c:v>114.40543223732629</c:v>
                </c:pt>
                <c:pt idx="368">
                  <c:v>114.46594755596742</c:v>
                </c:pt>
                <c:pt idx="369">
                  <c:v>114.53408209438206</c:v>
                </c:pt>
                <c:pt idx="370">
                  <c:v>114.6054166327967</c:v>
                </c:pt>
                <c:pt idx="371">
                  <c:v>114.68482179658355</c:v>
                </c:pt>
                <c:pt idx="372">
                  <c:v>114.70785008127631</c:v>
                </c:pt>
                <c:pt idx="373">
                  <c:v>114.80444962266844</c:v>
                </c:pt>
                <c:pt idx="374">
                  <c:v>114.86548697228042</c:v>
                </c:pt>
                <c:pt idx="375">
                  <c:v>114.94691135584078</c:v>
                </c:pt>
                <c:pt idx="376">
                  <c:v>114.9313141670381</c:v>
                </c:pt>
                <c:pt idx="377">
                  <c:v>115.00550183231373</c:v>
                </c:pt>
                <c:pt idx="378">
                  <c:v>115.00459448865675</c:v>
                </c:pt>
                <c:pt idx="379">
                  <c:v>115.09943809199062</c:v>
                </c:pt>
                <c:pt idx="380">
                  <c:v>115.09422340467673</c:v>
                </c:pt>
                <c:pt idx="381">
                  <c:v>115.24933092105306</c:v>
                </c:pt>
                <c:pt idx="382">
                  <c:v>115.32032874118293</c:v>
                </c:pt>
                <c:pt idx="383">
                  <c:v>115.46297578704137</c:v>
                </c:pt>
                <c:pt idx="384">
                  <c:v>115.48740688293142</c:v>
                </c:pt>
                <c:pt idx="385">
                  <c:v>115.73295800264162</c:v>
                </c:pt>
                <c:pt idx="386">
                  <c:v>115.75103316047347</c:v>
                </c:pt>
                <c:pt idx="387">
                  <c:v>115.9714853701187</c:v>
                </c:pt>
                <c:pt idx="388">
                  <c:v>116.01066224921281</c:v>
                </c:pt>
                <c:pt idx="389">
                  <c:v>116.23564102228855</c:v>
                </c:pt>
                <c:pt idx="390">
                  <c:v>116.16870929507125</c:v>
                </c:pt>
                <c:pt idx="391">
                  <c:v>116.29987102824359</c:v>
                </c:pt>
                <c:pt idx="392">
                  <c:v>116.11538835403545</c:v>
                </c:pt>
                <c:pt idx="393">
                  <c:v>116.22482914617198</c:v>
                </c:pt>
                <c:pt idx="394">
                  <c:v>116.10662053986059</c:v>
                </c:pt>
                <c:pt idx="395">
                  <c:v>116.26069414914951</c:v>
                </c:pt>
                <c:pt idx="396">
                  <c:v>116.21912461371237</c:v>
                </c:pt>
                <c:pt idx="397">
                  <c:v>116.48388760953914</c:v>
                </c:pt>
                <c:pt idx="398">
                  <c:v>116.5055599561736</c:v>
                </c:pt>
                <c:pt idx="399">
                  <c:v>116.70081497701619</c:v>
                </c:pt>
                <c:pt idx="400">
                  <c:v>116.58469902704786</c:v>
                </c:pt>
                <c:pt idx="401">
                  <c:v>116.76863763931431</c:v>
                </c:pt>
                <c:pt idx="402">
                  <c:v>116.62126121882804</c:v>
                </c:pt>
                <c:pt idx="403">
                  <c:v>116.76307154640169</c:v>
                </c:pt>
                <c:pt idx="404">
                  <c:v>116.6591499740387</c:v>
                </c:pt>
                <c:pt idx="405">
                  <c:v>116.8809360907714</c:v>
                </c:pt>
                <c:pt idx="406">
                  <c:v>116.79502186206534</c:v>
                </c:pt>
                <c:pt idx="407">
                  <c:v>116.97788703776223</c:v>
                </c:pt>
                <c:pt idx="408">
                  <c:v>116.88895812174222</c:v>
                </c:pt>
                <c:pt idx="409">
                  <c:v>117.10648095675973</c:v>
                </c:pt>
                <c:pt idx="410">
                  <c:v>117.02867126051324</c:v>
                </c:pt>
                <c:pt idx="411">
                  <c:v>117.25106472090286</c:v>
                </c:pt>
                <c:pt idx="412">
                  <c:v>117.14153861608025</c:v>
                </c:pt>
                <c:pt idx="413">
                  <c:v>117.32476254103278</c:v>
                </c:pt>
                <c:pt idx="414">
                  <c:v>117.16979908659815</c:v>
                </c:pt>
                <c:pt idx="415">
                  <c:v>117.30213878879962</c:v>
                </c:pt>
                <c:pt idx="416">
                  <c:v>117.16201377391207</c:v>
                </c:pt>
                <c:pt idx="417">
                  <c:v>117.32851847909107</c:v>
                </c:pt>
                <c:pt idx="418">
                  <c:v>117.2349748757572</c:v>
                </c:pt>
                <c:pt idx="419">
                  <c:v>117.42541802048322</c:v>
                </c:pt>
                <c:pt idx="420">
                  <c:v>117.41922817533749</c:v>
                </c:pt>
                <c:pt idx="421">
                  <c:v>117.53784412530584</c:v>
                </c:pt>
                <c:pt idx="422">
                  <c:v>117.52879553090452</c:v>
                </c:pt>
                <c:pt idx="423">
                  <c:v>117.62180241595362</c:v>
                </c:pt>
                <c:pt idx="424">
                  <c:v>117.5626458465681</c:v>
                </c:pt>
                <c:pt idx="425">
                  <c:v>117.66723070064639</c:v>
                </c:pt>
                <c:pt idx="426">
                  <c:v>117.61893460177875</c:v>
                </c:pt>
                <c:pt idx="427">
                  <c:v>117.67577929504773</c:v>
                </c:pt>
                <c:pt idx="428">
                  <c:v>117.68712054579208</c:v>
                </c:pt>
                <c:pt idx="429">
                  <c:v>117.8116777465048</c:v>
                </c:pt>
                <c:pt idx="430">
                  <c:v>117.81229243381875</c:v>
                </c:pt>
                <c:pt idx="431">
                  <c:v>117.94518354161886</c:v>
                </c:pt>
                <c:pt idx="432">
                  <c:v>117.98540901511427</c:v>
                </c:pt>
                <c:pt idx="433">
                  <c:v>118.15979168932242</c:v>
                </c:pt>
                <c:pt idx="434">
                  <c:v>118.22824091505097</c:v>
                </c:pt>
                <c:pt idx="435">
                  <c:v>118.31876983107092</c:v>
                </c:pt>
                <c:pt idx="436">
                  <c:v>118.37370436948558</c:v>
                </c:pt>
                <c:pt idx="437">
                  <c:v>118.47627453624992</c:v>
                </c:pt>
                <c:pt idx="438">
                  <c:v>118.57545204667122</c:v>
                </c:pt>
                <c:pt idx="439">
                  <c:v>118.67535893172031</c:v>
                </c:pt>
                <c:pt idx="440">
                  <c:v>118.73171096864623</c:v>
                </c:pt>
                <c:pt idx="441">
                  <c:v>118.87172863987684</c:v>
                </c:pt>
                <c:pt idx="442">
                  <c:v>118.91925864583186</c:v>
                </c:pt>
                <c:pt idx="443">
                  <c:v>118.95410161783852</c:v>
                </c:pt>
                <c:pt idx="444">
                  <c:v>119.04951584654458</c:v>
                </c:pt>
                <c:pt idx="445">
                  <c:v>119.06127178460288</c:v>
                </c:pt>
                <c:pt idx="446">
                  <c:v>119.12066507227317</c:v>
                </c:pt>
                <c:pt idx="447">
                  <c:v>119.15474476256456</c:v>
                </c:pt>
                <c:pt idx="448">
                  <c:v>119.29357993230643</c:v>
                </c:pt>
                <c:pt idx="449">
                  <c:v>119.31403024797004</c:v>
                </c:pt>
                <c:pt idx="450">
                  <c:v>119.35680712706412</c:v>
                </c:pt>
                <c:pt idx="451">
                  <c:v>119.41425916399</c:v>
                </c:pt>
                <c:pt idx="452">
                  <c:v>119.42884166547876</c:v>
                </c:pt>
                <c:pt idx="453">
                  <c:v>119.41221510204829</c:v>
                </c:pt>
                <c:pt idx="454">
                  <c:v>119.42863151062448</c:v>
                </c:pt>
                <c:pt idx="455">
                  <c:v>119.39574728787342</c:v>
                </c:pt>
                <c:pt idx="456">
                  <c:v>119.48993948560863</c:v>
                </c:pt>
                <c:pt idx="457">
                  <c:v>119.43056088525226</c:v>
                </c:pt>
                <c:pt idx="458">
                  <c:v>119.46591854457286</c:v>
                </c:pt>
                <c:pt idx="459">
                  <c:v>119.42873432182179</c:v>
                </c:pt>
                <c:pt idx="460">
                  <c:v>119.45552416696752</c:v>
                </c:pt>
                <c:pt idx="461">
                  <c:v>119.30847258864947</c:v>
                </c:pt>
                <c:pt idx="462">
                  <c:v>119.35211556065612</c:v>
                </c:pt>
                <c:pt idx="463">
                  <c:v>119.22748492337386</c:v>
                </c:pt>
                <c:pt idx="464">
                  <c:v>119.2560058644097</c:v>
                </c:pt>
                <c:pt idx="465">
                  <c:v>119.17556679353544</c:v>
                </c:pt>
                <c:pt idx="466">
                  <c:v>119.24456461366529</c:v>
                </c:pt>
                <c:pt idx="467">
                  <c:v>119.08092319020156</c:v>
                </c:pt>
                <c:pt idx="468">
                  <c:v>119.1768080442798</c:v>
                </c:pt>
                <c:pt idx="469">
                  <c:v>119.02242709133395</c:v>
                </c:pt>
                <c:pt idx="470">
                  <c:v>119.14373569764533</c:v>
                </c:pt>
                <c:pt idx="471">
                  <c:v>119.03829490550879</c:v>
                </c:pt>
                <c:pt idx="472">
                  <c:v>119.25243523903751</c:v>
                </c:pt>
                <c:pt idx="473">
                  <c:v>119.11806335101087</c:v>
                </c:pt>
                <c:pt idx="474">
                  <c:v>119.22077476851959</c:v>
                </c:pt>
                <c:pt idx="475">
                  <c:v>119.08078366071945</c:v>
                </c:pt>
                <c:pt idx="476">
                  <c:v>119.23661320806663</c:v>
                </c:pt>
                <c:pt idx="477">
                  <c:v>119.17459054576855</c:v>
                </c:pt>
                <c:pt idx="478">
                  <c:v>119.38222806809995</c:v>
                </c:pt>
                <c:pt idx="479">
                  <c:v>119.31194946774357</c:v>
                </c:pt>
                <c:pt idx="480">
                  <c:v>119.54469605499416</c:v>
                </c:pt>
                <c:pt idx="481">
                  <c:v>119.45300838971855</c:v>
                </c:pt>
                <c:pt idx="482">
                  <c:v>119.67276059936381</c:v>
                </c:pt>
                <c:pt idx="483">
                  <c:v>119.60649668632138</c:v>
                </c:pt>
                <c:pt idx="484">
                  <c:v>119.84453592991501</c:v>
                </c:pt>
                <c:pt idx="485">
                  <c:v>119.75649232658111</c:v>
                </c:pt>
                <c:pt idx="486">
                  <c:v>119.96617844331381</c:v>
                </c:pt>
                <c:pt idx="487">
                  <c:v>119.90026593587004</c:v>
                </c:pt>
                <c:pt idx="488">
                  <c:v>120.13873455409151</c:v>
                </c:pt>
                <c:pt idx="489">
                  <c:v>120.07676329739206</c:v>
                </c:pt>
                <c:pt idx="490">
                  <c:v>120.3355437917301</c:v>
                </c:pt>
                <c:pt idx="491">
                  <c:v>120.30603753800818</c:v>
                </c:pt>
                <c:pt idx="492">
                  <c:v>120.55095475063098</c:v>
                </c:pt>
                <c:pt idx="493">
                  <c:v>120.48202021221633</c:v>
                </c:pt>
                <c:pt idx="494">
                  <c:v>120.69271648380331</c:v>
                </c:pt>
                <c:pt idx="495">
                  <c:v>120.64264975956351</c:v>
                </c:pt>
                <c:pt idx="496">
                  <c:v>120.80945165354517</c:v>
                </c:pt>
                <c:pt idx="497">
                  <c:v>120.78013805616632</c:v>
                </c:pt>
                <c:pt idx="498">
                  <c:v>120.97157104603806</c:v>
                </c:pt>
                <c:pt idx="499">
                  <c:v>120.9036924456817</c:v>
                </c:pt>
                <c:pt idx="500">
                  <c:v>121.10465934264087</c:v>
                </c:pt>
                <c:pt idx="501">
                  <c:v>121.06829715086072</c:v>
                </c:pt>
                <c:pt idx="502">
                  <c:v>121.29854373811131</c:v>
                </c:pt>
                <c:pt idx="503">
                  <c:v>121.33859124257754</c:v>
                </c:pt>
                <c:pt idx="504">
                  <c:v>121.53799032536189</c:v>
                </c:pt>
                <c:pt idx="505">
                  <c:v>121.46099531642935</c:v>
                </c:pt>
                <c:pt idx="506">
                  <c:v>121.70639784173821</c:v>
                </c:pt>
                <c:pt idx="507">
                  <c:v>121.67586955704547</c:v>
                </c:pt>
                <c:pt idx="508">
                  <c:v>121.85755957491054</c:v>
                </c:pt>
                <c:pt idx="509">
                  <c:v>121.84737707342181</c:v>
                </c:pt>
                <c:pt idx="510">
                  <c:v>122.12890053976648</c:v>
                </c:pt>
                <c:pt idx="511">
                  <c:v>122.19244242183808</c:v>
                </c:pt>
                <c:pt idx="512">
                  <c:v>122.35698665649915</c:v>
                </c:pt>
                <c:pt idx="513">
                  <c:v>122.45434947960655</c:v>
                </c:pt>
                <c:pt idx="514">
                  <c:v>122.64472199896039</c:v>
                </c:pt>
                <c:pt idx="515">
                  <c:v>122.66166043850743</c:v>
                </c:pt>
                <c:pt idx="516">
                  <c:v>122.78588826459236</c:v>
                </c:pt>
                <c:pt idx="517">
                  <c:v>122.79444873511028</c:v>
                </c:pt>
                <c:pt idx="518">
                  <c:v>122.86968780598451</c:v>
                </c:pt>
                <c:pt idx="519">
                  <c:v>122.89246015261899</c:v>
                </c:pt>
                <c:pt idx="520">
                  <c:v>123.06564282682713</c:v>
                </c:pt>
                <c:pt idx="521">
                  <c:v>123.14151861598616</c:v>
                </c:pt>
                <c:pt idx="522">
                  <c:v>123.26354190961145</c:v>
                </c:pt>
                <c:pt idx="523">
                  <c:v>123.25473737715183</c:v>
                </c:pt>
                <c:pt idx="524">
                  <c:v>123.32869394653733</c:v>
                </c:pt>
                <c:pt idx="525">
                  <c:v>123.24460347006442</c:v>
                </c:pt>
                <c:pt idx="526">
                  <c:v>123.04888235630924</c:v>
                </c:pt>
                <c:pt idx="527">
                  <c:v>122.84027139740832</c:v>
                </c:pt>
                <c:pt idx="528">
                  <c:v>122.53846824077223</c:v>
                </c:pt>
                <c:pt idx="529">
                  <c:v>122.34797650164487</c:v>
                </c:pt>
                <c:pt idx="530">
                  <c:v>122.17380851475065</c:v>
                </c:pt>
                <c:pt idx="531">
                  <c:v>122.03838803232267</c:v>
                </c:pt>
                <c:pt idx="532">
                  <c:v>121.94925630510541</c:v>
                </c:pt>
                <c:pt idx="533">
                  <c:v>121.8720025469172</c:v>
                </c:pt>
                <c:pt idx="534">
                  <c:v>121.74401143911706</c:v>
                </c:pt>
                <c:pt idx="535">
                  <c:v>121.62901752011958</c:v>
                </c:pt>
                <c:pt idx="536">
                  <c:v>121.49501453620286</c:v>
                </c:pt>
                <c:pt idx="537">
                  <c:v>121.4147754653286</c:v>
                </c:pt>
                <c:pt idx="538">
                  <c:v>121.19895263031117</c:v>
                </c:pt>
                <c:pt idx="539">
                  <c:v>120.85558728189488</c:v>
                </c:pt>
                <c:pt idx="540">
                  <c:v>120.41368567380171</c:v>
                </c:pt>
                <c:pt idx="541">
                  <c:v>120.11743111156693</c:v>
                </c:pt>
                <c:pt idx="542">
                  <c:v>119.63352606094917</c:v>
                </c:pt>
                <c:pt idx="543">
                  <c:v>119.49983495314905</c:v>
                </c:pt>
                <c:pt idx="544">
                  <c:v>119.38941619198337</c:v>
                </c:pt>
                <c:pt idx="545">
                  <c:v>119.39890603712907</c:v>
                </c:pt>
                <c:pt idx="546">
                  <c:v>119.38089697220984</c:v>
                </c:pt>
                <c:pt idx="547">
                  <c:v>119.42607838376352</c:v>
                </c:pt>
                <c:pt idx="548">
                  <c:v>119.40800322593172</c:v>
                </c:pt>
                <c:pt idx="549">
                  <c:v>119.44435807405495</c:v>
                </c:pt>
                <c:pt idx="550">
                  <c:v>119.51539261246958</c:v>
                </c:pt>
                <c:pt idx="551">
                  <c:v>119.63654246952538</c:v>
                </c:pt>
                <c:pt idx="552">
                  <c:v>119.72329341651619</c:v>
                </c:pt>
                <c:pt idx="553">
                  <c:v>119.89399077803824</c:v>
                </c:pt>
                <c:pt idx="554">
                  <c:v>119.889027496323</c:v>
                </c:pt>
                <c:pt idx="555">
                  <c:v>119.94949140936544</c:v>
                </c:pt>
                <c:pt idx="556">
                  <c:v>119.92630437541708</c:v>
                </c:pt>
                <c:pt idx="557">
                  <c:v>120.02690391680926</c:v>
                </c:pt>
                <c:pt idx="558">
                  <c:v>120.0818265791073</c:v>
                </c:pt>
                <c:pt idx="559">
                  <c:v>120.25892394062936</c:v>
                </c:pt>
                <c:pt idx="560">
                  <c:v>120.28850363092077</c:v>
                </c:pt>
                <c:pt idx="561">
                  <c:v>120.4118195808891</c:v>
                </c:pt>
                <c:pt idx="562">
                  <c:v>120.35791613836457</c:v>
                </c:pt>
                <c:pt idx="563">
                  <c:v>120.47831005736205</c:v>
                </c:pt>
                <c:pt idx="564">
                  <c:v>120.44590380364014</c:v>
                </c:pt>
                <c:pt idx="565">
                  <c:v>120.60411132001647</c:v>
                </c:pt>
                <c:pt idx="566">
                  <c:v>120.62526444687742</c:v>
                </c:pt>
                <c:pt idx="567">
                  <c:v>120.77819399422464</c:v>
                </c:pt>
                <c:pt idx="568">
                  <c:v>120.73972445878749</c:v>
                </c:pt>
                <c:pt idx="569">
                  <c:v>120.86676697218631</c:v>
                </c:pt>
                <c:pt idx="570">
                  <c:v>120.80586915205643</c:v>
                </c:pt>
                <c:pt idx="571">
                  <c:v>120.947194166944</c:v>
                </c:pt>
                <c:pt idx="572">
                  <c:v>120.91979978933867</c:v>
                </c:pt>
                <c:pt idx="573">
                  <c:v>121.07029996205806</c:v>
                </c:pt>
                <c:pt idx="574">
                  <c:v>121.07238980720375</c:v>
                </c:pt>
                <c:pt idx="575">
                  <c:v>121.31047311273912</c:v>
                </c:pt>
                <c:pt idx="576">
                  <c:v>121.27885217170331</c:v>
                </c:pt>
                <c:pt idx="577">
                  <c:v>121.44447156419621</c:v>
                </c:pt>
                <c:pt idx="578">
                  <c:v>121.27295217170331</c:v>
                </c:pt>
                <c:pt idx="579">
                  <c:v>121.34628843138026</c:v>
                </c:pt>
                <c:pt idx="580">
                  <c:v>121.11734184412964</c:v>
                </c:pt>
                <c:pt idx="581">
                  <c:v>121.21582216574828</c:v>
                </c:pt>
                <c:pt idx="582">
                  <c:v>121.06570730571502</c:v>
                </c:pt>
                <c:pt idx="583">
                  <c:v>121.27048435752849</c:v>
                </c:pt>
                <c:pt idx="584">
                  <c:v>121.25911373215627</c:v>
                </c:pt>
                <c:pt idx="585">
                  <c:v>121.48728969403467</c:v>
                </c:pt>
                <c:pt idx="586">
                  <c:v>121.43499359516706</c:v>
                </c:pt>
                <c:pt idx="587">
                  <c:v>121.68898596562164</c:v>
                </c:pt>
                <c:pt idx="588">
                  <c:v>121.59959376788646</c:v>
                </c:pt>
                <c:pt idx="589">
                  <c:v>121.79327816335686</c:v>
                </c:pt>
                <c:pt idx="590">
                  <c:v>121.67609612047595</c:v>
                </c:pt>
                <c:pt idx="591">
                  <c:v>121.86863645400464</c:v>
                </c:pt>
                <c:pt idx="592">
                  <c:v>121.76551769283897</c:v>
                </c:pt>
                <c:pt idx="593">
                  <c:v>122.0014569364326</c:v>
                </c:pt>
                <c:pt idx="594">
                  <c:v>121.9875817786008</c:v>
                </c:pt>
                <c:pt idx="595">
                  <c:v>122.16322039086722</c:v>
                </c:pt>
                <c:pt idx="596">
                  <c:v>122.12602882445924</c:v>
                </c:pt>
                <c:pt idx="597">
                  <c:v>122.28477024792295</c:v>
                </c:pt>
                <c:pt idx="598">
                  <c:v>122.21693570950833</c:v>
                </c:pt>
                <c:pt idx="599">
                  <c:v>122.33920759753495</c:v>
                </c:pt>
                <c:pt idx="600">
                  <c:v>122.29408946769652</c:v>
                </c:pt>
                <c:pt idx="601">
                  <c:v>122.48489589413776</c:v>
                </c:pt>
                <c:pt idx="602">
                  <c:v>122.50032980122519</c:v>
                </c:pt>
                <c:pt idx="603">
                  <c:v>122.6341576273101</c:v>
                </c:pt>
                <c:pt idx="604">
                  <c:v>122.68463903886379</c:v>
                </c:pt>
                <c:pt idx="605">
                  <c:v>122.79092842540169</c:v>
                </c:pt>
                <c:pt idx="606">
                  <c:v>122.72230123064401</c:v>
                </c:pt>
                <c:pt idx="607">
                  <c:v>122.91800031342831</c:v>
                </c:pt>
                <c:pt idx="608">
                  <c:v>123.00465407161647</c:v>
                </c:pt>
                <c:pt idx="609">
                  <c:v>123.07886657906025</c:v>
                </c:pt>
                <c:pt idx="610">
                  <c:v>123.0300778238496</c:v>
                </c:pt>
                <c:pt idx="611">
                  <c:v>123.10092704957816</c:v>
                </c:pt>
                <c:pt idx="612">
                  <c:v>123.05715298168144</c:v>
                </c:pt>
                <c:pt idx="613">
                  <c:v>123.10855642420597</c:v>
                </c:pt>
                <c:pt idx="614">
                  <c:v>123.15098924135832</c:v>
                </c:pt>
                <c:pt idx="615">
                  <c:v>123.22982096857564</c:v>
                </c:pt>
                <c:pt idx="616">
                  <c:v>123.26601253498364</c:v>
                </c:pt>
                <c:pt idx="617">
                  <c:v>123.33038379168306</c:v>
                </c:pt>
                <c:pt idx="618">
                  <c:v>123.34005894951486</c:v>
                </c:pt>
                <c:pt idx="619">
                  <c:v>123.36084145100359</c:v>
                </c:pt>
                <c:pt idx="620">
                  <c:v>123.38779911032417</c:v>
                </c:pt>
                <c:pt idx="621">
                  <c:v>123.43192177262225</c:v>
                </c:pt>
                <c:pt idx="622">
                  <c:v>123.4453483360527</c:v>
                </c:pt>
                <c:pt idx="623">
                  <c:v>123.55059647184619</c:v>
                </c:pt>
                <c:pt idx="624">
                  <c:v>123.67236101621586</c:v>
                </c:pt>
                <c:pt idx="625">
                  <c:v>123.70948195725164</c:v>
                </c:pt>
                <c:pt idx="626">
                  <c:v>123.77752383932327</c:v>
                </c:pt>
                <c:pt idx="627">
                  <c:v>123.83023915796439</c:v>
                </c:pt>
                <c:pt idx="628">
                  <c:v>123.8908104146638</c:v>
                </c:pt>
                <c:pt idx="629">
                  <c:v>123.94025791913003</c:v>
                </c:pt>
                <c:pt idx="630">
                  <c:v>124.09522418476203</c:v>
                </c:pt>
                <c:pt idx="631">
                  <c:v>124.08514168327328</c:v>
                </c:pt>
                <c:pt idx="632">
                  <c:v>124.23728591793434</c:v>
                </c:pt>
                <c:pt idx="633">
                  <c:v>124.25248310673703</c:v>
                </c:pt>
                <c:pt idx="634">
                  <c:v>124.40379796677028</c:v>
                </c:pt>
                <c:pt idx="635">
                  <c:v>124.43138500071866</c:v>
                </c:pt>
                <c:pt idx="636">
                  <c:v>124.55523032531484</c:v>
                </c:pt>
                <c:pt idx="637">
                  <c:v>124.54717438725656</c:v>
                </c:pt>
                <c:pt idx="638">
                  <c:v>124.7206203431799</c:v>
                </c:pt>
                <c:pt idx="639">
                  <c:v>124.70381127826067</c:v>
                </c:pt>
                <c:pt idx="640">
                  <c:v>124.82576113531645</c:v>
                </c:pt>
                <c:pt idx="641">
                  <c:v>124.78065769279189</c:v>
                </c:pt>
                <c:pt idx="642">
                  <c:v>124.84382160583436</c:v>
                </c:pt>
                <c:pt idx="643">
                  <c:v>124.7036011234064</c:v>
                </c:pt>
                <c:pt idx="644">
                  <c:v>124.67787737117325</c:v>
                </c:pt>
                <c:pt idx="645">
                  <c:v>124.55054220143141</c:v>
                </c:pt>
                <c:pt idx="646">
                  <c:v>124.64298580476526</c:v>
                </c:pt>
                <c:pt idx="647">
                  <c:v>124.57420720440891</c:v>
                </c:pt>
                <c:pt idx="648">
                  <c:v>124.69699377974943</c:v>
                </c:pt>
                <c:pt idx="649">
                  <c:v>124.67062877677191</c:v>
                </c:pt>
                <c:pt idx="650">
                  <c:v>124.75694581667534</c:v>
                </c:pt>
                <c:pt idx="651">
                  <c:v>124.57160267194929</c:v>
                </c:pt>
                <c:pt idx="652">
                  <c:v>124.51360204062208</c:v>
                </c:pt>
                <c:pt idx="653">
                  <c:v>124.26415826456883</c:v>
                </c:pt>
                <c:pt idx="654">
                  <c:v>124.22767123062047</c:v>
                </c:pt>
                <c:pt idx="655">
                  <c:v>124.08359027767459</c:v>
                </c:pt>
                <c:pt idx="656">
                  <c:v>124.14362762728658</c:v>
                </c:pt>
                <c:pt idx="657">
                  <c:v>123.99997323777117</c:v>
                </c:pt>
                <c:pt idx="658">
                  <c:v>124.11626715676866</c:v>
                </c:pt>
                <c:pt idx="659">
                  <c:v>123.96045229673541</c:v>
                </c:pt>
                <c:pt idx="660">
                  <c:v>124.07886824670373</c:v>
                </c:pt>
                <c:pt idx="661">
                  <c:v>123.99745855045728</c:v>
                </c:pt>
                <c:pt idx="662">
                  <c:v>124.18212372615419</c:v>
                </c:pt>
                <c:pt idx="663">
                  <c:v>124.05793996201098</c:v>
                </c:pt>
                <c:pt idx="664">
                  <c:v>124.2640040477728</c:v>
                </c:pt>
                <c:pt idx="665">
                  <c:v>124.08454621573289</c:v>
                </c:pt>
                <c:pt idx="666">
                  <c:v>123.93306807398437</c:v>
                </c:pt>
                <c:pt idx="667">
                  <c:v>123.56153772259057</c:v>
                </c:pt>
                <c:pt idx="668">
                  <c:v>122.87202905672888</c:v>
                </c:pt>
                <c:pt idx="669">
                  <c:v>122.03642475060744</c:v>
                </c:pt>
                <c:pt idx="670">
                  <c:v>121.04911746056929</c:v>
                </c:pt>
                <c:pt idx="671">
                  <c:v>120.02794797875094</c:v>
                </c:pt>
                <c:pt idx="672">
                  <c:v>119.17147585845467</c:v>
                </c:pt>
                <c:pt idx="673">
                  <c:v>118.2193188840801</c:v>
                </c:pt>
                <c:pt idx="674">
                  <c:v>117.35044223132419</c:v>
                </c:pt>
                <c:pt idx="675">
                  <c:v>116.50935261251664</c:v>
                </c:pt>
                <c:pt idx="676">
                  <c:v>115.53836173105468</c:v>
                </c:pt>
                <c:pt idx="677">
                  <c:v>114.8575282230248</c:v>
                </c:pt>
                <c:pt idx="678">
                  <c:v>113.85526046246875</c:v>
                </c:pt>
                <c:pt idx="679">
                  <c:v>113.12590429214077</c:v>
                </c:pt>
                <c:pt idx="680">
                  <c:v>112.36141249346311</c:v>
                </c:pt>
                <c:pt idx="681">
                  <c:v>111.53519803248739</c:v>
                </c:pt>
                <c:pt idx="682">
                  <c:v>110.59217496520029</c:v>
                </c:pt>
                <c:pt idx="683">
                  <c:v>109.93986520940354</c:v>
                </c:pt>
                <c:pt idx="684">
                  <c:v>109.12406262454437</c:v>
                </c:pt>
                <c:pt idx="685">
                  <c:v>108.46454833628802</c:v>
                </c:pt>
                <c:pt idx="686">
                  <c:v>107.60544684136389</c:v>
                </c:pt>
                <c:pt idx="687">
                  <c:v>106.96975630534067</c:v>
                </c:pt>
                <c:pt idx="688">
                  <c:v>106.00608011119259</c:v>
                </c:pt>
                <c:pt idx="689">
                  <c:v>105.30637878898787</c:v>
                </c:pt>
                <c:pt idx="690">
                  <c:v>104.3936133810213</c:v>
                </c:pt>
                <c:pt idx="691">
                  <c:v>103.63771142748936</c:v>
                </c:pt>
                <c:pt idx="692">
                  <c:v>102.73981383369764</c:v>
                </c:pt>
                <c:pt idx="693">
                  <c:v>101.91245812197752</c:v>
                </c:pt>
                <c:pt idx="694">
                  <c:v>101.10858210054883</c:v>
                </c:pt>
                <c:pt idx="695">
                  <c:v>100.29246763957312</c:v>
                </c:pt>
                <c:pt idx="696">
                  <c:v>99.404059890927115</c:v>
                </c:pt>
                <c:pt idx="697">
                  <c:v>98.456085418041312</c:v>
                </c:pt>
                <c:pt idx="698">
                  <c:v>97.826284727163795</c:v>
                </c:pt>
                <c:pt idx="699">
                  <c:v>96.887254316219725</c:v>
                </c:pt>
                <c:pt idx="700">
                  <c:v>96.182919086927569</c:v>
                </c:pt>
                <c:pt idx="701">
                  <c:v>95.297137901712048</c:v>
                </c:pt>
                <c:pt idx="702">
                  <c:v>94.521719539603922</c:v>
                </c:pt>
                <c:pt idx="703">
                  <c:v>93.827862279340906</c:v>
                </c:pt>
                <c:pt idx="704">
                  <c:v>93.079935483640782</c:v>
                </c:pt>
                <c:pt idx="705">
                  <c:v>92.28520524541608</c:v>
                </c:pt>
                <c:pt idx="706">
                  <c:v>91.563505013146397</c:v>
                </c:pt>
                <c:pt idx="707">
                  <c:v>90.84430478087674</c:v>
                </c:pt>
                <c:pt idx="708">
                  <c:v>89.979988598638712</c:v>
                </c:pt>
                <c:pt idx="709">
                  <c:v>89.243283833909416</c:v>
                </c:pt>
                <c:pt idx="710">
                  <c:v>88.490592035231771</c:v>
                </c:pt>
                <c:pt idx="711">
                  <c:v>87.740916645130312</c:v>
                </c:pt>
                <c:pt idx="712">
                  <c:v>86.970232190109613</c:v>
                </c:pt>
                <c:pt idx="713">
                  <c:v>86.172719450396144</c:v>
                </c:pt>
                <c:pt idx="714">
                  <c:v>85.479947502819215</c:v>
                </c:pt>
                <c:pt idx="715">
                  <c:v>84.709655704141554</c:v>
                </c:pt>
                <c:pt idx="716">
                  <c:v>83.887004524881064</c:v>
                </c:pt>
                <c:pt idx="717">
                  <c:v>83.120056788145121</c:v>
                </c:pt>
                <c:pt idx="718">
                  <c:v>82.152843875712293</c:v>
                </c:pt>
                <c:pt idx="719">
                  <c:v>81.356972386743195</c:v>
                </c:pt>
                <c:pt idx="720">
                  <c:v>80.459423387352814</c:v>
                </c:pt>
                <c:pt idx="721">
                  <c:v>79.636308926377097</c:v>
                </c:pt>
                <c:pt idx="722">
                  <c:v>78.930061820968376</c:v>
                </c:pt>
                <c:pt idx="723">
                  <c:v>77.991350629797807</c:v>
                </c:pt>
                <c:pt idx="724">
                  <c:v>77.326221654227567</c:v>
                </c:pt>
                <c:pt idx="725">
                  <c:v>76.383142648882142</c:v>
                </c:pt>
                <c:pt idx="726">
                  <c:v>75.506212869265283</c:v>
                </c:pt>
                <c:pt idx="727">
                  <c:v>74.845617800782449</c:v>
                </c:pt>
                <c:pt idx="728">
                  <c:v>74.105105692396222</c:v>
                </c:pt>
                <c:pt idx="729">
                  <c:v>73.49135812837963</c:v>
                </c:pt>
                <c:pt idx="730">
                  <c:v>72.636612571513808</c:v>
                </c:pt>
                <c:pt idx="731">
                  <c:v>72.157178146268251</c:v>
                </c:pt>
                <c:pt idx="732">
                  <c:v>71.423792601312499</c:v>
                </c:pt>
                <c:pt idx="733">
                  <c:v>70.815367068266781</c:v>
                </c:pt>
                <c:pt idx="734">
                  <c:v>70.032392768100379</c:v>
                </c:pt>
                <c:pt idx="735">
                  <c:v>69.399684733565906</c:v>
                </c:pt>
                <c:pt idx="736">
                  <c:v>68.575321678188828</c:v>
                </c:pt>
                <c:pt idx="737">
                  <c:v>68.017148182069036</c:v>
                </c:pt>
                <c:pt idx="738">
                  <c:v>67.232881225559566</c:v>
                </c:pt>
                <c:pt idx="739">
                  <c:v>66.598631940280725</c:v>
                </c:pt>
                <c:pt idx="740">
                  <c:v>65.858615299434859</c:v>
                </c:pt>
                <c:pt idx="741">
                  <c:v>65.320692118978656</c:v>
                </c:pt>
                <c:pt idx="742">
                  <c:v>64.57200204156328</c:v>
                </c:pt>
                <c:pt idx="743">
                  <c:v>64.057739331624958</c:v>
                </c:pt>
                <c:pt idx="744">
                  <c:v>63.266065031458545</c:v>
                </c:pt>
                <c:pt idx="745">
                  <c:v>62.657780749157226</c:v>
                </c:pt>
                <c:pt idx="746">
                  <c:v>62.014890213133995</c:v>
                </c:pt>
                <c:pt idx="747">
                  <c:v>61.237464507368919</c:v>
                </c:pt>
                <c:pt idx="748">
                  <c:v>60.465624114289916</c:v>
                </c:pt>
                <c:pt idx="749">
                  <c:v>59.977997032701332</c:v>
                </c:pt>
                <c:pt idx="750">
                  <c:v>59.250882113117747</c:v>
                </c:pt>
                <c:pt idx="751">
                  <c:v>58.719136901690675</c:v>
                </c:pt>
                <c:pt idx="752">
                  <c:v>58.112837932075443</c:v>
                </c:pt>
                <c:pt idx="753">
                  <c:v>57.474791457993945</c:v>
                </c:pt>
                <c:pt idx="754">
                  <c:v>56.639691684332099</c:v>
                </c:pt>
                <c:pt idx="755">
                  <c:v>56.129158349021601</c:v>
                </c:pt>
                <c:pt idx="756">
                  <c:v>55.217934191799422</c:v>
                </c:pt>
                <c:pt idx="757">
                  <c:v>54.766435394903581</c:v>
                </c:pt>
                <c:pt idx="758">
                  <c:v>54.126015484252534</c:v>
                </c:pt>
                <c:pt idx="759">
                  <c:v>53.53645495418435</c:v>
                </c:pt>
                <c:pt idx="760">
                  <c:v>52.815725347286865</c:v>
                </c:pt>
                <c:pt idx="761">
                  <c:v>52.417627181718217</c:v>
                </c:pt>
                <c:pt idx="762">
                  <c:v>51.622345537894866</c:v>
                </c:pt>
                <c:pt idx="763">
                  <c:v>51.199863149575187</c:v>
                </c:pt>
                <c:pt idx="764">
                  <c:v>50.282819772579487</c:v>
                </c:pt>
                <c:pt idx="765">
                  <c:v>49.833150350311428</c:v>
                </c:pt>
                <c:pt idx="766">
                  <c:v>48.961054477782014</c:v>
                </c:pt>
                <c:pt idx="767">
                  <c:v>48.507085055513969</c:v>
                </c:pt>
                <c:pt idx="768">
                  <c:v>47.642530433728915</c:v>
                </c:pt>
                <c:pt idx="769">
                  <c:v>47.166081321169436</c:v>
                </c:pt>
                <c:pt idx="770">
                  <c:v>46.46491671724948</c:v>
                </c:pt>
                <c:pt idx="771">
                  <c:v>45.838142589802437</c:v>
                </c:pt>
                <c:pt idx="772">
                  <c:v>44.960124686302144</c:v>
                </c:pt>
                <c:pt idx="773">
                  <c:v>44.460871041283063</c:v>
                </c:pt>
                <c:pt idx="774">
                  <c:v>43.546568915031742</c:v>
                </c:pt>
                <c:pt idx="775">
                  <c:v>42.959886353992701</c:v>
                </c:pt>
                <c:pt idx="776">
                  <c:v>42.098387670265936</c:v>
                </c:pt>
                <c:pt idx="777">
                  <c:v>41.565893864437527</c:v>
                </c:pt>
                <c:pt idx="778">
                  <c:v>40.574145323654975</c:v>
                </c:pt>
                <c:pt idx="779">
                  <c:v>40.164430749510167</c:v>
                </c:pt>
                <c:pt idx="780">
                  <c:v>39.428925984780882</c:v>
                </c:pt>
                <c:pt idx="781">
                  <c:v>39.105469701283845</c:v>
                </c:pt>
                <c:pt idx="782">
                  <c:v>38.438592131312241</c:v>
                </c:pt>
                <c:pt idx="783">
                  <c:v>38.09103865901254</c:v>
                </c:pt>
                <c:pt idx="784">
                  <c:v>37.450533435675403</c:v>
                </c:pt>
                <c:pt idx="785">
                  <c:v>37.273331541693757</c:v>
                </c:pt>
                <c:pt idx="786">
                  <c:v>36.657591321334138</c:v>
                </c:pt>
                <c:pt idx="787">
                  <c:v>36.395228325507361</c:v>
                </c:pt>
                <c:pt idx="788">
                  <c:v>35.807253108125266</c:v>
                </c:pt>
                <c:pt idx="789">
                  <c:v>35.438571351132822</c:v>
                </c:pt>
                <c:pt idx="790">
                  <c:v>34.597899230836518</c:v>
                </c:pt>
                <c:pt idx="791">
                  <c:v>34.313600606660046</c:v>
                </c:pt>
                <c:pt idx="792">
                  <c:v>33.609231470280463</c:v>
                </c:pt>
                <c:pt idx="793">
                  <c:v>33.333800660278833</c:v>
                </c:pt>
                <c:pt idx="794">
                  <c:v>32.740176848495409</c:v>
                </c:pt>
                <c:pt idx="795">
                  <c:v>32.418779314253996</c:v>
                </c:pt>
                <c:pt idx="796">
                  <c:v>31.704480803246604</c:v>
                </c:pt>
                <c:pt idx="797">
                  <c:v>31.401129052209178</c:v>
                </c:pt>
                <c:pt idx="798">
                  <c:v>30.686270070683882</c:v>
                </c:pt>
                <c:pt idx="799">
                  <c:v>30.317573626377527</c:v>
                </c:pt>
                <c:pt idx="800">
                  <c:v>29.074866622227823</c:v>
                </c:pt>
                <c:pt idx="801">
                  <c:v>27.347320660372958</c:v>
                </c:pt>
                <c:pt idx="802">
                  <c:v>22.714597521672545</c:v>
                </c:pt>
                <c:pt idx="803">
                  <c:v>20.026787241786167</c:v>
                </c:pt>
                <c:pt idx="804">
                  <c:v>13.870736443788715</c:v>
                </c:pt>
                <c:pt idx="805">
                  <c:v>9.0389751514297245</c:v>
                </c:pt>
                <c:pt idx="806">
                  <c:v>4.5244687071939538</c:v>
                </c:pt>
                <c:pt idx="807">
                  <c:v>0.5611874505651322</c:v>
                </c:pt>
                <c:pt idx="808">
                  <c:v>4.0154890472658948</c:v>
                </c:pt>
                <c:pt idx="809">
                  <c:v>6.2944798214902864</c:v>
                </c:pt>
                <c:pt idx="810">
                  <c:v>8.6520725492466255</c:v>
                </c:pt>
                <c:pt idx="811">
                  <c:v>9.6527212091297478</c:v>
                </c:pt>
                <c:pt idx="812">
                  <c:v>9.901675032799707</c:v>
                </c:pt>
                <c:pt idx="813">
                  <c:v>9.3133834127729251</c:v>
                </c:pt>
                <c:pt idx="814">
                  <c:v>8.1033569684430375</c:v>
                </c:pt>
                <c:pt idx="815">
                  <c:v>7.173904532459602</c:v>
                </c:pt>
                <c:pt idx="816">
                  <c:v>5.688711477059007</c:v>
                </c:pt>
                <c:pt idx="817">
                  <c:v>4.8133146336950992</c:v>
                </c:pt>
                <c:pt idx="818">
                  <c:v>3.5985501488757183</c:v>
                </c:pt>
                <c:pt idx="819">
                  <c:v>2.828997826061368</c:v>
                </c:pt>
                <c:pt idx="820">
                  <c:v>1.9920703454152129</c:v>
                </c:pt>
                <c:pt idx="821">
                  <c:v>1.60098176292394</c:v>
                </c:pt>
                <c:pt idx="822">
                  <c:v>1.4335180226008628</c:v>
                </c:pt>
                <c:pt idx="823">
                  <c:v>1.2854813043160991</c:v>
                </c:pt>
                <c:pt idx="824">
                  <c:v>1.2173711494618091</c:v>
                </c:pt>
                <c:pt idx="825">
                  <c:v>1.2276536509505664</c:v>
                </c:pt>
                <c:pt idx="826">
                  <c:v>1.2556581834101821</c:v>
                </c:pt>
                <c:pt idx="827">
                  <c:v>1.2783067778115131</c:v>
                </c:pt>
                <c:pt idx="828">
                  <c:v>1.3008627158697972</c:v>
                </c:pt>
                <c:pt idx="829">
                  <c:v>1.2975067778115132</c:v>
                </c:pt>
                <c:pt idx="830">
                  <c:v>1.2908683382644721</c:v>
                </c:pt>
              </c:numCache>
            </c:numRef>
          </c:yVal>
          <c:smooth val="0"/>
          <c:extLst>
            <c:ext xmlns:c16="http://schemas.microsoft.com/office/drawing/2014/chart" uri="{C3380CC4-5D6E-409C-BE32-E72D297353CC}">
              <c16:uniqueId val="{00000002-F6CA-43B2-BBFC-E514AC712C87}"/>
            </c:ext>
          </c:extLst>
        </c:ser>
        <c:dLbls>
          <c:showLegendKey val="0"/>
          <c:showVal val="0"/>
          <c:showCatName val="0"/>
          <c:showSerName val="0"/>
          <c:showPercent val="0"/>
          <c:showBubbleSize val="0"/>
        </c:dLbls>
        <c:axId val="127625088"/>
        <c:axId val="157273672"/>
      </c:scatterChart>
      <c:valAx>
        <c:axId val="127625088"/>
        <c:scaling>
          <c:orientation val="minMax"/>
          <c:max val="2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accent1">
                        <a:lumMod val="75000"/>
                      </a:schemeClr>
                    </a:solidFill>
                    <a:latin typeface="Arial" panose="020B0604020202020204" pitchFamily="34" charset="0"/>
                    <a:ea typeface="+mn-ea"/>
                    <a:cs typeface="Arial" panose="020B0604020202020204" pitchFamily="34" charset="0"/>
                  </a:defRPr>
                </a:pPr>
                <a:r>
                  <a:rPr lang="en-GB" sz="1400" b="0" dirty="0" smtClean="0">
                    <a:solidFill>
                      <a:schemeClr val="accent1">
                        <a:lumMod val="75000"/>
                      </a:schemeClr>
                    </a:solidFill>
                    <a:latin typeface="Arial" panose="020B0604020202020204" pitchFamily="34" charset="0"/>
                    <a:cs typeface="Arial" panose="020B0604020202020204" pitchFamily="34" charset="0"/>
                  </a:rPr>
                  <a:t>Strain %</a:t>
                </a:r>
                <a:endParaRPr lang="en-GB" sz="1400" b="0" dirty="0">
                  <a:solidFill>
                    <a:schemeClr val="accent1">
                      <a:lumMod val="75000"/>
                    </a:schemeClr>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400" b="0" i="0" u="none" strike="noStrike" kern="1200" baseline="0">
                  <a:solidFill>
                    <a:schemeClr val="accent1">
                      <a:lumMod val="7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accent1">
                    <a:lumMod val="75000"/>
                  </a:schemeClr>
                </a:solidFill>
                <a:latin typeface="Arial" panose="020B0604020202020204" pitchFamily="34" charset="0"/>
                <a:ea typeface="+mn-ea"/>
                <a:cs typeface="Arial" panose="020B0604020202020204" pitchFamily="34" charset="0"/>
              </a:defRPr>
            </a:pPr>
            <a:endParaRPr lang="en-US"/>
          </a:p>
        </c:txPr>
        <c:crossAx val="157273672"/>
        <c:crosses val="autoZero"/>
        <c:crossBetween val="midCat"/>
      </c:valAx>
      <c:valAx>
        <c:axId val="1572736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accent1">
                        <a:lumMod val="75000"/>
                      </a:schemeClr>
                    </a:solidFill>
                    <a:latin typeface="Arial" panose="020B0604020202020204" pitchFamily="34" charset="0"/>
                    <a:ea typeface="+mn-ea"/>
                    <a:cs typeface="Arial" panose="020B0604020202020204" pitchFamily="34" charset="0"/>
                  </a:defRPr>
                </a:pPr>
                <a:r>
                  <a:rPr lang="en-US" sz="1400" b="0" dirty="0">
                    <a:solidFill>
                      <a:schemeClr val="accent1">
                        <a:lumMod val="75000"/>
                      </a:schemeClr>
                    </a:solidFill>
                    <a:latin typeface="Arial" panose="020B0604020202020204" pitchFamily="34" charset="0"/>
                    <a:cs typeface="Arial" panose="020B0604020202020204" pitchFamily="34" charset="0"/>
                  </a:rPr>
                  <a:t>D</a:t>
                </a:r>
                <a:r>
                  <a:rPr lang="en-US" sz="1400" b="0" dirty="0" smtClean="0">
                    <a:solidFill>
                      <a:schemeClr val="accent1">
                        <a:lumMod val="75000"/>
                      </a:schemeClr>
                    </a:solidFill>
                    <a:latin typeface="Arial" panose="020B0604020202020204" pitchFamily="34" charset="0"/>
                    <a:cs typeface="Arial" panose="020B0604020202020204" pitchFamily="34" charset="0"/>
                  </a:rPr>
                  <a:t>ifferential</a:t>
                </a:r>
                <a:r>
                  <a:rPr lang="en-US" sz="1400" b="0" baseline="0" dirty="0" smtClean="0">
                    <a:solidFill>
                      <a:schemeClr val="accent1">
                        <a:lumMod val="75000"/>
                      </a:schemeClr>
                    </a:solidFill>
                    <a:latin typeface="Arial" panose="020B0604020202020204" pitchFamily="34" charset="0"/>
                    <a:cs typeface="Arial" panose="020B0604020202020204" pitchFamily="34" charset="0"/>
                  </a:rPr>
                  <a:t> </a:t>
                </a:r>
                <a:r>
                  <a:rPr lang="en-US" sz="1400" b="0" baseline="0" dirty="0">
                    <a:solidFill>
                      <a:schemeClr val="accent1">
                        <a:lumMod val="75000"/>
                      </a:schemeClr>
                    </a:solidFill>
                    <a:latin typeface="Arial" panose="020B0604020202020204" pitchFamily="34" charset="0"/>
                    <a:cs typeface="Arial" panose="020B0604020202020204" pitchFamily="34" charset="0"/>
                  </a:rPr>
                  <a:t>stress </a:t>
                </a:r>
                <a:r>
                  <a:rPr lang="en-US" sz="1400" b="0" baseline="0" dirty="0" smtClean="0">
                    <a:solidFill>
                      <a:schemeClr val="accent1">
                        <a:lumMod val="75000"/>
                      </a:schemeClr>
                    </a:solidFill>
                    <a:latin typeface="Arial" panose="020B0604020202020204" pitchFamily="34" charset="0"/>
                    <a:cs typeface="Arial" panose="020B0604020202020204" pitchFamily="34" charset="0"/>
                  </a:rPr>
                  <a:t>(</a:t>
                </a:r>
                <a:r>
                  <a:rPr lang="en-US" sz="1400" b="0" baseline="0" dirty="0">
                    <a:solidFill>
                      <a:schemeClr val="accent1">
                        <a:lumMod val="75000"/>
                      </a:schemeClr>
                    </a:solidFill>
                    <a:latin typeface="Arial" panose="020B0604020202020204" pitchFamily="34" charset="0"/>
                    <a:cs typeface="Arial" panose="020B0604020202020204" pitchFamily="34" charset="0"/>
                  </a:rPr>
                  <a:t>M</a:t>
                </a:r>
                <a:r>
                  <a:rPr lang="en-US" sz="1400" b="0" baseline="0" dirty="0" smtClean="0">
                    <a:solidFill>
                      <a:schemeClr val="accent1">
                        <a:lumMod val="75000"/>
                      </a:schemeClr>
                    </a:solidFill>
                    <a:latin typeface="Arial" panose="020B0604020202020204" pitchFamily="34" charset="0"/>
                    <a:cs typeface="Arial" panose="020B0604020202020204" pitchFamily="34" charset="0"/>
                  </a:rPr>
                  <a:t>Pa</a:t>
                </a:r>
                <a:r>
                  <a:rPr lang="en-US" sz="1400" b="0" baseline="0" dirty="0">
                    <a:solidFill>
                      <a:schemeClr val="accent1">
                        <a:lumMod val="75000"/>
                      </a:schemeClr>
                    </a:solidFill>
                    <a:latin typeface="Arial" panose="020B0604020202020204" pitchFamily="34" charset="0"/>
                    <a:cs typeface="Arial" panose="020B0604020202020204" pitchFamily="34" charset="0"/>
                  </a:rPr>
                  <a:t>)</a:t>
                </a:r>
              </a:p>
            </c:rich>
          </c:tx>
          <c:layout>
            <c:manualLayout>
              <c:xMode val="edge"/>
              <c:yMode val="edge"/>
              <c:x val="1.3888888888888888E-2"/>
              <c:y val="0.164135680956547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accent1">
                      <a:lumMod val="7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accent1">
                    <a:lumMod val="75000"/>
                  </a:schemeClr>
                </a:solidFill>
                <a:latin typeface="Arial" panose="020B0604020202020204" pitchFamily="34" charset="0"/>
                <a:ea typeface="+mn-ea"/>
                <a:cs typeface="Arial" panose="020B0604020202020204" pitchFamily="34" charset="0"/>
              </a:defRPr>
            </a:pPr>
            <a:endParaRPr lang="en-US"/>
          </a:p>
        </c:txPr>
        <c:crossAx val="12762508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232741235536799"/>
          <c:y val="5.0925925925925923E-2"/>
          <c:w val="0.75030682880558253"/>
          <c:h val="0.76242828946762053"/>
        </c:manualLayout>
      </c:layout>
      <c:scatterChart>
        <c:scatterStyle val="lineMarker"/>
        <c:varyColors val="0"/>
        <c:ser>
          <c:idx val="0"/>
          <c:order val="0"/>
          <c:tx>
            <c:v>JA-L1 (40MPa)</c:v>
          </c:tx>
          <c:spPr>
            <a:ln w="25400" cap="rnd">
              <a:noFill/>
              <a:round/>
            </a:ln>
            <a:effectLst/>
          </c:spPr>
          <c:marker>
            <c:symbol val="triangle"/>
            <c:size val="18"/>
            <c:spPr>
              <a:solidFill>
                <a:srgbClr val="FF0000"/>
              </a:solidFill>
              <a:ln w="9525">
                <a:solidFill>
                  <a:srgbClr val="FF0000"/>
                </a:solidFill>
              </a:ln>
              <a:effectLst/>
            </c:spPr>
          </c:marker>
          <c:xVal>
            <c:numRef>
              <c:f>'Coninfing vs failure'!$B$8</c:f>
              <c:numCache>
                <c:formatCode>General</c:formatCode>
                <c:ptCount val="1"/>
                <c:pt idx="0">
                  <c:v>40</c:v>
                </c:pt>
              </c:numCache>
            </c:numRef>
          </c:xVal>
          <c:yVal>
            <c:numRef>
              <c:f>'Coninfing vs failure'!$C$8</c:f>
              <c:numCache>
                <c:formatCode>General</c:formatCode>
                <c:ptCount val="1"/>
                <c:pt idx="0">
                  <c:v>84.6</c:v>
                </c:pt>
              </c:numCache>
            </c:numRef>
          </c:yVal>
          <c:smooth val="0"/>
          <c:extLst>
            <c:ext xmlns:c16="http://schemas.microsoft.com/office/drawing/2014/chart" uri="{C3380CC4-5D6E-409C-BE32-E72D297353CC}">
              <c16:uniqueId val="{00000000-AF2F-441B-901A-6B98332F9F25}"/>
            </c:ext>
          </c:extLst>
        </c:ser>
        <c:ser>
          <c:idx val="1"/>
          <c:order val="1"/>
          <c:tx>
            <c:v>JA-L2 (30MPa)</c:v>
          </c:tx>
          <c:spPr>
            <a:ln w="25400" cap="rnd">
              <a:noFill/>
              <a:round/>
            </a:ln>
            <a:effectLst/>
          </c:spPr>
          <c:marker>
            <c:symbol val="triangle"/>
            <c:size val="18"/>
            <c:spPr>
              <a:solidFill>
                <a:schemeClr val="accent2">
                  <a:lumMod val="60000"/>
                  <a:lumOff val="40000"/>
                </a:schemeClr>
              </a:solidFill>
              <a:ln w="15875">
                <a:solidFill>
                  <a:schemeClr val="accent2"/>
                </a:solidFill>
              </a:ln>
              <a:effectLst/>
            </c:spPr>
          </c:marker>
          <c:xVal>
            <c:numRef>
              <c:f>'Coninfing vs failure'!$B$9</c:f>
              <c:numCache>
                <c:formatCode>General</c:formatCode>
                <c:ptCount val="1"/>
                <c:pt idx="0">
                  <c:v>30</c:v>
                </c:pt>
              </c:numCache>
            </c:numRef>
          </c:xVal>
          <c:yVal>
            <c:numRef>
              <c:f>'Coninfing vs failure'!$C$9</c:f>
              <c:numCache>
                <c:formatCode>General</c:formatCode>
                <c:ptCount val="1"/>
                <c:pt idx="0">
                  <c:v>125.87</c:v>
                </c:pt>
              </c:numCache>
            </c:numRef>
          </c:yVal>
          <c:smooth val="0"/>
          <c:extLst>
            <c:ext xmlns:c16="http://schemas.microsoft.com/office/drawing/2014/chart" uri="{C3380CC4-5D6E-409C-BE32-E72D297353CC}">
              <c16:uniqueId val="{00000001-AF2F-441B-901A-6B98332F9F25}"/>
            </c:ext>
          </c:extLst>
        </c:ser>
        <c:ser>
          <c:idx val="2"/>
          <c:order val="2"/>
          <c:tx>
            <c:v>JA-L3 (20MPa)</c:v>
          </c:tx>
          <c:spPr>
            <a:ln w="25400" cap="rnd">
              <a:noFill/>
              <a:round/>
            </a:ln>
            <a:effectLst/>
          </c:spPr>
          <c:marker>
            <c:symbol val="triangle"/>
            <c:size val="18"/>
            <c:spPr>
              <a:solidFill>
                <a:schemeClr val="accent2">
                  <a:lumMod val="75000"/>
                </a:schemeClr>
              </a:solidFill>
              <a:ln w="9525">
                <a:solidFill>
                  <a:schemeClr val="accent2">
                    <a:lumMod val="75000"/>
                  </a:schemeClr>
                </a:solidFill>
              </a:ln>
              <a:effectLst/>
            </c:spPr>
          </c:marker>
          <c:dPt>
            <c:idx val="0"/>
            <c:marker>
              <c:symbol val="triangle"/>
              <c:size val="18"/>
              <c:spPr>
                <a:solidFill>
                  <a:schemeClr val="accent2">
                    <a:lumMod val="75000"/>
                  </a:schemeClr>
                </a:solidFill>
                <a:ln w="9525">
                  <a:solidFill>
                    <a:schemeClr val="accent2">
                      <a:lumMod val="75000"/>
                    </a:schemeClr>
                  </a:solidFill>
                </a:ln>
                <a:effectLst/>
              </c:spPr>
            </c:marker>
            <c:bubble3D val="0"/>
            <c:extLst>
              <c:ext xmlns:c16="http://schemas.microsoft.com/office/drawing/2014/chart" uri="{C3380CC4-5D6E-409C-BE32-E72D297353CC}">
                <c16:uniqueId val="{00000002-AF2F-441B-901A-6B98332F9F25}"/>
              </c:ext>
            </c:extLst>
          </c:dPt>
          <c:xVal>
            <c:numRef>
              <c:f>'Coninfing vs failure'!$B$10</c:f>
              <c:numCache>
                <c:formatCode>General</c:formatCode>
                <c:ptCount val="1"/>
                <c:pt idx="0">
                  <c:v>20</c:v>
                </c:pt>
              </c:numCache>
            </c:numRef>
          </c:xVal>
          <c:yVal>
            <c:numRef>
              <c:f>'Coninfing vs failure'!$C$10</c:f>
              <c:numCache>
                <c:formatCode>General</c:formatCode>
                <c:ptCount val="1"/>
                <c:pt idx="0">
                  <c:v>143.76</c:v>
                </c:pt>
              </c:numCache>
            </c:numRef>
          </c:yVal>
          <c:smooth val="0"/>
          <c:extLst>
            <c:ext xmlns:c16="http://schemas.microsoft.com/office/drawing/2014/chart" uri="{C3380CC4-5D6E-409C-BE32-E72D297353CC}">
              <c16:uniqueId val="{00000003-AF2F-441B-901A-6B98332F9F25}"/>
            </c:ext>
          </c:extLst>
        </c:ser>
        <c:dLbls>
          <c:showLegendKey val="0"/>
          <c:showVal val="0"/>
          <c:showCatName val="0"/>
          <c:showSerName val="0"/>
          <c:showPercent val="0"/>
          <c:showBubbleSize val="0"/>
        </c:dLbls>
        <c:axId val="156299176"/>
        <c:axId val="125372264"/>
      </c:scatterChart>
      <c:valAx>
        <c:axId val="156299176"/>
        <c:scaling>
          <c:orientation val="minMax"/>
          <c:max val="45"/>
          <c:min val="1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accent1">
                        <a:lumMod val="75000"/>
                      </a:schemeClr>
                    </a:solidFill>
                    <a:latin typeface="Arial" panose="020B0604020202020204" pitchFamily="34" charset="0"/>
                    <a:ea typeface="+mn-ea"/>
                    <a:cs typeface="Arial" panose="020B0604020202020204" pitchFamily="34" charset="0"/>
                  </a:defRPr>
                </a:pPr>
                <a:r>
                  <a:rPr lang="en-GB" sz="1400" b="1" baseline="0">
                    <a:solidFill>
                      <a:schemeClr val="accent1">
                        <a:lumMod val="75000"/>
                      </a:schemeClr>
                    </a:solidFill>
                    <a:latin typeface="Arial" panose="020B0604020202020204" pitchFamily="34" charset="0"/>
                    <a:cs typeface="Arial" panose="020B0604020202020204" pitchFamily="34" charset="0"/>
                  </a:rPr>
                  <a:t>P</a:t>
                </a:r>
                <a:r>
                  <a:rPr lang="en-GB" sz="1400" b="1" baseline="-25000">
                    <a:solidFill>
                      <a:schemeClr val="accent1">
                        <a:lumMod val="75000"/>
                      </a:schemeClr>
                    </a:solidFill>
                    <a:latin typeface="Arial" panose="020B0604020202020204" pitchFamily="34" charset="0"/>
                    <a:cs typeface="Arial" panose="020B0604020202020204" pitchFamily="34" charset="0"/>
                  </a:rPr>
                  <a:t>c</a:t>
                </a:r>
                <a:r>
                  <a:rPr lang="en-GB" sz="1400" b="1" baseline="0">
                    <a:solidFill>
                      <a:schemeClr val="accent1">
                        <a:lumMod val="75000"/>
                      </a:schemeClr>
                    </a:solidFill>
                    <a:latin typeface="Arial" panose="020B0604020202020204" pitchFamily="34" charset="0"/>
                    <a:cs typeface="Arial" panose="020B0604020202020204" pitchFamily="34" charset="0"/>
                  </a:rPr>
                  <a:t> (MPa)</a:t>
                </a:r>
              </a:p>
            </c:rich>
          </c:tx>
          <c:layout/>
          <c:overlay val="0"/>
          <c:spPr>
            <a:noFill/>
            <a:ln>
              <a:noFill/>
            </a:ln>
            <a:effectLst/>
          </c:spPr>
          <c:txPr>
            <a:bodyPr rot="0" spcFirstLastPara="1" vertOverflow="ellipsis" vert="horz" wrap="square" anchor="ctr" anchorCtr="1"/>
            <a:lstStyle/>
            <a:p>
              <a:pPr>
                <a:defRPr sz="1400" b="1" i="0" u="none" strike="noStrike" kern="1200" baseline="0">
                  <a:solidFill>
                    <a:schemeClr val="accent1">
                      <a:lumMod val="7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accent1">
                    <a:lumMod val="75000"/>
                  </a:schemeClr>
                </a:solidFill>
                <a:latin typeface="Arial" panose="020B0604020202020204" pitchFamily="34" charset="0"/>
                <a:ea typeface="+mn-ea"/>
                <a:cs typeface="Arial" panose="020B0604020202020204" pitchFamily="34" charset="0"/>
              </a:defRPr>
            </a:pPr>
            <a:endParaRPr lang="en-US"/>
          </a:p>
        </c:txPr>
        <c:crossAx val="125372264"/>
        <c:crosses val="autoZero"/>
        <c:crossBetween val="midCat"/>
        <c:majorUnit val="5"/>
      </c:valAx>
      <c:valAx>
        <c:axId val="1253722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accent1">
                        <a:lumMod val="75000"/>
                      </a:schemeClr>
                    </a:solidFill>
                    <a:latin typeface="Arial" panose="020B0604020202020204" pitchFamily="34" charset="0"/>
                    <a:ea typeface="+mn-ea"/>
                    <a:cs typeface="Arial" panose="020B0604020202020204" pitchFamily="34" charset="0"/>
                  </a:defRPr>
                </a:pPr>
                <a:r>
                  <a:rPr lang="en-US" sz="1400" b="0" baseline="0" dirty="0" smtClean="0">
                    <a:solidFill>
                      <a:schemeClr val="accent1">
                        <a:lumMod val="75000"/>
                      </a:schemeClr>
                    </a:solidFill>
                    <a:latin typeface="Arial" panose="020B0604020202020204" pitchFamily="34" charset="0"/>
                    <a:cs typeface="Arial" panose="020B0604020202020204" pitchFamily="34" charset="0"/>
                  </a:rPr>
                  <a:t>Peak stress</a:t>
                </a:r>
                <a:r>
                  <a:rPr lang="en-US" sz="1400" b="0" dirty="0" smtClean="0">
                    <a:solidFill>
                      <a:schemeClr val="accent1">
                        <a:lumMod val="75000"/>
                      </a:schemeClr>
                    </a:solidFill>
                    <a:latin typeface="Arial" panose="020B0604020202020204" pitchFamily="34" charset="0"/>
                    <a:cs typeface="Arial" panose="020B0604020202020204" pitchFamily="34" charset="0"/>
                  </a:rPr>
                  <a:t> </a:t>
                </a:r>
                <a:r>
                  <a:rPr lang="en-US" sz="1400" b="0" dirty="0">
                    <a:solidFill>
                      <a:schemeClr val="accent1">
                        <a:lumMod val="75000"/>
                      </a:schemeClr>
                    </a:solidFill>
                    <a:latin typeface="Arial" panose="020B0604020202020204" pitchFamily="34" charset="0"/>
                    <a:cs typeface="Arial" panose="020B0604020202020204" pitchFamily="34" charset="0"/>
                  </a:rPr>
                  <a:t>(MPa)</a:t>
                </a:r>
              </a:p>
            </c:rich>
          </c:tx>
          <c:layout>
            <c:manualLayout>
              <c:xMode val="edge"/>
              <c:yMode val="edge"/>
              <c:x val="2.1993100324874768E-2"/>
              <c:y val="0.19813761970421018"/>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accent1">
                      <a:lumMod val="7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accent1">
                    <a:lumMod val="75000"/>
                  </a:schemeClr>
                </a:solidFill>
                <a:latin typeface="Arial" panose="020B0604020202020204" pitchFamily="34" charset="0"/>
                <a:ea typeface="+mn-ea"/>
                <a:cs typeface="Arial" panose="020B0604020202020204" pitchFamily="34" charset="0"/>
              </a:defRPr>
            </a:pPr>
            <a:endParaRPr lang="en-US"/>
          </a:p>
        </c:txPr>
        <c:crossAx val="156299176"/>
        <c:crosses val="autoZero"/>
        <c:crossBetween val="midCat"/>
      </c:valAx>
      <c:spPr>
        <a:noFill/>
        <a:ln w="6350">
          <a:solidFill>
            <a:schemeClr val="bg1">
              <a:lumMod val="50000"/>
            </a:schemeClr>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A6A22F-700E-4C8A-B578-E10150281829}" type="datetimeFigureOut">
              <a:rPr lang="en-GB" smtClean="0"/>
              <a:t>05/06/2024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0AAA2-FC4D-4BEC-A312-B71E2AEE4C4B}" type="slidenum">
              <a:rPr lang="en-GB" smtClean="0"/>
              <a:t>‹#›</a:t>
            </a:fld>
            <a:endParaRPr lang="en-GB"/>
          </a:p>
        </p:txBody>
      </p:sp>
    </p:spTree>
    <p:extLst>
      <p:ext uri="{BB962C8B-B14F-4D97-AF65-F5344CB8AC3E}">
        <p14:creationId xmlns:p14="http://schemas.microsoft.com/office/powerpoint/2010/main" val="460985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about  </a:t>
            </a:r>
            <a:r>
              <a:rPr lang="en-US" baseline="0" dirty="0" smtClean="0"/>
              <a:t> using   both XRT and NT   together  ( non-destructive) to assess deformed </a:t>
            </a:r>
            <a:r>
              <a:rPr lang="en-US" baseline="0" dirty="0" smtClean="0"/>
              <a:t>rocks and their contained </a:t>
            </a:r>
            <a:r>
              <a:rPr lang="en-US" baseline="0" dirty="0" smtClean="0"/>
              <a:t>fluids and to subsequently use SEM to   rationally (but not quantitatively) .    It’s  .  conceptual drivers are  geological,  primarily     addressing  the  sequential development of  rock damage sensu largo, and the  fluid movement consequences, Application is just about anything is the subsurface.  It does </a:t>
            </a:r>
            <a:r>
              <a:rPr lang="en-US" baseline="0" dirty="0" smtClean="0"/>
              <a:t>involve equipment of course, in this case the D50  neutron and x-ray  beam at ILL.   But  interest is in void system in the rock and the movement of  fluid, here </a:t>
            </a:r>
            <a:r>
              <a:rPr lang="en-US" baseline="0" dirty="0" smtClean="0"/>
              <a:t>water, </a:t>
            </a:r>
            <a:r>
              <a:rPr lang="en-US" baseline="0" dirty="0" smtClean="0"/>
              <a:t>through it.  This particular  experiment was  one of the earliest  on this instrument, and – for good or bad-  the most interesting.  Done quite a few since  and all  do add to the story.  That said, </a:t>
            </a:r>
            <a:r>
              <a:rPr lang="en-US" baseline="0" dirty="0" smtClean="0"/>
              <a:t>some samples  </a:t>
            </a:r>
            <a:r>
              <a:rPr lang="en-US" baseline="0" dirty="0" smtClean="0"/>
              <a:t>done just last month  with  better everything show  promise of  better  quantification.</a:t>
            </a:r>
            <a:endParaRPr lang="en-GB" dirty="0"/>
          </a:p>
        </p:txBody>
      </p:sp>
      <p:sp>
        <p:nvSpPr>
          <p:cNvPr id="4" name="Slide Number Placeholder 3"/>
          <p:cNvSpPr>
            <a:spLocks noGrp="1"/>
          </p:cNvSpPr>
          <p:nvPr>
            <p:ph type="sldNum" sz="quarter" idx="10"/>
          </p:nvPr>
        </p:nvSpPr>
        <p:spPr/>
        <p:txBody>
          <a:bodyPr/>
          <a:lstStyle/>
          <a:p>
            <a:fld id="{C620AAA2-FC4D-4BEC-A312-B71E2AEE4C4B}" type="slidenum">
              <a:rPr lang="en-GB" smtClean="0"/>
              <a:t>1</a:t>
            </a:fld>
            <a:endParaRPr lang="en-GB"/>
          </a:p>
        </p:txBody>
      </p:sp>
    </p:spTree>
    <p:extLst>
      <p:ext uri="{BB962C8B-B14F-4D97-AF65-F5344CB8AC3E}">
        <p14:creationId xmlns:p14="http://schemas.microsoft.com/office/powerpoint/2010/main" val="1669105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0AAA2-FC4D-4BEC-A312-B71E2AEE4C4B}" type="slidenum">
              <a:rPr lang="en-GB" smtClean="0"/>
              <a:t>10</a:t>
            </a:fld>
            <a:endParaRPr lang="en-GB"/>
          </a:p>
        </p:txBody>
      </p:sp>
    </p:spTree>
    <p:extLst>
      <p:ext uri="{BB962C8B-B14F-4D97-AF65-F5344CB8AC3E}">
        <p14:creationId xmlns:p14="http://schemas.microsoft.com/office/powerpoint/2010/main" val="1362921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Movie of  XRT  performed by Dr S.A. Hall ,</a:t>
            </a:r>
            <a:r>
              <a:rPr lang="en-US" baseline="0" dirty="0" smtClean="0"/>
              <a:t> Lund university who was a collaborator on the project.  </a:t>
            </a:r>
            <a:endParaRPr lang="en-GB" dirty="0"/>
          </a:p>
        </p:txBody>
      </p:sp>
      <p:sp>
        <p:nvSpPr>
          <p:cNvPr id="4" name="Slide Number Placeholder 3"/>
          <p:cNvSpPr>
            <a:spLocks noGrp="1"/>
          </p:cNvSpPr>
          <p:nvPr>
            <p:ph type="sldNum" sz="quarter" idx="10"/>
          </p:nvPr>
        </p:nvSpPr>
        <p:spPr/>
        <p:txBody>
          <a:bodyPr/>
          <a:lstStyle/>
          <a:p>
            <a:fld id="{C620AAA2-FC4D-4BEC-A312-B71E2AEE4C4B}" type="slidenum">
              <a:rPr lang="en-GB" smtClean="0"/>
              <a:t>11</a:t>
            </a:fld>
            <a:endParaRPr lang="en-GB"/>
          </a:p>
        </p:txBody>
      </p:sp>
    </p:spTree>
    <p:extLst>
      <p:ext uri="{BB962C8B-B14F-4D97-AF65-F5344CB8AC3E}">
        <p14:creationId xmlns:p14="http://schemas.microsoft.com/office/powerpoint/2010/main" val="2993957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Background information.  This early  </a:t>
            </a:r>
            <a:r>
              <a:rPr lang="en-US" baseline="0" dirty="0" smtClean="0"/>
              <a:t>water-flow experiment used a mixture of radiographies  and   several tomographic acquisitions for which the sample was rotated 180 degrees.   The radiographies  were orientated to best  show the   dominant   potentially open fractures and/or deformation bands.  For the structural geologists the  fracture / bands strike  was into the screen.  </a:t>
            </a:r>
            <a:endParaRPr lang="en-GB" dirty="0"/>
          </a:p>
        </p:txBody>
      </p:sp>
      <p:sp>
        <p:nvSpPr>
          <p:cNvPr id="4" name="Slide Number Placeholder 3"/>
          <p:cNvSpPr>
            <a:spLocks noGrp="1"/>
          </p:cNvSpPr>
          <p:nvPr>
            <p:ph type="sldNum" sz="quarter" idx="10"/>
          </p:nvPr>
        </p:nvSpPr>
        <p:spPr/>
        <p:txBody>
          <a:bodyPr/>
          <a:lstStyle/>
          <a:p>
            <a:fld id="{C620AAA2-FC4D-4BEC-A312-B71E2AEE4C4B}" type="slidenum">
              <a:rPr lang="en-GB" smtClean="0"/>
              <a:t>12</a:t>
            </a:fld>
            <a:endParaRPr lang="en-GB"/>
          </a:p>
        </p:txBody>
      </p:sp>
    </p:spTree>
    <p:extLst>
      <p:ext uri="{BB962C8B-B14F-4D97-AF65-F5344CB8AC3E}">
        <p14:creationId xmlns:p14="http://schemas.microsoft.com/office/powerpoint/2010/main" val="1382945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Sample prep:</a:t>
            </a:r>
            <a:r>
              <a:rPr lang="en-US" baseline="0" dirty="0" smtClean="0"/>
              <a:t>  jacketed using heat shrink tubing (and a heat gun)  with a suitable </a:t>
            </a:r>
            <a:r>
              <a:rPr lang="en-US" baseline="0" dirty="0" err="1" smtClean="0"/>
              <a:t>aluminium</a:t>
            </a:r>
            <a:r>
              <a:rPr lang="en-US" baseline="0" dirty="0" smtClean="0"/>
              <a:t>  </a:t>
            </a:r>
            <a:r>
              <a:rPr lang="en-US" baseline="0" dirty="0" err="1" smtClean="0"/>
              <a:t>endcup</a:t>
            </a:r>
            <a:r>
              <a:rPr lang="en-US" baseline="0" dirty="0" smtClean="0"/>
              <a:t> incorporating a   water reservoir  at the  base.  O-rings were used in this assembly  but have since been abandoned because  sealing   can be achieved more simply   in other ways and they obscure part of the image.  </a:t>
            </a:r>
          </a:p>
          <a:p>
            <a:endParaRPr lang="en-US" baseline="0" dirty="0" smtClean="0"/>
          </a:p>
          <a:p>
            <a:endParaRPr lang="en-GB" dirty="0"/>
          </a:p>
        </p:txBody>
      </p:sp>
      <p:sp>
        <p:nvSpPr>
          <p:cNvPr id="4" name="Slide Number Placeholder 3"/>
          <p:cNvSpPr>
            <a:spLocks noGrp="1"/>
          </p:cNvSpPr>
          <p:nvPr>
            <p:ph type="sldNum" sz="quarter" idx="10"/>
          </p:nvPr>
        </p:nvSpPr>
        <p:spPr/>
        <p:txBody>
          <a:bodyPr/>
          <a:lstStyle/>
          <a:p>
            <a:fld id="{C620AAA2-FC4D-4BEC-A312-B71E2AEE4C4B}" type="slidenum">
              <a:rPr lang="en-GB" smtClean="0"/>
              <a:t>13</a:t>
            </a:fld>
            <a:endParaRPr lang="en-GB"/>
          </a:p>
        </p:txBody>
      </p:sp>
    </p:spTree>
    <p:extLst>
      <p:ext uri="{BB962C8B-B14F-4D97-AF65-F5344CB8AC3E}">
        <p14:creationId xmlns:p14="http://schemas.microsoft.com/office/powerpoint/2010/main" val="2062915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Remember that  H2O and D2O have very similar  physical properties  </a:t>
            </a:r>
            <a:r>
              <a:rPr lang="en-US" baseline="0" dirty="0" smtClean="0"/>
              <a:t>but very different  scattering / signal saturation.  As such it main use is as a marker within the water phase.  </a:t>
            </a:r>
            <a:endParaRPr lang="en-GB" dirty="0"/>
          </a:p>
        </p:txBody>
      </p:sp>
      <p:sp>
        <p:nvSpPr>
          <p:cNvPr id="4" name="Slide Number Placeholder 3"/>
          <p:cNvSpPr>
            <a:spLocks noGrp="1"/>
          </p:cNvSpPr>
          <p:nvPr>
            <p:ph type="sldNum" sz="quarter" idx="10"/>
          </p:nvPr>
        </p:nvSpPr>
        <p:spPr/>
        <p:txBody>
          <a:bodyPr/>
          <a:lstStyle/>
          <a:p>
            <a:fld id="{C620AAA2-FC4D-4BEC-A312-B71E2AEE4C4B}" type="slidenum">
              <a:rPr lang="en-GB" smtClean="0"/>
              <a:t>15</a:t>
            </a:fld>
            <a:endParaRPr lang="en-GB"/>
          </a:p>
        </p:txBody>
      </p:sp>
    </p:spTree>
    <p:extLst>
      <p:ext uri="{BB962C8B-B14F-4D97-AF65-F5344CB8AC3E}">
        <p14:creationId xmlns:p14="http://schemas.microsoft.com/office/powerpoint/2010/main" val="830610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Calculation</a:t>
            </a:r>
            <a:r>
              <a:rPr lang="en-US" baseline="0" dirty="0" smtClean="0"/>
              <a:t> of  time it took for  D2O (left) and H2O (right) to first appear  at each position.  Start time is when  the  relevant fluid reached the bottom of the sample.  White  signifies one or both of  insufficient quality data   or insufficient liquid present at the end of the experiment.    </a:t>
            </a:r>
          </a:p>
          <a:p>
            <a:endParaRPr lang="en-US" baseline="0" dirty="0" smtClean="0"/>
          </a:p>
          <a:p>
            <a:r>
              <a:rPr lang="en-US" baseline="0" dirty="0" smtClean="0"/>
              <a:t>There is no information on the path the waters used to get to their  destination, just the time it took.</a:t>
            </a:r>
          </a:p>
          <a:p>
            <a:endParaRPr lang="en-US" baseline="0" dirty="0" smtClean="0"/>
          </a:p>
          <a:p>
            <a:r>
              <a:rPr lang="en-US" baseline="0" dirty="0" smtClean="0"/>
              <a:t>D2O  shows  mixture of  matrix and “fracture”  transport.  H2O  shoes a much stronger </a:t>
            </a:r>
            <a:endParaRPr lang="en-GB" dirty="0"/>
          </a:p>
        </p:txBody>
      </p:sp>
      <p:sp>
        <p:nvSpPr>
          <p:cNvPr id="4" name="Slide Number Placeholder 3"/>
          <p:cNvSpPr>
            <a:spLocks noGrp="1"/>
          </p:cNvSpPr>
          <p:nvPr>
            <p:ph type="sldNum" sz="quarter" idx="10"/>
          </p:nvPr>
        </p:nvSpPr>
        <p:spPr/>
        <p:txBody>
          <a:bodyPr/>
          <a:lstStyle/>
          <a:p>
            <a:fld id="{C620AAA2-FC4D-4BEC-A312-B71E2AEE4C4B}" type="slidenum">
              <a:rPr lang="en-GB" smtClean="0"/>
              <a:t>16</a:t>
            </a:fld>
            <a:endParaRPr lang="en-GB"/>
          </a:p>
        </p:txBody>
      </p:sp>
    </p:spTree>
    <p:extLst>
      <p:ext uri="{BB962C8B-B14F-4D97-AF65-F5344CB8AC3E}">
        <p14:creationId xmlns:p14="http://schemas.microsoft.com/office/powerpoint/2010/main" val="2373235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i="0" dirty="0" smtClean="0">
                <a:latin typeface="Calibri" panose="020F0502020204030204" pitchFamily="34" charset="0"/>
                <a:ea typeface="Calibri" panose="020F0502020204030204" pitchFamily="34" charset="0"/>
                <a:cs typeface="Times New Roman" panose="02020603050405020304" pitchFamily="18" charset="0"/>
              </a:rPr>
              <a:t>P</a:t>
            </a:r>
            <a:r>
              <a:rPr kumimoji="0" lang="en-GB" altLang="en-US" sz="1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rincipal fluid movements in matrix (white arrows) and fractures (black arrows) in the Base and LM Zones superposed on composite SEM </a:t>
            </a:r>
            <a:r>
              <a:rPr kumimoji="0" lang="en-GB" altLang="en-US" sz="1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image of the  deformed rock (see next slide).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Numbers </a:t>
            </a:r>
            <a:r>
              <a:rPr kumimoji="0" lang="en-GB" altLang="en-US" sz="1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are equal intervals in the radiograph sequence. Each arrow shows the </a:t>
            </a:r>
            <a:r>
              <a:rPr kumimoji="0" lang="en-GB" altLang="en-US" sz="1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(inferred) main </a:t>
            </a:r>
            <a:r>
              <a:rPr kumimoji="0" lang="en-GB" altLang="en-US" sz="1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progress of fluid movement over that interval.  </a:t>
            </a:r>
            <a:endParaRPr kumimoji="0" lang="en-GB" altLang="en-US" sz="1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cap="none" normalizeH="0" baseline="0" dirty="0" smtClean="0">
              <a:ln>
                <a:noFill/>
              </a:ln>
              <a:solidFill>
                <a:schemeClr val="tx1"/>
              </a:solidFill>
              <a:effectLst/>
              <a:latin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C620AAA2-FC4D-4BEC-A312-B71E2AEE4C4B}" type="slidenum">
              <a:rPr lang="en-GB" smtClean="0"/>
              <a:t>17</a:t>
            </a:fld>
            <a:endParaRPr lang="en-GB"/>
          </a:p>
        </p:txBody>
      </p:sp>
    </p:spTree>
    <p:extLst>
      <p:ext uri="{BB962C8B-B14F-4D97-AF65-F5344CB8AC3E}">
        <p14:creationId xmlns:p14="http://schemas.microsoft.com/office/powerpoint/2010/main" val="4077401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dirty="0" smtClean="0">
                <a:ln>
                  <a:noFill/>
                </a:ln>
                <a:solidFill>
                  <a:schemeClr val="tx1"/>
                </a:solidFill>
                <a:effectLst/>
                <a:latin typeface="Calibri" panose="020F0502020204030204" pitchFamily="34" charset="0"/>
                <a:cs typeface="Times New Roman" panose="02020603050405020304" pitchFamily="18" charset="0"/>
              </a:rPr>
              <a:t>Note sample loss (black areas  towards base )  of the SEM  whole-sample image and  the  layer-parallel split   in the Lower Middle layer  were not present in L20 after the Rock Mechanics  test.  They are typical of the very challenging thin section preparation methods.  </a:t>
            </a:r>
            <a:endParaRPr kumimoji="0" lang="en-GB" altLang="en-US" sz="2000" b="0" i="0" u="none" strike="noStrike" cap="none" normalizeH="0" baseline="0" dirty="0" smtClean="0">
              <a:ln>
                <a:noFill/>
              </a:ln>
              <a:solidFill>
                <a:schemeClr val="tx1"/>
              </a:solidFill>
              <a:effectLst/>
              <a:latin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C620AAA2-FC4D-4BEC-A312-B71E2AEE4C4B}" type="slidenum">
              <a:rPr lang="en-GB" smtClean="0"/>
              <a:t>18</a:t>
            </a:fld>
            <a:endParaRPr lang="en-GB"/>
          </a:p>
        </p:txBody>
      </p:sp>
    </p:spTree>
    <p:extLst>
      <p:ext uri="{BB962C8B-B14F-4D97-AF65-F5344CB8AC3E}">
        <p14:creationId xmlns:p14="http://schemas.microsoft.com/office/powerpoint/2010/main" val="3811553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Left – composite SEM image of  sample region  shown in red in small insert.  </a:t>
            </a:r>
            <a:endParaRPr lang="en-GB" dirty="0"/>
          </a:p>
        </p:txBody>
      </p:sp>
      <p:sp>
        <p:nvSpPr>
          <p:cNvPr id="4" name="Slide Number Placeholder 3"/>
          <p:cNvSpPr>
            <a:spLocks noGrp="1"/>
          </p:cNvSpPr>
          <p:nvPr>
            <p:ph type="sldNum" sz="quarter" idx="10"/>
          </p:nvPr>
        </p:nvSpPr>
        <p:spPr/>
        <p:txBody>
          <a:bodyPr/>
          <a:lstStyle/>
          <a:p>
            <a:fld id="{C620AAA2-FC4D-4BEC-A312-B71E2AEE4C4B}" type="slidenum">
              <a:rPr lang="en-GB" smtClean="0"/>
              <a:t>19</a:t>
            </a:fld>
            <a:endParaRPr lang="en-GB"/>
          </a:p>
        </p:txBody>
      </p:sp>
    </p:spTree>
    <p:extLst>
      <p:ext uri="{BB962C8B-B14F-4D97-AF65-F5344CB8AC3E}">
        <p14:creationId xmlns:p14="http://schemas.microsoft.com/office/powerpoint/2010/main" val="1502898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Examples from  blue box shown in small insert.  Sequence </a:t>
            </a:r>
            <a:r>
              <a:rPr lang="en-US" baseline="0" dirty="0" smtClean="0"/>
              <a:t> of SEM images left to right  is  progressively more detail of the same area.</a:t>
            </a:r>
            <a:endParaRPr lang="en-GB" dirty="0"/>
          </a:p>
        </p:txBody>
      </p:sp>
      <p:sp>
        <p:nvSpPr>
          <p:cNvPr id="4" name="Slide Number Placeholder 3"/>
          <p:cNvSpPr>
            <a:spLocks noGrp="1"/>
          </p:cNvSpPr>
          <p:nvPr>
            <p:ph type="sldNum" sz="quarter" idx="10"/>
          </p:nvPr>
        </p:nvSpPr>
        <p:spPr/>
        <p:txBody>
          <a:bodyPr/>
          <a:lstStyle/>
          <a:p>
            <a:fld id="{C620AAA2-FC4D-4BEC-A312-B71E2AEE4C4B}" type="slidenum">
              <a:rPr lang="en-GB" smtClean="0"/>
              <a:t>20</a:t>
            </a:fld>
            <a:endParaRPr lang="en-GB"/>
          </a:p>
        </p:txBody>
      </p:sp>
    </p:spTree>
    <p:extLst>
      <p:ext uri="{BB962C8B-B14F-4D97-AF65-F5344CB8AC3E}">
        <p14:creationId xmlns:p14="http://schemas.microsoft.com/office/powerpoint/2010/main" val="1167957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Emphasises</a:t>
            </a:r>
            <a:r>
              <a:rPr lang="en-US" dirty="0" smtClean="0"/>
              <a:t> that   all 3 methods contribute.  Example images will be  addressed later</a:t>
            </a:r>
            <a:endParaRPr lang="en-GB" dirty="0"/>
          </a:p>
        </p:txBody>
      </p:sp>
      <p:sp>
        <p:nvSpPr>
          <p:cNvPr id="4" name="Slide Number Placeholder 3"/>
          <p:cNvSpPr>
            <a:spLocks noGrp="1"/>
          </p:cNvSpPr>
          <p:nvPr>
            <p:ph type="sldNum" sz="quarter" idx="10"/>
          </p:nvPr>
        </p:nvSpPr>
        <p:spPr/>
        <p:txBody>
          <a:bodyPr/>
          <a:lstStyle/>
          <a:p>
            <a:fld id="{C620AAA2-FC4D-4BEC-A312-B71E2AEE4C4B}" type="slidenum">
              <a:rPr lang="en-GB" smtClean="0"/>
              <a:t>2</a:t>
            </a:fld>
            <a:endParaRPr lang="en-GB"/>
          </a:p>
        </p:txBody>
      </p:sp>
    </p:spTree>
    <p:extLst>
      <p:ext uri="{BB962C8B-B14F-4D97-AF65-F5344CB8AC3E}">
        <p14:creationId xmlns:p14="http://schemas.microsoft.com/office/powerpoint/2010/main" val="2273775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What looks like a deformation band with </a:t>
            </a:r>
            <a:r>
              <a:rPr lang="en-US" dirty="0" err="1" smtClean="0"/>
              <a:t>cataclasis</a:t>
            </a:r>
            <a:r>
              <a:rPr lang="en-US" baseline="0" dirty="0" smtClean="0"/>
              <a:t> and shear offset textures and probably void loss  plus an apparent open fracture at 100 microns shows to be progressively more  grain-breakage dominated at higher magnifications.  Broken grain fragments  are typically synonymous with reduced  void space but this has not been calculated here.  (For the structural geologists the  sample was cut as close as possible to normal to strike so fracture apparent width is almost true width.)</a:t>
            </a:r>
          </a:p>
          <a:p>
            <a:endParaRPr lang="en-US" baseline="0" dirty="0" smtClean="0"/>
          </a:p>
          <a:p>
            <a:r>
              <a:rPr lang="en-US" baseline="0" dirty="0" err="1" smtClean="0"/>
              <a:t>Coloured</a:t>
            </a:r>
            <a:r>
              <a:rPr lang="en-US" baseline="0" dirty="0" smtClean="0"/>
              <a:t> image top right  is a geomechanical simulation of a shear zone (or depending on scale assumed fault zone) showing  volumetric strain distribution.  It  develops both dilational and compactional volumetric strain along with   shear strain.  It is consistent  with the  structural features  seen   in L20 SEM images.</a:t>
            </a:r>
            <a:endParaRPr lang="en-GB" dirty="0"/>
          </a:p>
        </p:txBody>
      </p:sp>
      <p:sp>
        <p:nvSpPr>
          <p:cNvPr id="4" name="Slide Number Placeholder 3"/>
          <p:cNvSpPr>
            <a:spLocks noGrp="1"/>
          </p:cNvSpPr>
          <p:nvPr>
            <p:ph type="sldNum" sz="quarter" idx="10"/>
          </p:nvPr>
        </p:nvSpPr>
        <p:spPr/>
        <p:txBody>
          <a:bodyPr/>
          <a:lstStyle/>
          <a:p>
            <a:fld id="{C620AAA2-FC4D-4BEC-A312-B71E2AEE4C4B}" type="slidenum">
              <a:rPr lang="en-GB" smtClean="0"/>
              <a:t>21</a:t>
            </a:fld>
            <a:endParaRPr lang="en-GB"/>
          </a:p>
        </p:txBody>
      </p:sp>
    </p:spTree>
    <p:extLst>
      <p:ext uri="{BB962C8B-B14F-4D97-AF65-F5344CB8AC3E}">
        <p14:creationId xmlns:p14="http://schemas.microsoft.com/office/powerpoint/2010/main" val="700446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these?  The  fracture geometry looks classic for opening-modes fractures  but  part of the “open” fracture   is  filled with finely comminuted material.    The  “open” fracture walls are also heavily damaged – probably preferentially</a:t>
            </a:r>
            <a:r>
              <a:rPr lang="en-US" baseline="0" dirty="0" smtClean="0"/>
              <a:t> along  calcite cleavage planes. </a:t>
            </a:r>
            <a:endParaRPr lang="en-GB" dirty="0"/>
          </a:p>
        </p:txBody>
      </p:sp>
      <p:sp>
        <p:nvSpPr>
          <p:cNvPr id="4" name="Slide Number Placeholder 3"/>
          <p:cNvSpPr>
            <a:spLocks noGrp="1"/>
          </p:cNvSpPr>
          <p:nvPr>
            <p:ph type="sldNum" sz="quarter" idx="10"/>
          </p:nvPr>
        </p:nvSpPr>
        <p:spPr/>
        <p:txBody>
          <a:bodyPr/>
          <a:lstStyle/>
          <a:p>
            <a:fld id="{C620AAA2-FC4D-4BEC-A312-B71E2AEE4C4B}" type="slidenum">
              <a:rPr lang="en-GB" smtClean="0"/>
              <a:t>22</a:t>
            </a:fld>
            <a:endParaRPr lang="en-GB"/>
          </a:p>
        </p:txBody>
      </p:sp>
    </p:spTree>
    <p:extLst>
      <p:ext uri="{BB962C8B-B14F-4D97-AF65-F5344CB8AC3E}">
        <p14:creationId xmlns:p14="http://schemas.microsoft.com/office/powerpoint/2010/main" val="2876638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t>
            </a:r>
            <a:r>
              <a:rPr lang="en-US" baseline="0" dirty="0" smtClean="0"/>
              <a:t> the sequence of radiographies from a different laminite sample treated in the same way as L20 with  water (D2O) injected  at a constant rate  into the sample reservoir.   The sample is jacketed to prevent water simply escaping through the sides.   It shows clear water entry (here  D2O)  from the  immediately below  the  rock sample base into the lower laminae and what  appears to be  an open (or semi-open) fracture intersecting the sample base (and near the reservoir).   Both  “fracture” and   laminae  progressively taking up water  - which is why I show this image.  </a:t>
            </a:r>
            <a:endParaRPr lang="en-GB" dirty="0"/>
          </a:p>
        </p:txBody>
      </p:sp>
      <p:sp>
        <p:nvSpPr>
          <p:cNvPr id="4" name="Slide Number Placeholder 3"/>
          <p:cNvSpPr>
            <a:spLocks noGrp="1"/>
          </p:cNvSpPr>
          <p:nvPr>
            <p:ph type="sldNum" sz="quarter" idx="10"/>
          </p:nvPr>
        </p:nvSpPr>
        <p:spPr/>
        <p:txBody>
          <a:bodyPr/>
          <a:lstStyle/>
          <a:p>
            <a:fld id="{C620AAA2-FC4D-4BEC-A312-B71E2AEE4C4B}" type="slidenum">
              <a:rPr lang="en-GB" smtClean="0"/>
              <a:t>24</a:t>
            </a:fld>
            <a:endParaRPr lang="en-GB"/>
          </a:p>
        </p:txBody>
      </p:sp>
    </p:spTree>
    <p:extLst>
      <p:ext uri="{BB962C8B-B14F-4D97-AF65-F5344CB8AC3E}">
        <p14:creationId xmlns:p14="http://schemas.microsoft.com/office/powerpoint/2010/main" val="2437619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Water replaces air using both  laminae (layers) and   fractures (or  dilatant deformation bands)  - as shown in the last slide.</a:t>
            </a:r>
          </a:p>
          <a:p>
            <a:endParaRPr lang="en-US" dirty="0" smtClean="0"/>
          </a:p>
          <a:p>
            <a:r>
              <a:rPr lang="en-US" dirty="0" smtClean="0"/>
              <a:t>There is no such thing as a front.</a:t>
            </a:r>
            <a:r>
              <a:rPr lang="en-US" baseline="0" dirty="0" smtClean="0"/>
              <a:t>  Water  first arrivals   are  far to complex in time-space  to allow the term front to have any meaning.  This  complexity is highly likely  to be a direct consequence of the   damage (here induced voids but can be  natural fractures)  complicating what would otherwise probably be a  simpler   progression of the water replacement of air  from base to top.  </a:t>
            </a:r>
          </a:p>
          <a:p>
            <a:endParaRPr lang="en-US" baseline="0" dirty="0" smtClean="0"/>
          </a:p>
          <a:p>
            <a:r>
              <a:rPr lang="en-US" baseline="0" dirty="0" smtClean="0"/>
              <a:t>Given this    highly complex  time- and space  progression I’ve not been able to address  fingering.  </a:t>
            </a:r>
            <a:endParaRPr lang="en-GB" dirty="0"/>
          </a:p>
        </p:txBody>
      </p:sp>
      <p:sp>
        <p:nvSpPr>
          <p:cNvPr id="4" name="Slide Number Placeholder 3"/>
          <p:cNvSpPr>
            <a:spLocks noGrp="1"/>
          </p:cNvSpPr>
          <p:nvPr>
            <p:ph type="sldNum" sz="quarter" idx="10"/>
          </p:nvPr>
        </p:nvSpPr>
        <p:spPr/>
        <p:txBody>
          <a:bodyPr/>
          <a:lstStyle/>
          <a:p>
            <a:fld id="{C620AAA2-FC4D-4BEC-A312-B71E2AEE4C4B}" type="slidenum">
              <a:rPr lang="en-GB" smtClean="0"/>
              <a:t>25</a:t>
            </a:fld>
            <a:endParaRPr lang="en-GB"/>
          </a:p>
        </p:txBody>
      </p:sp>
    </p:spTree>
    <p:extLst>
      <p:ext uri="{BB962C8B-B14F-4D97-AF65-F5344CB8AC3E}">
        <p14:creationId xmlns:p14="http://schemas.microsoft.com/office/powerpoint/2010/main" val="809468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Within</a:t>
            </a:r>
            <a:r>
              <a:rPr lang="en-US" baseline="0" dirty="0" smtClean="0"/>
              <a:t> the water phase fractures very definitely speed up water movement – fracture dominant.</a:t>
            </a:r>
          </a:p>
          <a:p>
            <a:endParaRPr lang="en-US" baseline="0" dirty="0" smtClean="0"/>
          </a:p>
          <a:p>
            <a:r>
              <a:rPr lang="en-US" baseline="0" dirty="0" smtClean="0"/>
              <a:t>It’ interesting to consider how the replacement of air by water makes good use of  both  laminae (layers) while the water  movement away from the air-water interface is fracture dominant.  Are the water molecule pathways within the water more tortuous and the water replacement of air less tortuous?  </a:t>
            </a:r>
            <a:endParaRPr lang="en-GB" dirty="0"/>
          </a:p>
        </p:txBody>
      </p:sp>
      <p:sp>
        <p:nvSpPr>
          <p:cNvPr id="4" name="Slide Number Placeholder 3"/>
          <p:cNvSpPr>
            <a:spLocks noGrp="1"/>
          </p:cNvSpPr>
          <p:nvPr>
            <p:ph type="sldNum" sz="quarter" idx="10"/>
          </p:nvPr>
        </p:nvSpPr>
        <p:spPr/>
        <p:txBody>
          <a:bodyPr/>
          <a:lstStyle/>
          <a:p>
            <a:fld id="{C620AAA2-FC4D-4BEC-A312-B71E2AEE4C4B}" type="slidenum">
              <a:rPr lang="en-GB" smtClean="0"/>
              <a:t>26</a:t>
            </a:fld>
            <a:endParaRPr lang="en-GB"/>
          </a:p>
        </p:txBody>
      </p:sp>
    </p:spTree>
    <p:extLst>
      <p:ext uri="{BB962C8B-B14F-4D97-AF65-F5344CB8AC3E}">
        <p14:creationId xmlns:p14="http://schemas.microsoft.com/office/powerpoint/2010/main" val="504630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next slide</a:t>
            </a:r>
            <a:endParaRPr lang="en-GB" dirty="0"/>
          </a:p>
        </p:txBody>
      </p:sp>
      <p:sp>
        <p:nvSpPr>
          <p:cNvPr id="4" name="Slide Number Placeholder 3"/>
          <p:cNvSpPr>
            <a:spLocks noGrp="1"/>
          </p:cNvSpPr>
          <p:nvPr>
            <p:ph type="sldNum" sz="quarter" idx="10"/>
          </p:nvPr>
        </p:nvSpPr>
        <p:spPr/>
        <p:txBody>
          <a:bodyPr/>
          <a:lstStyle/>
          <a:p>
            <a:fld id="{C620AAA2-FC4D-4BEC-A312-B71E2AEE4C4B}" type="slidenum">
              <a:rPr lang="en-GB" smtClean="0"/>
              <a:t>27</a:t>
            </a:fld>
            <a:endParaRPr lang="en-GB"/>
          </a:p>
        </p:txBody>
      </p:sp>
    </p:spTree>
    <p:extLst>
      <p:ext uri="{BB962C8B-B14F-4D97-AF65-F5344CB8AC3E}">
        <p14:creationId xmlns:p14="http://schemas.microsoft.com/office/powerpoint/2010/main" val="1539773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See next slide</a:t>
            </a:r>
            <a:endParaRPr lang="en-GB" dirty="0"/>
          </a:p>
        </p:txBody>
      </p:sp>
      <p:sp>
        <p:nvSpPr>
          <p:cNvPr id="4" name="Slide Number Placeholder 3"/>
          <p:cNvSpPr>
            <a:spLocks noGrp="1"/>
          </p:cNvSpPr>
          <p:nvPr>
            <p:ph type="sldNum" sz="quarter" idx="10"/>
          </p:nvPr>
        </p:nvSpPr>
        <p:spPr/>
        <p:txBody>
          <a:bodyPr/>
          <a:lstStyle/>
          <a:p>
            <a:fld id="{C620AAA2-FC4D-4BEC-A312-B71E2AEE4C4B}" type="slidenum">
              <a:rPr lang="en-GB" smtClean="0"/>
              <a:t>28</a:t>
            </a:fld>
            <a:endParaRPr lang="en-GB"/>
          </a:p>
        </p:txBody>
      </p:sp>
    </p:spTree>
    <p:extLst>
      <p:ext uri="{BB962C8B-B14F-4D97-AF65-F5344CB8AC3E}">
        <p14:creationId xmlns:p14="http://schemas.microsoft.com/office/powerpoint/2010/main" val="2275027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0AAA2-FC4D-4BEC-A312-B71E2AEE4C4B}" type="slidenum">
              <a:rPr lang="en-GB" smtClean="0"/>
              <a:t>29</a:t>
            </a:fld>
            <a:endParaRPr lang="en-GB"/>
          </a:p>
        </p:txBody>
      </p:sp>
    </p:spTree>
    <p:extLst>
      <p:ext uri="{BB962C8B-B14F-4D97-AF65-F5344CB8AC3E}">
        <p14:creationId xmlns:p14="http://schemas.microsoft.com/office/powerpoint/2010/main" val="2009747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Grenoble was impressed with our </a:t>
            </a:r>
            <a:r>
              <a:rPr lang="en-US" err="1"/>
              <a:t>laminite</a:t>
            </a:r>
            <a:r>
              <a:rPr lang="en-US"/>
              <a:t> experiment it's officially part of the advertisement for the facility</a:t>
            </a:r>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7EF2F2-8168-44DB-B323-74C38C132399}" type="slidenum">
              <a:rPr lang="en-GB" smtClean="0"/>
              <a:pPr/>
              <a:t>39</a:t>
            </a:fld>
            <a:endParaRPr lang="en-GB"/>
          </a:p>
        </p:txBody>
      </p:sp>
    </p:spTree>
    <p:extLst>
      <p:ext uri="{BB962C8B-B14F-4D97-AF65-F5344CB8AC3E}">
        <p14:creationId xmlns:p14="http://schemas.microsoft.com/office/powerpoint/2010/main" val="27066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a:t>
            </a:r>
            <a:r>
              <a:rPr lang="en-GB" dirty="0" smtClean="0"/>
              <a:t>W</a:t>
            </a:r>
            <a:r>
              <a:rPr lang="en-GB" baseline="0" dirty="0" smtClean="0"/>
              <a:t>hat </a:t>
            </a:r>
            <a:r>
              <a:rPr lang="en-GB" baseline="0" dirty="0" smtClean="0"/>
              <a:t>was done.  This is a complicated recipe  in spite of looking simple.  I will have to confine myself to highlights of the various stages</a:t>
            </a:r>
            <a:endParaRPr lang="en-GB" dirty="0"/>
          </a:p>
        </p:txBody>
      </p:sp>
      <p:sp>
        <p:nvSpPr>
          <p:cNvPr id="4" name="Slide Number Placeholder 3"/>
          <p:cNvSpPr>
            <a:spLocks noGrp="1"/>
          </p:cNvSpPr>
          <p:nvPr>
            <p:ph type="sldNum" sz="quarter" idx="10"/>
          </p:nvPr>
        </p:nvSpPr>
        <p:spPr/>
        <p:txBody>
          <a:bodyPr/>
          <a:lstStyle/>
          <a:p>
            <a:fld id="{C620AAA2-FC4D-4BEC-A312-B71E2AEE4C4B}" type="slidenum">
              <a:rPr lang="en-GB" smtClean="0"/>
              <a:t>3</a:t>
            </a:fld>
            <a:endParaRPr lang="en-GB"/>
          </a:p>
        </p:txBody>
      </p:sp>
    </p:spTree>
    <p:extLst>
      <p:ext uri="{BB962C8B-B14F-4D97-AF65-F5344CB8AC3E}">
        <p14:creationId xmlns:p14="http://schemas.microsoft.com/office/powerpoint/2010/main" val="3793243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This is a election of  questions that a researcher  could ask depending on their</a:t>
            </a:r>
            <a:r>
              <a:rPr lang="en-US" baseline="0" dirty="0" smtClean="0"/>
              <a:t> interests.   Generally fits under  Structural Geology, Geomechanics and GeoEnergy Engineering.</a:t>
            </a:r>
            <a:endParaRPr lang="en-GB" dirty="0"/>
          </a:p>
        </p:txBody>
      </p:sp>
      <p:sp>
        <p:nvSpPr>
          <p:cNvPr id="4" name="Slide Number Placeholder 3"/>
          <p:cNvSpPr>
            <a:spLocks noGrp="1"/>
          </p:cNvSpPr>
          <p:nvPr>
            <p:ph type="sldNum" sz="quarter" idx="10"/>
          </p:nvPr>
        </p:nvSpPr>
        <p:spPr/>
        <p:txBody>
          <a:bodyPr/>
          <a:lstStyle/>
          <a:p>
            <a:fld id="{C620AAA2-FC4D-4BEC-A312-B71E2AEE4C4B}" type="slidenum">
              <a:rPr lang="en-GB" smtClean="0"/>
              <a:t>4</a:t>
            </a:fld>
            <a:endParaRPr lang="en-GB"/>
          </a:p>
        </p:txBody>
      </p:sp>
    </p:spTree>
    <p:extLst>
      <p:ext uri="{BB962C8B-B14F-4D97-AF65-F5344CB8AC3E}">
        <p14:creationId xmlns:p14="http://schemas.microsoft.com/office/powerpoint/2010/main" val="2837364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Top middle image:  view  of    laminite block  from which  </a:t>
            </a:r>
            <a:r>
              <a:rPr lang="en-US" baseline="0" dirty="0" smtClean="0"/>
              <a:t> samples were cored.  </a:t>
            </a:r>
          </a:p>
          <a:p>
            <a:r>
              <a:rPr lang="en-US" baseline="0" dirty="0" smtClean="0"/>
              <a:t>Right side and lowest image:  samples cored.  Note that  most  this work was done on  cut sample L3.  Note that when    this sample was  deformed in the Rock Mechanics lab it was renamed L20  to  designate that  it was deformed at a confining pressure of 20MPa. </a:t>
            </a:r>
          </a:p>
          <a:p>
            <a:r>
              <a:rPr lang="en-US" baseline="0" dirty="0" smtClean="0"/>
              <a:t>Stephanie </a:t>
            </a:r>
            <a:r>
              <a:rPr lang="en-US" baseline="0" dirty="0" err="1" smtClean="0"/>
              <a:t>Zihms</a:t>
            </a:r>
            <a:r>
              <a:rPr lang="en-US" baseline="0" dirty="0" smtClean="0"/>
              <a:t> was the postdoc doing the sample prep and  the   rock mechanics </a:t>
            </a:r>
            <a:r>
              <a:rPr lang="en-US" baseline="0" dirty="0" err="1" smtClean="0"/>
              <a:t>labwork</a:t>
            </a:r>
            <a:r>
              <a:rPr lang="en-US" baseline="0" dirty="0" smtClean="0"/>
              <a:t>.  </a:t>
            </a:r>
            <a:endParaRPr lang="en-GB" dirty="0"/>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7EF2F2-8168-44DB-B323-74C38C132399}" type="slidenum">
              <a:rPr lang="en-GB" smtClean="0"/>
              <a:pPr/>
              <a:t>5</a:t>
            </a:fld>
            <a:endParaRPr lang="en-GB"/>
          </a:p>
        </p:txBody>
      </p:sp>
    </p:spTree>
    <p:extLst>
      <p:ext uri="{BB962C8B-B14F-4D97-AF65-F5344CB8AC3E}">
        <p14:creationId xmlns:p14="http://schemas.microsoft.com/office/powerpoint/2010/main" val="1684296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SEM  </a:t>
            </a:r>
            <a:r>
              <a:rPr lang="en-US" baseline="0" dirty="0" smtClean="0"/>
              <a:t> photomontages of part of  finely layered   limestone (a Laminite) block shown in previous slide.  It  was cut adjacent to cored sample L20.   </a:t>
            </a:r>
          </a:p>
          <a:p>
            <a:endParaRPr lang="en-US" baseline="0" dirty="0" smtClean="0"/>
          </a:p>
          <a:p>
            <a:r>
              <a:rPr lang="en-US" baseline="0" dirty="0" smtClean="0"/>
              <a:t>Larger rectangular  image   shows   whole   sample   (approx.  70mm high and 35mm wide)  using   thousands of individual  SEM images.  </a:t>
            </a:r>
          </a:p>
          <a:p>
            <a:endParaRPr lang="en-US" baseline="0" dirty="0" smtClean="0"/>
          </a:p>
          <a:p>
            <a:r>
              <a:rPr lang="en-US" baseline="0" dirty="0" smtClean="0"/>
              <a:t>Two  square  images show  examples of the 2 most common lamina (thin layer) types. For  scale, are approx. 5 microns diameter. One is clearly more porous   than the other.    Permeability difference is less easy to estimate.  </a:t>
            </a:r>
          </a:p>
          <a:p>
            <a:r>
              <a:rPr lang="en-US" baseline="0" dirty="0" smtClean="0"/>
              <a:t>Note this is all before rock was deformed in the Rock Mechanics Lab.</a:t>
            </a:r>
          </a:p>
        </p:txBody>
      </p:sp>
      <p:sp>
        <p:nvSpPr>
          <p:cNvPr id="4" name="Slide Number Placeholder 3"/>
          <p:cNvSpPr>
            <a:spLocks noGrp="1"/>
          </p:cNvSpPr>
          <p:nvPr>
            <p:ph type="sldNum" sz="quarter" idx="10"/>
          </p:nvPr>
        </p:nvSpPr>
        <p:spPr/>
        <p:txBody>
          <a:bodyPr/>
          <a:lstStyle/>
          <a:p>
            <a:fld id="{C620AAA2-FC4D-4BEC-A312-B71E2AEE4C4B}" type="slidenum">
              <a:rPr lang="en-GB" smtClean="0"/>
              <a:t>6</a:t>
            </a:fld>
            <a:endParaRPr lang="en-GB"/>
          </a:p>
        </p:txBody>
      </p:sp>
    </p:spTree>
    <p:extLst>
      <p:ext uri="{BB962C8B-B14F-4D97-AF65-F5344CB8AC3E}">
        <p14:creationId xmlns:p14="http://schemas.microsoft.com/office/powerpoint/2010/main" val="113523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Cored</a:t>
            </a:r>
            <a:r>
              <a:rPr lang="en-US" baseline="0" dirty="0" smtClean="0"/>
              <a:t> s</a:t>
            </a:r>
            <a:r>
              <a:rPr lang="en-US" dirty="0" smtClean="0"/>
              <a:t>ample L3 was deformed </a:t>
            </a:r>
            <a:r>
              <a:rPr lang="en-US" dirty="0" err="1" smtClean="0"/>
              <a:t>axi</a:t>
            </a:r>
            <a:r>
              <a:rPr lang="en-US" dirty="0" smtClean="0"/>
              <a:t>-symmetrically (triaxially)  at 20MPa confining pressure to what the  Force-displacement curve suggested was just part peak the axial and  circumferential loads were removed..    The  deformed sample is renamed  L20 to  designate  its deformation history.</a:t>
            </a:r>
          </a:p>
          <a:p>
            <a:endParaRPr lang="en-US" dirty="0" smtClean="0"/>
          </a:p>
          <a:p>
            <a:r>
              <a:rPr lang="en-US" dirty="0" smtClean="0"/>
              <a:t>The  Laminite  proved to be  strong and stiff  which is  likely with a </a:t>
            </a:r>
            <a:r>
              <a:rPr lang="en-US" baseline="0" dirty="0" smtClean="0"/>
              <a:t> well cemented  micro-crystalline limestone.</a:t>
            </a:r>
            <a:endParaRPr lang="en-US" dirty="0" smtClean="0"/>
          </a:p>
          <a:p>
            <a:endParaRPr lang="en-US" dirty="0" smtClean="0"/>
          </a:p>
          <a:p>
            <a:r>
              <a:rPr lang="en-US" dirty="0" smtClean="0"/>
              <a:t>Note that  sample L1</a:t>
            </a:r>
            <a:r>
              <a:rPr lang="en-US" baseline="0" dirty="0" smtClean="0"/>
              <a:t>   was  deformed at 40MPa  and L2 at 20MPa confining pressure but  neither as taken to the  neutron beam and they are not  the focus of this talk.</a:t>
            </a:r>
          </a:p>
          <a:p>
            <a:r>
              <a:rPr lang="en-US" baseline="0" dirty="0" smtClean="0"/>
              <a:t>Note also that L1   failed on a lamina boundary ( i.e. a bedding plane)  at an axial load   well below    that achieved for the other 2 samples.    It’s known that the    laminite  does tend to split along the laminae boundaries, at least after  collection, storage and handling.  </a:t>
            </a:r>
            <a:endParaRPr lang="en-GB" dirty="0"/>
          </a:p>
        </p:txBody>
      </p:sp>
      <p:sp>
        <p:nvSpPr>
          <p:cNvPr id="4" name="Slide Number Placeholder 3"/>
          <p:cNvSpPr>
            <a:spLocks noGrp="1"/>
          </p:cNvSpPr>
          <p:nvPr>
            <p:ph type="sldNum" sz="quarter" idx="10"/>
          </p:nvPr>
        </p:nvSpPr>
        <p:spPr/>
        <p:txBody>
          <a:bodyPr/>
          <a:lstStyle/>
          <a:p>
            <a:fld id="{C620AAA2-FC4D-4BEC-A312-B71E2AEE4C4B}" type="slidenum">
              <a:rPr lang="en-GB" smtClean="0"/>
              <a:t>7</a:t>
            </a:fld>
            <a:endParaRPr lang="en-GB"/>
          </a:p>
        </p:txBody>
      </p:sp>
    </p:spTree>
    <p:extLst>
      <p:ext uri="{BB962C8B-B14F-4D97-AF65-F5344CB8AC3E}">
        <p14:creationId xmlns:p14="http://schemas.microsoft.com/office/powerpoint/2010/main" val="3698939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Photo of  sample perimeter</a:t>
            </a:r>
            <a:r>
              <a:rPr lang="en-US" baseline="0" dirty="0" smtClean="0"/>
              <a:t> – interesting but not that informative.  Some open (at atmospheric pressure) and  some apparently  closed / compacted /  damage-filled  new features are seen, most  steep to vertical.  </a:t>
            </a:r>
            <a:endParaRPr lang="en-GB" dirty="0"/>
          </a:p>
        </p:txBody>
      </p:sp>
      <p:sp>
        <p:nvSpPr>
          <p:cNvPr id="4" name="Slide Number Placeholder 3"/>
          <p:cNvSpPr>
            <a:spLocks noGrp="1"/>
          </p:cNvSpPr>
          <p:nvPr>
            <p:ph type="sldNum" sz="quarter" idx="10"/>
          </p:nvPr>
        </p:nvSpPr>
        <p:spPr/>
        <p:txBody>
          <a:bodyPr/>
          <a:lstStyle/>
          <a:p>
            <a:fld id="{C620AAA2-FC4D-4BEC-A312-B71E2AEE4C4B}" type="slidenum">
              <a:rPr lang="en-GB" smtClean="0"/>
              <a:t>8</a:t>
            </a:fld>
            <a:endParaRPr lang="en-GB"/>
          </a:p>
        </p:txBody>
      </p:sp>
    </p:spTree>
    <p:extLst>
      <p:ext uri="{BB962C8B-B14F-4D97-AF65-F5344CB8AC3E}">
        <p14:creationId xmlns:p14="http://schemas.microsoft.com/office/powerpoint/2010/main" val="1170935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Data  for  3 laminite samples.</a:t>
            </a:r>
            <a:r>
              <a:rPr lang="en-US" baseline="0" dirty="0" smtClean="0"/>
              <a:t>  </a:t>
            </a:r>
            <a:endParaRPr lang="en-GB" dirty="0"/>
          </a:p>
        </p:txBody>
      </p:sp>
      <p:sp>
        <p:nvSpPr>
          <p:cNvPr id="4" name="Slide Number Placeholder 3"/>
          <p:cNvSpPr>
            <a:spLocks noGrp="1"/>
          </p:cNvSpPr>
          <p:nvPr>
            <p:ph type="sldNum" sz="quarter" idx="10"/>
          </p:nvPr>
        </p:nvSpPr>
        <p:spPr/>
        <p:txBody>
          <a:bodyPr/>
          <a:lstStyle/>
          <a:p>
            <a:fld id="{C620AAA2-FC4D-4BEC-A312-B71E2AEE4C4B}" type="slidenum">
              <a:rPr lang="en-GB" smtClean="0"/>
              <a:t>9</a:t>
            </a:fld>
            <a:endParaRPr lang="en-GB"/>
          </a:p>
        </p:txBody>
      </p:sp>
    </p:spTree>
    <p:extLst>
      <p:ext uri="{BB962C8B-B14F-4D97-AF65-F5344CB8AC3E}">
        <p14:creationId xmlns:p14="http://schemas.microsoft.com/office/powerpoint/2010/main" val="2152747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32DC38B-11A1-4F46-966C-94E8E7184B01}" type="datetimeFigureOut">
              <a:rPr lang="en-GB" smtClean="0"/>
              <a:t>05/06/2024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950EA8-BEBC-42E1-912E-9CF55617F65F}" type="slidenum">
              <a:rPr lang="en-GB" smtClean="0"/>
              <a:t>‹#›</a:t>
            </a:fld>
            <a:endParaRPr lang="en-GB"/>
          </a:p>
        </p:txBody>
      </p:sp>
    </p:spTree>
    <p:extLst>
      <p:ext uri="{BB962C8B-B14F-4D97-AF65-F5344CB8AC3E}">
        <p14:creationId xmlns:p14="http://schemas.microsoft.com/office/powerpoint/2010/main" val="378318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32DC38B-11A1-4F46-966C-94E8E7184B01}" type="datetimeFigureOut">
              <a:rPr lang="en-GB" smtClean="0"/>
              <a:t>05/06/2024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950EA8-BEBC-42E1-912E-9CF55617F65F}" type="slidenum">
              <a:rPr lang="en-GB" smtClean="0"/>
              <a:t>‹#›</a:t>
            </a:fld>
            <a:endParaRPr lang="en-GB"/>
          </a:p>
        </p:txBody>
      </p:sp>
    </p:spTree>
    <p:extLst>
      <p:ext uri="{BB962C8B-B14F-4D97-AF65-F5344CB8AC3E}">
        <p14:creationId xmlns:p14="http://schemas.microsoft.com/office/powerpoint/2010/main" val="3857173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32DC38B-11A1-4F46-966C-94E8E7184B01}" type="datetimeFigureOut">
              <a:rPr lang="en-GB" smtClean="0"/>
              <a:t>05/06/2024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950EA8-BEBC-42E1-912E-9CF55617F65F}" type="slidenum">
              <a:rPr lang="en-GB" smtClean="0"/>
              <a:t>‹#›</a:t>
            </a:fld>
            <a:endParaRPr lang="en-GB"/>
          </a:p>
        </p:txBody>
      </p:sp>
    </p:spTree>
    <p:extLst>
      <p:ext uri="{BB962C8B-B14F-4D97-AF65-F5344CB8AC3E}">
        <p14:creationId xmlns:p14="http://schemas.microsoft.com/office/powerpoint/2010/main" val="3225265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32DC38B-11A1-4F46-966C-94E8E7184B01}" type="datetimeFigureOut">
              <a:rPr lang="en-GB" smtClean="0"/>
              <a:t>05/06/2024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950EA8-BEBC-42E1-912E-9CF55617F65F}" type="slidenum">
              <a:rPr lang="en-GB" smtClean="0"/>
              <a:t>‹#›</a:t>
            </a:fld>
            <a:endParaRPr lang="en-GB"/>
          </a:p>
        </p:txBody>
      </p:sp>
    </p:spTree>
    <p:extLst>
      <p:ext uri="{BB962C8B-B14F-4D97-AF65-F5344CB8AC3E}">
        <p14:creationId xmlns:p14="http://schemas.microsoft.com/office/powerpoint/2010/main" val="1522870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32DC38B-11A1-4F46-966C-94E8E7184B01}" type="datetimeFigureOut">
              <a:rPr lang="en-GB" smtClean="0"/>
              <a:t>05/06/2024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950EA8-BEBC-42E1-912E-9CF55617F65F}" type="slidenum">
              <a:rPr lang="en-GB" smtClean="0"/>
              <a:t>‹#›</a:t>
            </a:fld>
            <a:endParaRPr lang="en-GB"/>
          </a:p>
        </p:txBody>
      </p:sp>
    </p:spTree>
    <p:extLst>
      <p:ext uri="{BB962C8B-B14F-4D97-AF65-F5344CB8AC3E}">
        <p14:creationId xmlns:p14="http://schemas.microsoft.com/office/powerpoint/2010/main" val="3661558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32DC38B-11A1-4F46-966C-94E8E7184B01}" type="datetimeFigureOut">
              <a:rPr lang="en-GB" smtClean="0"/>
              <a:t>05/06/2024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950EA8-BEBC-42E1-912E-9CF55617F65F}" type="slidenum">
              <a:rPr lang="en-GB" smtClean="0"/>
              <a:t>‹#›</a:t>
            </a:fld>
            <a:endParaRPr lang="en-GB"/>
          </a:p>
        </p:txBody>
      </p:sp>
    </p:spTree>
    <p:extLst>
      <p:ext uri="{BB962C8B-B14F-4D97-AF65-F5344CB8AC3E}">
        <p14:creationId xmlns:p14="http://schemas.microsoft.com/office/powerpoint/2010/main" val="3062501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32DC38B-11A1-4F46-966C-94E8E7184B01}" type="datetimeFigureOut">
              <a:rPr lang="en-GB" smtClean="0"/>
              <a:t>05/06/2024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950EA8-BEBC-42E1-912E-9CF55617F65F}" type="slidenum">
              <a:rPr lang="en-GB" smtClean="0"/>
              <a:t>‹#›</a:t>
            </a:fld>
            <a:endParaRPr lang="en-GB"/>
          </a:p>
        </p:txBody>
      </p:sp>
    </p:spTree>
    <p:extLst>
      <p:ext uri="{BB962C8B-B14F-4D97-AF65-F5344CB8AC3E}">
        <p14:creationId xmlns:p14="http://schemas.microsoft.com/office/powerpoint/2010/main" val="3843931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32DC38B-11A1-4F46-966C-94E8E7184B01}" type="datetimeFigureOut">
              <a:rPr lang="en-GB" smtClean="0"/>
              <a:t>05/06/2024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950EA8-BEBC-42E1-912E-9CF55617F65F}" type="slidenum">
              <a:rPr lang="en-GB" smtClean="0"/>
              <a:t>‹#›</a:t>
            </a:fld>
            <a:endParaRPr lang="en-GB"/>
          </a:p>
        </p:txBody>
      </p:sp>
    </p:spTree>
    <p:extLst>
      <p:ext uri="{BB962C8B-B14F-4D97-AF65-F5344CB8AC3E}">
        <p14:creationId xmlns:p14="http://schemas.microsoft.com/office/powerpoint/2010/main" val="2221818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2DC38B-11A1-4F46-966C-94E8E7184B01}" type="datetimeFigureOut">
              <a:rPr lang="en-GB" smtClean="0"/>
              <a:t>05/06/2024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950EA8-BEBC-42E1-912E-9CF55617F65F}" type="slidenum">
              <a:rPr lang="en-GB" smtClean="0"/>
              <a:t>‹#›</a:t>
            </a:fld>
            <a:endParaRPr lang="en-GB"/>
          </a:p>
        </p:txBody>
      </p:sp>
    </p:spTree>
    <p:extLst>
      <p:ext uri="{BB962C8B-B14F-4D97-AF65-F5344CB8AC3E}">
        <p14:creationId xmlns:p14="http://schemas.microsoft.com/office/powerpoint/2010/main" val="1972826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32DC38B-11A1-4F46-966C-94E8E7184B01}" type="datetimeFigureOut">
              <a:rPr lang="en-GB" smtClean="0"/>
              <a:t>05/06/2024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950EA8-BEBC-42E1-912E-9CF55617F65F}" type="slidenum">
              <a:rPr lang="en-GB" smtClean="0"/>
              <a:t>‹#›</a:t>
            </a:fld>
            <a:endParaRPr lang="en-GB"/>
          </a:p>
        </p:txBody>
      </p:sp>
    </p:spTree>
    <p:extLst>
      <p:ext uri="{BB962C8B-B14F-4D97-AF65-F5344CB8AC3E}">
        <p14:creationId xmlns:p14="http://schemas.microsoft.com/office/powerpoint/2010/main" val="1905109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32DC38B-11A1-4F46-966C-94E8E7184B01}" type="datetimeFigureOut">
              <a:rPr lang="en-GB" smtClean="0"/>
              <a:t>05/06/2024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950EA8-BEBC-42E1-912E-9CF55617F65F}" type="slidenum">
              <a:rPr lang="en-GB" smtClean="0"/>
              <a:t>‹#›</a:t>
            </a:fld>
            <a:endParaRPr lang="en-GB"/>
          </a:p>
        </p:txBody>
      </p:sp>
    </p:spTree>
    <p:extLst>
      <p:ext uri="{BB962C8B-B14F-4D97-AF65-F5344CB8AC3E}">
        <p14:creationId xmlns:p14="http://schemas.microsoft.com/office/powerpoint/2010/main" val="1449676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2DC38B-11A1-4F46-966C-94E8E7184B01}" type="datetimeFigureOut">
              <a:rPr lang="en-GB" smtClean="0"/>
              <a:t>05/06/2024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950EA8-BEBC-42E1-912E-9CF55617F65F}" type="slidenum">
              <a:rPr lang="en-GB" smtClean="0"/>
              <a:t>‹#›</a:t>
            </a:fld>
            <a:endParaRPr lang="en-GB"/>
          </a:p>
        </p:txBody>
      </p:sp>
    </p:spTree>
    <p:extLst>
      <p:ext uri="{BB962C8B-B14F-4D97-AF65-F5344CB8AC3E}">
        <p14:creationId xmlns:p14="http://schemas.microsoft.com/office/powerpoint/2010/main" val="3042091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7.png"/><Relationship Id="rId5" Type="http://schemas.openxmlformats.org/officeDocument/2006/relationships/image" Target="../media/image6.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slideLayout" Target="../slideLayouts/slideLayout2.xml"/><Relationship Id="rId7" Type="http://schemas.openxmlformats.org/officeDocument/2006/relationships/image" Target="../media/image23.tiff"/><Relationship Id="rId2" Type="http://schemas.openxmlformats.org/officeDocument/2006/relationships/video" Target="../media/media4.avi"/><Relationship Id="rId1" Type="http://schemas.microsoft.com/office/2007/relationships/media" Target="../media/media4.avi"/><Relationship Id="rId6" Type="http://schemas.openxmlformats.org/officeDocument/2006/relationships/image" Target="../media/image22.tiff"/><Relationship Id="rId5" Type="http://schemas.openxmlformats.org/officeDocument/2006/relationships/image" Target="../media/image21.png"/><Relationship Id="rId4" Type="http://schemas.openxmlformats.org/officeDocument/2006/relationships/notesSlide" Target="../notesSlides/notesSlide14.xml"/><Relationship Id="rId9" Type="http://schemas.openxmlformats.org/officeDocument/2006/relationships/image" Target="../media/image25.tiff"/></Relationships>
</file>

<file path=ppt/slides/_rels/slide16.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43.JP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jpg"/></Relationships>
</file>

<file path=ppt/slides/_rels/slide28.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doi.org/10.1029/2018JB016522" TargetMode="External"/><Relationship Id="rId2" Type="http://schemas.openxmlformats.org/officeDocument/2006/relationships/hyperlink" Target="https://doi.org/10.1007/s11242-022-01873-6"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tiff"/><Relationship Id="rId7" Type="http://schemas.openxmlformats.org/officeDocument/2006/relationships/image" Target="../media/image70.jpeg"/><Relationship Id="rId2" Type="http://schemas.openxmlformats.org/officeDocument/2006/relationships/image" Target="../media/image65.tiff"/><Relationship Id="rId1" Type="http://schemas.openxmlformats.org/officeDocument/2006/relationships/slideLayout" Target="../slideLayouts/slideLayout6.xml"/><Relationship Id="rId6" Type="http://schemas.openxmlformats.org/officeDocument/2006/relationships/image" Target="../media/image69.tiff"/><Relationship Id="rId5" Type="http://schemas.openxmlformats.org/officeDocument/2006/relationships/image" Target="../media/image68.tiff"/><Relationship Id="rId4" Type="http://schemas.openxmlformats.org/officeDocument/2006/relationships/image" Target="../media/image67.tiff"/></Relationships>
</file>

<file path=ppt/slides/_rels/slide43.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image" Target="../media/image72.tiff"/><Relationship Id="rId1" Type="http://schemas.openxmlformats.org/officeDocument/2006/relationships/slideLayout" Target="../slideLayouts/slideLayout6.xml"/><Relationship Id="rId6" Type="http://schemas.openxmlformats.org/officeDocument/2006/relationships/image" Target="../media/image71.jpeg"/><Relationship Id="rId5" Type="http://schemas.openxmlformats.org/officeDocument/2006/relationships/image" Target="../media/image75.tiff"/><Relationship Id="rId4" Type="http://schemas.openxmlformats.org/officeDocument/2006/relationships/image" Target="../media/image74.tiff"/></Relationships>
</file>

<file path=ppt/slides/_rels/slide4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57.tiff"/><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9015" y="1981817"/>
            <a:ext cx="10793046" cy="2387600"/>
          </a:xfrm>
        </p:spPr>
        <p:txBody>
          <a:bodyPr>
            <a:noAutofit/>
          </a:bodyPr>
          <a:lstStyle/>
          <a:p>
            <a:r>
              <a:rPr lang="en-US" sz="4000" b="1" dirty="0" smtClean="0"/>
              <a:t>Combined Neutron, X-ray and SEM imaging of complex fluid movement through porous rock</a:t>
            </a:r>
            <a:r>
              <a:rPr lang="en-GB" sz="4000" b="1" dirty="0" smtClean="0"/>
              <a:t/>
            </a:r>
            <a:br>
              <a:rPr lang="en-GB" sz="4000" b="1" dirty="0" smtClean="0"/>
            </a:br>
            <a:endParaRPr lang="en-GB" sz="4000" b="1" dirty="0"/>
          </a:p>
        </p:txBody>
      </p:sp>
      <p:sp>
        <p:nvSpPr>
          <p:cNvPr id="3" name="Subtitle 2"/>
          <p:cNvSpPr>
            <a:spLocks noGrp="1"/>
          </p:cNvSpPr>
          <p:nvPr>
            <p:ph type="subTitle" idx="1"/>
          </p:nvPr>
        </p:nvSpPr>
        <p:spPr>
          <a:xfrm>
            <a:off x="719015" y="4080901"/>
            <a:ext cx="11277600" cy="1655762"/>
          </a:xfrm>
        </p:spPr>
        <p:txBody>
          <a:bodyPr>
            <a:noAutofit/>
          </a:bodyPr>
          <a:lstStyle/>
          <a:p>
            <a:r>
              <a:rPr lang="en-GB" dirty="0"/>
              <a:t>Helen </a:t>
            </a:r>
            <a:r>
              <a:rPr lang="en-GB" dirty="0" smtClean="0"/>
              <a:t>Lewis </a:t>
            </a:r>
            <a:r>
              <a:rPr lang="en-GB" baseline="30000" dirty="0" smtClean="0"/>
              <a:t>1</a:t>
            </a:r>
            <a:r>
              <a:rPr lang="en-GB" dirty="0" smtClean="0"/>
              <a:t> *, </a:t>
            </a:r>
            <a:r>
              <a:rPr lang="en-GB" dirty="0"/>
              <a:t>Gary </a:t>
            </a:r>
            <a:r>
              <a:rPr lang="en-GB" dirty="0" smtClean="0"/>
              <a:t>Couples </a:t>
            </a:r>
            <a:r>
              <a:rPr lang="en-GB" baseline="30000" dirty="0" smtClean="0"/>
              <a:t>1</a:t>
            </a:r>
            <a:r>
              <a:rPr lang="en-GB" dirty="0" smtClean="0"/>
              <a:t>, </a:t>
            </a:r>
            <a:r>
              <a:rPr lang="en-GB" dirty="0"/>
              <a:t>Jim Buckman </a:t>
            </a:r>
            <a:r>
              <a:rPr lang="en-GB" baseline="30000" dirty="0"/>
              <a:t>1</a:t>
            </a:r>
            <a:r>
              <a:rPr lang="en-GB" dirty="0"/>
              <a:t>, Erika Tudisco </a:t>
            </a:r>
            <a:r>
              <a:rPr lang="en-GB" baseline="30000" dirty="0"/>
              <a:t>2</a:t>
            </a:r>
            <a:r>
              <a:rPr lang="en-GB" dirty="0"/>
              <a:t>, Alessandro Tengattini </a:t>
            </a:r>
            <a:r>
              <a:rPr lang="en-GB" baseline="30000" dirty="0"/>
              <a:t>3</a:t>
            </a:r>
            <a:r>
              <a:rPr lang="en-GB" dirty="0"/>
              <a:t> </a:t>
            </a:r>
            <a:endParaRPr lang="en-GB" dirty="0" smtClean="0"/>
          </a:p>
          <a:p>
            <a:endParaRPr lang="en-GB" dirty="0"/>
          </a:p>
          <a:p>
            <a:r>
              <a:rPr lang="en-GB" dirty="0"/>
              <a:t>1: Heriot-Watt </a:t>
            </a:r>
            <a:r>
              <a:rPr lang="en-GB" dirty="0" smtClean="0"/>
              <a:t>University, Scotland 2</a:t>
            </a:r>
            <a:r>
              <a:rPr lang="en-GB" dirty="0"/>
              <a:t>: University of </a:t>
            </a:r>
            <a:r>
              <a:rPr lang="en-GB" dirty="0" smtClean="0"/>
              <a:t>Lund, Sweden </a:t>
            </a:r>
            <a:endParaRPr lang="en-GB" dirty="0"/>
          </a:p>
          <a:p>
            <a:r>
              <a:rPr lang="en-GB" dirty="0"/>
              <a:t>3: </a:t>
            </a:r>
            <a:r>
              <a:rPr lang="en-GB" dirty="0" smtClean="0"/>
              <a:t>Universite </a:t>
            </a:r>
            <a:r>
              <a:rPr lang="en-GB" dirty="0"/>
              <a:t>Grenoble </a:t>
            </a:r>
            <a:r>
              <a:rPr lang="en-GB" dirty="0" smtClean="0"/>
              <a:t>Alpes and ILL, France</a:t>
            </a:r>
            <a:endParaRPr lang="en-GB" sz="2800" dirty="0"/>
          </a:p>
        </p:txBody>
      </p:sp>
      <p:sp>
        <p:nvSpPr>
          <p:cNvPr id="5" name="TextBox 4"/>
          <p:cNvSpPr txBox="1"/>
          <p:nvPr/>
        </p:nvSpPr>
        <p:spPr>
          <a:xfrm>
            <a:off x="292012" y="6317697"/>
            <a:ext cx="5725067" cy="338554"/>
          </a:xfrm>
          <a:prstGeom prst="rect">
            <a:avLst/>
          </a:prstGeom>
          <a:noFill/>
        </p:spPr>
        <p:txBody>
          <a:bodyPr wrap="square" rtlCol="0">
            <a:spAutoFit/>
          </a:bodyPr>
          <a:lstStyle/>
          <a:p>
            <a:r>
              <a:rPr lang="en-US" sz="1600" dirty="0" smtClean="0"/>
              <a:t>ISRD-4 In Situ </a:t>
            </a:r>
            <a:r>
              <a:rPr lang="en-US" sz="1600" dirty="0"/>
              <a:t>S</a:t>
            </a:r>
            <a:r>
              <a:rPr lang="en-US" sz="1600" dirty="0" smtClean="0"/>
              <a:t>tudies of Rock Deformation </a:t>
            </a:r>
            <a:endParaRPr lang="en-GB" sz="16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2900" y="139607"/>
            <a:ext cx="2359161" cy="1178333"/>
          </a:xfrm>
          <a:prstGeom prst="rect">
            <a:avLst/>
          </a:prstGeom>
        </p:spPr>
      </p:pic>
      <p:sp>
        <p:nvSpPr>
          <p:cNvPr id="4" name="TextBox 3"/>
          <p:cNvSpPr txBox="1"/>
          <p:nvPr/>
        </p:nvSpPr>
        <p:spPr>
          <a:xfrm>
            <a:off x="11694929" y="6317697"/>
            <a:ext cx="301686" cy="369332"/>
          </a:xfrm>
          <a:prstGeom prst="rect">
            <a:avLst/>
          </a:prstGeom>
          <a:noFill/>
        </p:spPr>
        <p:txBody>
          <a:bodyPr wrap="square" rtlCol="0">
            <a:spAutoFit/>
          </a:bodyPr>
          <a:lstStyle/>
          <a:p>
            <a:r>
              <a:rPr lang="en-US" dirty="0" smtClean="0"/>
              <a:t>1</a:t>
            </a:r>
            <a:endParaRPr lang="en-GB" dirty="0"/>
          </a:p>
        </p:txBody>
      </p:sp>
      <p:sp>
        <p:nvSpPr>
          <p:cNvPr id="7" name="TextBox 6"/>
          <p:cNvSpPr txBox="1"/>
          <p:nvPr/>
        </p:nvSpPr>
        <p:spPr>
          <a:xfrm>
            <a:off x="6017079" y="6302308"/>
            <a:ext cx="5390515" cy="338554"/>
          </a:xfrm>
          <a:prstGeom prst="rect">
            <a:avLst/>
          </a:prstGeom>
          <a:noFill/>
        </p:spPr>
        <p:txBody>
          <a:bodyPr wrap="none" rtlCol="0">
            <a:spAutoFit/>
          </a:bodyPr>
          <a:lstStyle/>
          <a:p>
            <a:r>
              <a:rPr lang="en-GB" sz="1600" dirty="0"/>
              <a:t>https://link.springer.com/article/10.1007/s11242-022-01873-6</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906" y="40971"/>
            <a:ext cx="2273863" cy="124447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9979" y="266624"/>
            <a:ext cx="1711131" cy="748783"/>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4816" y="139607"/>
            <a:ext cx="1374378" cy="1198925"/>
          </a:xfrm>
          <a:prstGeom prst="rect">
            <a:avLst/>
          </a:prstGeom>
        </p:spPr>
      </p:pic>
    </p:spTree>
    <p:extLst>
      <p:ext uri="{BB962C8B-B14F-4D97-AF65-F5344CB8AC3E}">
        <p14:creationId xmlns:p14="http://schemas.microsoft.com/office/powerpoint/2010/main" val="32143325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83832" y="1844824"/>
            <a:ext cx="3024336" cy="792088"/>
          </a:xfrm>
          <a:prstGeom prst="rect">
            <a:avLst/>
          </a:prstGeom>
        </p:spPr>
        <p:txBody>
          <a:bodyPr wrap="square" rtlCol="0">
            <a:normAutofit/>
          </a:bodyPr>
          <a:lstStyle/>
          <a:p>
            <a:pPr>
              <a:spcBef>
                <a:spcPts val="300"/>
              </a:spcBef>
              <a:spcAft>
                <a:spcPts val="300"/>
              </a:spcAft>
            </a:pPr>
            <a:endParaRPr lang="en-GB" dirty="0">
              <a:solidFill>
                <a:srgbClr val="376092"/>
              </a:solidFill>
              <a:latin typeface="Arial" charset="0"/>
              <a:cs typeface="Arial" charset="0"/>
            </a:endParaRPr>
          </a:p>
        </p:txBody>
      </p:sp>
      <p:sp>
        <p:nvSpPr>
          <p:cNvPr id="11" name="TextBox 10"/>
          <p:cNvSpPr txBox="1"/>
          <p:nvPr/>
        </p:nvSpPr>
        <p:spPr>
          <a:xfrm>
            <a:off x="6436572" y="1645720"/>
            <a:ext cx="3187820" cy="360040"/>
          </a:xfrm>
          <a:prstGeom prst="rect">
            <a:avLst/>
          </a:prstGeom>
        </p:spPr>
        <p:txBody>
          <a:bodyPr wrap="square" rtlCol="0">
            <a:noAutofit/>
          </a:bodyPr>
          <a:lstStyle/>
          <a:p>
            <a:pPr algn="ctr">
              <a:spcBef>
                <a:spcPts val="300"/>
              </a:spcBef>
              <a:spcAft>
                <a:spcPts val="300"/>
              </a:spcAft>
            </a:pPr>
            <a:r>
              <a:rPr lang="en-GB" dirty="0" smtClean="0">
                <a:latin typeface="Arial" charset="0"/>
                <a:cs typeface="Arial" charset="0"/>
              </a:rPr>
              <a:t>L30 - 30MPa</a:t>
            </a:r>
            <a:endParaRPr lang="en-GB" dirty="0">
              <a:latin typeface="Arial" charset="0"/>
              <a:cs typeface="Arial"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6572" y="1980404"/>
            <a:ext cx="3187820" cy="4460089"/>
          </a:xfrm>
          <a:prstGeom prst="rect">
            <a:avLst/>
          </a:prstGeom>
        </p:spPr>
      </p:pic>
      <p:sp>
        <p:nvSpPr>
          <p:cNvPr id="13" name="TextBox 12"/>
          <p:cNvSpPr txBox="1"/>
          <p:nvPr/>
        </p:nvSpPr>
        <p:spPr>
          <a:xfrm>
            <a:off x="2324638" y="1614695"/>
            <a:ext cx="3123290" cy="360040"/>
          </a:xfrm>
          <a:prstGeom prst="rect">
            <a:avLst/>
          </a:prstGeom>
        </p:spPr>
        <p:txBody>
          <a:bodyPr wrap="square" rtlCol="0">
            <a:noAutofit/>
          </a:bodyPr>
          <a:lstStyle/>
          <a:p>
            <a:pPr algn="ctr">
              <a:spcBef>
                <a:spcPts val="300"/>
              </a:spcBef>
              <a:spcAft>
                <a:spcPts val="300"/>
              </a:spcAft>
            </a:pPr>
            <a:r>
              <a:rPr lang="en-GB" dirty="0" smtClean="0">
                <a:latin typeface="Arial" charset="0"/>
                <a:cs typeface="Arial" charset="0"/>
              </a:rPr>
              <a:t>L20 - 20MPa</a:t>
            </a:r>
            <a:endParaRPr lang="en-GB" dirty="0">
              <a:latin typeface="Arial" charset="0"/>
              <a:cs typeface="Arial" charset="0"/>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4638" y="1974736"/>
            <a:ext cx="3123290" cy="4465757"/>
          </a:xfrm>
          <a:prstGeom prst="rect">
            <a:avLst/>
          </a:prstGeom>
        </p:spPr>
      </p:pic>
      <p:sp>
        <p:nvSpPr>
          <p:cNvPr id="18" name="Content Placeholder 1"/>
          <p:cNvSpPr txBox="1">
            <a:spLocks/>
          </p:cNvSpPr>
          <p:nvPr/>
        </p:nvSpPr>
        <p:spPr>
          <a:xfrm>
            <a:off x="1981200" y="1196404"/>
            <a:ext cx="7427168" cy="50440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accent1">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accent1">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accent1">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accent1">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300"/>
              </a:spcBef>
              <a:spcAft>
                <a:spcPts val="300"/>
              </a:spcAft>
              <a:buNone/>
            </a:pPr>
            <a:r>
              <a:rPr lang="en-GB" sz="1600" dirty="0">
                <a:solidFill>
                  <a:schemeClr val="tx1"/>
                </a:solidFill>
                <a:latin typeface="Arial" charset="0"/>
                <a:cs typeface="Arial" charset="0"/>
              </a:rPr>
              <a:t>A</a:t>
            </a:r>
            <a:r>
              <a:rPr lang="en-GB" sz="1600" dirty="0" smtClean="0">
                <a:solidFill>
                  <a:schemeClr val="tx1"/>
                </a:solidFill>
                <a:latin typeface="Arial" charset="0"/>
                <a:cs typeface="Arial" charset="0"/>
              </a:rPr>
              <a:t>nalysis </a:t>
            </a:r>
            <a:r>
              <a:rPr lang="en-GB" sz="1600" dirty="0">
                <a:solidFill>
                  <a:schemeClr val="tx1"/>
                </a:solidFill>
                <a:latin typeface="Arial" charset="0"/>
                <a:cs typeface="Arial" charset="0"/>
              </a:rPr>
              <a:t>of fractures </a:t>
            </a:r>
            <a:r>
              <a:rPr lang="en-GB" sz="1600" dirty="0" smtClean="0">
                <a:solidFill>
                  <a:schemeClr val="tx1"/>
                </a:solidFill>
                <a:latin typeface="Arial" charset="0"/>
                <a:cs typeface="Arial" charset="0"/>
              </a:rPr>
              <a:t>seen on cylinder surface</a:t>
            </a:r>
            <a:endParaRPr lang="en-GB" sz="1600" dirty="0">
              <a:solidFill>
                <a:schemeClr val="tx1"/>
              </a:solidFill>
              <a:latin typeface="Arial" charset="0"/>
              <a:cs typeface="Arial" charset="0"/>
            </a:endParaRPr>
          </a:p>
        </p:txBody>
      </p:sp>
      <p:sp>
        <p:nvSpPr>
          <p:cNvPr id="19" name="Title 4"/>
          <p:cNvSpPr>
            <a:spLocks noGrp="1"/>
          </p:cNvSpPr>
          <p:nvPr>
            <p:ph type="title"/>
          </p:nvPr>
        </p:nvSpPr>
        <p:spPr>
          <a:xfrm>
            <a:off x="1981199" y="274638"/>
            <a:ext cx="8908473" cy="778098"/>
          </a:xfrm>
        </p:spPr>
        <p:txBody>
          <a:bodyPr>
            <a:normAutofit/>
          </a:bodyPr>
          <a:lstStyle/>
          <a:p>
            <a:r>
              <a:rPr lang="en-GB" dirty="0" smtClean="0"/>
              <a:t>Deformed Laminites </a:t>
            </a:r>
            <a:r>
              <a:rPr lang="en-GB" dirty="0"/>
              <a:t>– image analysis</a:t>
            </a:r>
          </a:p>
        </p:txBody>
      </p:sp>
      <p:sp>
        <p:nvSpPr>
          <p:cNvPr id="2" name="Freeform 1"/>
          <p:cNvSpPr/>
          <p:nvPr/>
        </p:nvSpPr>
        <p:spPr>
          <a:xfrm>
            <a:off x="3345117" y="2182267"/>
            <a:ext cx="1590595" cy="2973721"/>
          </a:xfrm>
          <a:custGeom>
            <a:avLst/>
            <a:gdLst>
              <a:gd name="connsiteX0" fmla="*/ 0 w 1590595"/>
              <a:gd name="connsiteY0" fmla="*/ 0 h 2973721"/>
              <a:gd name="connsiteX1" fmla="*/ 61472 w 1590595"/>
              <a:gd name="connsiteY1" fmla="*/ 215152 h 2973721"/>
              <a:gd name="connsiteX2" fmla="*/ 122945 w 1590595"/>
              <a:gd name="connsiteY2" fmla="*/ 391885 h 2973721"/>
              <a:gd name="connsiteX3" fmla="*/ 207469 w 1590595"/>
              <a:gd name="connsiteY3" fmla="*/ 560934 h 2973721"/>
              <a:gd name="connsiteX4" fmla="*/ 345781 w 1590595"/>
              <a:gd name="connsiteY4" fmla="*/ 799139 h 2973721"/>
              <a:gd name="connsiteX5" fmla="*/ 437990 w 1590595"/>
              <a:gd name="connsiteY5" fmla="*/ 1083448 h 2973721"/>
              <a:gd name="connsiteX6" fmla="*/ 568618 w 1590595"/>
              <a:gd name="connsiteY6" fmla="*/ 1283233 h 2973721"/>
              <a:gd name="connsiteX7" fmla="*/ 637775 w 1590595"/>
              <a:gd name="connsiteY7" fmla="*/ 1483018 h 2973721"/>
              <a:gd name="connsiteX8" fmla="*/ 783771 w 1590595"/>
              <a:gd name="connsiteY8" fmla="*/ 1782695 h 2973721"/>
              <a:gd name="connsiteX9" fmla="*/ 960504 w 1590595"/>
              <a:gd name="connsiteY9" fmla="*/ 1997848 h 2973721"/>
              <a:gd name="connsiteX10" fmla="*/ 1029660 w 1590595"/>
              <a:gd name="connsiteY10" fmla="*/ 2020900 h 2973721"/>
              <a:gd name="connsiteX11" fmla="*/ 1121869 w 1590595"/>
              <a:gd name="connsiteY11" fmla="*/ 2128477 h 2973721"/>
              <a:gd name="connsiteX12" fmla="*/ 1137237 w 1590595"/>
              <a:gd name="connsiteY12" fmla="*/ 2174581 h 2973721"/>
              <a:gd name="connsiteX13" fmla="*/ 1175657 w 1590595"/>
              <a:gd name="connsiteY13" fmla="*/ 2351314 h 2973721"/>
              <a:gd name="connsiteX14" fmla="*/ 1360074 w 1590595"/>
              <a:gd name="connsiteY14" fmla="*/ 2612571 h 2973721"/>
              <a:gd name="connsiteX15" fmla="*/ 1452282 w 1590595"/>
              <a:gd name="connsiteY15" fmla="*/ 2650991 h 2973721"/>
              <a:gd name="connsiteX16" fmla="*/ 1521439 w 1590595"/>
              <a:gd name="connsiteY16" fmla="*/ 2858460 h 2973721"/>
              <a:gd name="connsiteX17" fmla="*/ 1590595 w 1590595"/>
              <a:gd name="connsiteY17" fmla="*/ 2973721 h 2973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0595" h="2973721">
                <a:moveTo>
                  <a:pt x="0" y="0"/>
                </a:moveTo>
                <a:cubicBezTo>
                  <a:pt x="20490" y="74919"/>
                  <a:pt x="40981" y="149838"/>
                  <a:pt x="61472" y="215152"/>
                </a:cubicBezTo>
                <a:cubicBezTo>
                  <a:pt x="81963" y="280466"/>
                  <a:pt x="98612" y="334255"/>
                  <a:pt x="122945" y="391885"/>
                </a:cubicBezTo>
                <a:cubicBezTo>
                  <a:pt x="147278" y="449515"/>
                  <a:pt x="170330" y="493058"/>
                  <a:pt x="207469" y="560934"/>
                </a:cubicBezTo>
                <a:cubicBezTo>
                  <a:pt x="244608" y="628810"/>
                  <a:pt x="307361" y="712053"/>
                  <a:pt x="345781" y="799139"/>
                </a:cubicBezTo>
                <a:cubicBezTo>
                  <a:pt x="384201" y="886225"/>
                  <a:pt x="400851" y="1002766"/>
                  <a:pt x="437990" y="1083448"/>
                </a:cubicBezTo>
                <a:cubicBezTo>
                  <a:pt x="475129" y="1164130"/>
                  <a:pt x="535321" y="1216638"/>
                  <a:pt x="568618" y="1283233"/>
                </a:cubicBezTo>
                <a:cubicBezTo>
                  <a:pt x="601916" y="1349828"/>
                  <a:pt x="601916" y="1399774"/>
                  <a:pt x="637775" y="1483018"/>
                </a:cubicBezTo>
                <a:cubicBezTo>
                  <a:pt x="673634" y="1566262"/>
                  <a:pt x="729983" y="1696890"/>
                  <a:pt x="783771" y="1782695"/>
                </a:cubicBezTo>
                <a:cubicBezTo>
                  <a:pt x="837559" y="1868500"/>
                  <a:pt x="919523" y="1958147"/>
                  <a:pt x="960504" y="1997848"/>
                </a:cubicBezTo>
                <a:cubicBezTo>
                  <a:pt x="1001485" y="2037549"/>
                  <a:pt x="1002766" y="1999129"/>
                  <a:pt x="1029660" y="2020900"/>
                </a:cubicBezTo>
                <a:cubicBezTo>
                  <a:pt x="1056554" y="2042671"/>
                  <a:pt x="1103940" y="2102864"/>
                  <a:pt x="1121869" y="2128477"/>
                </a:cubicBezTo>
                <a:cubicBezTo>
                  <a:pt x="1139798" y="2154090"/>
                  <a:pt x="1128272" y="2137442"/>
                  <a:pt x="1137237" y="2174581"/>
                </a:cubicBezTo>
                <a:cubicBezTo>
                  <a:pt x="1146202" y="2211721"/>
                  <a:pt x="1138517" y="2278316"/>
                  <a:pt x="1175657" y="2351314"/>
                </a:cubicBezTo>
                <a:cubicBezTo>
                  <a:pt x="1212797" y="2424312"/>
                  <a:pt x="1313970" y="2562625"/>
                  <a:pt x="1360074" y="2612571"/>
                </a:cubicBezTo>
                <a:cubicBezTo>
                  <a:pt x="1406178" y="2662517"/>
                  <a:pt x="1425388" y="2610010"/>
                  <a:pt x="1452282" y="2650991"/>
                </a:cubicBezTo>
                <a:cubicBezTo>
                  <a:pt x="1479176" y="2691973"/>
                  <a:pt x="1498387" y="2804672"/>
                  <a:pt x="1521439" y="2858460"/>
                </a:cubicBezTo>
                <a:cubicBezTo>
                  <a:pt x="1544491" y="2912248"/>
                  <a:pt x="1567543" y="2942984"/>
                  <a:pt x="1590595" y="2973721"/>
                </a:cubicBezTo>
              </a:path>
            </a:pathLst>
          </a:custGeom>
          <a:noFill/>
          <a:ln w="38100">
            <a:solidFill>
              <a:schemeClr val="accent5">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p:cNvSpPr/>
          <p:nvPr/>
        </p:nvSpPr>
        <p:spPr>
          <a:xfrm>
            <a:off x="5068848" y="5040726"/>
            <a:ext cx="105068" cy="929768"/>
          </a:xfrm>
          <a:custGeom>
            <a:avLst/>
            <a:gdLst>
              <a:gd name="connsiteX0" fmla="*/ 5176 w 105068"/>
              <a:gd name="connsiteY0" fmla="*/ 0 h 929768"/>
              <a:gd name="connsiteX1" fmla="*/ 5176 w 105068"/>
              <a:gd name="connsiteY1" fmla="*/ 399570 h 929768"/>
              <a:gd name="connsiteX2" fmla="*/ 58964 w 105068"/>
              <a:gd name="connsiteY2" fmla="*/ 507146 h 929768"/>
              <a:gd name="connsiteX3" fmla="*/ 89700 w 105068"/>
              <a:gd name="connsiteY3" fmla="*/ 791456 h 929768"/>
              <a:gd name="connsiteX4" fmla="*/ 105068 w 105068"/>
              <a:gd name="connsiteY4" fmla="*/ 929768 h 929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068" h="929768">
                <a:moveTo>
                  <a:pt x="5176" y="0"/>
                </a:moveTo>
                <a:cubicBezTo>
                  <a:pt x="693" y="157523"/>
                  <a:pt x="-3789" y="315046"/>
                  <a:pt x="5176" y="399570"/>
                </a:cubicBezTo>
                <a:cubicBezTo>
                  <a:pt x="14141" y="484094"/>
                  <a:pt x="44877" y="441832"/>
                  <a:pt x="58964" y="507146"/>
                </a:cubicBezTo>
                <a:cubicBezTo>
                  <a:pt x="73051" y="572460"/>
                  <a:pt x="82016" y="721019"/>
                  <a:pt x="89700" y="791456"/>
                </a:cubicBezTo>
                <a:cubicBezTo>
                  <a:pt x="97384" y="861893"/>
                  <a:pt x="101226" y="895830"/>
                  <a:pt x="105068" y="929768"/>
                </a:cubicBezTo>
              </a:path>
            </a:pathLst>
          </a:custGeom>
          <a:noFill/>
          <a:ln w="31750">
            <a:solidFill>
              <a:schemeClr val="accent5">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p:cNvSpPr/>
          <p:nvPr/>
        </p:nvSpPr>
        <p:spPr>
          <a:xfrm>
            <a:off x="3021243" y="2166898"/>
            <a:ext cx="492922" cy="2889197"/>
          </a:xfrm>
          <a:custGeom>
            <a:avLst/>
            <a:gdLst>
              <a:gd name="connsiteX0" fmla="*/ 208612 w 492922"/>
              <a:gd name="connsiteY0" fmla="*/ 0 h 2889197"/>
              <a:gd name="connsiteX1" fmla="*/ 208612 w 492922"/>
              <a:gd name="connsiteY1" fmla="*/ 161365 h 2889197"/>
              <a:gd name="connsiteX2" fmla="*/ 239349 w 492922"/>
              <a:gd name="connsiteY2" fmla="*/ 345782 h 2889197"/>
              <a:gd name="connsiteX3" fmla="*/ 208612 w 492922"/>
              <a:gd name="connsiteY3" fmla="*/ 668511 h 2889197"/>
              <a:gd name="connsiteX4" fmla="*/ 31880 w 492922"/>
              <a:gd name="connsiteY4" fmla="*/ 960505 h 2889197"/>
              <a:gd name="connsiteX5" fmla="*/ 1144 w 492922"/>
              <a:gd name="connsiteY5" fmla="*/ 1244814 h 2889197"/>
              <a:gd name="connsiteX6" fmla="*/ 47248 w 492922"/>
              <a:gd name="connsiteY6" fmla="*/ 1436915 h 2889197"/>
              <a:gd name="connsiteX7" fmla="*/ 139456 w 492922"/>
              <a:gd name="connsiteY7" fmla="*/ 1613648 h 2889197"/>
              <a:gd name="connsiteX8" fmla="*/ 147140 w 492922"/>
              <a:gd name="connsiteY8" fmla="*/ 1836485 h 2889197"/>
              <a:gd name="connsiteX9" fmla="*/ 223981 w 492922"/>
              <a:gd name="connsiteY9" fmla="*/ 2020901 h 2889197"/>
              <a:gd name="connsiteX10" fmla="*/ 193244 w 492922"/>
              <a:gd name="connsiteY10" fmla="*/ 2120794 h 2889197"/>
              <a:gd name="connsiteX11" fmla="*/ 316189 w 492922"/>
              <a:gd name="connsiteY11" fmla="*/ 2328263 h 2889197"/>
              <a:gd name="connsiteX12" fmla="*/ 492922 w 492922"/>
              <a:gd name="connsiteY12" fmla="*/ 2889197 h 2889197"/>
              <a:gd name="connsiteX13" fmla="*/ 492922 w 492922"/>
              <a:gd name="connsiteY13" fmla="*/ 2889197 h 288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2922" h="2889197">
                <a:moveTo>
                  <a:pt x="208612" y="0"/>
                </a:moveTo>
                <a:cubicBezTo>
                  <a:pt x="206050" y="51867"/>
                  <a:pt x="203489" y="103735"/>
                  <a:pt x="208612" y="161365"/>
                </a:cubicBezTo>
                <a:cubicBezTo>
                  <a:pt x="213735" y="218995"/>
                  <a:pt x="239349" y="261258"/>
                  <a:pt x="239349" y="345782"/>
                </a:cubicBezTo>
                <a:cubicBezTo>
                  <a:pt x="239349" y="430306"/>
                  <a:pt x="243190" y="566057"/>
                  <a:pt x="208612" y="668511"/>
                </a:cubicBezTo>
                <a:cubicBezTo>
                  <a:pt x="174034" y="770965"/>
                  <a:pt x="66458" y="864455"/>
                  <a:pt x="31880" y="960505"/>
                </a:cubicBezTo>
                <a:cubicBezTo>
                  <a:pt x="-2698" y="1056555"/>
                  <a:pt x="-1417" y="1165412"/>
                  <a:pt x="1144" y="1244814"/>
                </a:cubicBezTo>
                <a:cubicBezTo>
                  <a:pt x="3705" y="1324216"/>
                  <a:pt x="24196" y="1375443"/>
                  <a:pt x="47248" y="1436915"/>
                </a:cubicBezTo>
                <a:cubicBezTo>
                  <a:pt x="70300" y="1498387"/>
                  <a:pt x="122807" y="1547053"/>
                  <a:pt x="139456" y="1613648"/>
                </a:cubicBezTo>
                <a:cubicBezTo>
                  <a:pt x="156105" y="1680243"/>
                  <a:pt x="133053" y="1768610"/>
                  <a:pt x="147140" y="1836485"/>
                </a:cubicBezTo>
                <a:cubicBezTo>
                  <a:pt x="161227" y="1904360"/>
                  <a:pt x="216297" y="1973516"/>
                  <a:pt x="223981" y="2020901"/>
                </a:cubicBezTo>
                <a:cubicBezTo>
                  <a:pt x="231665" y="2068286"/>
                  <a:pt x="177876" y="2069567"/>
                  <a:pt x="193244" y="2120794"/>
                </a:cubicBezTo>
                <a:cubicBezTo>
                  <a:pt x="208612" y="2172021"/>
                  <a:pt x="266243" y="2200196"/>
                  <a:pt x="316189" y="2328263"/>
                </a:cubicBezTo>
                <a:cubicBezTo>
                  <a:pt x="366135" y="2456330"/>
                  <a:pt x="492922" y="2889197"/>
                  <a:pt x="492922" y="2889197"/>
                </a:cubicBezTo>
                <a:lnTo>
                  <a:pt x="492922" y="2889197"/>
                </a:lnTo>
              </a:path>
            </a:pathLst>
          </a:custGeom>
          <a:noFill/>
          <a:ln w="44450">
            <a:solidFill>
              <a:schemeClr val="accent5">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2761130" y="3557709"/>
            <a:ext cx="245889" cy="2581835"/>
          </a:xfrm>
          <a:custGeom>
            <a:avLst/>
            <a:gdLst>
              <a:gd name="connsiteX0" fmla="*/ 245889 w 245889"/>
              <a:gd name="connsiteY0" fmla="*/ 0 h 2581835"/>
              <a:gd name="connsiteX1" fmla="*/ 215153 w 245889"/>
              <a:gd name="connsiteY1" fmla="*/ 391885 h 2581835"/>
              <a:gd name="connsiteX2" fmla="*/ 207469 w 245889"/>
              <a:gd name="connsiteY2" fmla="*/ 522514 h 2581835"/>
              <a:gd name="connsiteX3" fmla="*/ 169049 w 245889"/>
              <a:gd name="connsiteY3" fmla="*/ 676195 h 2581835"/>
              <a:gd name="connsiteX4" fmla="*/ 138313 w 245889"/>
              <a:gd name="connsiteY4" fmla="*/ 860611 h 2581835"/>
              <a:gd name="connsiteX5" fmla="*/ 61473 w 245889"/>
              <a:gd name="connsiteY5" fmla="*/ 1229445 h 2581835"/>
              <a:gd name="connsiteX6" fmla="*/ 46105 w 245889"/>
              <a:gd name="connsiteY6" fmla="*/ 1421546 h 2581835"/>
              <a:gd name="connsiteX7" fmla="*/ 0 w 245889"/>
              <a:gd name="connsiteY7" fmla="*/ 1682803 h 2581835"/>
              <a:gd name="connsiteX8" fmla="*/ 46105 w 245889"/>
              <a:gd name="connsiteY8" fmla="*/ 2243737 h 2581835"/>
              <a:gd name="connsiteX9" fmla="*/ 207469 w 245889"/>
              <a:gd name="connsiteY9" fmla="*/ 2581835 h 2581835"/>
              <a:gd name="connsiteX10" fmla="*/ 207469 w 245889"/>
              <a:gd name="connsiteY10" fmla="*/ 2581835 h 258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889" h="2581835">
                <a:moveTo>
                  <a:pt x="245889" y="0"/>
                </a:moveTo>
                <a:cubicBezTo>
                  <a:pt x="233722" y="152399"/>
                  <a:pt x="221556" y="304799"/>
                  <a:pt x="215153" y="391885"/>
                </a:cubicBezTo>
                <a:cubicBezTo>
                  <a:pt x="208750" y="478971"/>
                  <a:pt x="215153" y="475129"/>
                  <a:pt x="207469" y="522514"/>
                </a:cubicBezTo>
                <a:cubicBezTo>
                  <a:pt x="199785" y="569899"/>
                  <a:pt x="180575" y="619845"/>
                  <a:pt x="169049" y="676195"/>
                </a:cubicBezTo>
                <a:cubicBezTo>
                  <a:pt x="157523" y="732545"/>
                  <a:pt x="156242" y="768403"/>
                  <a:pt x="138313" y="860611"/>
                </a:cubicBezTo>
                <a:cubicBezTo>
                  <a:pt x="120384" y="952819"/>
                  <a:pt x="76841" y="1135956"/>
                  <a:pt x="61473" y="1229445"/>
                </a:cubicBezTo>
                <a:cubicBezTo>
                  <a:pt x="46105" y="1322934"/>
                  <a:pt x="56350" y="1345986"/>
                  <a:pt x="46105" y="1421546"/>
                </a:cubicBezTo>
                <a:cubicBezTo>
                  <a:pt x="35859" y="1497106"/>
                  <a:pt x="0" y="1545771"/>
                  <a:pt x="0" y="1682803"/>
                </a:cubicBezTo>
                <a:cubicBezTo>
                  <a:pt x="0" y="1819835"/>
                  <a:pt x="11527" y="2093898"/>
                  <a:pt x="46105" y="2243737"/>
                </a:cubicBezTo>
                <a:cubicBezTo>
                  <a:pt x="80683" y="2393576"/>
                  <a:pt x="207469" y="2581835"/>
                  <a:pt x="207469" y="2581835"/>
                </a:cubicBezTo>
                <a:lnTo>
                  <a:pt x="207469" y="2581835"/>
                </a:lnTo>
              </a:path>
            </a:pathLst>
          </a:custGeom>
          <a:noFill/>
          <a:ln w="44450">
            <a:solidFill>
              <a:schemeClr val="accent5">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3829211" y="5009990"/>
            <a:ext cx="583987" cy="1290918"/>
          </a:xfrm>
          <a:custGeom>
            <a:avLst/>
            <a:gdLst>
              <a:gd name="connsiteX0" fmla="*/ 0 w 583987"/>
              <a:gd name="connsiteY0" fmla="*/ 0 h 1290918"/>
              <a:gd name="connsiteX1" fmla="*/ 138313 w 583987"/>
              <a:gd name="connsiteY1" fmla="*/ 238205 h 1290918"/>
              <a:gd name="connsiteX2" fmla="*/ 299677 w 583987"/>
              <a:gd name="connsiteY2" fmla="*/ 476410 h 1290918"/>
              <a:gd name="connsiteX3" fmla="*/ 391886 w 583987"/>
              <a:gd name="connsiteY3" fmla="*/ 706931 h 1290918"/>
              <a:gd name="connsiteX4" fmla="*/ 537882 w 583987"/>
              <a:gd name="connsiteY4" fmla="*/ 860612 h 1290918"/>
              <a:gd name="connsiteX5" fmla="*/ 583987 w 583987"/>
              <a:gd name="connsiteY5" fmla="*/ 1290918 h 129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987" h="1290918">
                <a:moveTo>
                  <a:pt x="0" y="0"/>
                </a:moveTo>
                <a:cubicBezTo>
                  <a:pt x="44183" y="79401"/>
                  <a:pt x="88367" y="158803"/>
                  <a:pt x="138313" y="238205"/>
                </a:cubicBezTo>
                <a:cubicBezTo>
                  <a:pt x="188259" y="317607"/>
                  <a:pt x="257415" y="398289"/>
                  <a:pt x="299677" y="476410"/>
                </a:cubicBezTo>
                <a:cubicBezTo>
                  <a:pt x="341939" y="554531"/>
                  <a:pt x="352185" y="642897"/>
                  <a:pt x="391886" y="706931"/>
                </a:cubicBezTo>
                <a:cubicBezTo>
                  <a:pt x="431587" y="770965"/>
                  <a:pt x="505865" y="763281"/>
                  <a:pt x="537882" y="860612"/>
                </a:cubicBezTo>
                <a:cubicBezTo>
                  <a:pt x="569899" y="957943"/>
                  <a:pt x="576943" y="1124430"/>
                  <a:pt x="583987" y="1290918"/>
                </a:cubicBezTo>
              </a:path>
            </a:pathLst>
          </a:custGeom>
          <a:noFill/>
          <a:ln w="44450">
            <a:solidFill>
              <a:schemeClr val="accent5">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8086165" y="2166897"/>
            <a:ext cx="176732" cy="453358"/>
          </a:xfrm>
          <a:custGeom>
            <a:avLst/>
            <a:gdLst>
              <a:gd name="connsiteX0" fmla="*/ 0 w 176732"/>
              <a:gd name="connsiteY0" fmla="*/ 0 h 453358"/>
              <a:gd name="connsiteX1" fmla="*/ 176732 w 176732"/>
              <a:gd name="connsiteY1" fmla="*/ 453358 h 453358"/>
            </a:gdLst>
            <a:ahLst/>
            <a:cxnLst>
              <a:cxn ang="0">
                <a:pos x="connsiteX0" y="connsiteY0"/>
              </a:cxn>
              <a:cxn ang="0">
                <a:pos x="connsiteX1" y="connsiteY1"/>
              </a:cxn>
            </a:cxnLst>
            <a:rect l="l" t="t" r="r" b="b"/>
            <a:pathLst>
              <a:path w="176732" h="453358">
                <a:moveTo>
                  <a:pt x="0" y="0"/>
                </a:moveTo>
                <a:lnTo>
                  <a:pt x="176732" y="453358"/>
                </a:lnTo>
              </a:path>
            </a:pathLst>
          </a:custGeom>
          <a:noFill/>
          <a:ln w="44450">
            <a:solidFill>
              <a:schemeClr val="accent5">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8147637" y="2712465"/>
            <a:ext cx="38420" cy="291993"/>
          </a:xfrm>
          <a:custGeom>
            <a:avLst/>
            <a:gdLst>
              <a:gd name="connsiteX0" fmla="*/ 0 w 38420"/>
              <a:gd name="connsiteY0" fmla="*/ 0 h 291993"/>
              <a:gd name="connsiteX1" fmla="*/ 38420 w 38420"/>
              <a:gd name="connsiteY1" fmla="*/ 291993 h 291993"/>
            </a:gdLst>
            <a:ahLst/>
            <a:cxnLst>
              <a:cxn ang="0">
                <a:pos x="connsiteX0" y="connsiteY0"/>
              </a:cxn>
              <a:cxn ang="0">
                <a:pos x="connsiteX1" y="connsiteY1"/>
              </a:cxn>
            </a:cxnLst>
            <a:rect l="l" t="t" r="r" b="b"/>
            <a:pathLst>
              <a:path w="38420" h="291993">
                <a:moveTo>
                  <a:pt x="0" y="0"/>
                </a:moveTo>
                <a:lnTo>
                  <a:pt x="38420" y="291993"/>
                </a:lnTo>
              </a:path>
            </a:pathLst>
          </a:custGeom>
          <a:noFill/>
          <a:ln w="44450">
            <a:solidFill>
              <a:schemeClr val="accent5">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8170689" y="3004458"/>
            <a:ext cx="445674" cy="1521439"/>
          </a:xfrm>
          <a:custGeom>
            <a:avLst/>
            <a:gdLst>
              <a:gd name="connsiteX0" fmla="*/ 0 w 445674"/>
              <a:gd name="connsiteY0" fmla="*/ 0 h 1521439"/>
              <a:gd name="connsiteX1" fmla="*/ 46104 w 445674"/>
              <a:gd name="connsiteY1" fmla="*/ 184417 h 1521439"/>
              <a:gd name="connsiteX2" fmla="*/ 30736 w 445674"/>
              <a:gd name="connsiteY2" fmla="*/ 261257 h 1521439"/>
              <a:gd name="connsiteX3" fmla="*/ 138313 w 445674"/>
              <a:gd name="connsiteY3" fmla="*/ 553251 h 1521439"/>
              <a:gd name="connsiteX4" fmla="*/ 253573 w 445674"/>
              <a:gd name="connsiteY4" fmla="*/ 722299 h 1521439"/>
              <a:gd name="connsiteX5" fmla="*/ 307361 w 445674"/>
              <a:gd name="connsiteY5" fmla="*/ 891348 h 1521439"/>
              <a:gd name="connsiteX6" fmla="*/ 399570 w 445674"/>
              <a:gd name="connsiteY6" fmla="*/ 1152605 h 1521439"/>
              <a:gd name="connsiteX7" fmla="*/ 445674 w 445674"/>
              <a:gd name="connsiteY7" fmla="*/ 1521439 h 1521439"/>
              <a:gd name="connsiteX8" fmla="*/ 445674 w 445674"/>
              <a:gd name="connsiteY8" fmla="*/ 1521439 h 152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674" h="1521439">
                <a:moveTo>
                  <a:pt x="0" y="0"/>
                </a:moveTo>
                <a:cubicBezTo>
                  <a:pt x="20490" y="70437"/>
                  <a:pt x="40981" y="140874"/>
                  <a:pt x="46104" y="184417"/>
                </a:cubicBezTo>
                <a:cubicBezTo>
                  <a:pt x="51227" y="227960"/>
                  <a:pt x="15368" y="199785"/>
                  <a:pt x="30736" y="261257"/>
                </a:cubicBezTo>
                <a:cubicBezTo>
                  <a:pt x="46104" y="322729"/>
                  <a:pt x="101174" y="476411"/>
                  <a:pt x="138313" y="553251"/>
                </a:cubicBezTo>
                <a:cubicBezTo>
                  <a:pt x="175453" y="630091"/>
                  <a:pt x="225398" y="665950"/>
                  <a:pt x="253573" y="722299"/>
                </a:cubicBezTo>
                <a:cubicBezTo>
                  <a:pt x="281748" y="778649"/>
                  <a:pt x="283028" y="819630"/>
                  <a:pt x="307361" y="891348"/>
                </a:cubicBezTo>
                <a:cubicBezTo>
                  <a:pt x="331694" y="963066"/>
                  <a:pt x="376518" y="1047590"/>
                  <a:pt x="399570" y="1152605"/>
                </a:cubicBezTo>
                <a:cubicBezTo>
                  <a:pt x="422622" y="1257620"/>
                  <a:pt x="445674" y="1521439"/>
                  <a:pt x="445674" y="1521439"/>
                </a:cubicBezTo>
                <a:lnTo>
                  <a:pt x="445674" y="1521439"/>
                </a:lnTo>
              </a:path>
            </a:pathLst>
          </a:custGeom>
          <a:noFill/>
          <a:ln w="44450">
            <a:solidFill>
              <a:schemeClr val="accent5">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8100623" y="3296450"/>
            <a:ext cx="116296" cy="1313970"/>
          </a:xfrm>
          <a:custGeom>
            <a:avLst/>
            <a:gdLst>
              <a:gd name="connsiteX0" fmla="*/ 93118 w 116296"/>
              <a:gd name="connsiteY0" fmla="*/ 0 h 1313970"/>
              <a:gd name="connsiteX1" fmla="*/ 62382 w 116296"/>
              <a:gd name="connsiteY1" fmla="*/ 184417 h 1313970"/>
              <a:gd name="connsiteX2" fmla="*/ 116170 w 116296"/>
              <a:gd name="connsiteY2" fmla="*/ 338098 h 1313970"/>
              <a:gd name="connsiteX3" fmla="*/ 77750 w 116296"/>
              <a:gd name="connsiteY3" fmla="*/ 560935 h 1313970"/>
              <a:gd name="connsiteX4" fmla="*/ 93118 w 116296"/>
              <a:gd name="connsiteY4" fmla="*/ 614723 h 1313970"/>
              <a:gd name="connsiteX5" fmla="*/ 39330 w 116296"/>
              <a:gd name="connsiteY5" fmla="*/ 660827 h 1313970"/>
              <a:gd name="connsiteX6" fmla="*/ 62382 w 116296"/>
              <a:gd name="connsiteY6" fmla="*/ 1029661 h 1313970"/>
              <a:gd name="connsiteX7" fmla="*/ 910 w 116296"/>
              <a:gd name="connsiteY7" fmla="*/ 1083449 h 1313970"/>
              <a:gd name="connsiteX8" fmla="*/ 23962 w 116296"/>
              <a:gd name="connsiteY8" fmla="*/ 1313970 h 1313970"/>
              <a:gd name="connsiteX9" fmla="*/ 23962 w 116296"/>
              <a:gd name="connsiteY9" fmla="*/ 1313970 h 131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296" h="1313970">
                <a:moveTo>
                  <a:pt x="93118" y="0"/>
                </a:moveTo>
                <a:cubicBezTo>
                  <a:pt x="75829" y="64033"/>
                  <a:pt x="58540" y="128067"/>
                  <a:pt x="62382" y="184417"/>
                </a:cubicBezTo>
                <a:cubicBezTo>
                  <a:pt x="66224" y="240767"/>
                  <a:pt x="113609" y="275345"/>
                  <a:pt x="116170" y="338098"/>
                </a:cubicBezTo>
                <a:cubicBezTo>
                  <a:pt x="118731" y="400851"/>
                  <a:pt x="81592" y="514831"/>
                  <a:pt x="77750" y="560935"/>
                </a:cubicBezTo>
                <a:cubicBezTo>
                  <a:pt x="73908" y="607039"/>
                  <a:pt x="99521" y="598074"/>
                  <a:pt x="93118" y="614723"/>
                </a:cubicBezTo>
                <a:cubicBezTo>
                  <a:pt x="86715" y="631372"/>
                  <a:pt x="44453" y="591671"/>
                  <a:pt x="39330" y="660827"/>
                </a:cubicBezTo>
                <a:cubicBezTo>
                  <a:pt x="34207" y="729983"/>
                  <a:pt x="68785" y="959224"/>
                  <a:pt x="62382" y="1029661"/>
                </a:cubicBezTo>
                <a:cubicBezTo>
                  <a:pt x="55979" y="1100098"/>
                  <a:pt x="7313" y="1036064"/>
                  <a:pt x="910" y="1083449"/>
                </a:cubicBezTo>
                <a:cubicBezTo>
                  <a:pt x="-5493" y="1130834"/>
                  <a:pt x="23962" y="1313970"/>
                  <a:pt x="23962" y="1313970"/>
                </a:cubicBezTo>
                <a:lnTo>
                  <a:pt x="23962" y="1313970"/>
                </a:lnTo>
              </a:path>
            </a:pathLst>
          </a:custGeom>
          <a:noFill/>
          <a:ln w="44450">
            <a:solidFill>
              <a:schemeClr val="accent5">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p:cNvSpPr/>
          <p:nvPr/>
        </p:nvSpPr>
        <p:spPr>
          <a:xfrm>
            <a:off x="8247530" y="4034118"/>
            <a:ext cx="50541" cy="545566"/>
          </a:xfrm>
          <a:custGeom>
            <a:avLst/>
            <a:gdLst>
              <a:gd name="connsiteX0" fmla="*/ 46105 w 50541"/>
              <a:gd name="connsiteY0" fmla="*/ 0 h 545566"/>
              <a:gd name="connsiteX1" fmla="*/ 46105 w 50541"/>
              <a:gd name="connsiteY1" fmla="*/ 161364 h 545566"/>
              <a:gd name="connsiteX2" fmla="*/ 0 w 50541"/>
              <a:gd name="connsiteY2" fmla="*/ 545566 h 545566"/>
            </a:gdLst>
            <a:ahLst/>
            <a:cxnLst>
              <a:cxn ang="0">
                <a:pos x="connsiteX0" y="connsiteY0"/>
              </a:cxn>
              <a:cxn ang="0">
                <a:pos x="connsiteX1" y="connsiteY1"/>
              </a:cxn>
              <a:cxn ang="0">
                <a:pos x="connsiteX2" y="connsiteY2"/>
              </a:cxn>
            </a:cxnLst>
            <a:rect l="l" t="t" r="r" b="b"/>
            <a:pathLst>
              <a:path w="50541" h="545566">
                <a:moveTo>
                  <a:pt x="46105" y="0"/>
                </a:moveTo>
                <a:cubicBezTo>
                  <a:pt x="49947" y="35218"/>
                  <a:pt x="53789" y="70436"/>
                  <a:pt x="46105" y="161364"/>
                </a:cubicBezTo>
                <a:cubicBezTo>
                  <a:pt x="38421" y="252292"/>
                  <a:pt x="19210" y="398929"/>
                  <a:pt x="0" y="545566"/>
                </a:cubicBezTo>
              </a:path>
            </a:pathLst>
          </a:custGeom>
          <a:noFill/>
          <a:ln w="44450">
            <a:solidFill>
              <a:schemeClr val="accent5">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p:cNvSpPr/>
          <p:nvPr/>
        </p:nvSpPr>
        <p:spPr>
          <a:xfrm>
            <a:off x="7210185" y="4994622"/>
            <a:ext cx="695886" cy="1306286"/>
          </a:xfrm>
          <a:custGeom>
            <a:avLst/>
            <a:gdLst>
              <a:gd name="connsiteX0" fmla="*/ 660827 w 695886"/>
              <a:gd name="connsiteY0" fmla="*/ 1306286 h 1306286"/>
              <a:gd name="connsiteX1" fmla="*/ 645459 w 695886"/>
              <a:gd name="connsiteY1" fmla="*/ 1121869 h 1306286"/>
              <a:gd name="connsiteX2" fmla="*/ 176733 w 695886"/>
              <a:gd name="connsiteY2" fmla="*/ 560934 h 1306286"/>
              <a:gd name="connsiteX3" fmla="*/ 0 w 695886"/>
              <a:gd name="connsiteY3" fmla="*/ 0 h 1306286"/>
              <a:gd name="connsiteX4" fmla="*/ 0 w 695886"/>
              <a:gd name="connsiteY4" fmla="*/ 0 h 1306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886" h="1306286">
                <a:moveTo>
                  <a:pt x="660827" y="1306286"/>
                </a:moveTo>
                <a:cubicBezTo>
                  <a:pt x="693484" y="1276190"/>
                  <a:pt x="726141" y="1246094"/>
                  <a:pt x="645459" y="1121869"/>
                </a:cubicBezTo>
                <a:cubicBezTo>
                  <a:pt x="564777" y="997644"/>
                  <a:pt x="284309" y="747912"/>
                  <a:pt x="176733" y="560934"/>
                </a:cubicBezTo>
                <a:cubicBezTo>
                  <a:pt x="69157" y="373956"/>
                  <a:pt x="0" y="0"/>
                  <a:pt x="0" y="0"/>
                </a:cubicBezTo>
                <a:lnTo>
                  <a:pt x="0" y="0"/>
                </a:lnTo>
              </a:path>
            </a:pathLst>
          </a:custGeom>
          <a:noFill/>
          <a:ln w="44450">
            <a:solidFill>
              <a:schemeClr val="accent5">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19"/>
          <p:cNvSpPr/>
          <p:nvPr/>
        </p:nvSpPr>
        <p:spPr>
          <a:xfrm>
            <a:off x="7720463" y="5079147"/>
            <a:ext cx="149555" cy="983557"/>
          </a:xfrm>
          <a:custGeom>
            <a:avLst/>
            <a:gdLst>
              <a:gd name="connsiteX0" fmla="*/ 135182 w 149555"/>
              <a:gd name="connsiteY0" fmla="*/ 983557 h 983557"/>
              <a:gd name="connsiteX1" fmla="*/ 142866 w 149555"/>
              <a:gd name="connsiteY1" fmla="*/ 637775 h 983557"/>
              <a:gd name="connsiteX2" fmla="*/ 50657 w 149555"/>
              <a:gd name="connsiteY2" fmla="*/ 414938 h 983557"/>
              <a:gd name="connsiteX3" fmla="*/ 66025 w 149555"/>
              <a:gd name="connsiteY3" fmla="*/ 261257 h 983557"/>
              <a:gd name="connsiteX4" fmla="*/ 4553 w 149555"/>
              <a:gd name="connsiteY4" fmla="*/ 176733 h 983557"/>
              <a:gd name="connsiteX5" fmla="*/ 4553 w 149555"/>
              <a:gd name="connsiteY5" fmla="*/ 7684 h 983557"/>
              <a:gd name="connsiteX6" fmla="*/ 4553 w 149555"/>
              <a:gd name="connsiteY6" fmla="*/ 0 h 98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555" h="983557">
                <a:moveTo>
                  <a:pt x="135182" y="983557"/>
                </a:moveTo>
                <a:cubicBezTo>
                  <a:pt x="146067" y="858051"/>
                  <a:pt x="156953" y="732545"/>
                  <a:pt x="142866" y="637775"/>
                </a:cubicBezTo>
                <a:cubicBezTo>
                  <a:pt x="128779" y="543005"/>
                  <a:pt x="63464" y="477691"/>
                  <a:pt x="50657" y="414938"/>
                </a:cubicBezTo>
                <a:cubicBezTo>
                  <a:pt x="37850" y="352185"/>
                  <a:pt x="73709" y="300958"/>
                  <a:pt x="66025" y="261257"/>
                </a:cubicBezTo>
                <a:cubicBezTo>
                  <a:pt x="58341" y="221556"/>
                  <a:pt x="14798" y="218995"/>
                  <a:pt x="4553" y="176733"/>
                </a:cubicBezTo>
                <a:cubicBezTo>
                  <a:pt x="-5692" y="134471"/>
                  <a:pt x="4553" y="7684"/>
                  <a:pt x="4553" y="7684"/>
                </a:cubicBezTo>
                <a:lnTo>
                  <a:pt x="4553" y="0"/>
                </a:lnTo>
              </a:path>
            </a:pathLst>
          </a:custGeom>
          <a:noFill/>
          <a:ln w="44450">
            <a:solidFill>
              <a:schemeClr val="accent5">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p:cNvSpPr/>
          <p:nvPr/>
        </p:nvSpPr>
        <p:spPr>
          <a:xfrm>
            <a:off x="7944156" y="5040726"/>
            <a:ext cx="45812" cy="437990"/>
          </a:xfrm>
          <a:custGeom>
            <a:avLst/>
            <a:gdLst>
              <a:gd name="connsiteX0" fmla="*/ 3696 w 45812"/>
              <a:gd name="connsiteY0" fmla="*/ 437990 h 437990"/>
              <a:gd name="connsiteX1" fmla="*/ 3696 w 45812"/>
              <a:gd name="connsiteY1" fmla="*/ 307361 h 437990"/>
              <a:gd name="connsiteX2" fmla="*/ 42116 w 45812"/>
              <a:gd name="connsiteY2" fmla="*/ 230521 h 437990"/>
              <a:gd name="connsiteX3" fmla="*/ 42116 w 45812"/>
              <a:gd name="connsiteY3" fmla="*/ 0 h 437990"/>
            </a:gdLst>
            <a:ahLst/>
            <a:cxnLst>
              <a:cxn ang="0">
                <a:pos x="connsiteX0" y="connsiteY0"/>
              </a:cxn>
              <a:cxn ang="0">
                <a:pos x="connsiteX1" y="connsiteY1"/>
              </a:cxn>
              <a:cxn ang="0">
                <a:pos x="connsiteX2" y="connsiteY2"/>
              </a:cxn>
              <a:cxn ang="0">
                <a:pos x="connsiteX3" y="connsiteY3"/>
              </a:cxn>
            </a:cxnLst>
            <a:rect l="l" t="t" r="r" b="b"/>
            <a:pathLst>
              <a:path w="45812" h="437990">
                <a:moveTo>
                  <a:pt x="3696" y="437990"/>
                </a:moveTo>
                <a:cubicBezTo>
                  <a:pt x="494" y="389964"/>
                  <a:pt x="-2707" y="341939"/>
                  <a:pt x="3696" y="307361"/>
                </a:cubicBezTo>
                <a:cubicBezTo>
                  <a:pt x="10099" y="272783"/>
                  <a:pt x="35713" y="281748"/>
                  <a:pt x="42116" y="230521"/>
                </a:cubicBezTo>
                <a:cubicBezTo>
                  <a:pt x="48519" y="179294"/>
                  <a:pt x="45317" y="89647"/>
                  <a:pt x="42116" y="0"/>
                </a:cubicBezTo>
              </a:path>
            </a:pathLst>
          </a:custGeom>
          <a:noFill/>
          <a:ln w="44450">
            <a:solidFill>
              <a:schemeClr val="accent5">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21"/>
          <p:cNvSpPr/>
          <p:nvPr/>
        </p:nvSpPr>
        <p:spPr>
          <a:xfrm>
            <a:off x="7640491" y="5056095"/>
            <a:ext cx="38420" cy="230521"/>
          </a:xfrm>
          <a:custGeom>
            <a:avLst/>
            <a:gdLst>
              <a:gd name="connsiteX0" fmla="*/ 38420 w 38420"/>
              <a:gd name="connsiteY0" fmla="*/ 230521 h 230521"/>
              <a:gd name="connsiteX1" fmla="*/ 0 w 38420"/>
              <a:gd name="connsiteY1" fmla="*/ 0 h 230521"/>
            </a:gdLst>
            <a:ahLst/>
            <a:cxnLst>
              <a:cxn ang="0">
                <a:pos x="connsiteX0" y="connsiteY0"/>
              </a:cxn>
              <a:cxn ang="0">
                <a:pos x="connsiteX1" y="connsiteY1"/>
              </a:cxn>
            </a:cxnLst>
            <a:rect l="l" t="t" r="r" b="b"/>
            <a:pathLst>
              <a:path w="38420" h="230521">
                <a:moveTo>
                  <a:pt x="38420" y="230521"/>
                </a:moveTo>
                <a:lnTo>
                  <a:pt x="0" y="0"/>
                </a:lnTo>
              </a:path>
            </a:pathLst>
          </a:custGeom>
          <a:noFill/>
          <a:ln w="44450">
            <a:solidFill>
              <a:schemeClr val="accent5">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Slide Number Placeholder 25"/>
          <p:cNvSpPr>
            <a:spLocks noGrp="1"/>
          </p:cNvSpPr>
          <p:nvPr>
            <p:ph type="sldNum" sz="quarter" idx="12"/>
          </p:nvPr>
        </p:nvSpPr>
        <p:spPr/>
        <p:txBody>
          <a:bodyPr/>
          <a:lstStyle/>
          <a:p>
            <a:endParaRPr lang="en-GB" dirty="0"/>
          </a:p>
        </p:txBody>
      </p:sp>
      <p:sp>
        <p:nvSpPr>
          <p:cNvPr id="23" name="TextBox 22"/>
          <p:cNvSpPr txBox="1"/>
          <p:nvPr/>
        </p:nvSpPr>
        <p:spPr>
          <a:xfrm>
            <a:off x="8760296" y="6139543"/>
            <a:ext cx="988274" cy="343264"/>
          </a:xfrm>
          <a:prstGeom prst="rect">
            <a:avLst/>
          </a:prstGeom>
        </p:spPr>
        <p:txBody>
          <a:bodyPr wrap="square" rtlCol="0" anchor="ctr">
            <a:noAutofit/>
          </a:bodyPr>
          <a:lstStyle/>
          <a:p>
            <a:pPr algn="ctr">
              <a:spcBef>
                <a:spcPts val="300"/>
              </a:spcBef>
              <a:spcAft>
                <a:spcPts val="300"/>
              </a:spcAft>
            </a:pPr>
            <a:r>
              <a:rPr lang="en-GB" sz="1200" b="1" dirty="0">
                <a:latin typeface="Calibri" panose="020F0502020204030204" pitchFamily="34" charset="0"/>
                <a:cs typeface="Arial" charset="0"/>
              </a:rPr>
              <a:t>Ø </a:t>
            </a:r>
            <a:r>
              <a:rPr lang="en-GB" sz="1200" b="1" dirty="0">
                <a:latin typeface="Arial" charset="0"/>
                <a:cs typeface="Arial" charset="0"/>
              </a:rPr>
              <a:t>38mm</a:t>
            </a:r>
          </a:p>
        </p:txBody>
      </p:sp>
      <p:sp>
        <p:nvSpPr>
          <p:cNvPr id="27" name="TextBox 26"/>
          <p:cNvSpPr txBox="1"/>
          <p:nvPr/>
        </p:nvSpPr>
        <p:spPr>
          <a:xfrm>
            <a:off x="4627799" y="6129276"/>
            <a:ext cx="988274" cy="343264"/>
          </a:xfrm>
          <a:prstGeom prst="rect">
            <a:avLst/>
          </a:prstGeom>
        </p:spPr>
        <p:txBody>
          <a:bodyPr wrap="square" rtlCol="0" anchor="ctr">
            <a:noAutofit/>
          </a:bodyPr>
          <a:lstStyle/>
          <a:p>
            <a:pPr algn="ctr">
              <a:spcBef>
                <a:spcPts val="300"/>
              </a:spcBef>
              <a:spcAft>
                <a:spcPts val="300"/>
              </a:spcAft>
            </a:pPr>
            <a:r>
              <a:rPr lang="en-GB" sz="1200" b="1" dirty="0">
                <a:latin typeface="Calibri" panose="020F0502020204030204" pitchFamily="34" charset="0"/>
                <a:cs typeface="Arial" charset="0"/>
              </a:rPr>
              <a:t>Ø </a:t>
            </a:r>
            <a:r>
              <a:rPr lang="en-GB" sz="1200" b="1" dirty="0">
                <a:latin typeface="Arial" charset="0"/>
                <a:cs typeface="Arial" charset="0"/>
              </a:rPr>
              <a:t>38mm</a:t>
            </a:r>
          </a:p>
        </p:txBody>
      </p:sp>
      <p:sp>
        <p:nvSpPr>
          <p:cNvPr id="28" name="TextBox 27"/>
          <p:cNvSpPr txBox="1"/>
          <p:nvPr/>
        </p:nvSpPr>
        <p:spPr>
          <a:xfrm>
            <a:off x="289263" y="6407351"/>
            <a:ext cx="2618858" cy="369332"/>
          </a:xfrm>
          <a:prstGeom prst="rect">
            <a:avLst/>
          </a:prstGeom>
          <a:noFill/>
        </p:spPr>
        <p:txBody>
          <a:bodyPr wrap="none" rtlCol="0">
            <a:spAutoFit/>
          </a:bodyPr>
          <a:lstStyle/>
          <a:p>
            <a:r>
              <a:rPr lang="en-US" dirty="0" smtClean="0"/>
              <a:t>Courtesy Stephanie </a:t>
            </a:r>
            <a:r>
              <a:rPr lang="en-US" dirty="0" err="1" smtClean="0"/>
              <a:t>Zihms</a:t>
            </a:r>
            <a:endParaRPr lang="en-GB" dirty="0"/>
          </a:p>
        </p:txBody>
      </p:sp>
      <p:sp>
        <p:nvSpPr>
          <p:cNvPr id="24" name="TextBox 23"/>
          <p:cNvSpPr txBox="1"/>
          <p:nvPr/>
        </p:nvSpPr>
        <p:spPr>
          <a:xfrm>
            <a:off x="8866653" y="1218818"/>
            <a:ext cx="3153556" cy="369332"/>
          </a:xfrm>
          <a:prstGeom prst="rect">
            <a:avLst/>
          </a:prstGeom>
          <a:noFill/>
        </p:spPr>
        <p:txBody>
          <a:bodyPr wrap="none" rtlCol="0">
            <a:spAutoFit/>
          </a:bodyPr>
          <a:lstStyle/>
          <a:p>
            <a:r>
              <a:rPr lang="en-US" dirty="0" smtClean="0">
                <a:solidFill>
                  <a:srgbClr val="C00000"/>
                </a:solidFill>
              </a:rPr>
              <a:t>What can be done without XRT</a:t>
            </a:r>
            <a:endParaRPr lang="en-GB" dirty="0">
              <a:solidFill>
                <a:srgbClr val="C00000"/>
              </a:solidFill>
            </a:endParaRPr>
          </a:p>
        </p:txBody>
      </p:sp>
      <p:sp>
        <p:nvSpPr>
          <p:cNvPr id="29" name="TextBox 28"/>
          <p:cNvSpPr txBox="1"/>
          <p:nvPr/>
        </p:nvSpPr>
        <p:spPr>
          <a:xfrm>
            <a:off x="11503496" y="6317697"/>
            <a:ext cx="493119" cy="369332"/>
          </a:xfrm>
          <a:prstGeom prst="rect">
            <a:avLst/>
          </a:prstGeom>
          <a:noFill/>
        </p:spPr>
        <p:txBody>
          <a:bodyPr wrap="square" rtlCol="0">
            <a:spAutoFit/>
          </a:bodyPr>
          <a:lstStyle/>
          <a:p>
            <a:r>
              <a:rPr lang="en-US" dirty="0" smtClean="0"/>
              <a:t>10</a:t>
            </a:r>
            <a:endParaRPr lang="en-GB" dirty="0"/>
          </a:p>
        </p:txBody>
      </p:sp>
    </p:spTree>
    <p:extLst>
      <p:ext uri="{BB962C8B-B14F-4D97-AF65-F5344CB8AC3E}">
        <p14:creationId xmlns:p14="http://schemas.microsoft.com/office/powerpoint/2010/main" val="325820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P spid="15" grpId="0" animBg="1"/>
      <p:bldP spid="16" grpId="0" animBg="1"/>
      <p:bldP spid="17" grpId="0" animBg="1"/>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788" y="773"/>
            <a:ext cx="10515600" cy="1325563"/>
          </a:xfrm>
        </p:spPr>
        <p:txBody>
          <a:bodyPr/>
          <a:lstStyle/>
          <a:p>
            <a:r>
              <a:rPr lang="en-GB" dirty="0" smtClean="0"/>
              <a:t> L20 X-ray tomograph  </a:t>
            </a:r>
            <a:endParaRPr lang="en-GB" dirty="0"/>
          </a:p>
        </p:txBody>
      </p:sp>
      <p:sp>
        <p:nvSpPr>
          <p:cNvPr id="3" name="Content Placeholder 2"/>
          <p:cNvSpPr>
            <a:spLocks noGrp="1"/>
          </p:cNvSpPr>
          <p:nvPr>
            <p:ph idx="1"/>
          </p:nvPr>
        </p:nvSpPr>
        <p:spPr>
          <a:xfrm>
            <a:off x="7616424" y="1290909"/>
            <a:ext cx="3813902" cy="2652442"/>
          </a:xfrm>
        </p:spPr>
        <p:txBody>
          <a:bodyPr>
            <a:normAutofit/>
          </a:bodyPr>
          <a:lstStyle/>
          <a:p>
            <a:pPr marL="0" indent="0">
              <a:buNone/>
            </a:pPr>
            <a:r>
              <a:rPr lang="en-GB" dirty="0" smtClean="0"/>
              <a:t>XRT pre-dates neutron beam flow test</a:t>
            </a:r>
          </a:p>
          <a:p>
            <a:pPr marL="0" indent="0">
              <a:buNone/>
            </a:pPr>
            <a:r>
              <a:rPr lang="en-GB" dirty="0"/>
              <a:t>white = less </a:t>
            </a:r>
            <a:r>
              <a:rPr lang="en-GB" dirty="0" smtClean="0"/>
              <a:t>dense</a:t>
            </a:r>
          </a:p>
          <a:p>
            <a:pPr marL="0" indent="0">
              <a:buNone/>
            </a:pPr>
            <a:r>
              <a:rPr lang="en-GB" dirty="0" smtClean="0"/>
              <a:t>40 </a:t>
            </a:r>
            <a:r>
              <a:rPr lang="en-GB" dirty="0" smtClean="0">
                <a:latin typeface="Symbol" panose="05050102010706020507" pitchFamily="18" charset="2"/>
              </a:rPr>
              <a:t>m</a:t>
            </a:r>
            <a:r>
              <a:rPr lang="en-GB" dirty="0" smtClean="0"/>
              <a:t> resolution</a:t>
            </a:r>
          </a:p>
        </p:txBody>
      </p:sp>
      <p:pic>
        <p:nvPicPr>
          <p:cNvPr id="5" name="Picture 4"/>
          <p:cNvPicPr>
            <a:picLocks noChangeAspect="1"/>
          </p:cNvPicPr>
          <p:nvPr/>
        </p:nvPicPr>
        <p:blipFill>
          <a:blip r:embed="rId5"/>
          <a:stretch>
            <a:fillRect/>
          </a:stretch>
        </p:blipFill>
        <p:spPr>
          <a:xfrm>
            <a:off x="6202646" y="4209003"/>
            <a:ext cx="5614007" cy="2142811"/>
          </a:xfrm>
          <a:prstGeom prst="rect">
            <a:avLst/>
          </a:prstGeom>
        </p:spPr>
      </p:pic>
      <p:pic>
        <p:nvPicPr>
          <p:cNvPr id="7" name="Supplementary Materials 6 _Movie of X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0519" t="17752" r="21100" b="21075"/>
          <a:stretch/>
        </p:blipFill>
        <p:spPr>
          <a:xfrm>
            <a:off x="1726534" y="1053731"/>
            <a:ext cx="3094266" cy="4968378"/>
          </a:xfrm>
          <a:prstGeom prst="rect">
            <a:avLst/>
          </a:prstGeom>
        </p:spPr>
      </p:pic>
      <p:sp>
        <p:nvSpPr>
          <p:cNvPr id="8" name="TextBox 7"/>
          <p:cNvSpPr txBox="1"/>
          <p:nvPr/>
        </p:nvSpPr>
        <p:spPr>
          <a:xfrm>
            <a:off x="11430326" y="6317697"/>
            <a:ext cx="566289" cy="369332"/>
          </a:xfrm>
          <a:prstGeom prst="rect">
            <a:avLst/>
          </a:prstGeom>
          <a:noFill/>
        </p:spPr>
        <p:txBody>
          <a:bodyPr wrap="square" rtlCol="0">
            <a:spAutoFit/>
          </a:bodyPr>
          <a:lstStyle/>
          <a:p>
            <a:r>
              <a:rPr lang="en-US" dirty="0" smtClean="0"/>
              <a:t>11</a:t>
            </a:r>
            <a:endParaRPr lang="en-GB" dirty="0"/>
          </a:p>
        </p:txBody>
      </p:sp>
      <p:sp>
        <p:nvSpPr>
          <p:cNvPr id="11" name="TextBox 10"/>
          <p:cNvSpPr txBox="1"/>
          <p:nvPr/>
        </p:nvSpPr>
        <p:spPr>
          <a:xfrm>
            <a:off x="27043" y="5375778"/>
            <a:ext cx="1699491" cy="646331"/>
          </a:xfrm>
          <a:prstGeom prst="rect">
            <a:avLst/>
          </a:prstGeom>
          <a:noFill/>
        </p:spPr>
        <p:txBody>
          <a:bodyPr wrap="square" rtlCol="0">
            <a:spAutoFit/>
          </a:bodyPr>
          <a:lstStyle/>
          <a:p>
            <a:r>
              <a:rPr lang="en-US" dirty="0" smtClean="0"/>
              <a:t>Courtesy Stephen A Hall</a:t>
            </a:r>
            <a:endParaRPr lang="en-GB" dirty="0"/>
          </a:p>
        </p:txBody>
      </p:sp>
    </p:spTree>
    <p:extLst>
      <p:ext uri="{BB962C8B-B14F-4D97-AF65-F5344CB8AC3E}">
        <p14:creationId xmlns:p14="http://schemas.microsoft.com/office/powerpoint/2010/main" val="37011058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610"/>
            <a:ext cx="10515600" cy="1325563"/>
          </a:xfrm>
        </p:spPr>
        <p:txBody>
          <a:bodyPr/>
          <a:lstStyle/>
          <a:p>
            <a:r>
              <a:rPr lang="en-US" dirty="0" smtClean="0"/>
              <a:t>Neutron Beam Flow Experiments  - ILL</a:t>
            </a:r>
            <a:endParaRPr lang="en-GB" dirty="0"/>
          </a:p>
        </p:txBody>
      </p:sp>
      <p:sp>
        <p:nvSpPr>
          <p:cNvPr id="3" name="Content Placeholder 2"/>
          <p:cNvSpPr>
            <a:spLocks noGrp="1"/>
          </p:cNvSpPr>
          <p:nvPr>
            <p:ph idx="1"/>
          </p:nvPr>
        </p:nvSpPr>
        <p:spPr>
          <a:xfrm>
            <a:off x="838201" y="1825625"/>
            <a:ext cx="4575978" cy="4861404"/>
          </a:xfrm>
        </p:spPr>
        <p:txBody>
          <a:bodyPr>
            <a:normAutofit fontScale="92500" lnSpcReduction="10000"/>
          </a:bodyPr>
          <a:lstStyle/>
          <a:p>
            <a:pPr marL="0" indent="0">
              <a:buNone/>
            </a:pPr>
            <a:r>
              <a:rPr lang="en-US" dirty="0" smtClean="0"/>
              <a:t>Neutrons interact with hydrogen – so detect water (difference between H</a:t>
            </a:r>
            <a:r>
              <a:rPr lang="en-US" baseline="-25000" dirty="0" smtClean="0"/>
              <a:t>2</a:t>
            </a:r>
            <a:r>
              <a:rPr lang="en-US" dirty="0" smtClean="0"/>
              <a:t>O and D</a:t>
            </a:r>
            <a:r>
              <a:rPr lang="en-US" baseline="-25000" dirty="0" smtClean="0"/>
              <a:t>2</a:t>
            </a:r>
            <a:r>
              <a:rPr lang="en-US" dirty="0" smtClean="0"/>
              <a:t>O forms), but neutrons almost unaffected by the rock or test cell</a:t>
            </a:r>
          </a:p>
          <a:p>
            <a:pPr marL="0" indent="0">
              <a:buNone/>
            </a:pPr>
            <a:r>
              <a:rPr lang="en-US" dirty="0" smtClean="0"/>
              <a:t>Produce sequential rotated radiographies – 2D projections of 3D object – these inverted to create a tomogram at single </a:t>
            </a:r>
            <a:r>
              <a:rPr lang="en-US" dirty="0" err="1" smtClean="0"/>
              <a:t>timestep</a:t>
            </a:r>
            <a:endParaRPr lang="en-US" dirty="0" smtClean="0"/>
          </a:p>
          <a:p>
            <a:pPr marL="0" indent="0">
              <a:buNone/>
            </a:pPr>
            <a:r>
              <a:rPr lang="en-US" dirty="0" smtClean="0"/>
              <a:t>Also take sequential radiographs with static sample to record fluid movement </a:t>
            </a:r>
          </a:p>
          <a:p>
            <a:pPr marL="0" indent="0">
              <a:buNone/>
            </a:pPr>
            <a:endParaRPr lang="en-US" dirty="0" smtClean="0"/>
          </a:p>
          <a:p>
            <a:endParaRPr lang="en-US" dirty="0"/>
          </a:p>
        </p:txBody>
      </p:sp>
      <p:sp>
        <p:nvSpPr>
          <p:cNvPr id="6" name="TextBox 5"/>
          <p:cNvSpPr txBox="1"/>
          <p:nvPr/>
        </p:nvSpPr>
        <p:spPr>
          <a:xfrm>
            <a:off x="8010010" y="985037"/>
            <a:ext cx="3823611" cy="369332"/>
          </a:xfrm>
          <a:prstGeom prst="rect">
            <a:avLst/>
          </a:prstGeom>
          <a:noFill/>
        </p:spPr>
        <p:txBody>
          <a:bodyPr wrap="none" rtlCol="0">
            <a:spAutoFit/>
          </a:bodyPr>
          <a:lstStyle/>
          <a:p>
            <a:r>
              <a:rPr lang="en-US" b="1" dirty="0" smtClean="0"/>
              <a:t>Early-stage Radiography  - D</a:t>
            </a:r>
            <a:r>
              <a:rPr lang="en-US" b="1" baseline="-25000" dirty="0" smtClean="0"/>
              <a:t>2</a:t>
            </a:r>
            <a:r>
              <a:rPr lang="en-US" b="1" dirty="0" smtClean="0"/>
              <a:t>O into air</a:t>
            </a:r>
            <a:endParaRPr lang="en-GB" b="1" dirty="0"/>
          </a:p>
        </p:txBody>
      </p:sp>
      <p:sp>
        <p:nvSpPr>
          <p:cNvPr id="8" name="Up Arrow 7"/>
          <p:cNvSpPr/>
          <p:nvPr/>
        </p:nvSpPr>
        <p:spPr>
          <a:xfrm>
            <a:off x="9061536" y="5402724"/>
            <a:ext cx="484632" cy="91497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8988002" y="6317697"/>
            <a:ext cx="558166" cy="369332"/>
          </a:xfrm>
          <a:prstGeom prst="rect">
            <a:avLst/>
          </a:prstGeom>
          <a:noFill/>
        </p:spPr>
        <p:txBody>
          <a:bodyPr wrap="none" rtlCol="0">
            <a:spAutoFit/>
          </a:bodyPr>
          <a:lstStyle/>
          <a:p>
            <a:r>
              <a:rPr lang="en-US" dirty="0" smtClean="0"/>
              <a:t>D</a:t>
            </a:r>
            <a:r>
              <a:rPr lang="en-US" baseline="-25000" dirty="0" smtClean="0"/>
              <a:t>2</a:t>
            </a:r>
            <a:r>
              <a:rPr lang="en-US" dirty="0" smtClean="0"/>
              <a:t>O</a:t>
            </a:r>
            <a:endParaRPr lang="en-GB" dirty="0"/>
          </a:p>
        </p:txBody>
      </p:sp>
      <p:pic>
        <p:nvPicPr>
          <p:cNvPr id="11" name="Supplementary Materials 3 _Sequential saturation radiograph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52815" y="1489306"/>
            <a:ext cx="3902075" cy="3902075"/>
          </a:xfrm>
          <a:prstGeom prst="rect">
            <a:avLst/>
          </a:prstGeom>
        </p:spPr>
      </p:pic>
      <p:pic>
        <p:nvPicPr>
          <p:cNvPr id="2051" name="image10.jpg" descr="20161204_1043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874129" y="2657825"/>
            <a:ext cx="3505497" cy="2095101"/>
          </a:xfrm>
          <a:prstGeom prst="rect">
            <a:avLst/>
          </a:prstGeom>
          <a:noFill/>
          <a:extLst>
            <a:ext uri="{909E8E84-426E-40DD-AFC4-6F175D3DCCD1}">
              <a14:hiddenFill xmlns:a14="http://schemas.microsoft.com/office/drawing/2010/main">
                <a:solidFill>
                  <a:srgbClr val="FFFFFF"/>
                </a:solidFill>
              </a14:hiddenFill>
            </a:ext>
          </a:extLst>
        </p:spPr>
      </p:pic>
      <p:sp>
        <p:nvSpPr>
          <p:cNvPr id="19" name="Up Arrow 18"/>
          <p:cNvSpPr/>
          <p:nvPr/>
        </p:nvSpPr>
        <p:spPr>
          <a:xfrm rot="16200000" flipH="1">
            <a:off x="7468307" y="2863720"/>
            <a:ext cx="248908" cy="747021"/>
          </a:xfrm>
          <a:prstGeom prst="up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91425" rIns="91425" bIns="91425" anchor="ctr" anchorCtr="0">
            <a:noAutofit/>
          </a:bodyPr>
          <a:lstStyle/>
          <a:p>
            <a:pPr algn="just">
              <a:lnSpc>
                <a:spcPct val="115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0" name="Rectangle 19"/>
          <p:cNvSpPr/>
          <p:nvPr/>
        </p:nvSpPr>
        <p:spPr>
          <a:xfrm>
            <a:off x="6711389" y="3039110"/>
            <a:ext cx="167640" cy="396240"/>
          </a:xfrm>
          <a:prstGeom prst="rect">
            <a:avLst/>
          </a:prstGeom>
          <a:solidFill>
            <a:srgbClr val="C00000"/>
          </a:solidFill>
          <a:ln>
            <a:noFill/>
          </a:ln>
        </p:spPr>
        <p:txBody>
          <a:bodyPr spcFirstLastPara="1" wrap="square" lIns="91425" tIns="91425" rIns="91425" bIns="91425" anchor="ctr" anchorCtr="0">
            <a:noAutofit/>
          </a:bodyPr>
          <a:lstStyle/>
          <a:p>
            <a:pPr algn="just">
              <a:lnSpc>
                <a:spcPct val="115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cxnSp>
        <p:nvCxnSpPr>
          <p:cNvPr id="21" name="Straight Arrow Connector 20"/>
          <p:cNvCxnSpPr/>
          <p:nvPr/>
        </p:nvCxnSpPr>
        <p:spPr>
          <a:xfrm>
            <a:off x="6932260" y="3460749"/>
            <a:ext cx="1817767" cy="1896909"/>
          </a:xfrm>
          <a:prstGeom prst="straightConnector1">
            <a:avLst/>
          </a:prstGeom>
          <a:noFill/>
          <a:ln w="19050" cap="flat" cmpd="sng">
            <a:solidFill>
              <a:srgbClr val="C00000"/>
            </a:solidFill>
            <a:prstDash val="solid"/>
            <a:miter lim="800000"/>
            <a:headEnd type="none" w="sm" len="sm"/>
            <a:tailEnd type="triangle" w="med" len="med"/>
          </a:ln>
        </p:spPr>
      </p:cxnSp>
      <p:cxnSp>
        <p:nvCxnSpPr>
          <p:cNvPr id="22" name="Straight Arrow Connector 21"/>
          <p:cNvCxnSpPr/>
          <p:nvPr/>
        </p:nvCxnSpPr>
        <p:spPr>
          <a:xfrm flipV="1">
            <a:off x="6879029" y="2132000"/>
            <a:ext cx="1538350" cy="920175"/>
          </a:xfrm>
          <a:prstGeom prst="straightConnector1">
            <a:avLst/>
          </a:prstGeom>
          <a:noFill/>
          <a:ln w="19050" cap="flat" cmpd="sng">
            <a:solidFill>
              <a:srgbClr val="C00000"/>
            </a:solidFill>
            <a:prstDash val="solid"/>
            <a:miter lim="800000"/>
            <a:headEnd type="none" w="sm" len="sm"/>
            <a:tailEnd type="triangle" w="med" len="med"/>
          </a:ln>
        </p:spPr>
      </p:cxnSp>
      <p:sp>
        <p:nvSpPr>
          <p:cNvPr id="23" name="Rectangle 22"/>
          <p:cNvSpPr/>
          <p:nvPr/>
        </p:nvSpPr>
        <p:spPr>
          <a:xfrm>
            <a:off x="6448374" y="2261957"/>
            <a:ext cx="97867" cy="109972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 name="Rectangle 10"/>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6" name="Rectangle 13"/>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7" name="Rectangle 14"/>
          <p:cNvSpPr>
            <a:spLocks noChangeArrowheads="1"/>
          </p:cNvSpPr>
          <p:nvPr/>
        </p:nvSpPr>
        <p:spPr bwMode="auto">
          <a:xfrm>
            <a:off x="0" y="6438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8" name="TextBox 17"/>
          <p:cNvSpPr txBox="1"/>
          <p:nvPr/>
        </p:nvSpPr>
        <p:spPr>
          <a:xfrm>
            <a:off x="11430326" y="6317697"/>
            <a:ext cx="566289" cy="369332"/>
          </a:xfrm>
          <a:prstGeom prst="rect">
            <a:avLst/>
          </a:prstGeom>
          <a:noFill/>
        </p:spPr>
        <p:txBody>
          <a:bodyPr wrap="square" rtlCol="0">
            <a:spAutoFit/>
          </a:bodyPr>
          <a:lstStyle/>
          <a:p>
            <a:r>
              <a:rPr lang="en-US" dirty="0" smtClean="0"/>
              <a:t>12</a:t>
            </a:r>
            <a:endParaRPr lang="en-GB" dirty="0"/>
          </a:p>
        </p:txBody>
      </p:sp>
    </p:spTree>
    <p:extLst>
      <p:ext uri="{BB962C8B-B14F-4D97-AF65-F5344CB8AC3E}">
        <p14:creationId xmlns:p14="http://schemas.microsoft.com/office/powerpoint/2010/main" val="4303560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610"/>
            <a:ext cx="10515600" cy="1325563"/>
          </a:xfrm>
        </p:spPr>
        <p:txBody>
          <a:bodyPr/>
          <a:lstStyle/>
          <a:p>
            <a:r>
              <a:rPr lang="en-US" dirty="0" smtClean="0"/>
              <a:t>Neutron Beam Flow Experiments - ILL</a:t>
            </a:r>
            <a:endParaRPr lang="en-GB" dirty="0"/>
          </a:p>
        </p:txBody>
      </p:sp>
      <p:sp>
        <p:nvSpPr>
          <p:cNvPr id="3" name="Content Placeholder 2"/>
          <p:cNvSpPr>
            <a:spLocks noGrp="1"/>
          </p:cNvSpPr>
          <p:nvPr>
            <p:ph idx="1"/>
          </p:nvPr>
        </p:nvSpPr>
        <p:spPr>
          <a:xfrm>
            <a:off x="838201" y="1825625"/>
            <a:ext cx="4575978" cy="4861404"/>
          </a:xfrm>
        </p:spPr>
        <p:txBody>
          <a:bodyPr>
            <a:normAutofit lnSpcReduction="10000"/>
          </a:bodyPr>
          <a:lstStyle/>
          <a:p>
            <a:pPr marL="0" indent="0">
              <a:buNone/>
            </a:pPr>
            <a:r>
              <a:rPr lang="en-US" dirty="0" smtClean="0"/>
              <a:t>Sample  heat shrink jacketed </a:t>
            </a:r>
            <a:r>
              <a:rPr lang="en-US" dirty="0"/>
              <a:t> </a:t>
            </a:r>
            <a:r>
              <a:rPr lang="en-US" dirty="0" smtClean="0"/>
              <a:t> with reservoir at base.</a:t>
            </a:r>
          </a:p>
          <a:p>
            <a:pPr marL="0" indent="0">
              <a:buNone/>
            </a:pPr>
            <a:r>
              <a:rPr lang="en-US" dirty="0" smtClean="0"/>
              <a:t>D</a:t>
            </a:r>
            <a:r>
              <a:rPr lang="en-US" baseline="-25000" dirty="0" smtClean="0"/>
              <a:t>2</a:t>
            </a:r>
            <a:r>
              <a:rPr lang="en-US" dirty="0" smtClean="0"/>
              <a:t>O injected into base at  controlled rate while watching radios. (</a:t>
            </a:r>
            <a:r>
              <a:rPr lang="en-US" dirty="0"/>
              <a:t>M</a:t>
            </a:r>
            <a:r>
              <a:rPr lang="en-US" dirty="0" smtClean="0"/>
              <a:t>ax water pressure 100kPa.) </a:t>
            </a:r>
          </a:p>
          <a:p>
            <a:pPr marL="0" indent="0">
              <a:buNone/>
            </a:pPr>
            <a:r>
              <a:rPr lang="en-US" dirty="0" smtClean="0"/>
              <a:t>When  D</a:t>
            </a:r>
            <a:r>
              <a:rPr lang="en-US" baseline="-25000" dirty="0" smtClean="0"/>
              <a:t>2</a:t>
            </a:r>
            <a:r>
              <a:rPr lang="en-US" dirty="0" smtClean="0"/>
              <a:t>O seen at top, change to H</a:t>
            </a:r>
            <a:r>
              <a:rPr lang="en-US" baseline="-25000" dirty="0" smtClean="0"/>
              <a:t>2</a:t>
            </a:r>
            <a:r>
              <a:rPr lang="en-US" dirty="0" smtClean="0"/>
              <a:t>O.</a:t>
            </a:r>
          </a:p>
          <a:p>
            <a:pPr marL="0" indent="0">
              <a:buNone/>
            </a:pPr>
            <a:r>
              <a:rPr lang="en-US" dirty="0" smtClean="0"/>
              <a:t>Continue  until H</a:t>
            </a:r>
            <a:r>
              <a:rPr lang="en-US" baseline="-25000" dirty="0" smtClean="0"/>
              <a:t>2</a:t>
            </a:r>
            <a:r>
              <a:rPr lang="en-US" dirty="0" smtClean="0"/>
              <a:t>O reaches top.</a:t>
            </a:r>
          </a:p>
          <a:p>
            <a:pPr marL="0" indent="0">
              <a:buNone/>
            </a:pPr>
            <a:r>
              <a:rPr lang="en-US" dirty="0"/>
              <a:t> </a:t>
            </a:r>
            <a:r>
              <a:rPr lang="en-US" dirty="0" smtClean="0"/>
              <a:t>No confining pressure (no cell) and fluid to 100kPa</a:t>
            </a:r>
            <a:endParaRPr lang="en-US" dirty="0"/>
          </a:p>
          <a:p>
            <a:pPr marL="0" indent="0">
              <a:buNone/>
            </a:pPr>
            <a:endParaRPr lang="en-US" dirty="0" smtClean="0"/>
          </a:p>
          <a:p>
            <a:endParaRPr lang="en-US" dirty="0"/>
          </a:p>
        </p:txBody>
      </p:sp>
      <p:sp>
        <p:nvSpPr>
          <p:cNvPr id="6" name="TextBox 5"/>
          <p:cNvSpPr txBox="1"/>
          <p:nvPr/>
        </p:nvSpPr>
        <p:spPr>
          <a:xfrm>
            <a:off x="8010010" y="985037"/>
            <a:ext cx="3823611" cy="369332"/>
          </a:xfrm>
          <a:prstGeom prst="rect">
            <a:avLst/>
          </a:prstGeom>
          <a:noFill/>
        </p:spPr>
        <p:txBody>
          <a:bodyPr wrap="none" rtlCol="0">
            <a:spAutoFit/>
          </a:bodyPr>
          <a:lstStyle/>
          <a:p>
            <a:r>
              <a:rPr lang="en-US" b="1" dirty="0" smtClean="0"/>
              <a:t>Early-stage Radiography  - D</a:t>
            </a:r>
            <a:r>
              <a:rPr lang="en-US" b="1" baseline="-25000" dirty="0" smtClean="0"/>
              <a:t>2</a:t>
            </a:r>
            <a:r>
              <a:rPr lang="en-US" b="1" dirty="0" smtClean="0"/>
              <a:t>O into air</a:t>
            </a:r>
            <a:endParaRPr lang="en-GB" b="1" dirty="0"/>
          </a:p>
        </p:txBody>
      </p:sp>
      <p:sp>
        <p:nvSpPr>
          <p:cNvPr id="8" name="Up Arrow 7"/>
          <p:cNvSpPr/>
          <p:nvPr/>
        </p:nvSpPr>
        <p:spPr>
          <a:xfrm>
            <a:off x="9061536" y="5402724"/>
            <a:ext cx="484632" cy="91497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8417379" y="6336194"/>
            <a:ext cx="2184252" cy="369332"/>
          </a:xfrm>
          <a:prstGeom prst="rect">
            <a:avLst/>
          </a:prstGeom>
          <a:noFill/>
        </p:spPr>
        <p:txBody>
          <a:bodyPr wrap="none" rtlCol="0">
            <a:spAutoFit/>
          </a:bodyPr>
          <a:lstStyle/>
          <a:p>
            <a:r>
              <a:rPr lang="en-US" dirty="0" smtClean="0"/>
              <a:t>D</a:t>
            </a:r>
            <a:r>
              <a:rPr lang="en-US" baseline="-25000" dirty="0" smtClean="0"/>
              <a:t>2</a:t>
            </a:r>
            <a:r>
              <a:rPr lang="en-US" dirty="0" smtClean="0"/>
              <a:t>O followed  by H</a:t>
            </a:r>
            <a:r>
              <a:rPr lang="en-US" baseline="-25000" dirty="0" smtClean="0"/>
              <a:t>2</a:t>
            </a:r>
            <a:r>
              <a:rPr lang="en-US" dirty="0" smtClean="0"/>
              <a:t>O</a:t>
            </a:r>
            <a:endParaRPr lang="en-GB" dirty="0"/>
          </a:p>
        </p:txBody>
      </p:sp>
      <p:pic>
        <p:nvPicPr>
          <p:cNvPr id="11" name="Supplementary Materials 3 _Sequential saturation radiograph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52815" y="1489306"/>
            <a:ext cx="3902075" cy="3902075"/>
          </a:xfrm>
          <a:prstGeom prst="rect">
            <a:avLst/>
          </a:prstGeom>
        </p:spPr>
      </p:pic>
      <p:pic>
        <p:nvPicPr>
          <p:cNvPr id="2051" name="image10.jpg" descr="20161204_1043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874129" y="2657825"/>
            <a:ext cx="3505497" cy="2095101"/>
          </a:xfrm>
          <a:prstGeom prst="rect">
            <a:avLst/>
          </a:prstGeom>
          <a:noFill/>
          <a:extLst>
            <a:ext uri="{909E8E84-426E-40DD-AFC4-6F175D3DCCD1}">
              <a14:hiddenFill xmlns:a14="http://schemas.microsoft.com/office/drawing/2010/main">
                <a:solidFill>
                  <a:srgbClr val="FFFFFF"/>
                </a:solidFill>
              </a14:hiddenFill>
            </a:ext>
          </a:extLst>
        </p:spPr>
      </p:pic>
      <p:sp>
        <p:nvSpPr>
          <p:cNvPr id="19" name="Up Arrow 18"/>
          <p:cNvSpPr/>
          <p:nvPr/>
        </p:nvSpPr>
        <p:spPr>
          <a:xfrm rot="16200000" flipH="1">
            <a:off x="7468307" y="2863720"/>
            <a:ext cx="248908" cy="747021"/>
          </a:xfrm>
          <a:prstGeom prst="up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91425" rIns="91425" bIns="91425" anchor="ctr" anchorCtr="0">
            <a:noAutofit/>
          </a:bodyPr>
          <a:lstStyle/>
          <a:p>
            <a:pPr algn="just">
              <a:lnSpc>
                <a:spcPct val="115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0" name="Rectangle 19"/>
          <p:cNvSpPr/>
          <p:nvPr/>
        </p:nvSpPr>
        <p:spPr>
          <a:xfrm>
            <a:off x="6711389" y="3039110"/>
            <a:ext cx="167640" cy="396240"/>
          </a:xfrm>
          <a:prstGeom prst="rect">
            <a:avLst/>
          </a:prstGeom>
          <a:solidFill>
            <a:srgbClr val="C00000"/>
          </a:solidFill>
          <a:ln>
            <a:noFill/>
          </a:ln>
        </p:spPr>
        <p:txBody>
          <a:bodyPr spcFirstLastPara="1" wrap="square" lIns="91425" tIns="91425" rIns="91425" bIns="91425" anchor="ctr" anchorCtr="0">
            <a:noAutofit/>
          </a:bodyPr>
          <a:lstStyle/>
          <a:p>
            <a:pPr algn="just">
              <a:lnSpc>
                <a:spcPct val="115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cxnSp>
        <p:nvCxnSpPr>
          <p:cNvPr id="21" name="Straight Arrow Connector 20"/>
          <p:cNvCxnSpPr/>
          <p:nvPr/>
        </p:nvCxnSpPr>
        <p:spPr>
          <a:xfrm>
            <a:off x="6932260" y="3460749"/>
            <a:ext cx="1817767" cy="1896909"/>
          </a:xfrm>
          <a:prstGeom prst="straightConnector1">
            <a:avLst/>
          </a:prstGeom>
          <a:noFill/>
          <a:ln w="19050" cap="flat" cmpd="sng">
            <a:solidFill>
              <a:srgbClr val="C00000"/>
            </a:solidFill>
            <a:prstDash val="solid"/>
            <a:miter lim="800000"/>
            <a:headEnd type="none" w="sm" len="sm"/>
            <a:tailEnd type="triangle" w="med" len="med"/>
          </a:ln>
        </p:spPr>
      </p:cxnSp>
      <p:cxnSp>
        <p:nvCxnSpPr>
          <p:cNvPr id="22" name="Straight Arrow Connector 21"/>
          <p:cNvCxnSpPr/>
          <p:nvPr/>
        </p:nvCxnSpPr>
        <p:spPr>
          <a:xfrm flipV="1">
            <a:off x="6879029" y="2132000"/>
            <a:ext cx="1538350" cy="920175"/>
          </a:xfrm>
          <a:prstGeom prst="straightConnector1">
            <a:avLst/>
          </a:prstGeom>
          <a:noFill/>
          <a:ln w="19050" cap="flat" cmpd="sng">
            <a:solidFill>
              <a:srgbClr val="C00000"/>
            </a:solidFill>
            <a:prstDash val="solid"/>
            <a:miter lim="800000"/>
            <a:headEnd type="none" w="sm" len="sm"/>
            <a:tailEnd type="triangle" w="med" len="med"/>
          </a:ln>
        </p:spPr>
      </p:cxnSp>
      <p:sp>
        <p:nvSpPr>
          <p:cNvPr id="23" name="Rectangle 22"/>
          <p:cNvSpPr/>
          <p:nvPr/>
        </p:nvSpPr>
        <p:spPr>
          <a:xfrm>
            <a:off x="6448374" y="2261957"/>
            <a:ext cx="97867" cy="109972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 name="Rectangle 10"/>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6" name="Rectangle 13"/>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7" name="Rectangle 14"/>
          <p:cNvSpPr>
            <a:spLocks noChangeArrowheads="1"/>
          </p:cNvSpPr>
          <p:nvPr/>
        </p:nvSpPr>
        <p:spPr bwMode="auto">
          <a:xfrm>
            <a:off x="0" y="6438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8" name="TextBox 17"/>
          <p:cNvSpPr txBox="1"/>
          <p:nvPr/>
        </p:nvSpPr>
        <p:spPr>
          <a:xfrm>
            <a:off x="11430326" y="6317697"/>
            <a:ext cx="566289" cy="369332"/>
          </a:xfrm>
          <a:prstGeom prst="rect">
            <a:avLst/>
          </a:prstGeom>
          <a:noFill/>
        </p:spPr>
        <p:txBody>
          <a:bodyPr wrap="square" rtlCol="0">
            <a:spAutoFit/>
          </a:bodyPr>
          <a:lstStyle/>
          <a:p>
            <a:r>
              <a:rPr lang="en-US" dirty="0" smtClean="0"/>
              <a:t>13</a:t>
            </a:r>
            <a:endParaRPr lang="en-GB" dirty="0"/>
          </a:p>
        </p:txBody>
      </p:sp>
    </p:spTree>
    <p:extLst>
      <p:ext uri="{BB962C8B-B14F-4D97-AF65-F5344CB8AC3E}">
        <p14:creationId xmlns:p14="http://schemas.microsoft.com/office/powerpoint/2010/main" val="33868129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144491" cy="1325563"/>
          </a:xfrm>
        </p:spPr>
        <p:txBody>
          <a:bodyPr/>
          <a:lstStyle/>
          <a:p>
            <a:r>
              <a:rPr lang="en-US" dirty="0" smtClean="0">
                <a:latin typeface="+mn-lt"/>
              </a:rPr>
              <a:t>Neutron Tomograph D</a:t>
            </a:r>
            <a:r>
              <a:rPr lang="en-US" baseline="-25000" dirty="0" smtClean="0">
                <a:latin typeface="+mn-lt"/>
              </a:rPr>
              <a:t>2</a:t>
            </a:r>
            <a:r>
              <a:rPr lang="en-US" dirty="0" smtClean="0">
                <a:latin typeface="+mn-lt"/>
              </a:rPr>
              <a:t>O into air</a:t>
            </a:r>
            <a:endParaRPr lang="en-GB" dirty="0">
              <a:latin typeface="+mn-lt"/>
            </a:endParaRPr>
          </a:p>
        </p:txBody>
      </p:sp>
      <p:sp>
        <p:nvSpPr>
          <p:cNvPr id="3" name="Content Placeholder 2"/>
          <p:cNvSpPr>
            <a:spLocks noGrp="1"/>
          </p:cNvSpPr>
          <p:nvPr>
            <p:ph idx="1"/>
          </p:nvPr>
        </p:nvSpPr>
        <p:spPr>
          <a:xfrm>
            <a:off x="838201" y="1825625"/>
            <a:ext cx="5193144" cy="3476048"/>
          </a:xfrm>
        </p:spPr>
        <p:txBody>
          <a:bodyPr>
            <a:normAutofit fontScale="70000" lnSpcReduction="20000"/>
          </a:bodyPr>
          <a:lstStyle/>
          <a:p>
            <a:pPr marL="0" indent="0">
              <a:buNone/>
            </a:pPr>
            <a:r>
              <a:rPr lang="en-US" sz="3600" dirty="0" smtClean="0"/>
              <a:t>Mid-time tomograph</a:t>
            </a:r>
          </a:p>
          <a:p>
            <a:pPr marL="0" indent="0">
              <a:buNone/>
            </a:pPr>
            <a:endParaRPr lang="en-US" sz="3600" dirty="0"/>
          </a:p>
          <a:p>
            <a:pPr marL="0" indent="0">
              <a:buNone/>
            </a:pPr>
            <a:r>
              <a:rPr lang="en-US" sz="3600" dirty="0" smtClean="0"/>
              <a:t>Void space  is white</a:t>
            </a:r>
          </a:p>
          <a:p>
            <a:pPr marL="0" indent="0">
              <a:buNone/>
            </a:pPr>
            <a:endParaRPr lang="en-US" sz="3600" dirty="0"/>
          </a:p>
          <a:p>
            <a:pPr marL="0" indent="0">
              <a:buNone/>
            </a:pPr>
            <a:r>
              <a:rPr lang="en-US" sz="3600" dirty="0"/>
              <a:t>T</a:t>
            </a:r>
            <a:r>
              <a:rPr lang="en-US" sz="3600" dirty="0" smtClean="0"/>
              <a:t>his is a 3D snapshot of void occupation </a:t>
            </a:r>
            <a:r>
              <a:rPr lang="en-US" sz="3600" dirty="0"/>
              <a:t>by D</a:t>
            </a:r>
            <a:r>
              <a:rPr lang="en-US" sz="3600" baseline="-25000" dirty="0"/>
              <a:t>2</a:t>
            </a:r>
            <a:r>
              <a:rPr lang="en-US" sz="3600" dirty="0"/>
              <a:t>O when </a:t>
            </a:r>
            <a:r>
              <a:rPr lang="en-US" sz="3600" dirty="0" smtClean="0"/>
              <a:t>D</a:t>
            </a:r>
            <a:r>
              <a:rPr lang="en-US" sz="3600" baseline="-25000" dirty="0" smtClean="0"/>
              <a:t>2</a:t>
            </a:r>
            <a:r>
              <a:rPr lang="en-US" sz="3600" dirty="0" smtClean="0"/>
              <a:t>O has almost reached sample top.</a:t>
            </a:r>
          </a:p>
          <a:p>
            <a:pPr marL="0" indent="0">
              <a:buNone/>
            </a:pPr>
            <a:endParaRPr lang="en-US" sz="3600" dirty="0"/>
          </a:p>
          <a:p>
            <a:pPr marL="0" indent="0">
              <a:buNone/>
            </a:pPr>
            <a:r>
              <a:rPr lang="en-US" sz="3600" dirty="0" smtClean="0"/>
              <a:t>  </a:t>
            </a:r>
          </a:p>
        </p:txBody>
      </p:sp>
      <p:sp>
        <p:nvSpPr>
          <p:cNvPr id="9" name="TextBox 8"/>
          <p:cNvSpPr txBox="1"/>
          <p:nvPr/>
        </p:nvSpPr>
        <p:spPr>
          <a:xfrm>
            <a:off x="8255159" y="6488668"/>
            <a:ext cx="1767022" cy="369332"/>
          </a:xfrm>
          <a:prstGeom prst="rect">
            <a:avLst/>
          </a:prstGeom>
          <a:noFill/>
        </p:spPr>
        <p:txBody>
          <a:bodyPr wrap="none" rtlCol="0">
            <a:spAutoFit/>
          </a:bodyPr>
          <a:lstStyle/>
          <a:p>
            <a:r>
              <a:rPr lang="en-US" dirty="0" smtClean="0"/>
              <a:t>D</a:t>
            </a:r>
            <a:r>
              <a:rPr lang="en-US" baseline="-25000" dirty="0" smtClean="0"/>
              <a:t>2</a:t>
            </a:r>
            <a:r>
              <a:rPr lang="en-US" dirty="0" smtClean="0"/>
              <a:t>O replacing air</a:t>
            </a:r>
            <a:endParaRPr lang="en-GB" dirty="0"/>
          </a:p>
        </p:txBody>
      </p:sp>
      <p:sp>
        <p:nvSpPr>
          <p:cNvPr id="5" name="TextBox 4"/>
          <p:cNvSpPr txBox="1"/>
          <p:nvPr/>
        </p:nvSpPr>
        <p:spPr>
          <a:xfrm>
            <a:off x="4222078" y="5715298"/>
            <a:ext cx="2590261" cy="923330"/>
          </a:xfrm>
          <a:prstGeom prst="rect">
            <a:avLst/>
          </a:prstGeom>
          <a:noFill/>
        </p:spPr>
        <p:txBody>
          <a:bodyPr wrap="square" rtlCol="0">
            <a:spAutoFit/>
          </a:bodyPr>
          <a:lstStyle/>
          <a:p>
            <a:r>
              <a:rPr lang="en-GB" dirty="0" smtClean="0"/>
              <a:t>Image processing allows selected features to be displayed for visualisation</a:t>
            </a:r>
            <a:endParaRPr lang="en-GB" dirty="0"/>
          </a:p>
        </p:txBody>
      </p:sp>
      <p:pic>
        <p:nvPicPr>
          <p:cNvPr id="11" name="Supplementary Materials 4 _Movie of Tomo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9815" r="19927"/>
          <a:stretch/>
        </p:blipFill>
        <p:spPr>
          <a:xfrm>
            <a:off x="7370618" y="138187"/>
            <a:ext cx="3465685" cy="5751403"/>
          </a:xfrm>
          <a:prstGeom prst="rect">
            <a:avLst/>
          </a:prstGeom>
        </p:spPr>
      </p:pic>
      <p:sp>
        <p:nvSpPr>
          <p:cNvPr id="13" name="Up Arrow 12"/>
          <p:cNvSpPr/>
          <p:nvPr/>
        </p:nvSpPr>
        <p:spPr>
          <a:xfrm>
            <a:off x="8713935" y="5889590"/>
            <a:ext cx="484632" cy="69930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1430326" y="6317697"/>
            <a:ext cx="566289" cy="369332"/>
          </a:xfrm>
          <a:prstGeom prst="rect">
            <a:avLst/>
          </a:prstGeom>
          <a:noFill/>
        </p:spPr>
        <p:txBody>
          <a:bodyPr wrap="square" rtlCol="0">
            <a:spAutoFit/>
          </a:bodyPr>
          <a:lstStyle/>
          <a:p>
            <a:r>
              <a:rPr lang="en-US" dirty="0" smtClean="0"/>
              <a:t>14</a:t>
            </a:r>
            <a:endParaRPr lang="en-GB" dirty="0"/>
          </a:p>
        </p:txBody>
      </p:sp>
    </p:spTree>
    <p:extLst>
      <p:ext uri="{BB962C8B-B14F-4D97-AF65-F5344CB8AC3E}">
        <p14:creationId xmlns:p14="http://schemas.microsoft.com/office/powerpoint/2010/main" val="29067696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Tomograph</a:t>
            </a:r>
            <a:r>
              <a:rPr lang="en-US" dirty="0"/>
              <a:t> </a:t>
            </a:r>
            <a:r>
              <a:rPr lang="en-US" dirty="0" smtClean="0"/>
              <a:t>H</a:t>
            </a:r>
            <a:r>
              <a:rPr lang="en-US" baseline="-25000" dirty="0" smtClean="0"/>
              <a:t>2</a:t>
            </a:r>
            <a:r>
              <a:rPr lang="en-US" dirty="0" smtClean="0"/>
              <a:t>O into</a:t>
            </a:r>
            <a:r>
              <a:rPr lang="en-US" dirty="0"/>
              <a:t> D</a:t>
            </a:r>
            <a:r>
              <a:rPr lang="en-US" baseline="-25000" dirty="0"/>
              <a:t>2</a:t>
            </a:r>
            <a:r>
              <a:rPr lang="en-US" dirty="0"/>
              <a:t>O</a:t>
            </a:r>
            <a:endParaRPr lang="en-GB" dirty="0"/>
          </a:p>
        </p:txBody>
      </p:sp>
      <p:sp>
        <p:nvSpPr>
          <p:cNvPr id="3" name="Content Placeholder 2"/>
          <p:cNvSpPr>
            <a:spLocks noGrp="1"/>
          </p:cNvSpPr>
          <p:nvPr>
            <p:ph idx="1"/>
          </p:nvPr>
        </p:nvSpPr>
        <p:spPr>
          <a:xfrm>
            <a:off x="838201" y="1825625"/>
            <a:ext cx="5872842" cy="2378982"/>
          </a:xfrm>
        </p:spPr>
        <p:txBody>
          <a:bodyPr>
            <a:noAutofit/>
          </a:bodyPr>
          <a:lstStyle/>
          <a:p>
            <a:pPr marL="0" indent="0">
              <a:buNone/>
            </a:pPr>
            <a:r>
              <a:rPr lang="en-US" sz="3200" dirty="0"/>
              <a:t>Late-time </a:t>
            </a:r>
            <a:r>
              <a:rPr lang="en-US" sz="3200" dirty="0" smtClean="0"/>
              <a:t>Tomograph</a:t>
            </a:r>
          </a:p>
          <a:p>
            <a:pPr marL="0" indent="0">
              <a:buNone/>
            </a:pPr>
            <a:r>
              <a:rPr lang="en-US" sz="3200" dirty="0" smtClean="0"/>
              <a:t>H</a:t>
            </a:r>
            <a:r>
              <a:rPr lang="en-US" sz="3200" baseline="-25000" dirty="0" smtClean="0"/>
              <a:t>2</a:t>
            </a:r>
            <a:r>
              <a:rPr lang="en-US" sz="3200" dirty="0" smtClean="0"/>
              <a:t>O has reached sample top</a:t>
            </a:r>
            <a:endParaRPr lang="en-US" sz="3200" dirty="0"/>
          </a:p>
          <a:p>
            <a:pPr marL="0" indent="0">
              <a:buNone/>
            </a:pPr>
            <a:r>
              <a:rPr lang="en-US" sz="3200" dirty="0" smtClean="0"/>
              <a:t>D</a:t>
            </a:r>
            <a:r>
              <a:rPr lang="en-US" sz="3200" baseline="-25000" dirty="0" smtClean="0"/>
              <a:t>2</a:t>
            </a:r>
            <a:r>
              <a:rPr lang="en-US" sz="3200" dirty="0" smtClean="0"/>
              <a:t>O (and residual air) replaced by H</a:t>
            </a:r>
            <a:r>
              <a:rPr lang="en-US" sz="3200" baseline="-25000" dirty="0" smtClean="0"/>
              <a:t>2</a:t>
            </a:r>
            <a:r>
              <a:rPr lang="en-US" sz="3200" dirty="0" smtClean="0"/>
              <a:t>O provides marker in water phase</a:t>
            </a:r>
          </a:p>
        </p:txBody>
      </p:sp>
      <p:sp>
        <p:nvSpPr>
          <p:cNvPr id="4" name="TextBox 3"/>
          <p:cNvSpPr txBox="1"/>
          <p:nvPr/>
        </p:nvSpPr>
        <p:spPr>
          <a:xfrm>
            <a:off x="11556460" y="6317697"/>
            <a:ext cx="440155" cy="369332"/>
          </a:xfrm>
          <a:prstGeom prst="rect">
            <a:avLst/>
          </a:prstGeom>
          <a:noFill/>
        </p:spPr>
        <p:txBody>
          <a:bodyPr wrap="square" rtlCol="0">
            <a:spAutoFit/>
          </a:bodyPr>
          <a:lstStyle/>
          <a:p>
            <a:r>
              <a:rPr lang="en-US" dirty="0" smtClean="0"/>
              <a:t>15</a:t>
            </a:r>
            <a:endParaRPr lang="en-GB" dirty="0"/>
          </a:p>
        </p:txBody>
      </p:sp>
      <p:sp>
        <p:nvSpPr>
          <p:cNvPr id="9" name="TextBox 8"/>
          <p:cNvSpPr txBox="1"/>
          <p:nvPr/>
        </p:nvSpPr>
        <p:spPr>
          <a:xfrm>
            <a:off x="7868222" y="6316237"/>
            <a:ext cx="3352584" cy="369332"/>
          </a:xfrm>
          <a:prstGeom prst="rect">
            <a:avLst/>
          </a:prstGeom>
          <a:noFill/>
        </p:spPr>
        <p:txBody>
          <a:bodyPr wrap="none" rtlCol="0">
            <a:spAutoFit/>
          </a:bodyPr>
          <a:lstStyle/>
          <a:p>
            <a:r>
              <a:rPr lang="en-US" dirty="0" smtClean="0"/>
              <a:t>H</a:t>
            </a:r>
            <a:r>
              <a:rPr lang="en-US" baseline="-25000" dirty="0" smtClean="0"/>
              <a:t>2</a:t>
            </a:r>
            <a:r>
              <a:rPr lang="en-US" dirty="0" smtClean="0"/>
              <a:t>O </a:t>
            </a:r>
            <a:r>
              <a:rPr lang="en-US" dirty="0"/>
              <a:t>replacing </a:t>
            </a:r>
            <a:r>
              <a:rPr lang="en-US" dirty="0" smtClean="0"/>
              <a:t>D</a:t>
            </a:r>
            <a:r>
              <a:rPr lang="en-US" baseline="-25000" dirty="0" smtClean="0"/>
              <a:t>2</a:t>
            </a:r>
            <a:r>
              <a:rPr lang="en-US" dirty="0" smtClean="0"/>
              <a:t>O (+ residual air) </a:t>
            </a:r>
            <a:endParaRPr lang="en-GB" dirty="0"/>
          </a:p>
        </p:txBody>
      </p:sp>
      <p:sp>
        <p:nvSpPr>
          <p:cNvPr id="7" name="TextBox 6"/>
          <p:cNvSpPr txBox="1"/>
          <p:nvPr/>
        </p:nvSpPr>
        <p:spPr>
          <a:xfrm>
            <a:off x="7875503" y="15548"/>
            <a:ext cx="3084945" cy="646331"/>
          </a:xfrm>
          <a:prstGeom prst="rect">
            <a:avLst/>
          </a:prstGeom>
          <a:noFill/>
        </p:spPr>
        <p:txBody>
          <a:bodyPr wrap="square" rtlCol="0">
            <a:spAutoFit/>
          </a:bodyPr>
          <a:lstStyle/>
          <a:p>
            <a:r>
              <a:rPr lang="en-GB" dirty="0" smtClean="0"/>
              <a:t>Multi-fluid phase expts. completed</a:t>
            </a:r>
            <a:endParaRPr lang="en-GB" dirty="0"/>
          </a:p>
        </p:txBody>
      </p:sp>
      <p:pic>
        <p:nvPicPr>
          <p:cNvPr id="8" name="Supplementary Materials 7 _Movie of Tomo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6598" t="6842" r="3263" b="2935"/>
          <a:stretch/>
        </p:blipFill>
        <p:spPr>
          <a:xfrm>
            <a:off x="7919356" y="661879"/>
            <a:ext cx="3372823" cy="5087800"/>
          </a:xfrm>
          <a:prstGeom prst="rect">
            <a:avLst/>
          </a:prstGeom>
        </p:spPr>
      </p:pic>
      <p:sp>
        <p:nvSpPr>
          <p:cNvPr id="13" name="Up Arrow 12"/>
          <p:cNvSpPr/>
          <p:nvPr/>
        </p:nvSpPr>
        <p:spPr>
          <a:xfrm>
            <a:off x="9363451" y="5696778"/>
            <a:ext cx="484632" cy="699309"/>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20026" t="24249" r="18676" b="26315"/>
          <a:stretch/>
        </p:blipFill>
        <p:spPr>
          <a:xfrm>
            <a:off x="5603181" y="4722859"/>
            <a:ext cx="1306286" cy="1330780"/>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19836" t="15151" r="17716" b="16610"/>
          <a:stretch/>
        </p:blipFill>
        <p:spPr>
          <a:xfrm>
            <a:off x="3923690" y="4723085"/>
            <a:ext cx="1330779" cy="1836965"/>
          </a:xfrm>
          <a:prstGeom prst="rect">
            <a:avLst/>
          </a:prstGeom>
        </p:spPr>
      </p:pic>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l="16320" t="16861" r="20068" b="18658"/>
          <a:stretch/>
        </p:blipFill>
        <p:spPr>
          <a:xfrm>
            <a:off x="508298" y="4726761"/>
            <a:ext cx="1338943" cy="1714500"/>
          </a:xfrm>
          <a:prstGeom prst="rect">
            <a:avLst/>
          </a:prstGeom>
        </p:spPr>
      </p:pic>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l="17991" t="17475" r="17235" b="18965"/>
          <a:stretch/>
        </p:blipFill>
        <p:spPr>
          <a:xfrm>
            <a:off x="2213064" y="4722859"/>
            <a:ext cx="1363436" cy="1690007"/>
          </a:xfrm>
          <a:prstGeom prst="rect">
            <a:avLst/>
          </a:prstGeom>
        </p:spPr>
      </p:pic>
    </p:spTree>
    <p:extLst>
      <p:ext uri="{BB962C8B-B14F-4D97-AF65-F5344CB8AC3E}">
        <p14:creationId xmlns:p14="http://schemas.microsoft.com/office/powerpoint/2010/main" val="41063936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029" y="2115"/>
            <a:ext cx="10515600" cy="1325563"/>
          </a:xfrm>
        </p:spPr>
        <p:txBody>
          <a:bodyPr/>
          <a:lstStyle/>
          <a:p>
            <a:r>
              <a:rPr lang="en-GB" dirty="0" smtClean="0"/>
              <a:t> Calculated  water(s) time of flight</a:t>
            </a:r>
            <a:endParaRPr lang="en-GB"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2805" t="4308" r="6808" b="10552"/>
          <a:stretch/>
        </p:blipFill>
        <p:spPr>
          <a:xfrm>
            <a:off x="1053193" y="1575707"/>
            <a:ext cx="3322864" cy="4033157"/>
          </a:xfrm>
        </p:spPr>
      </p:pic>
      <p:sp>
        <p:nvSpPr>
          <p:cNvPr id="5" name="Up Arrow 4"/>
          <p:cNvSpPr/>
          <p:nvPr/>
        </p:nvSpPr>
        <p:spPr>
          <a:xfrm>
            <a:off x="2561200" y="5587644"/>
            <a:ext cx="269560" cy="45392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Up Arrow 5"/>
          <p:cNvSpPr/>
          <p:nvPr/>
        </p:nvSpPr>
        <p:spPr>
          <a:xfrm>
            <a:off x="1902033" y="5579933"/>
            <a:ext cx="269560" cy="45392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Up Arrow 6"/>
          <p:cNvSpPr/>
          <p:nvPr/>
        </p:nvSpPr>
        <p:spPr>
          <a:xfrm>
            <a:off x="1199481" y="5587644"/>
            <a:ext cx="269560" cy="45392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Up Arrow 7"/>
          <p:cNvSpPr/>
          <p:nvPr/>
        </p:nvSpPr>
        <p:spPr>
          <a:xfrm>
            <a:off x="3225229" y="5579933"/>
            <a:ext cx="269560" cy="45392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0511" t="6250" r="19603" b="3506"/>
          <a:stretch/>
        </p:blipFill>
        <p:spPr>
          <a:xfrm>
            <a:off x="6472420" y="1690687"/>
            <a:ext cx="3533775" cy="4220256"/>
          </a:xfrm>
          <a:prstGeom prst="rect">
            <a:avLst/>
          </a:prstGeom>
        </p:spPr>
      </p:pic>
      <p:sp>
        <p:nvSpPr>
          <p:cNvPr id="20" name="TextBox 19"/>
          <p:cNvSpPr txBox="1"/>
          <p:nvPr/>
        </p:nvSpPr>
        <p:spPr>
          <a:xfrm>
            <a:off x="538978" y="1192469"/>
            <a:ext cx="930063" cy="646331"/>
          </a:xfrm>
          <a:prstGeom prst="rect">
            <a:avLst/>
          </a:prstGeom>
          <a:noFill/>
        </p:spPr>
        <p:txBody>
          <a:bodyPr wrap="none" rtlCol="0">
            <a:spAutoFit/>
          </a:bodyPr>
          <a:lstStyle/>
          <a:p>
            <a:r>
              <a:rPr lang="en-GB" sz="3600" dirty="0"/>
              <a:t>D</a:t>
            </a:r>
            <a:r>
              <a:rPr lang="en-GB" sz="3600" baseline="-25000" dirty="0"/>
              <a:t>2</a:t>
            </a:r>
            <a:r>
              <a:rPr lang="en-GB" sz="3600" dirty="0"/>
              <a:t>O</a:t>
            </a:r>
          </a:p>
        </p:txBody>
      </p:sp>
      <p:sp>
        <p:nvSpPr>
          <p:cNvPr id="21" name="TextBox 20"/>
          <p:cNvSpPr txBox="1"/>
          <p:nvPr/>
        </p:nvSpPr>
        <p:spPr>
          <a:xfrm>
            <a:off x="6062394" y="1302644"/>
            <a:ext cx="933269" cy="646331"/>
          </a:xfrm>
          <a:prstGeom prst="rect">
            <a:avLst/>
          </a:prstGeom>
          <a:noFill/>
        </p:spPr>
        <p:txBody>
          <a:bodyPr wrap="none" rtlCol="0">
            <a:spAutoFit/>
          </a:bodyPr>
          <a:lstStyle/>
          <a:p>
            <a:r>
              <a:rPr lang="en-GB" sz="3600" dirty="0" smtClean="0"/>
              <a:t>H</a:t>
            </a:r>
            <a:r>
              <a:rPr lang="en-GB" sz="3600" baseline="-25000" dirty="0" smtClean="0"/>
              <a:t>2</a:t>
            </a:r>
            <a:r>
              <a:rPr lang="en-GB" sz="3600" dirty="0" smtClean="0"/>
              <a:t>O</a:t>
            </a:r>
            <a:endParaRPr lang="en-GB" sz="3600" dirty="0"/>
          </a:p>
        </p:txBody>
      </p:sp>
      <p:sp>
        <p:nvSpPr>
          <p:cNvPr id="22" name="TextBox 21"/>
          <p:cNvSpPr txBox="1"/>
          <p:nvPr/>
        </p:nvSpPr>
        <p:spPr>
          <a:xfrm>
            <a:off x="11560629" y="6317697"/>
            <a:ext cx="435986" cy="369332"/>
          </a:xfrm>
          <a:prstGeom prst="rect">
            <a:avLst/>
          </a:prstGeom>
          <a:noFill/>
        </p:spPr>
        <p:txBody>
          <a:bodyPr wrap="square" rtlCol="0">
            <a:spAutoFit/>
          </a:bodyPr>
          <a:lstStyle/>
          <a:p>
            <a:r>
              <a:rPr lang="en-US" dirty="0" smtClean="0"/>
              <a:t>16</a:t>
            </a:r>
            <a:endParaRPr lang="en-GB" dirty="0"/>
          </a:p>
        </p:txBody>
      </p:sp>
      <p:sp>
        <p:nvSpPr>
          <p:cNvPr id="23" name="TextBox 22"/>
          <p:cNvSpPr txBox="1"/>
          <p:nvPr/>
        </p:nvSpPr>
        <p:spPr>
          <a:xfrm>
            <a:off x="782256" y="6057674"/>
            <a:ext cx="3341941" cy="646331"/>
          </a:xfrm>
          <a:prstGeom prst="rect">
            <a:avLst/>
          </a:prstGeom>
          <a:noFill/>
        </p:spPr>
        <p:txBody>
          <a:bodyPr wrap="none" rtlCol="0">
            <a:spAutoFit/>
          </a:bodyPr>
          <a:lstStyle/>
          <a:p>
            <a:r>
              <a:rPr lang="en-GB" sz="3600" dirty="0" smtClean="0"/>
              <a:t>Matrix + fracture</a:t>
            </a:r>
            <a:endParaRPr lang="en-GB" sz="3600" dirty="0"/>
          </a:p>
        </p:txBody>
      </p:sp>
      <p:sp>
        <p:nvSpPr>
          <p:cNvPr id="24" name="Up Arrow 23"/>
          <p:cNvSpPr/>
          <p:nvPr/>
        </p:nvSpPr>
        <p:spPr>
          <a:xfrm>
            <a:off x="8200000" y="5595355"/>
            <a:ext cx="269560" cy="45392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Up Arrow 24"/>
          <p:cNvSpPr/>
          <p:nvPr/>
        </p:nvSpPr>
        <p:spPr>
          <a:xfrm>
            <a:off x="7540833" y="5587644"/>
            <a:ext cx="269560" cy="45392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Up Arrow 25"/>
          <p:cNvSpPr/>
          <p:nvPr/>
        </p:nvSpPr>
        <p:spPr>
          <a:xfrm>
            <a:off x="6838281" y="5595355"/>
            <a:ext cx="269560" cy="45392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Up Arrow 26"/>
          <p:cNvSpPr/>
          <p:nvPr/>
        </p:nvSpPr>
        <p:spPr>
          <a:xfrm>
            <a:off x="8864029" y="5587644"/>
            <a:ext cx="269560" cy="45392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6529029" y="6040698"/>
            <a:ext cx="3662541" cy="646331"/>
          </a:xfrm>
          <a:prstGeom prst="rect">
            <a:avLst/>
          </a:prstGeom>
          <a:noFill/>
        </p:spPr>
        <p:txBody>
          <a:bodyPr wrap="none" rtlCol="0">
            <a:spAutoFit/>
          </a:bodyPr>
          <a:lstStyle/>
          <a:p>
            <a:r>
              <a:rPr lang="en-GB" sz="3600" dirty="0" smtClean="0"/>
              <a:t>Fracture dominant</a:t>
            </a:r>
            <a:endParaRPr lang="en-GB" sz="3600" dirty="0"/>
          </a:p>
        </p:txBody>
      </p:sp>
    </p:spTree>
    <p:extLst>
      <p:ext uri="{BB962C8B-B14F-4D97-AF65-F5344CB8AC3E}">
        <p14:creationId xmlns:p14="http://schemas.microsoft.com/office/powerpoint/2010/main" val="41430049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697936" cy="1325563"/>
          </a:xfrm>
        </p:spPr>
        <p:txBody>
          <a:bodyPr/>
          <a:lstStyle/>
          <a:p>
            <a:r>
              <a:rPr lang="en-GB" dirty="0" smtClean="0"/>
              <a:t>Water Pathways Matrix and  Fractures</a:t>
            </a:r>
            <a:endParaRPr lang="en-GB" dirty="0"/>
          </a:p>
        </p:txBody>
      </p:sp>
      <p:pic>
        <p:nvPicPr>
          <p:cNvPr id="4" name="Content Placeholder 3"/>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61395" y="1659015"/>
            <a:ext cx="2800649" cy="4593795"/>
          </a:xfrm>
          <a:prstGeom prst="rect">
            <a:avLst/>
          </a:prstGeom>
          <a:noFill/>
          <a:ln>
            <a:noFill/>
          </a:ln>
        </p:spPr>
      </p:pic>
      <p:sp>
        <p:nvSpPr>
          <p:cNvPr id="5"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073"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2044" y="2415959"/>
            <a:ext cx="8528716" cy="31752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5920524" y="6318930"/>
            <a:ext cx="21672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100" b="0" i="1" u="none" strike="noStrike" cap="none" normalizeH="0" baseline="0" dirty="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GB" altLang="en-US" sz="800" b="0" i="0" u="none" strike="noStrike" cap="none" normalizeH="0" baseline="0" dirty="0" smtClean="0">
              <a:ln>
                <a:noFill/>
              </a:ln>
              <a:solidFill>
                <a:schemeClr val="tx1"/>
              </a:solidFill>
              <a:effectLst/>
            </a:endParaRPr>
          </a:p>
        </p:txBody>
      </p:sp>
      <p:sp>
        <p:nvSpPr>
          <p:cNvPr id="8" name="TextBox 7"/>
          <p:cNvSpPr txBox="1"/>
          <p:nvPr/>
        </p:nvSpPr>
        <p:spPr>
          <a:xfrm>
            <a:off x="11536136" y="6317697"/>
            <a:ext cx="460479" cy="369332"/>
          </a:xfrm>
          <a:prstGeom prst="rect">
            <a:avLst/>
          </a:prstGeom>
          <a:noFill/>
        </p:spPr>
        <p:txBody>
          <a:bodyPr wrap="square" rtlCol="0">
            <a:spAutoFit/>
          </a:bodyPr>
          <a:lstStyle/>
          <a:p>
            <a:r>
              <a:rPr lang="en-US" dirty="0" smtClean="0"/>
              <a:t>17</a:t>
            </a:r>
            <a:endParaRPr lang="en-GB" dirty="0"/>
          </a:p>
        </p:txBody>
      </p:sp>
    </p:spTree>
    <p:extLst>
      <p:ext uri="{BB962C8B-B14F-4D97-AF65-F5344CB8AC3E}">
        <p14:creationId xmlns:p14="http://schemas.microsoft.com/office/powerpoint/2010/main" val="29098371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GB" dirty="0"/>
          </a:p>
        </p:txBody>
      </p:sp>
      <p:sp>
        <p:nvSpPr>
          <p:cNvPr id="3" name="Content Placeholder 2"/>
          <p:cNvSpPr>
            <a:spLocks noGrp="1"/>
          </p:cNvSpPr>
          <p:nvPr>
            <p:ph idx="1"/>
          </p:nvPr>
        </p:nvSpPr>
        <p:spPr>
          <a:xfrm>
            <a:off x="601435" y="1630583"/>
            <a:ext cx="6047154" cy="4351338"/>
          </a:xfrm>
        </p:spPr>
        <p:txBody>
          <a:bodyPr>
            <a:normAutofit fontScale="92500" lnSpcReduction="10000"/>
          </a:bodyPr>
          <a:lstStyle/>
          <a:p>
            <a:pPr marL="0" indent="0">
              <a:buNone/>
            </a:pPr>
            <a:r>
              <a:rPr lang="en-US" dirty="0" smtClean="0"/>
              <a:t>Electron images  of surface features – normally a  thin section with very smooth surface</a:t>
            </a:r>
            <a:endParaRPr lang="en-US" dirty="0"/>
          </a:p>
          <a:p>
            <a:pPr marL="0" indent="0">
              <a:buNone/>
            </a:pPr>
            <a:r>
              <a:rPr lang="en-US" dirty="0" smtClean="0"/>
              <a:t>Resolution to sub-micron – which really matters  to get details of 5</a:t>
            </a:r>
            <a:r>
              <a:rPr lang="en-US" dirty="0" smtClean="0">
                <a:latin typeface="Symbol" panose="05050102010706020507" pitchFamily="18" charset="2"/>
              </a:rPr>
              <a:t>m</a:t>
            </a:r>
            <a:r>
              <a:rPr lang="en-US" dirty="0" smtClean="0"/>
              <a:t> scale crystal damage </a:t>
            </a:r>
          </a:p>
          <a:p>
            <a:pPr marL="0" indent="0">
              <a:buNone/>
            </a:pPr>
            <a:r>
              <a:rPr lang="en-US" dirty="0" smtClean="0"/>
              <a:t>A composite image  of many scans</a:t>
            </a:r>
            <a:endParaRPr lang="en-US" dirty="0"/>
          </a:p>
          <a:p>
            <a:pPr marL="0" indent="0">
              <a:buNone/>
            </a:pPr>
            <a:r>
              <a:rPr lang="en-US" b="1" dirty="0" smtClean="0"/>
              <a:t>But</a:t>
            </a:r>
            <a:r>
              <a:rPr lang="en-US" dirty="0" smtClean="0"/>
              <a:t> to get  these  images you have to cut up your precious sample</a:t>
            </a:r>
          </a:p>
          <a:p>
            <a:pPr marL="0" indent="0">
              <a:buNone/>
            </a:pPr>
            <a:r>
              <a:rPr lang="en-US" dirty="0" smtClean="0"/>
              <a:t>So it always come at the end even when   you would love to have it early</a:t>
            </a:r>
            <a:endParaRPr lang="en-US" dirty="0"/>
          </a:p>
        </p:txBody>
      </p:sp>
      <p:sp>
        <p:nvSpPr>
          <p:cNvPr id="4" name="TextBox 3"/>
          <p:cNvSpPr txBox="1"/>
          <p:nvPr/>
        </p:nvSpPr>
        <p:spPr>
          <a:xfrm>
            <a:off x="11590564" y="6317697"/>
            <a:ext cx="601435" cy="369332"/>
          </a:xfrm>
          <a:prstGeom prst="rect">
            <a:avLst/>
          </a:prstGeom>
          <a:noFill/>
        </p:spPr>
        <p:txBody>
          <a:bodyPr wrap="square" rtlCol="0">
            <a:spAutoFit/>
          </a:bodyPr>
          <a:lstStyle/>
          <a:p>
            <a:r>
              <a:rPr lang="en-US" dirty="0" smtClean="0"/>
              <a:t>18</a:t>
            </a:r>
            <a:endParaRPr lang="en-GB" dirty="0"/>
          </a:p>
        </p:txBody>
      </p:sp>
      <p:sp>
        <p:nvSpPr>
          <p:cNvPr id="5" name="Title 1"/>
          <p:cNvSpPr txBox="1">
            <a:spLocks/>
          </p:cNvSpPr>
          <p:nvPr/>
        </p:nvSpPr>
        <p:spPr>
          <a:xfrm>
            <a:off x="218064" y="38224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smtClean="0"/>
              <a:t>SEM – Scanning Electron Microscopy</a:t>
            </a:r>
            <a:endParaRPr lang="en-GB"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3349" y="329250"/>
            <a:ext cx="2907216" cy="6194721"/>
          </a:xfrm>
          <a:prstGeom prst="rect">
            <a:avLst/>
          </a:prstGeom>
          <a:ln w="63500">
            <a:noFill/>
          </a:ln>
        </p:spPr>
      </p:pic>
      <p:sp>
        <p:nvSpPr>
          <p:cNvPr id="14" name="Rectangle 13"/>
          <p:cNvSpPr/>
          <p:nvPr/>
        </p:nvSpPr>
        <p:spPr>
          <a:xfrm>
            <a:off x="9883918" y="1947783"/>
            <a:ext cx="405036" cy="355907"/>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10074330" y="5493687"/>
            <a:ext cx="429250" cy="442103"/>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7024818" y="5309021"/>
            <a:ext cx="1658531" cy="369332"/>
          </a:xfrm>
          <a:prstGeom prst="rect">
            <a:avLst/>
          </a:prstGeom>
          <a:noFill/>
        </p:spPr>
        <p:txBody>
          <a:bodyPr wrap="none" rtlCol="0">
            <a:spAutoFit/>
          </a:bodyPr>
          <a:lstStyle/>
          <a:p>
            <a:r>
              <a:rPr lang="en-GB" dirty="0" smtClean="0"/>
              <a:t>Composite SEM</a:t>
            </a:r>
            <a:endParaRPr lang="en-GB" dirty="0"/>
          </a:p>
        </p:txBody>
      </p:sp>
    </p:spTree>
    <p:extLst>
      <p:ext uri="{BB962C8B-B14F-4D97-AF65-F5344CB8AC3E}">
        <p14:creationId xmlns:p14="http://schemas.microsoft.com/office/powerpoint/2010/main" val="18400992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546" y="346053"/>
            <a:ext cx="11294640" cy="1325563"/>
          </a:xfrm>
        </p:spPr>
        <p:txBody>
          <a:bodyPr>
            <a:normAutofit/>
          </a:bodyPr>
          <a:lstStyle/>
          <a:p>
            <a:r>
              <a:rPr lang="en-US" dirty="0" smtClean="0"/>
              <a:t>Example Textures: Open Fracture in a Zone of Damage</a:t>
            </a:r>
            <a:endParaRPr lang="en-GB" dirty="0"/>
          </a:p>
        </p:txBody>
      </p:sp>
      <p:sp>
        <p:nvSpPr>
          <p:cNvPr id="3" name="Content Placeholder 2"/>
          <p:cNvSpPr>
            <a:spLocks noGrp="1"/>
          </p:cNvSpPr>
          <p:nvPr>
            <p:ph idx="1"/>
          </p:nvPr>
        </p:nvSpPr>
        <p:spPr/>
        <p:txBody>
          <a:bodyPr/>
          <a:lstStyle/>
          <a:p>
            <a:endParaRPr lang="en-GB"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761927" y="1641323"/>
            <a:ext cx="5731510" cy="3528695"/>
          </a:xfrm>
          <a:prstGeom prst="rect">
            <a:avLst/>
          </a:prstGeom>
        </p:spPr>
      </p:pic>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6385169" y="2805723"/>
            <a:ext cx="5124402" cy="2723684"/>
          </a:xfrm>
          <a:prstGeom prst="rect">
            <a:avLst/>
          </a:prstGeom>
        </p:spPr>
      </p:pic>
      <p:sp>
        <p:nvSpPr>
          <p:cNvPr id="6" name="Rectangle 5"/>
          <p:cNvSpPr/>
          <p:nvPr/>
        </p:nvSpPr>
        <p:spPr>
          <a:xfrm>
            <a:off x="6454958" y="2813538"/>
            <a:ext cx="5070768" cy="2715869"/>
          </a:xfrm>
          <a:prstGeom prst="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2343150" y="2971800"/>
            <a:ext cx="771525" cy="3810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1384788" y="4857749"/>
            <a:ext cx="958362" cy="1772129"/>
            <a:chOff x="7280763" y="229079"/>
            <a:chExt cx="3533775" cy="645795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0763" y="229079"/>
              <a:ext cx="3533775" cy="6457950"/>
            </a:xfrm>
            <a:prstGeom prst="rect">
              <a:avLst/>
            </a:prstGeom>
            <a:ln w="63500">
              <a:noFill/>
            </a:ln>
          </p:spPr>
        </p:pic>
        <p:sp>
          <p:nvSpPr>
            <p:cNvPr id="10" name="Rectangle 9"/>
            <p:cNvSpPr/>
            <p:nvPr/>
          </p:nvSpPr>
          <p:spPr>
            <a:xfrm>
              <a:off x="8879192" y="1461609"/>
              <a:ext cx="539262" cy="406400"/>
            </a:xfrm>
            <a:prstGeom prst="rect">
              <a:avLst/>
            </a:prstGeom>
            <a:no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9132704" y="5510577"/>
              <a:ext cx="571500" cy="50482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509571" y="6317697"/>
            <a:ext cx="487044" cy="369332"/>
          </a:xfrm>
          <a:prstGeom prst="rect">
            <a:avLst/>
          </a:prstGeom>
          <a:noFill/>
        </p:spPr>
        <p:txBody>
          <a:bodyPr wrap="square" rtlCol="0">
            <a:spAutoFit/>
          </a:bodyPr>
          <a:lstStyle/>
          <a:p>
            <a:r>
              <a:rPr lang="en-US" dirty="0" smtClean="0"/>
              <a:t>19</a:t>
            </a:r>
            <a:endParaRPr lang="en-GB" dirty="0"/>
          </a:p>
        </p:txBody>
      </p:sp>
      <p:cxnSp>
        <p:nvCxnSpPr>
          <p:cNvPr id="14" name="Straight Connector 13"/>
          <p:cNvCxnSpPr/>
          <p:nvPr/>
        </p:nvCxnSpPr>
        <p:spPr>
          <a:xfrm>
            <a:off x="2343150" y="3352800"/>
            <a:ext cx="4111808" cy="21969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339242" y="2826053"/>
            <a:ext cx="4115716" cy="1440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882558" y="5664344"/>
            <a:ext cx="1448923" cy="369332"/>
          </a:xfrm>
          <a:prstGeom prst="rect">
            <a:avLst/>
          </a:prstGeom>
          <a:noFill/>
        </p:spPr>
        <p:txBody>
          <a:bodyPr wrap="none" rtlCol="0">
            <a:spAutoFit/>
          </a:bodyPr>
          <a:lstStyle/>
          <a:p>
            <a:r>
              <a:rPr lang="en-US" dirty="0" smtClean="0"/>
              <a:t>~250microns</a:t>
            </a:r>
            <a:endParaRPr lang="en-GB" dirty="0"/>
          </a:p>
        </p:txBody>
      </p:sp>
      <p:sp>
        <p:nvSpPr>
          <p:cNvPr id="17" name="Rectangle 16"/>
          <p:cNvSpPr/>
          <p:nvPr/>
        </p:nvSpPr>
        <p:spPr>
          <a:xfrm>
            <a:off x="1774774" y="5235060"/>
            <a:ext cx="224524" cy="13747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8016533" y="5705043"/>
            <a:ext cx="1279004" cy="369332"/>
          </a:xfrm>
          <a:prstGeom prst="rect">
            <a:avLst/>
          </a:prstGeom>
          <a:noFill/>
        </p:spPr>
        <p:txBody>
          <a:bodyPr wrap="none" rtlCol="0">
            <a:spAutoFit/>
          </a:bodyPr>
          <a:lstStyle/>
          <a:p>
            <a:r>
              <a:rPr lang="en-US" dirty="0" smtClean="0"/>
              <a:t>~50microns</a:t>
            </a:r>
            <a:endParaRPr lang="en-GB" dirty="0"/>
          </a:p>
        </p:txBody>
      </p:sp>
    </p:spTree>
    <p:extLst>
      <p:ext uri="{BB962C8B-B14F-4D97-AF65-F5344CB8AC3E}">
        <p14:creationId xmlns:p14="http://schemas.microsoft.com/office/powerpoint/2010/main" val="8095234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GB" dirty="0"/>
          </a:p>
        </p:txBody>
      </p:sp>
      <p:sp>
        <p:nvSpPr>
          <p:cNvPr id="3" name="Content Placeholder 2"/>
          <p:cNvSpPr>
            <a:spLocks noGrp="1"/>
          </p:cNvSpPr>
          <p:nvPr>
            <p:ph idx="1"/>
          </p:nvPr>
        </p:nvSpPr>
        <p:spPr>
          <a:xfrm>
            <a:off x="838200" y="1825625"/>
            <a:ext cx="6988747" cy="4351338"/>
          </a:xfrm>
        </p:spPr>
        <p:txBody>
          <a:bodyPr/>
          <a:lstStyle/>
          <a:p>
            <a:pPr marL="0" indent="0">
              <a:buNone/>
            </a:pPr>
            <a:r>
              <a:rPr lang="en-US" dirty="0" smtClean="0"/>
              <a:t>Use </a:t>
            </a:r>
            <a:r>
              <a:rPr lang="en-US" dirty="0"/>
              <a:t>3 techniques </a:t>
            </a:r>
            <a:r>
              <a:rPr lang="en-US" dirty="0" smtClean="0"/>
              <a:t>to </a:t>
            </a:r>
            <a:r>
              <a:rPr lang="en-US" dirty="0"/>
              <a:t>identify </a:t>
            </a:r>
            <a:r>
              <a:rPr lang="en-US" dirty="0" smtClean="0"/>
              <a:t>both the detailed void system </a:t>
            </a:r>
            <a:r>
              <a:rPr lang="en-US" dirty="0"/>
              <a:t>in </a:t>
            </a:r>
            <a:r>
              <a:rPr lang="en-US" dirty="0" smtClean="0"/>
              <a:t>a </a:t>
            </a:r>
            <a:r>
              <a:rPr lang="en-US" dirty="0"/>
              <a:t>lab-deformed limestone </a:t>
            </a:r>
            <a:r>
              <a:rPr lang="en-US" dirty="0" smtClean="0"/>
              <a:t>and water movement through void </a:t>
            </a:r>
            <a:r>
              <a:rPr lang="en-US" dirty="0"/>
              <a:t>system</a:t>
            </a:r>
            <a:br>
              <a:rPr lang="en-US" dirty="0"/>
            </a:br>
            <a:r>
              <a:rPr lang="en-US" dirty="0"/>
              <a:t/>
            </a:r>
            <a:br>
              <a:rPr lang="en-US" dirty="0"/>
            </a:br>
            <a:r>
              <a:rPr lang="en-US" dirty="0" smtClean="0"/>
              <a:t>Technique 1. X-ray </a:t>
            </a:r>
            <a:r>
              <a:rPr lang="en-US" dirty="0"/>
              <a:t>tomography – dry sample </a:t>
            </a:r>
            <a:br>
              <a:rPr lang="en-US" dirty="0"/>
            </a:br>
            <a:r>
              <a:rPr lang="en-US" dirty="0" smtClean="0"/>
              <a:t>Technique 2. Neutron </a:t>
            </a:r>
            <a:r>
              <a:rPr lang="en-US" dirty="0"/>
              <a:t>tomography – water </a:t>
            </a:r>
            <a:r>
              <a:rPr lang="en-US" dirty="0" smtClean="0"/>
              <a:t>movement </a:t>
            </a:r>
            <a:r>
              <a:rPr lang="en-US" dirty="0"/>
              <a:t/>
            </a:r>
            <a:br>
              <a:rPr lang="en-US" dirty="0"/>
            </a:br>
            <a:r>
              <a:rPr lang="en-US" dirty="0" smtClean="0"/>
              <a:t>Technique 3. SEM </a:t>
            </a:r>
            <a:r>
              <a:rPr lang="en-US" dirty="0"/>
              <a:t>– rock texture to sub-micron scale</a:t>
            </a:r>
            <a:endParaRPr lang="en-GB"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713" t="5112" r="58741" b="19881"/>
          <a:stretch/>
        </p:blipFill>
        <p:spPr>
          <a:xfrm>
            <a:off x="7972037" y="3025673"/>
            <a:ext cx="1402872" cy="1876255"/>
          </a:xfrm>
          <a:prstGeom prst="rect">
            <a:avLst/>
          </a:prstGeom>
        </p:spPr>
      </p:pic>
      <p:sp>
        <p:nvSpPr>
          <p:cNvPr id="5" name="TextBox 4"/>
          <p:cNvSpPr txBox="1"/>
          <p:nvPr/>
        </p:nvSpPr>
        <p:spPr>
          <a:xfrm>
            <a:off x="9619712" y="3498279"/>
            <a:ext cx="1960318" cy="584775"/>
          </a:xfrm>
          <a:prstGeom prst="rect">
            <a:avLst/>
          </a:prstGeom>
          <a:noFill/>
        </p:spPr>
        <p:txBody>
          <a:bodyPr wrap="square" rtlCol="0">
            <a:spAutoFit/>
          </a:bodyPr>
          <a:lstStyle/>
          <a:p>
            <a:r>
              <a:rPr lang="en-GB" sz="1600" dirty="0" smtClean="0"/>
              <a:t> L20 Water flight time, base to top</a:t>
            </a:r>
            <a:endParaRPr lang="en-GB" sz="1600" dirty="0"/>
          </a:p>
        </p:txBody>
      </p:sp>
      <p:pic>
        <p:nvPicPr>
          <p:cNvPr id="8" name="Picture 7"/>
          <p:cNvPicPr>
            <a:picLocks noChangeAspect="1"/>
          </p:cNvPicPr>
          <p:nvPr/>
        </p:nvPicPr>
        <p:blipFill>
          <a:blip r:embed="rId4"/>
          <a:stretch>
            <a:fillRect/>
          </a:stretch>
        </p:blipFill>
        <p:spPr>
          <a:xfrm>
            <a:off x="7972037" y="1155069"/>
            <a:ext cx="3690260" cy="1408536"/>
          </a:xfrm>
          <a:prstGeom prst="rect">
            <a:avLst/>
          </a:prstGeom>
        </p:spPr>
      </p:pic>
      <p:sp>
        <p:nvSpPr>
          <p:cNvPr id="9" name="TextBox 8"/>
          <p:cNvSpPr txBox="1"/>
          <p:nvPr/>
        </p:nvSpPr>
        <p:spPr>
          <a:xfrm>
            <a:off x="7915109" y="2625362"/>
            <a:ext cx="2010102" cy="338554"/>
          </a:xfrm>
          <a:prstGeom prst="rect">
            <a:avLst/>
          </a:prstGeom>
          <a:noFill/>
        </p:spPr>
        <p:txBody>
          <a:bodyPr wrap="none" rtlCol="0">
            <a:spAutoFit/>
          </a:bodyPr>
          <a:lstStyle/>
          <a:p>
            <a:r>
              <a:rPr lang="en-GB" sz="1600" dirty="0" smtClean="0"/>
              <a:t>L20 X-ray tomography</a:t>
            </a:r>
            <a:endParaRPr lang="en-GB" sz="1600"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2036" y="5057745"/>
            <a:ext cx="2574019" cy="1518546"/>
          </a:xfrm>
          <a:prstGeom prst="rect">
            <a:avLst/>
          </a:prstGeom>
        </p:spPr>
      </p:pic>
      <p:sp>
        <p:nvSpPr>
          <p:cNvPr id="12" name="TextBox 11"/>
          <p:cNvSpPr txBox="1"/>
          <p:nvPr/>
        </p:nvSpPr>
        <p:spPr>
          <a:xfrm>
            <a:off x="10599871" y="5401504"/>
            <a:ext cx="1222062" cy="646331"/>
          </a:xfrm>
          <a:prstGeom prst="rect">
            <a:avLst/>
          </a:prstGeom>
          <a:noFill/>
        </p:spPr>
        <p:txBody>
          <a:bodyPr wrap="square" rtlCol="0">
            <a:spAutoFit/>
          </a:bodyPr>
          <a:lstStyle/>
          <a:p>
            <a:r>
              <a:rPr lang="en-US" dirty="0" smtClean="0"/>
              <a:t> ESEM </a:t>
            </a:r>
          </a:p>
          <a:p>
            <a:r>
              <a:rPr lang="en-US" dirty="0" smtClean="0"/>
              <a:t>~</a:t>
            </a:r>
            <a:r>
              <a:rPr lang="en-US" sz="1600" dirty="0" smtClean="0"/>
              <a:t>10 microns</a:t>
            </a:r>
            <a:endParaRPr lang="en-GB" sz="1600" dirty="0"/>
          </a:p>
        </p:txBody>
      </p:sp>
      <p:sp>
        <p:nvSpPr>
          <p:cNvPr id="13" name="TextBox 12"/>
          <p:cNvSpPr txBox="1"/>
          <p:nvPr/>
        </p:nvSpPr>
        <p:spPr>
          <a:xfrm>
            <a:off x="11694929" y="6317697"/>
            <a:ext cx="301686" cy="369332"/>
          </a:xfrm>
          <a:prstGeom prst="rect">
            <a:avLst/>
          </a:prstGeom>
          <a:noFill/>
        </p:spPr>
        <p:txBody>
          <a:bodyPr wrap="square" rtlCol="0">
            <a:spAutoFit/>
          </a:bodyPr>
          <a:lstStyle/>
          <a:p>
            <a:r>
              <a:rPr lang="en-US" dirty="0" smtClean="0"/>
              <a:t>2</a:t>
            </a:r>
            <a:endParaRPr lang="en-GB" dirty="0"/>
          </a:p>
        </p:txBody>
      </p:sp>
    </p:spTree>
    <p:extLst>
      <p:ext uri="{BB962C8B-B14F-4D97-AF65-F5344CB8AC3E}">
        <p14:creationId xmlns:p14="http://schemas.microsoft.com/office/powerpoint/2010/main" val="40851158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871" y="137729"/>
            <a:ext cx="10515600" cy="1325563"/>
          </a:xfrm>
        </p:spPr>
        <p:txBody>
          <a:bodyPr>
            <a:normAutofit/>
          </a:bodyPr>
          <a:lstStyle/>
          <a:p>
            <a:r>
              <a:rPr lang="en-US" dirty="0" smtClean="0"/>
              <a:t>Some </a:t>
            </a:r>
            <a:r>
              <a:rPr lang="en-US" dirty="0"/>
              <a:t>(almost) </a:t>
            </a:r>
            <a:r>
              <a:rPr lang="en-US" dirty="0" smtClean="0"/>
              <a:t>ideal open fractures </a:t>
            </a: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750" y="1453471"/>
            <a:ext cx="4306518" cy="2851829"/>
          </a:xfrm>
          <a:prstGeom prst="rect">
            <a:avLst/>
          </a:prstGeom>
        </p:spPr>
      </p:pic>
      <p:pic>
        <p:nvPicPr>
          <p:cNvPr id="9" name="Content Placeholder 8"/>
          <p:cNvPicPr>
            <a:picLocks noGrp="1" noChangeAspect="1"/>
          </p:cNvPicPr>
          <p:nvPr>
            <p:ph idx="1"/>
          </p:nvPr>
        </p:nvPicPr>
        <p:blipFill rotWithShape="1">
          <a:blip r:embed="rId4">
            <a:extLst>
              <a:ext uri="{28A0092B-C50C-407E-A947-70E740481C1C}">
                <a14:useLocalDpi xmlns:a14="http://schemas.microsoft.com/office/drawing/2010/main" val="0"/>
              </a:ext>
            </a:extLst>
          </a:blip>
          <a:srcRect l="18700" r="17450"/>
          <a:stretch/>
        </p:blipFill>
        <p:spPr>
          <a:xfrm>
            <a:off x="4848225" y="1790699"/>
            <a:ext cx="2847976" cy="3910013"/>
          </a:xfr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8694" y="2781153"/>
            <a:ext cx="3654528" cy="3048294"/>
          </a:xfrm>
          <a:prstGeom prst="rect">
            <a:avLst/>
          </a:prstGeom>
        </p:spPr>
      </p:pic>
      <p:sp>
        <p:nvSpPr>
          <p:cNvPr id="11" name="TextBox 10"/>
          <p:cNvSpPr txBox="1"/>
          <p:nvPr/>
        </p:nvSpPr>
        <p:spPr>
          <a:xfrm>
            <a:off x="1285875" y="4467225"/>
            <a:ext cx="785793" cy="369332"/>
          </a:xfrm>
          <a:prstGeom prst="rect">
            <a:avLst/>
          </a:prstGeom>
          <a:noFill/>
        </p:spPr>
        <p:txBody>
          <a:bodyPr wrap="none" rtlCol="0">
            <a:spAutoFit/>
          </a:bodyPr>
          <a:lstStyle/>
          <a:p>
            <a:r>
              <a:rPr lang="en-US" dirty="0" smtClean="0"/>
              <a:t>~5mm</a:t>
            </a:r>
            <a:endParaRPr lang="en-GB" dirty="0"/>
          </a:p>
        </p:txBody>
      </p:sp>
      <p:sp>
        <p:nvSpPr>
          <p:cNvPr id="12" name="TextBox 11"/>
          <p:cNvSpPr txBox="1"/>
          <p:nvPr/>
        </p:nvSpPr>
        <p:spPr>
          <a:xfrm>
            <a:off x="5547751" y="5838972"/>
            <a:ext cx="1448923" cy="369332"/>
          </a:xfrm>
          <a:prstGeom prst="rect">
            <a:avLst/>
          </a:prstGeom>
          <a:noFill/>
        </p:spPr>
        <p:txBody>
          <a:bodyPr wrap="none" rtlCol="0">
            <a:spAutoFit/>
          </a:bodyPr>
          <a:lstStyle/>
          <a:p>
            <a:r>
              <a:rPr lang="en-US" dirty="0" smtClean="0"/>
              <a:t>~250microns</a:t>
            </a:r>
            <a:endParaRPr lang="en-GB" dirty="0"/>
          </a:p>
        </p:txBody>
      </p:sp>
      <p:sp>
        <p:nvSpPr>
          <p:cNvPr id="13" name="TextBox 12"/>
          <p:cNvSpPr txBox="1"/>
          <p:nvPr/>
        </p:nvSpPr>
        <p:spPr>
          <a:xfrm>
            <a:off x="9296400" y="6057900"/>
            <a:ext cx="1279004" cy="369332"/>
          </a:xfrm>
          <a:prstGeom prst="rect">
            <a:avLst/>
          </a:prstGeom>
          <a:noFill/>
        </p:spPr>
        <p:txBody>
          <a:bodyPr wrap="none" rtlCol="0">
            <a:spAutoFit/>
          </a:bodyPr>
          <a:lstStyle/>
          <a:p>
            <a:r>
              <a:rPr lang="en-US" dirty="0" smtClean="0"/>
              <a:t>~50microns</a:t>
            </a:r>
            <a:endParaRPr lang="en-GB" dirty="0"/>
          </a:p>
        </p:txBody>
      </p:sp>
      <p:grpSp>
        <p:nvGrpSpPr>
          <p:cNvPr id="15" name="Group 14"/>
          <p:cNvGrpSpPr/>
          <p:nvPr/>
        </p:nvGrpSpPr>
        <p:grpSpPr>
          <a:xfrm>
            <a:off x="2337448" y="4632707"/>
            <a:ext cx="1073443" cy="2077155"/>
            <a:chOff x="7280763" y="229079"/>
            <a:chExt cx="3533775" cy="6457950"/>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80763" y="229079"/>
              <a:ext cx="3533775" cy="6457950"/>
            </a:xfrm>
            <a:prstGeom prst="rect">
              <a:avLst/>
            </a:prstGeom>
            <a:ln w="63500">
              <a:noFill/>
            </a:ln>
          </p:spPr>
        </p:pic>
        <p:sp>
          <p:nvSpPr>
            <p:cNvPr id="17" name="Rectangle 16"/>
            <p:cNvSpPr/>
            <p:nvPr/>
          </p:nvSpPr>
          <p:spPr>
            <a:xfrm>
              <a:off x="8879192" y="1461609"/>
              <a:ext cx="539262" cy="406400"/>
            </a:xfrm>
            <a:prstGeom prst="rect">
              <a:avLst/>
            </a:prstGeom>
            <a:no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9132704" y="5510577"/>
              <a:ext cx="571500" cy="50482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18"/>
          <p:cNvSpPr/>
          <p:nvPr/>
        </p:nvSpPr>
        <p:spPr>
          <a:xfrm>
            <a:off x="2822997" y="6373610"/>
            <a:ext cx="233784" cy="143189"/>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11427279" y="6309171"/>
            <a:ext cx="463393" cy="369332"/>
          </a:xfrm>
          <a:prstGeom prst="rect">
            <a:avLst/>
          </a:prstGeom>
          <a:noFill/>
        </p:spPr>
        <p:txBody>
          <a:bodyPr wrap="square" rtlCol="0">
            <a:spAutoFit/>
          </a:bodyPr>
          <a:lstStyle/>
          <a:p>
            <a:r>
              <a:rPr lang="en-US" dirty="0" smtClean="0"/>
              <a:t>20</a:t>
            </a:r>
            <a:endParaRPr lang="en-GB" dirty="0"/>
          </a:p>
        </p:txBody>
      </p:sp>
    </p:spTree>
    <p:extLst>
      <p:ext uri="{BB962C8B-B14F-4D97-AF65-F5344CB8AC3E}">
        <p14:creationId xmlns:p14="http://schemas.microsoft.com/office/powerpoint/2010/main" val="8842440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557" y="25508"/>
            <a:ext cx="10515600" cy="1325563"/>
          </a:xfrm>
        </p:spPr>
        <p:txBody>
          <a:bodyPr/>
          <a:lstStyle/>
          <a:p>
            <a:r>
              <a:rPr lang="en-US" dirty="0" smtClean="0"/>
              <a:t>But some are very different.</a:t>
            </a:r>
            <a:endParaRPr lang="en-GB" dirty="0"/>
          </a:p>
        </p:txBody>
      </p:sp>
      <p:pic>
        <p:nvPicPr>
          <p:cNvPr id="4" name="Picture 3"/>
          <p:cNvPicPr/>
          <p:nvPr/>
        </p:nvPicPr>
        <p:blipFill rotWithShape="1">
          <a:blip r:embed="rId3">
            <a:extLst>
              <a:ext uri="{28A0092B-C50C-407E-A947-70E740481C1C}">
                <a14:useLocalDpi xmlns:a14="http://schemas.microsoft.com/office/drawing/2010/main" val="0"/>
              </a:ext>
            </a:extLst>
          </a:blip>
          <a:srcRect l="31218"/>
          <a:stretch/>
        </p:blipFill>
        <p:spPr>
          <a:xfrm>
            <a:off x="912562" y="1216924"/>
            <a:ext cx="2581275" cy="5368131"/>
          </a:xfrm>
          <a:prstGeom prst="rect">
            <a:avLst/>
          </a:prstGeom>
        </p:spPr>
      </p:pic>
      <p:pic>
        <p:nvPicPr>
          <p:cNvPr id="5" name="Content Placeholder 4"/>
          <p:cNvPicPr>
            <a:picLocks noGrp="1"/>
          </p:cNvPicPr>
          <p:nvPr>
            <p:ph idx="1"/>
          </p:nvPr>
        </p:nvPicPr>
        <p:blipFill rotWithShape="1">
          <a:blip r:embed="rId4" cstate="print">
            <a:extLst>
              <a:ext uri="{28A0092B-C50C-407E-A947-70E740481C1C}">
                <a14:useLocalDpi xmlns:a14="http://schemas.microsoft.com/office/drawing/2010/main" val="0"/>
              </a:ext>
            </a:extLst>
          </a:blip>
          <a:srcRect l="43039"/>
          <a:stretch/>
        </p:blipFill>
        <p:spPr>
          <a:xfrm>
            <a:off x="3562350" y="1357312"/>
            <a:ext cx="4147713" cy="3376613"/>
          </a:xfrm>
          <a:prstGeom prst="rect">
            <a:avLst/>
          </a:prstGeom>
        </p:spPr>
      </p:pic>
      <p:sp>
        <p:nvSpPr>
          <p:cNvPr id="6" name="Rectangle 5"/>
          <p:cNvSpPr/>
          <p:nvPr/>
        </p:nvSpPr>
        <p:spPr>
          <a:xfrm>
            <a:off x="1428750" y="4000500"/>
            <a:ext cx="809625" cy="73342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562350" y="1893092"/>
            <a:ext cx="4147713" cy="337661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8103" y="3304685"/>
            <a:ext cx="4634506" cy="2167424"/>
          </a:xfrm>
          <a:prstGeom prst="rect">
            <a:avLst/>
          </a:prstGeom>
        </p:spPr>
      </p:pic>
      <p:sp>
        <p:nvSpPr>
          <p:cNvPr id="12" name="TextBox 11"/>
          <p:cNvSpPr txBox="1"/>
          <p:nvPr/>
        </p:nvSpPr>
        <p:spPr>
          <a:xfrm>
            <a:off x="8122987" y="5457734"/>
            <a:ext cx="3263137" cy="1384995"/>
          </a:xfrm>
          <a:prstGeom prst="rect">
            <a:avLst/>
          </a:prstGeom>
          <a:noFill/>
        </p:spPr>
        <p:txBody>
          <a:bodyPr wrap="none" rtlCol="0">
            <a:spAutoFit/>
          </a:bodyPr>
          <a:lstStyle/>
          <a:p>
            <a:r>
              <a:rPr lang="en-US" sz="2800" dirty="0">
                <a:solidFill>
                  <a:srgbClr val="C00000"/>
                </a:solidFill>
              </a:rPr>
              <a:t>C</a:t>
            </a:r>
            <a:r>
              <a:rPr lang="en-US" sz="2800" dirty="0" smtClean="0">
                <a:solidFill>
                  <a:srgbClr val="C00000"/>
                </a:solidFill>
              </a:rPr>
              <a:t>ombination</a:t>
            </a:r>
          </a:p>
          <a:p>
            <a:r>
              <a:rPr lang="en-US" sz="2800" dirty="0" smtClean="0">
                <a:solidFill>
                  <a:srgbClr val="C00000"/>
                </a:solidFill>
              </a:rPr>
              <a:t>of open fracture and </a:t>
            </a:r>
          </a:p>
          <a:p>
            <a:r>
              <a:rPr lang="en-US" sz="2800" dirty="0" smtClean="0">
                <a:solidFill>
                  <a:srgbClr val="C00000"/>
                </a:solidFill>
              </a:rPr>
              <a:t>deformation band</a:t>
            </a:r>
          </a:p>
        </p:txBody>
      </p:sp>
      <p:sp>
        <p:nvSpPr>
          <p:cNvPr id="13" name="TextBox 12"/>
          <p:cNvSpPr txBox="1"/>
          <p:nvPr/>
        </p:nvSpPr>
        <p:spPr>
          <a:xfrm>
            <a:off x="11480259" y="6317697"/>
            <a:ext cx="447675" cy="369332"/>
          </a:xfrm>
          <a:prstGeom prst="rect">
            <a:avLst/>
          </a:prstGeom>
          <a:noFill/>
        </p:spPr>
        <p:txBody>
          <a:bodyPr wrap="square" rtlCol="0">
            <a:spAutoFit/>
          </a:bodyPr>
          <a:lstStyle/>
          <a:p>
            <a:r>
              <a:rPr lang="en-US" dirty="0" smtClean="0"/>
              <a:t>21</a:t>
            </a:r>
            <a:endParaRPr lang="en-GB" dirty="0"/>
          </a:p>
        </p:txBody>
      </p:sp>
      <p:sp>
        <p:nvSpPr>
          <p:cNvPr id="3" name="TextBox 2"/>
          <p:cNvSpPr txBox="1"/>
          <p:nvPr/>
        </p:nvSpPr>
        <p:spPr>
          <a:xfrm>
            <a:off x="4558524" y="5754058"/>
            <a:ext cx="3168072" cy="830997"/>
          </a:xfrm>
          <a:prstGeom prst="rect">
            <a:avLst/>
          </a:prstGeom>
          <a:noFill/>
        </p:spPr>
        <p:txBody>
          <a:bodyPr wrap="square" rtlCol="0">
            <a:spAutoFit/>
          </a:bodyPr>
          <a:lstStyle/>
          <a:p>
            <a:r>
              <a:rPr lang="en-GB" sz="1600" dirty="0" smtClean="0"/>
              <a:t>Mean-stress in shear-zone simulation illustrating emergent patterns (</a:t>
            </a:r>
            <a:r>
              <a:rPr lang="en-GB" sz="1600" dirty="0" err="1" smtClean="0"/>
              <a:t>unpub</a:t>
            </a:r>
            <a:r>
              <a:rPr lang="en-GB" sz="1600" dirty="0" smtClean="0"/>
              <a:t>.)</a:t>
            </a:r>
            <a:endParaRPr lang="en-GB" sz="1600" dirty="0"/>
          </a:p>
        </p:txBody>
      </p:sp>
      <p:pic>
        <p:nvPicPr>
          <p:cNvPr id="15" name="Picture 4" descr="couples_fig14_perm_predictions_colour"/>
          <p:cNvPicPr>
            <a:picLocks noChangeAspect="1" noChangeArrowheads="1"/>
          </p:cNvPicPr>
          <p:nvPr/>
        </p:nvPicPr>
        <p:blipFill rotWithShape="1">
          <a:blip r:embed="rId6">
            <a:extLst>
              <a:ext uri="{28A0092B-C50C-407E-A947-70E740481C1C}">
                <a14:useLocalDpi xmlns:a14="http://schemas.microsoft.com/office/drawing/2010/main" val="0"/>
              </a:ext>
            </a:extLst>
          </a:blip>
          <a:srcRect t="10730" r="69900"/>
          <a:stretch/>
        </p:blipFill>
        <p:spPr bwMode="auto">
          <a:xfrm>
            <a:off x="9046581" y="892481"/>
            <a:ext cx="2752725" cy="2209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735127" y="365125"/>
            <a:ext cx="2310528" cy="646331"/>
          </a:xfrm>
          <a:prstGeom prst="rect">
            <a:avLst/>
          </a:prstGeom>
          <a:noFill/>
        </p:spPr>
        <p:txBody>
          <a:bodyPr wrap="square" rtlCol="0">
            <a:spAutoFit/>
          </a:bodyPr>
          <a:lstStyle/>
          <a:p>
            <a:r>
              <a:rPr lang="en-GB" dirty="0" smtClean="0"/>
              <a:t>Vol strains in a shear-zone simulation</a:t>
            </a:r>
            <a:endParaRPr lang="en-GB" dirty="0"/>
          </a:p>
        </p:txBody>
      </p:sp>
      <p:cxnSp>
        <p:nvCxnSpPr>
          <p:cNvPr id="18" name="Straight Connector 17"/>
          <p:cNvCxnSpPr/>
          <p:nvPr/>
        </p:nvCxnSpPr>
        <p:spPr>
          <a:xfrm flipV="1">
            <a:off x="1428750" y="1357312"/>
            <a:ext cx="2133600" cy="2653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326851" y="6573943"/>
            <a:ext cx="1396023" cy="369332"/>
          </a:xfrm>
          <a:prstGeom prst="rect">
            <a:avLst/>
          </a:prstGeom>
          <a:noFill/>
        </p:spPr>
        <p:txBody>
          <a:bodyPr wrap="none" rtlCol="0">
            <a:spAutoFit/>
          </a:bodyPr>
          <a:lstStyle/>
          <a:p>
            <a:r>
              <a:rPr lang="en-US" dirty="0" smtClean="0"/>
              <a:t>~100microns</a:t>
            </a:r>
            <a:endParaRPr lang="en-GB" dirty="0"/>
          </a:p>
        </p:txBody>
      </p:sp>
      <p:sp>
        <p:nvSpPr>
          <p:cNvPr id="9" name="TextBox 8"/>
          <p:cNvSpPr txBox="1"/>
          <p:nvPr/>
        </p:nvSpPr>
        <p:spPr>
          <a:xfrm>
            <a:off x="8251015" y="1790316"/>
            <a:ext cx="1098433" cy="646331"/>
          </a:xfrm>
          <a:prstGeom prst="rect">
            <a:avLst/>
          </a:prstGeom>
          <a:noFill/>
        </p:spPr>
        <p:txBody>
          <a:bodyPr wrap="square" rtlCol="0">
            <a:spAutoFit/>
          </a:bodyPr>
          <a:lstStyle/>
          <a:p>
            <a:r>
              <a:rPr lang="en-US" dirty="0" smtClean="0"/>
              <a:t>Lewis et al. 2009</a:t>
            </a:r>
            <a:endParaRPr lang="en-GB" dirty="0"/>
          </a:p>
        </p:txBody>
      </p:sp>
    </p:spTree>
    <p:extLst>
      <p:ext uri="{BB962C8B-B14F-4D97-AF65-F5344CB8AC3E}">
        <p14:creationId xmlns:p14="http://schemas.microsoft.com/office/powerpoint/2010/main" val="21881800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some fractures are filled with “debris”</a:t>
            </a:r>
            <a:endParaRPr lang="en-GB" dirty="0"/>
          </a:p>
        </p:txBody>
      </p:sp>
      <p:sp>
        <p:nvSpPr>
          <p:cNvPr id="3" name="Content Placeholder 2"/>
          <p:cNvSpPr>
            <a:spLocks noGrp="1"/>
          </p:cNvSpPr>
          <p:nvPr>
            <p:ph idx="1"/>
          </p:nvPr>
        </p:nvSpPr>
        <p:spPr>
          <a:xfrm>
            <a:off x="1085849" y="5634038"/>
            <a:ext cx="10106025" cy="890587"/>
          </a:xfrm>
        </p:spPr>
        <p:txBody>
          <a:bodyPr>
            <a:normAutofit/>
          </a:bodyPr>
          <a:lstStyle/>
          <a:p>
            <a:pPr marL="0" indent="0">
              <a:buNone/>
            </a:pPr>
            <a:r>
              <a:rPr lang="en-US" sz="2400" dirty="0" smtClean="0">
                <a:solidFill>
                  <a:srgbClr val="C00000"/>
                </a:solidFill>
              </a:rPr>
              <a:t>This is neither a fracture nor a deformation band as normally used</a:t>
            </a:r>
          </a:p>
          <a:p>
            <a:pPr marL="0" indent="0">
              <a:buNone/>
            </a:pPr>
            <a:endParaRPr lang="en-GB" sz="2400" dirty="0">
              <a:solidFill>
                <a:srgbClr val="C00000"/>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0503" t="16552"/>
          <a:stretch/>
        </p:blipFill>
        <p:spPr>
          <a:xfrm>
            <a:off x="219075" y="1495424"/>
            <a:ext cx="2305822" cy="2305051"/>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6371"/>
          <a:stretch/>
        </p:blipFill>
        <p:spPr>
          <a:xfrm>
            <a:off x="2609850" y="1690688"/>
            <a:ext cx="5153797" cy="327942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4859" y="2949509"/>
            <a:ext cx="3987729" cy="2352566"/>
          </a:xfrm>
          <a:prstGeom prst="rect">
            <a:avLst/>
          </a:prstGeom>
        </p:spPr>
      </p:pic>
      <p:sp>
        <p:nvSpPr>
          <p:cNvPr id="10" name="TextBox 9"/>
          <p:cNvSpPr txBox="1"/>
          <p:nvPr/>
        </p:nvSpPr>
        <p:spPr>
          <a:xfrm>
            <a:off x="11552588" y="6339959"/>
            <a:ext cx="594176" cy="369332"/>
          </a:xfrm>
          <a:prstGeom prst="rect">
            <a:avLst/>
          </a:prstGeom>
          <a:noFill/>
        </p:spPr>
        <p:txBody>
          <a:bodyPr wrap="square" rtlCol="0">
            <a:spAutoFit/>
          </a:bodyPr>
          <a:lstStyle/>
          <a:p>
            <a:r>
              <a:rPr lang="en-US" dirty="0" smtClean="0"/>
              <a:t>22</a:t>
            </a:r>
            <a:endParaRPr lang="en-GB" dirty="0"/>
          </a:p>
        </p:txBody>
      </p:sp>
      <p:sp>
        <p:nvSpPr>
          <p:cNvPr id="4" name="TextBox 3"/>
          <p:cNvSpPr txBox="1"/>
          <p:nvPr/>
        </p:nvSpPr>
        <p:spPr>
          <a:xfrm>
            <a:off x="7952509" y="1690688"/>
            <a:ext cx="3008456" cy="1200329"/>
          </a:xfrm>
          <a:prstGeom prst="rect">
            <a:avLst/>
          </a:prstGeom>
          <a:noFill/>
        </p:spPr>
        <p:txBody>
          <a:bodyPr wrap="square" rtlCol="0">
            <a:spAutoFit/>
          </a:bodyPr>
          <a:lstStyle/>
          <a:p>
            <a:r>
              <a:rPr lang="en-GB" dirty="0" smtClean="0"/>
              <a:t>The particle sizes of the fill do not seem to agree with models of fragmentation… we do not know the process</a:t>
            </a:r>
            <a:endParaRPr lang="en-GB" dirty="0"/>
          </a:p>
        </p:txBody>
      </p:sp>
      <p:sp>
        <p:nvSpPr>
          <p:cNvPr id="11" name="TextBox 10"/>
          <p:cNvSpPr txBox="1"/>
          <p:nvPr/>
        </p:nvSpPr>
        <p:spPr>
          <a:xfrm>
            <a:off x="577508" y="4101346"/>
            <a:ext cx="1396023" cy="369332"/>
          </a:xfrm>
          <a:prstGeom prst="rect">
            <a:avLst/>
          </a:prstGeom>
          <a:noFill/>
        </p:spPr>
        <p:txBody>
          <a:bodyPr wrap="none" rtlCol="0">
            <a:spAutoFit/>
          </a:bodyPr>
          <a:lstStyle/>
          <a:p>
            <a:r>
              <a:rPr lang="en-US" dirty="0" smtClean="0"/>
              <a:t>~100microns</a:t>
            </a:r>
            <a:endParaRPr lang="en-GB" dirty="0"/>
          </a:p>
        </p:txBody>
      </p:sp>
    </p:spTree>
    <p:extLst>
      <p:ext uri="{BB962C8B-B14F-4D97-AF65-F5344CB8AC3E}">
        <p14:creationId xmlns:p14="http://schemas.microsoft.com/office/powerpoint/2010/main" val="35123535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I can answer (partly)</a:t>
            </a:r>
            <a:endParaRPr lang="en-GB" dirty="0"/>
          </a:p>
        </p:txBody>
      </p:sp>
      <p:sp>
        <p:nvSpPr>
          <p:cNvPr id="3" name="Content Placeholder 2"/>
          <p:cNvSpPr>
            <a:spLocks noGrp="1"/>
          </p:cNvSpPr>
          <p:nvPr>
            <p:ph idx="1"/>
          </p:nvPr>
        </p:nvSpPr>
        <p:spPr>
          <a:xfrm>
            <a:off x="755073" y="1382278"/>
            <a:ext cx="5616544" cy="5369503"/>
          </a:xfrm>
        </p:spPr>
        <p:txBody>
          <a:bodyPr>
            <a:normAutofit/>
          </a:bodyPr>
          <a:lstStyle/>
          <a:p>
            <a:pPr marL="0" indent="0">
              <a:buNone/>
            </a:pPr>
            <a:r>
              <a:rPr lang="en-US" b="1" dirty="0" smtClean="0"/>
              <a:t>What are fracture and deformation (shear) bands like at the ~ micron scale?</a:t>
            </a:r>
          </a:p>
          <a:p>
            <a:pPr lvl="1"/>
            <a:r>
              <a:rPr lang="en-US" dirty="0"/>
              <a:t>M</a:t>
            </a:r>
            <a:r>
              <a:rPr lang="en-US" dirty="0" smtClean="0"/>
              <a:t>ix of opening and shear  along sharp interfaces +  finite width shear bands+  cataclastic damages –all mixed up. </a:t>
            </a:r>
          </a:p>
          <a:p>
            <a:pPr lvl="1"/>
            <a:r>
              <a:rPr lang="en-US" dirty="0"/>
              <a:t> </a:t>
            </a:r>
            <a:r>
              <a:rPr lang="en-US" dirty="0" smtClean="0"/>
              <a:t>Close in space.  Did they form together or sequentially? </a:t>
            </a:r>
          </a:p>
          <a:p>
            <a:pPr lvl="1"/>
            <a:r>
              <a:rPr lang="en-US" dirty="0" smtClean="0"/>
              <a:t>Voids highly variable – sub micron to  100</a:t>
            </a:r>
            <a:r>
              <a:rPr lang="en-US" dirty="0" smtClean="0">
                <a:latin typeface="Symbol" panose="05050102010706020507" pitchFamily="18" charset="2"/>
              </a:rPr>
              <a:t>m</a:t>
            </a:r>
            <a:r>
              <a:rPr lang="en-US" dirty="0" smtClean="0"/>
              <a:t> +</a:t>
            </a:r>
          </a:p>
          <a:p>
            <a:pPr lvl="1"/>
            <a:r>
              <a:rPr lang="en-US" dirty="0" smtClean="0"/>
              <a:t>Matrix pores and  </a:t>
            </a:r>
            <a:r>
              <a:rPr lang="en-US" dirty="0" err="1" smtClean="0"/>
              <a:t>fracturebands</a:t>
            </a:r>
            <a:r>
              <a:rPr lang="en-US" dirty="0" smtClean="0"/>
              <a:t>  here achieve base to top  flow but not all laminite samples do this</a:t>
            </a:r>
          </a:p>
          <a:p>
            <a:pPr lvl="1"/>
            <a:endParaRPr lang="en-US" dirty="0" smtClean="0"/>
          </a:p>
          <a:p>
            <a:pPr lvl="1"/>
            <a:endParaRPr lang="en-US" dirty="0" smtClean="0"/>
          </a:p>
          <a:p>
            <a:pPr lvl="1"/>
            <a:endParaRPr lang="en-US" dirty="0"/>
          </a:p>
          <a:p>
            <a:endParaRPr lang="en-GB" dirty="0"/>
          </a:p>
        </p:txBody>
      </p:sp>
      <p:pic>
        <p:nvPicPr>
          <p:cNvPr id="8" name="Picture 7"/>
          <p:cNvPicPr/>
          <p:nvPr/>
        </p:nvPicPr>
        <p:blipFill rotWithShape="1">
          <a:blip r:embed="rId2">
            <a:extLst>
              <a:ext uri="{28A0092B-C50C-407E-A947-70E740481C1C}">
                <a14:useLocalDpi xmlns:a14="http://schemas.microsoft.com/office/drawing/2010/main" val="0"/>
              </a:ext>
            </a:extLst>
          </a:blip>
          <a:srcRect l="31218"/>
          <a:stretch/>
        </p:blipFill>
        <p:spPr>
          <a:xfrm>
            <a:off x="6690022" y="1382279"/>
            <a:ext cx="878097" cy="3325388"/>
          </a:xfrm>
          <a:prstGeom prst="rect">
            <a:avLst/>
          </a:prstGeom>
        </p:spPr>
      </p:pic>
      <p:pic>
        <p:nvPicPr>
          <p:cNvPr id="9" name="Content Placeholder 4"/>
          <p:cNvPicPr>
            <a:picLocks/>
          </p:cNvPicPr>
          <p:nvPr/>
        </p:nvPicPr>
        <p:blipFill rotWithShape="1">
          <a:blip r:embed="rId3" cstate="print">
            <a:extLst>
              <a:ext uri="{28A0092B-C50C-407E-A947-70E740481C1C}">
                <a14:useLocalDpi xmlns:a14="http://schemas.microsoft.com/office/drawing/2010/main" val="0"/>
              </a:ext>
            </a:extLst>
          </a:blip>
          <a:srcRect l="43039"/>
          <a:stretch/>
        </p:blipFill>
        <p:spPr>
          <a:xfrm>
            <a:off x="7685852" y="2123793"/>
            <a:ext cx="1312234" cy="198128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5633" y="2610874"/>
            <a:ext cx="2714017" cy="1269267"/>
          </a:xfrm>
          <a:prstGeom prst="rect">
            <a:avLst/>
          </a:prstGeom>
        </p:spPr>
      </p:pic>
      <p:sp>
        <p:nvSpPr>
          <p:cNvPr id="11" name="TextBox 10"/>
          <p:cNvSpPr txBox="1"/>
          <p:nvPr/>
        </p:nvSpPr>
        <p:spPr>
          <a:xfrm>
            <a:off x="9370661" y="601404"/>
            <a:ext cx="2428989" cy="1323439"/>
          </a:xfrm>
          <a:prstGeom prst="rect">
            <a:avLst/>
          </a:prstGeom>
          <a:noFill/>
        </p:spPr>
        <p:txBody>
          <a:bodyPr wrap="square" rtlCol="0">
            <a:spAutoFit/>
          </a:bodyPr>
          <a:lstStyle/>
          <a:p>
            <a:r>
              <a:rPr lang="en-US" sz="2000" dirty="0">
                <a:solidFill>
                  <a:srgbClr val="C00000"/>
                </a:solidFill>
              </a:rPr>
              <a:t>C</a:t>
            </a:r>
            <a:r>
              <a:rPr lang="en-US" sz="2000" dirty="0" smtClean="0">
                <a:solidFill>
                  <a:srgbClr val="C00000"/>
                </a:solidFill>
              </a:rPr>
              <a:t>ombination</a:t>
            </a:r>
          </a:p>
          <a:p>
            <a:r>
              <a:rPr lang="en-US" sz="2000" dirty="0" smtClean="0">
                <a:solidFill>
                  <a:srgbClr val="C00000"/>
                </a:solidFill>
              </a:rPr>
              <a:t>of open fracture and </a:t>
            </a:r>
          </a:p>
          <a:p>
            <a:r>
              <a:rPr lang="en-US" sz="2000" dirty="0" smtClean="0">
                <a:solidFill>
                  <a:srgbClr val="C00000"/>
                </a:solidFill>
              </a:rPr>
              <a:t>deformation band.</a:t>
            </a:r>
          </a:p>
          <a:p>
            <a:r>
              <a:rPr lang="en-US" sz="2000" dirty="0" err="1" smtClean="0">
                <a:solidFill>
                  <a:srgbClr val="C00000"/>
                </a:solidFill>
              </a:rPr>
              <a:t>Fracturebands</a:t>
            </a:r>
            <a:r>
              <a:rPr lang="en-US" sz="2000" dirty="0" smtClean="0">
                <a:solidFill>
                  <a:srgbClr val="C00000"/>
                </a:solidFill>
              </a:rPr>
              <a:t>??</a:t>
            </a: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50503" t="16552"/>
          <a:stretch/>
        </p:blipFill>
        <p:spPr>
          <a:xfrm>
            <a:off x="6220100" y="4795678"/>
            <a:ext cx="1557165" cy="1556644"/>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16371"/>
          <a:stretch/>
        </p:blipFill>
        <p:spPr>
          <a:xfrm>
            <a:off x="8001001" y="5083408"/>
            <a:ext cx="1994169" cy="1268914"/>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18906" y="5247594"/>
            <a:ext cx="1872575" cy="1104728"/>
          </a:xfrm>
          <a:prstGeom prst="rect">
            <a:avLst/>
          </a:prstGeom>
        </p:spPr>
      </p:pic>
      <p:sp>
        <p:nvSpPr>
          <p:cNvPr id="15" name="TextBox 14"/>
          <p:cNvSpPr txBox="1"/>
          <p:nvPr/>
        </p:nvSpPr>
        <p:spPr>
          <a:xfrm>
            <a:off x="11552588" y="6339959"/>
            <a:ext cx="594176" cy="369332"/>
          </a:xfrm>
          <a:prstGeom prst="rect">
            <a:avLst/>
          </a:prstGeom>
          <a:noFill/>
        </p:spPr>
        <p:txBody>
          <a:bodyPr wrap="square" rtlCol="0">
            <a:spAutoFit/>
          </a:bodyPr>
          <a:lstStyle/>
          <a:p>
            <a:r>
              <a:rPr lang="en-US" dirty="0" smtClean="0"/>
              <a:t>23</a:t>
            </a:r>
            <a:endParaRPr lang="en-GB" dirty="0"/>
          </a:p>
        </p:txBody>
      </p:sp>
    </p:spTree>
    <p:extLst>
      <p:ext uri="{BB962C8B-B14F-4D97-AF65-F5344CB8AC3E}">
        <p14:creationId xmlns:p14="http://schemas.microsoft.com/office/powerpoint/2010/main" val="35065018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I can answer  - partly</a:t>
            </a:r>
            <a:endParaRPr lang="en-GB" dirty="0"/>
          </a:p>
        </p:txBody>
      </p:sp>
      <p:sp>
        <p:nvSpPr>
          <p:cNvPr id="3" name="Content Placeholder 2"/>
          <p:cNvSpPr>
            <a:spLocks noGrp="1"/>
          </p:cNvSpPr>
          <p:nvPr>
            <p:ph idx="1"/>
          </p:nvPr>
        </p:nvSpPr>
        <p:spPr>
          <a:xfrm>
            <a:off x="755071" y="1382279"/>
            <a:ext cx="10939857" cy="1993220"/>
          </a:xfrm>
        </p:spPr>
        <p:txBody>
          <a:bodyPr>
            <a:normAutofit fontScale="62500" lnSpcReduction="20000"/>
          </a:bodyPr>
          <a:lstStyle/>
          <a:p>
            <a:r>
              <a:rPr lang="en-US" b="1" dirty="0" smtClean="0"/>
              <a:t>What % water moves through pores and what % induced voids?</a:t>
            </a:r>
          </a:p>
          <a:p>
            <a:r>
              <a:rPr lang="en-US" dirty="0" smtClean="0"/>
              <a:t>Variable but both contribute</a:t>
            </a:r>
          </a:p>
          <a:p>
            <a:r>
              <a:rPr lang="en-US" dirty="0" smtClean="0"/>
              <a:t>Typically fractureband </a:t>
            </a:r>
            <a:r>
              <a:rPr lang="en-US" dirty="0"/>
              <a:t>is participating in flow from start</a:t>
            </a:r>
          </a:p>
          <a:p>
            <a:r>
              <a:rPr lang="en-US" dirty="0" smtClean="0"/>
              <a:t>Chosen samples have  fracture  at base </a:t>
            </a:r>
            <a:endParaRPr lang="en-GB" dirty="0"/>
          </a:p>
          <a:p>
            <a:r>
              <a:rPr lang="en-US" dirty="0" err="1"/>
              <a:t>Fracturebands</a:t>
            </a:r>
            <a:r>
              <a:rPr lang="en-US" dirty="0"/>
              <a:t> seem to provide key connections to ‘good’ layers in the laminated matrix </a:t>
            </a:r>
            <a:r>
              <a:rPr lang="en-US" dirty="0" smtClean="0"/>
              <a:t>material</a:t>
            </a:r>
          </a:p>
          <a:p>
            <a:r>
              <a:rPr lang="en-US" dirty="0" smtClean="0"/>
              <a:t>No fractureband = no water ingress</a:t>
            </a:r>
            <a:endParaRPr lang="en-US" dirty="0"/>
          </a:p>
          <a:p>
            <a:endParaRPr lang="en-US" dirty="0" smtClean="0"/>
          </a:p>
          <a:p>
            <a:pPr lvl="1"/>
            <a:endParaRPr lang="en-US" dirty="0" smtClean="0"/>
          </a:p>
          <a:p>
            <a:pPr lvl="1"/>
            <a:endParaRPr lang="en-US" dirty="0"/>
          </a:p>
          <a:p>
            <a:endParaRPr lang="en-GB" dirty="0"/>
          </a:p>
        </p:txBody>
      </p:sp>
      <p:sp>
        <p:nvSpPr>
          <p:cNvPr id="4" name="TextBox 3"/>
          <p:cNvSpPr txBox="1"/>
          <p:nvPr/>
        </p:nvSpPr>
        <p:spPr>
          <a:xfrm>
            <a:off x="11611429" y="6317697"/>
            <a:ext cx="540250" cy="369332"/>
          </a:xfrm>
          <a:prstGeom prst="rect">
            <a:avLst/>
          </a:prstGeom>
          <a:noFill/>
        </p:spPr>
        <p:txBody>
          <a:bodyPr wrap="square" rtlCol="0">
            <a:spAutoFit/>
          </a:bodyPr>
          <a:lstStyle/>
          <a:p>
            <a:r>
              <a:rPr lang="en-US" dirty="0" smtClean="0"/>
              <a:t>24</a:t>
            </a:r>
            <a:endParaRPr lang="en-GB" dirty="0"/>
          </a:p>
        </p:txBody>
      </p:sp>
      <p:grpSp>
        <p:nvGrpSpPr>
          <p:cNvPr id="16" name="Group 15"/>
          <p:cNvGrpSpPr/>
          <p:nvPr/>
        </p:nvGrpSpPr>
        <p:grpSpPr>
          <a:xfrm>
            <a:off x="496056" y="3503073"/>
            <a:ext cx="11032530" cy="3354927"/>
            <a:chOff x="515511" y="3169135"/>
            <a:chExt cx="11032530" cy="3354927"/>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324" y="3188293"/>
              <a:ext cx="1479242" cy="29127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7973" y="3181378"/>
              <a:ext cx="1474895" cy="291269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3355" y="3172213"/>
              <a:ext cx="1509921" cy="297057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5601" y="3188293"/>
              <a:ext cx="1390035" cy="2893542"/>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32312" y="3169135"/>
              <a:ext cx="1333411" cy="291270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54045" y="3169135"/>
              <a:ext cx="1335339" cy="2890061"/>
            </a:xfrm>
            <a:prstGeom prst="rect">
              <a:avLst/>
            </a:prstGeom>
          </p:spPr>
        </p:pic>
        <p:sp>
          <p:nvSpPr>
            <p:cNvPr id="11" name="TextBox 10"/>
            <p:cNvSpPr txBox="1"/>
            <p:nvPr/>
          </p:nvSpPr>
          <p:spPr>
            <a:xfrm>
              <a:off x="515511" y="6062397"/>
              <a:ext cx="795089" cy="461665"/>
            </a:xfrm>
            <a:prstGeom prst="rect">
              <a:avLst/>
            </a:prstGeom>
            <a:noFill/>
          </p:spPr>
          <p:txBody>
            <a:bodyPr wrap="none" rtlCol="0">
              <a:spAutoFit/>
            </a:bodyPr>
            <a:lstStyle/>
            <a:p>
              <a:r>
                <a:rPr lang="en-GB" sz="2400" dirty="0"/>
                <a:t>Early</a:t>
              </a:r>
            </a:p>
          </p:txBody>
        </p:sp>
        <p:sp>
          <p:nvSpPr>
            <p:cNvPr id="12" name="TextBox 11"/>
            <p:cNvSpPr txBox="1"/>
            <p:nvPr/>
          </p:nvSpPr>
          <p:spPr>
            <a:xfrm>
              <a:off x="10835795" y="6062397"/>
              <a:ext cx="712246" cy="461665"/>
            </a:xfrm>
            <a:prstGeom prst="rect">
              <a:avLst/>
            </a:prstGeom>
            <a:noFill/>
          </p:spPr>
          <p:txBody>
            <a:bodyPr wrap="none" rtlCol="0">
              <a:spAutoFit/>
            </a:bodyPr>
            <a:lstStyle/>
            <a:p>
              <a:r>
                <a:rPr lang="en-GB" sz="2400" dirty="0"/>
                <a:t>Late</a:t>
              </a:r>
            </a:p>
          </p:txBody>
        </p:sp>
        <p:cxnSp>
          <p:nvCxnSpPr>
            <p:cNvPr id="13" name="Straight Arrow Connector 12"/>
            <p:cNvCxnSpPr>
              <a:stCxn id="11" idx="3"/>
              <a:endCxn id="12" idx="1"/>
            </p:cNvCxnSpPr>
            <p:nvPr/>
          </p:nvCxnSpPr>
          <p:spPr>
            <a:xfrm>
              <a:off x="1310600" y="6293230"/>
              <a:ext cx="95251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32825" y="3188293"/>
              <a:ext cx="1552908" cy="2966228"/>
            </a:xfrm>
            <a:prstGeom prst="rect">
              <a:avLst/>
            </a:prstGeom>
          </p:spPr>
        </p:pic>
      </p:grpSp>
    </p:spTree>
    <p:extLst>
      <p:ext uri="{BB962C8B-B14F-4D97-AF65-F5344CB8AC3E}">
        <p14:creationId xmlns:p14="http://schemas.microsoft.com/office/powerpoint/2010/main" val="26169078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671" y="-34860"/>
            <a:ext cx="10515600" cy="1325563"/>
          </a:xfrm>
        </p:spPr>
        <p:txBody>
          <a:bodyPr/>
          <a:lstStyle/>
          <a:p>
            <a:r>
              <a:rPr lang="en-US" dirty="0" smtClean="0"/>
              <a:t>Questions I can answer  - partly</a:t>
            </a:r>
            <a:endParaRPr lang="en-GB" dirty="0"/>
          </a:p>
        </p:txBody>
      </p:sp>
      <p:sp>
        <p:nvSpPr>
          <p:cNvPr id="3" name="Content Placeholder 2"/>
          <p:cNvSpPr>
            <a:spLocks noGrp="1"/>
          </p:cNvSpPr>
          <p:nvPr>
            <p:ph idx="1"/>
          </p:nvPr>
        </p:nvSpPr>
        <p:spPr>
          <a:xfrm>
            <a:off x="755071" y="1382279"/>
            <a:ext cx="6307210" cy="2762366"/>
          </a:xfrm>
        </p:spPr>
        <p:txBody>
          <a:bodyPr>
            <a:normAutofit lnSpcReduction="10000"/>
          </a:bodyPr>
          <a:lstStyle/>
          <a:p>
            <a:r>
              <a:rPr lang="en-US" b="1" dirty="0" smtClean="0"/>
              <a:t>How does the water (D</a:t>
            </a:r>
            <a:r>
              <a:rPr lang="en-US" b="1" baseline="-25000" dirty="0" smtClean="0"/>
              <a:t>2</a:t>
            </a:r>
            <a:r>
              <a:rPr lang="en-US" b="1" dirty="0" smtClean="0"/>
              <a:t>O) replace air? Simple front progression base-to-top or strongly partitioned?</a:t>
            </a:r>
          </a:p>
          <a:p>
            <a:r>
              <a:rPr lang="en-US" dirty="0" smtClean="0"/>
              <a:t> </a:t>
            </a:r>
            <a:r>
              <a:rPr lang="en-US" dirty="0" smtClean="0"/>
              <a:t>Moderately </a:t>
            </a:r>
            <a:r>
              <a:rPr lang="en-US" dirty="0" smtClean="0"/>
              <a:t>partitioned into fractures </a:t>
            </a:r>
          </a:p>
          <a:p>
            <a:r>
              <a:rPr lang="en-US" dirty="0" smtClean="0"/>
              <a:t>No such thing as a front</a:t>
            </a:r>
          </a:p>
          <a:p>
            <a:r>
              <a:rPr lang="en-US" dirty="0" smtClean="0"/>
              <a:t>No idea  if fingering  buried in there</a:t>
            </a:r>
          </a:p>
          <a:p>
            <a:pPr lvl="1"/>
            <a:endParaRPr lang="en-US" dirty="0" smtClean="0"/>
          </a:p>
          <a:p>
            <a:pPr lvl="1"/>
            <a:endParaRPr lang="en-US" dirty="0"/>
          </a:p>
          <a:p>
            <a:endParaRPr lang="en-GB" dirty="0"/>
          </a:p>
        </p:txBody>
      </p:sp>
      <p:sp>
        <p:nvSpPr>
          <p:cNvPr id="4" name="TextBox 3"/>
          <p:cNvSpPr txBox="1"/>
          <p:nvPr/>
        </p:nvSpPr>
        <p:spPr>
          <a:xfrm>
            <a:off x="11488366" y="6317697"/>
            <a:ext cx="508249" cy="369332"/>
          </a:xfrm>
          <a:prstGeom prst="rect">
            <a:avLst/>
          </a:prstGeom>
          <a:noFill/>
        </p:spPr>
        <p:txBody>
          <a:bodyPr wrap="square" rtlCol="0">
            <a:spAutoFit/>
          </a:bodyPr>
          <a:lstStyle/>
          <a:p>
            <a:r>
              <a:rPr lang="en-US" dirty="0" smtClean="0"/>
              <a:t>25</a:t>
            </a:r>
            <a:endParaRPr lang="en-GB" dirty="0"/>
          </a:p>
        </p:txBody>
      </p:sp>
      <p:pic>
        <p:nvPicPr>
          <p:cNvPr id="5"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2805" t="4308" r="6808" b="10552"/>
          <a:stretch/>
        </p:blipFill>
        <p:spPr>
          <a:xfrm>
            <a:off x="8870219" y="303864"/>
            <a:ext cx="3019563" cy="3665022"/>
          </a:xfrm>
          <a:prstGeom prst="rect">
            <a:avLst/>
          </a:prstGeom>
        </p:spPr>
      </p:pic>
      <p:grpSp>
        <p:nvGrpSpPr>
          <p:cNvPr id="12" name="Group 11"/>
          <p:cNvGrpSpPr/>
          <p:nvPr/>
        </p:nvGrpSpPr>
        <p:grpSpPr>
          <a:xfrm>
            <a:off x="8989041" y="3968886"/>
            <a:ext cx="2292230" cy="357772"/>
            <a:chOff x="8518353" y="5562957"/>
            <a:chExt cx="2295308" cy="461638"/>
          </a:xfrm>
        </p:grpSpPr>
        <p:sp>
          <p:nvSpPr>
            <p:cNvPr id="6" name="Up Arrow 5"/>
            <p:cNvSpPr/>
            <p:nvPr/>
          </p:nvSpPr>
          <p:spPr>
            <a:xfrm>
              <a:off x="9880072" y="5570668"/>
              <a:ext cx="269560" cy="45392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Up Arrow 6"/>
            <p:cNvSpPr/>
            <p:nvPr/>
          </p:nvSpPr>
          <p:spPr>
            <a:xfrm>
              <a:off x="9220905" y="5562957"/>
              <a:ext cx="269560" cy="45392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Up Arrow 7"/>
            <p:cNvSpPr/>
            <p:nvPr/>
          </p:nvSpPr>
          <p:spPr>
            <a:xfrm>
              <a:off x="8518353" y="5570668"/>
              <a:ext cx="269560" cy="45392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Up Arrow 8"/>
            <p:cNvSpPr/>
            <p:nvPr/>
          </p:nvSpPr>
          <p:spPr>
            <a:xfrm>
              <a:off x="10544101" y="5562957"/>
              <a:ext cx="269560" cy="45392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p:cNvSpPr txBox="1"/>
          <p:nvPr/>
        </p:nvSpPr>
        <p:spPr>
          <a:xfrm>
            <a:off x="8022960" y="1014061"/>
            <a:ext cx="764953" cy="523220"/>
          </a:xfrm>
          <a:prstGeom prst="rect">
            <a:avLst/>
          </a:prstGeom>
          <a:noFill/>
        </p:spPr>
        <p:txBody>
          <a:bodyPr wrap="none" rtlCol="0">
            <a:spAutoFit/>
          </a:bodyPr>
          <a:lstStyle/>
          <a:p>
            <a:r>
              <a:rPr lang="en-GB" sz="2800" dirty="0"/>
              <a:t>D</a:t>
            </a:r>
            <a:r>
              <a:rPr lang="en-GB" sz="2800" baseline="-25000" dirty="0"/>
              <a:t>2</a:t>
            </a:r>
            <a:r>
              <a:rPr lang="en-GB" sz="2800" dirty="0"/>
              <a:t>O</a:t>
            </a:r>
          </a:p>
        </p:txBody>
      </p:sp>
      <p:pic>
        <p:nvPicPr>
          <p:cNvPr id="13"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788" y="4391222"/>
            <a:ext cx="6586462" cy="2452134"/>
          </a:xfrm>
          <a:prstGeom prst="rect">
            <a:avLst/>
          </a:prstGeom>
          <a:noFill/>
          <a:extLst>
            <a:ext uri="{909E8E84-426E-40DD-AFC4-6F175D3DCCD1}">
              <a14:hiddenFill xmlns:a14="http://schemas.microsoft.com/office/drawing/2010/main">
                <a:solidFill>
                  <a:srgbClr val="FFFFFF"/>
                </a:solidFill>
              </a14:hiddenFill>
            </a:ext>
          </a:extLst>
        </p:spPr>
      </p:pic>
      <p:pic>
        <p:nvPicPr>
          <p:cNvPr id="1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2805" t="4308" r="6808" b="10552"/>
          <a:stretch/>
        </p:blipFill>
        <p:spPr>
          <a:xfrm>
            <a:off x="8870218" y="303864"/>
            <a:ext cx="3019563" cy="3665022"/>
          </a:xfrm>
          <a:prstGeom prst="rect">
            <a:avLst/>
          </a:prstGeom>
        </p:spPr>
      </p:pic>
    </p:spTree>
    <p:extLst>
      <p:ext uri="{BB962C8B-B14F-4D97-AF65-F5344CB8AC3E}">
        <p14:creationId xmlns:p14="http://schemas.microsoft.com/office/powerpoint/2010/main" val="17362601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538" y="404570"/>
            <a:ext cx="10515600" cy="1325563"/>
          </a:xfrm>
        </p:spPr>
        <p:txBody>
          <a:bodyPr/>
          <a:lstStyle/>
          <a:p>
            <a:r>
              <a:rPr lang="en-US" dirty="0" smtClean="0"/>
              <a:t>Questions I can answer (partly)</a:t>
            </a:r>
            <a:endParaRPr lang="en-GB" dirty="0"/>
          </a:p>
        </p:txBody>
      </p:sp>
      <p:sp>
        <p:nvSpPr>
          <p:cNvPr id="3" name="Content Placeholder 2"/>
          <p:cNvSpPr>
            <a:spLocks noGrp="1"/>
          </p:cNvSpPr>
          <p:nvPr>
            <p:ph idx="1"/>
          </p:nvPr>
        </p:nvSpPr>
        <p:spPr>
          <a:xfrm>
            <a:off x="755072" y="1382278"/>
            <a:ext cx="7397730" cy="2621099"/>
          </a:xfrm>
        </p:spPr>
        <p:txBody>
          <a:bodyPr>
            <a:normAutofit fontScale="47500" lnSpcReduction="20000"/>
          </a:bodyPr>
          <a:lstStyle/>
          <a:p>
            <a:pPr marL="0" indent="0">
              <a:buNone/>
            </a:pPr>
            <a:r>
              <a:rPr lang="en-US" sz="5900" b="1" dirty="0" smtClean="0"/>
              <a:t>What happens within the water phase?</a:t>
            </a:r>
          </a:p>
          <a:p>
            <a:pPr marL="0" indent="0">
              <a:buNone/>
            </a:pPr>
            <a:endParaRPr lang="en-US" sz="5900" b="1" dirty="0" smtClean="0"/>
          </a:p>
          <a:p>
            <a:r>
              <a:rPr lang="en-US" sz="5900" dirty="0" smtClean="0"/>
              <a:t>Strongly </a:t>
            </a:r>
            <a:r>
              <a:rPr lang="en-US" sz="5900" dirty="0"/>
              <a:t>partitioned into fractures </a:t>
            </a:r>
          </a:p>
          <a:p>
            <a:r>
              <a:rPr lang="en-US" sz="5900" dirty="0"/>
              <a:t>No such thing as a </a:t>
            </a:r>
            <a:r>
              <a:rPr lang="en-US" sz="5900" dirty="0" smtClean="0"/>
              <a:t>front</a:t>
            </a:r>
          </a:p>
          <a:p>
            <a:r>
              <a:rPr lang="en-US" sz="5900" dirty="0" smtClean="0"/>
              <a:t>Far too complex to  see fingering</a:t>
            </a:r>
            <a:r>
              <a:rPr lang="en-US" sz="5900" dirty="0"/>
              <a:t> </a:t>
            </a:r>
            <a:r>
              <a:rPr lang="en-US" sz="5900" dirty="0" smtClean="0"/>
              <a:t>- wrong </a:t>
            </a:r>
            <a:r>
              <a:rPr lang="en-US" sz="5900" dirty="0"/>
              <a:t>conditions? </a:t>
            </a:r>
          </a:p>
          <a:p>
            <a:pPr marL="0" indent="0">
              <a:buNone/>
            </a:pPr>
            <a:endParaRPr lang="en-US" dirty="0" smtClean="0"/>
          </a:p>
          <a:p>
            <a:pPr lvl="1"/>
            <a:endParaRPr lang="en-US" dirty="0" smtClean="0"/>
          </a:p>
          <a:p>
            <a:pPr lvl="1"/>
            <a:endParaRPr lang="en-US" dirty="0"/>
          </a:p>
          <a:p>
            <a:endParaRPr lang="en-GB" dirty="0"/>
          </a:p>
        </p:txBody>
      </p:sp>
      <p:sp>
        <p:nvSpPr>
          <p:cNvPr id="11" name="TextBox 10"/>
          <p:cNvSpPr txBox="1"/>
          <p:nvPr/>
        </p:nvSpPr>
        <p:spPr>
          <a:xfrm>
            <a:off x="8882372" y="939971"/>
            <a:ext cx="768159" cy="523220"/>
          </a:xfrm>
          <a:prstGeom prst="rect">
            <a:avLst/>
          </a:prstGeom>
          <a:noFill/>
        </p:spPr>
        <p:txBody>
          <a:bodyPr wrap="none" rtlCol="0">
            <a:spAutoFit/>
          </a:bodyPr>
          <a:lstStyle/>
          <a:p>
            <a:r>
              <a:rPr lang="en-GB" sz="2800" dirty="0"/>
              <a:t>H</a:t>
            </a:r>
            <a:r>
              <a:rPr lang="en-GB" sz="2800" baseline="-25000" dirty="0" smtClean="0"/>
              <a:t>2</a:t>
            </a:r>
            <a:r>
              <a:rPr lang="en-GB" sz="2800" dirty="0" smtClean="0"/>
              <a:t>O</a:t>
            </a:r>
            <a:endParaRPr lang="en-GB" sz="2800" dirty="0"/>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20511" t="6250" r="19603" b="3506"/>
          <a:stretch/>
        </p:blipFill>
        <p:spPr>
          <a:xfrm>
            <a:off x="7869792" y="1544104"/>
            <a:ext cx="3435650" cy="4103070"/>
          </a:xfrm>
          <a:prstGeom prst="rect">
            <a:avLst/>
          </a:prstGeom>
        </p:spPr>
      </p:pic>
      <p:sp>
        <p:nvSpPr>
          <p:cNvPr id="15" name="Up Arrow 14"/>
          <p:cNvSpPr/>
          <p:nvPr/>
        </p:nvSpPr>
        <p:spPr>
          <a:xfrm>
            <a:off x="9550743" y="5288631"/>
            <a:ext cx="151283" cy="29046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Up Arrow 15"/>
          <p:cNvSpPr/>
          <p:nvPr/>
        </p:nvSpPr>
        <p:spPr>
          <a:xfrm>
            <a:off x="8903959" y="5288631"/>
            <a:ext cx="139558" cy="333991"/>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Up Arrow 16"/>
          <p:cNvSpPr/>
          <p:nvPr/>
        </p:nvSpPr>
        <p:spPr>
          <a:xfrm>
            <a:off x="8245450" y="5332155"/>
            <a:ext cx="151283" cy="29046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Up Arrow 17"/>
          <p:cNvSpPr/>
          <p:nvPr/>
        </p:nvSpPr>
        <p:spPr>
          <a:xfrm>
            <a:off x="10133610" y="5288630"/>
            <a:ext cx="151283" cy="29046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8882372" y="5801488"/>
            <a:ext cx="2055501" cy="369332"/>
          </a:xfrm>
          <a:prstGeom prst="rect">
            <a:avLst/>
          </a:prstGeom>
          <a:noFill/>
        </p:spPr>
        <p:txBody>
          <a:bodyPr wrap="square" rtlCol="0">
            <a:spAutoFit/>
          </a:bodyPr>
          <a:lstStyle/>
          <a:p>
            <a:r>
              <a:rPr lang="en-GB" dirty="0" smtClean="0"/>
              <a:t>Fracture dominant</a:t>
            </a:r>
            <a:endParaRPr lang="en-GB" dirty="0"/>
          </a:p>
        </p:txBody>
      </p:sp>
      <p:sp>
        <p:nvSpPr>
          <p:cNvPr id="20" name="TextBox 19"/>
          <p:cNvSpPr txBox="1"/>
          <p:nvPr/>
        </p:nvSpPr>
        <p:spPr>
          <a:xfrm>
            <a:off x="11552588" y="6339959"/>
            <a:ext cx="594176" cy="369332"/>
          </a:xfrm>
          <a:prstGeom prst="rect">
            <a:avLst/>
          </a:prstGeom>
          <a:noFill/>
        </p:spPr>
        <p:txBody>
          <a:bodyPr wrap="square" rtlCol="0">
            <a:spAutoFit/>
          </a:bodyPr>
          <a:lstStyle/>
          <a:p>
            <a:r>
              <a:rPr lang="en-US" dirty="0" smtClean="0"/>
              <a:t>26</a:t>
            </a:r>
            <a:endParaRPr lang="en-GB" dirty="0"/>
          </a:p>
        </p:txBody>
      </p:sp>
    </p:spTree>
    <p:extLst>
      <p:ext uri="{BB962C8B-B14F-4D97-AF65-F5344CB8AC3E}">
        <p14:creationId xmlns:p14="http://schemas.microsoft.com/office/powerpoint/2010/main" val="3533791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I can (partly) answer</a:t>
            </a:r>
            <a:endParaRPr lang="en-GB" dirty="0"/>
          </a:p>
        </p:txBody>
      </p:sp>
      <p:sp>
        <p:nvSpPr>
          <p:cNvPr id="3" name="Content Placeholder 2"/>
          <p:cNvSpPr>
            <a:spLocks noGrp="1"/>
          </p:cNvSpPr>
          <p:nvPr>
            <p:ph idx="1"/>
          </p:nvPr>
        </p:nvSpPr>
        <p:spPr>
          <a:xfrm>
            <a:off x="677249" y="1690689"/>
            <a:ext cx="11049001" cy="1990102"/>
          </a:xfrm>
        </p:spPr>
        <p:txBody>
          <a:bodyPr>
            <a:normAutofit/>
          </a:bodyPr>
          <a:lstStyle/>
          <a:p>
            <a:pPr marL="0" indent="0">
              <a:buNone/>
            </a:pPr>
            <a:r>
              <a:rPr lang="en-US" b="1" dirty="0" smtClean="0"/>
              <a:t>What is the fluid movement driver?</a:t>
            </a:r>
          </a:p>
          <a:p>
            <a:pPr lvl="1"/>
            <a:r>
              <a:rPr lang="en-US" dirty="0" smtClean="0"/>
              <a:t>Imbibition?</a:t>
            </a:r>
          </a:p>
          <a:p>
            <a:pPr lvl="1"/>
            <a:r>
              <a:rPr lang="en-US" dirty="0" smtClean="0"/>
              <a:t>Pressure-driven (viscous) flow</a:t>
            </a:r>
          </a:p>
          <a:p>
            <a:pPr lvl="1"/>
            <a:endParaRPr lang="en-US" dirty="0" smtClean="0"/>
          </a:p>
          <a:p>
            <a:pPr lvl="1"/>
            <a:endParaRPr lang="en-US" dirty="0" smtClean="0"/>
          </a:p>
          <a:p>
            <a:pPr lvl="1"/>
            <a:endParaRPr lang="en-US" dirty="0"/>
          </a:p>
          <a:p>
            <a:endParaRPr lang="en-GB" dirty="0"/>
          </a:p>
        </p:txBody>
      </p:sp>
      <p:pic>
        <p:nvPicPr>
          <p:cNvPr id="4"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8333" r="17287"/>
          <a:stretch/>
        </p:blipFill>
        <p:spPr>
          <a:xfrm>
            <a:off x="9481539" y="85216"/>
            <a:ext cx="1744779" cy="25146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2480" t="7954" r="29510" b="7974"/>
          <a:stretch/>
        </p:blipFill>
        <p:spPr>
          <a:xfrm>
            <a:off x="8565525" y="2294475"/>
            <a:ext cx="1599926" cy="2481631"/>
          </a:xfrm>
          <a:prstGeom prst="rect">
            <a:avLst/>
          </a:prstGeom>
        </p:spPr>
      </p:pic>
      <p:pic>
        <p:nvPicPr>
          <p:cNvPr id="6" name="Content Placeholder 3"/>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65451" y="4589917"/>
            <a:ext cx="1321154" cy="2161948"/>
          </a:xfrm>
          <a:prstGeom prst="rect">
            <a:avLst/>
          </a:prstGeom>
          <a:noFill/>
          <a:ln>
            <a:noFill/>
          </a:ln>
        </p:spPr>
      </p:pic>
      <p:sp>
        <p:nvSpPr>
          <p:cNvPr id="7" name="TextBox 6"/>
          <p:cNvSpPr txBox="1"/>
          <p:nvPr/>
        </p:nvSpPr>
        <p:spPr>
          <a:xfrm>
            <a:off x="8325232" y="903770"/>
            <a:ext cx="1385946" cy="584775"/>
          </a:xfrm>
          <a:prstGeom prst="rect">
            <a:avLst/>
          </a:prstGeom>
          <a:noFill/>
        </p:spPr>
        <p:txBody>
          <a:bodyPr wrap="square" rtlCol="0">
            <a:spAutoFit/>
          </a:bodyPr>
          <a:lstStyle/>
          <a:p>
            <a:r>
              <a:rPr lang="en-GB" sz="1600" dirty="0" smtClean="0"/>
              <a:t>Time of flight D</a:t>
            </a:r>
            <a:r>
              <a:rPr lang="en-GB" sz="1600" baseline="-25000" dirty="0" smtClean="0"/>
              <a:t>2</a:t>
            </a:r>
            <a:r>
              <a:rPr lang="en-GB" sz="1600" dirty="0" smtClean="0"/>
              <a:t>O into air</a:t>
            </a:r>
            <a:endParaRPr lang="en-GB" sz="1600" dirty="0"/>
          </a:p>
        </p:txBody>
      </p:sp>
      <p:sp>
        <p:nvSpPr>
          <p:cNvPr id="8" name="TextBox 7"/>
          <p:cNvSpPr txBox="1"/>
          <p:nvPr/>
        </p:nvSpPr>
        <p:spPr>
          <a:xfrm>
            <a:off x="9711178" y="2620736"/>
            <a:ext cx="2419830" cy="338554"/>
          </a:xfrm>
          <a:prstGeom prst="rect">
            <a:avLst/>
          </a:prstGeom>
          <a:noFill/>
        </p:spPr>
        <p:txBody>
          <a:bodyPr wrap="none" rtlCol="0">
            <a:spAutoFit/>
          </a:bodyPr>
          <a:lstStyle/>
          <a:p>
            <a:r>
              <a:rPr lang="en-GB" sz="1600" dirty="0" smtClean="0"/>
              <a:t>Time of flight H</a:t>
            </a:r>
            <a:r>
              <a:rPr lang="en-GB" sz="1600" baseline="-25000" dirty="0" smtClean="0"/>
              <a:t>2</a:t>
            </a:r>
            <a:r>
              <a:rPr lang="en-GB" sz="1600" dirty="0" smtClean="0"/>
              <a:t>O into D</a:t>
            </a:r>
            <a:r>
              <a:rPr lang="en-GB" sz="1600" baseline="-25000" dirty="0" smtClean="0"/>
              <a:t>2</a:t>
            </a:r>
            <a:r>
              <a:rPr lang="en-GB" sz="1600" dirty="0" smtClean="0"/>
              <a:t>O</a:t>
            </a:r>
            <a:endParaRPr lang="en-GB" sz="1600" dirty="0"/>
          </a:p>
        </p:txBody>
      </p:sp>
      <p:sp>
        <p:nvSpPr>
          <p:cNvPr id="9" name="TextBox 8"/>
          <p:cNvSpPr txBox="1"/>
          <p:nvPr/>
        </p:nvSpPr>
        <p:spPr>
          <a:xfrm>
            <a:off x="7776316" y="5670891"/>
            <a:ext cx="2481770" cy="338554"/>
          </a:xfrm>
          <a:prstGeom prst="rect">
            <a:avLst/>
          </a:prstGeom>
          <a:noFill/>
        </p:spPr>
        <p:txBody>
          <a:bodyPr wrap="none" rtlCol="0">
            <a:spAutoFit/>
          </a:bodyPr>
          <a:lstStyle/>
          <a:p>
            <a:r>
              <a:rPr lang="en-GB" altLang="en-US" sz="1600" dirty="0" smtClean="0">
                <a:latin typeface="Calibri" panose="020F0502020204030204" pitchFamily="34" charset="0"/>
                <a:ea typeface="Calibri" panose="020F0502020204030204" pitchFamily="34" charset="0"/>
                <a:cs typeface="Times New Roman" panose="02020603050405020304" pitchFamily="18" charset="0"/>
              </a:rPr>
              <a:t>Liquid movement sequence</a:t>
            </a:r>
            <a:endParaRPr lang="en-GB" sz="1600" dirty="0"/>
          </a:p>
        </p:txBody>
      </p:sp>
      <p:sp>
        <p:nvSpPr>
          <p:cNvPr id="10" name="TextBox 9"/>
          <p:cNvSpPr txBox="1"/>
          <p:nvPr/>
        </p:nvSpPr>
        <p:spPr>
          <a:xfrm>
            <a:off x="11552588" y="6339959"/>
            <a:ext cx="594176" cy="369332"/>
          </a:xfrm>
          <a:prstGeom prst="rect">
            <a:avLst/>
          </a:prstGeom>
          <a:noFill/>
        </p:spPr>
        <p:txBody>
          <a:bodyPr wrap="square" rtlCol="0">
            <a:spAutoFit/>
          </a:bodyPr>
          <a:lstStyle/>
          <a:p>
            <a:r>
              <a:rPr lang="en-US" dirty="0" smtClean="0"/>
              <a:t>27</a:t>
            </a:r>
            <a:endParaRPr lang="en-GB" dirty="0"/>
          </a:p>
        </p:txBody>
      </p:sp>
    </p:spTree>
    <p:extLst>
      <p:ext uri="{BB962C8B-B14F-4D97-AF65-F5344CB8AC3E}">
        <p14:creationId xmlns:p14="http://schemas.microsoft.com/office/powerpoint/2010/main" val="20252280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493" y="318716"/>
            <a:ext cx="10515600" cy="1325563"/>
          </a:xfrm>
        </p:spPr>
        <p:txBody>
          <a:bodyPr/>
          <a:lstStyle/>
          <a:p>
            <a:r>
              <a:rPr lang="en-GB" dirty="0" smtClean="0"/>
              <a:t>Capillarity vs. pressure-driven</a:t>
            </a:r>
            <a:endParaRPr lang="en-GB" dirty="0"/>
          </a:p>
        </p:txBody>
      </p:sp>
      <p:sp>
        <p:nvSpPr>
          <p:cNvPr id="3" name="Content Placeholder 2"/>
          <p:cNvSpPr>
            <a:spLocks noGrp="1"/>
          </p:cNvSpPr>
          <p:nvPr>
            <p:ph idx="1"/>
          </p:nvPr>
        </p:nvSpPr>
        <p:spPr>
          <a:xfrm>
            <a:off x="740230" y="1690688"/>
            <a:ext cx="6697116" cy="4351338"/>
          </a:xfrm>
        </p:spPr>
        <p:txBody>
          <a:bodyPr>
            <a:normAutofit/>
          </a:bodyPr>
          <a:lstStyle/>
          <a:p>
            <a:r>
              <a:rPr lang="en-GB" dirty="0" smtClean="0"/>
              <a:t>Capillarity –  fluid fills smallest-width voids 1</a:t>
            </a:r>
            <a:r>
              <a:rPr lang="en-GB" baseline="30000" dirty="0" smtClean="0"/>
              <a:t>st</a:t>
            </a:r>
            <a:r>
              <a:rPr lang="en-GB" dirty="0" smtClean="0"/>
              <a:t>. It is a physical process </a:t>
            </a:r>
          </a:p>
          <a:p>
            <a:endParaRPr lang="en-GB" dirty="0" smtClean="0"/>
          </a:p>
          <a:p>
            <a:r>
              <a:rPr lang="en-GB" dirty="0" smtClean="0"/>
              <a:t>Pressure-driven - widest voids first and less clearly a physical process</a:t>
            </a:r>
          </a:p>
          <a:p>
            <a:endParaRPr lang="en-GB" dirty="0"/>
          </a:p>
          <a:p>
            <a:r>
              <a:rPr lang="en-GB" dirty="0" smtClean="0"/>
              <a:t>Capillary action and it’s parameters  can be measured, but only in  geometrically simple cases (so far)</a:t>
            </a:r>
          </a:p>
          <a:p>
            <a:pPr marL="0" indent="0">
              <a:buNone/>
            </a:pPr>
            <a:endParaRPr lang="en-GB" dirty="0"/>
          </a:p>
        </p:txBody>
      </p:sp>
      <p:pic>
        <p:nvPicPr>
          <p:cNvPr id="4"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8333" r="17287"/>
          <a:stretch/>
        </p:blipFill>
        <p:spPr>
          <a:xfrm>
            <a:off x="7292492" y="106136"/>
            <a:ext cx="1744779" cy="25146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2480" t="7954" r="29510" b="7974"/>
          <a:stretch/>
        </p:blipFill>
        <p:spPr>
          <a:xfrm>
            <a:off x="8565525" y="2294475"/>
            <a:ext cx="1599926" cy="2481631"/>
          </a:xfrm>
          <a:prstGeom prst="rect">
            <a:avLst/>
          </a:prstGeom>
        </p:spPr>
      </p:pic>
      <p:pic>
        <p:nvPicPr>
          <p:cNvPr id="5" name="Content Placeholder 3"/>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65451" y="4589917"/>
            <a:ext cx="1321154" cy="2161948"/>
          </a:xfrm>
          <a:prstGeom prst="rect">
            <a:avLst/>
          </a:prstGeom>
          <a:noFill/>
          <a:ln>
            <a:noFill/>
          </a:ln>
        </p:spPr>
      </p:pic>
      <p:sp>
        <p:nvSpPr>
          <p:cNvPr id="7" name="TextBox 6"/>
          <p:cNvSpPr txBox="1"/>
          <p:nvPr/>
        </p:nvSpPr>
        <p:spPr>
          <a:xfrm>
            <a:off x="8923508" y="775607"/>
            <a:ext cx="2302810" cy="338554"/>
          </a:xfrm>
          <a:prstGeom prst="rect">
            <a:avLst/>
          </a:prstGeom>
          <a:noFill/>
        </p:spPr>
        <p:txBody>
          <a:bodyPr wrap="none" rtlCol="0">
            <a:spAutoFit/>
          </a:bodyPr>
          <a:lstStyle/>
          <a:p>
            <a:r>
              <a:rPr lang="en-GB" sz="1600" dirty="0" smtClean="0"/>
              <a:t>Time of flight D</a:t>
            </a:r>
            <a:r>
              <a:rPr lang="en-GB" sz="1600" baseline="-25000" dirty="0" smtClean="0"/>
              <a:t>2</a:t>
            </a:r>
            <a:r>
              <a:rPr lang="en-GB" sz="1600" dirty="0" smtClean="0"/>
              <a:t>O into air</a:t>
            </a:r>
            <a:endParaRPr lang="en-GB" sz="1600" dirty="0"/>
          </a:p>
        </p:txBody>
      </p:sp>
      <p:sp>
        <p:nvSpPr>
          <p:cNvPr id="8" name="TextBox 7"/>
          <p:cNvSpPr txBox="1"/>
          <p:nvPr/>
        </p:nvSpPr>
        <p:spPr>
          <a:xfrm>
            <a:off x="9711178" y="2620736"/>
            <a:ext cx="2419830" cy="338554"/>
          </a:xfrm>
          <a:prstGeom prst="rect">
            <a:avLst/>
          </a:prstGeom>
          <a:noFill/>
        </p:spPr>
        <p:txBody>
          <a:bodyPr wrap="none" rtlCol="0">
            <a:spAutoFit/>
          </a:bodyPr>
          <a:lstStyle/>
          <a:p>
            <a:r>
              <a:rPr lang="en-GB" sz="1600" dirty="0" smtClean="0"/>
              <a:t>Time of flight H</a:t>
            </a:r>
            <a:r>
              <a:rPr lang="en-GB" sz="1600" baseline="-25000" dirty="0" smtClean="0"/>
              <a:t>2</a:t>
            </a:r>
            <a:r>
              <a:rPr lang="en-GB" sz="1600" dirty="0" smtClean="0"/>
              <a:t>O into D</a:t>
            </a:r>
            <a:r>
              <a:rPr lang="en-GB" sz="1600" baseline="-25000" dirty="0" smtClean="0"/>
              <a:t>2</a:t>
            </a:r>
            <a:r>
              <a:rPr lang="en-GB" sz="1600" dirty="0" smtClean="0"/>
              <a:t>O</a:t>
            </a:r>
            <a:endParaRPr lang="en-GB" sz="1600" dirty="0"/>
          </a:p>
        </p:txBody>
      </p:sp>
      <p:sp>
        <p:nvSpPr>
          <p:cNvPr id="9" name="TextBox 8"/>
          <p:cNvSpPr txBox="1"/>
          <p:nvPr/>
        </p:nvSpPr>
        <p:spPr>
          <a:xfrm>
            <a:off x="7776316" y="5670891"/>
            <a:ext cx="2481770" cy="338554"/>
          </a:xfrm>
          <a:prstGeom prst="rect">
            <a:avLst/>
          </a:prstGeom>
          <a:noFill/>
        </p:spPr>
        <p:txBody>
          <a:bodyPr wrap="none" rtlCol="0">
            <a:spAutoFit/>
          </a:bodyPr>
          <a:lstStyle/>
          <a:p>
            <a:r>
              <a:rPr lang="en-GB" altLang="en-US" sz="1600" dirty="0" smtClean="0">
                <a:latin typeface="Calibri" panose="020F0502020204030204" pitchFamily="34" charset="0"/>
                <a:ea typeface="Calibri" panose="020F0502020204030204" pitchFamily="34" charset="0"/>
                <a:cs typeface="Times New Roman" panose="02020603050405020304" pitchFamily="18" charset="0"/>
              </a:rPr>
              <a:t>Liquid movement sequence</a:t>
            </a:r>
            <a:endParaRPr lang="en-GB" sz="1600" dirty="0"/>
          </a:p>
        </p:txBody>
      </p:sp>
      <p:sp>
        <p:nvSpPr>
          <p:cNvPr id="10" name="TextBox 9"/>
          <p:cNvSpPr txBox="1"/>
          <p:nvPr/>
        </p:nvSpPr>
        <p:spPr>
          <a:xfrm>
            <a:off x="11536136" y="6317697"/>
            <a:ext cx="460479" cy="369332"/>
          </a:xfrm>
          <a:prstGeom prst="rect">
            <a:avLst/>
          </a:prstGeom>
          <a:noFill/>
        </p:spPr>
        <p:txBody>
          <a:bodyPr wrap="square" rtlCol="0">
            <a:spAutoFit/>
          </a:bodyPr>
          <a:lstStyle/>
          <a:p>
            <a:r>
              <a:rPr lang="en-US" dirty="0" smtClean="0"/>
              <a:t>28</a:t>
            </a:r>
            <a:endParaRPr lang="en-GB" dirty="0"/>
          </a:p>
        </p:txBody>
      </p:sp>
    </p:spTree>
    <p:extLst>
      <p:ext uri="{BB962C8B-B14F-4D97-AF65-F5344CB8AC3E}">
        <p14:creationId xmlns:p14="http://schemas.microsoft.com/office/powerpoint/2010/main" val="30032958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493" y="318716"/>
            <a:ext cx="10515600" cy="1325563"/>
          </a:xfrm>
        </p:spPr>
        <p:txBody>
          <a:bodyPr/>
          <a:lstStyle/>
          <a:p>
            <a:r>
              <a:rPr lang="en-GB" dirty="0" smtClean="0"/>
              <a:t>Learnings</a:t>
            </a:r>
            <a:endParaRPr lang="en-GB" dirty="0"/>
          </a:p>
        </p:txBody>
      </p:sp>
      <p:sp>
        <p:nvSpPr>
          <p:cNvPr id="3" name="Content Placeholder 2"/>
          <p:cNvSpPr>
            <a:spLocks noGrp="1"/>
          </p:cNvSpPr>
          <p:nvPr>
            <p:ph idx="1"/>
          </p:nvPr>
        </p:nvSpPr>
        <p:spPr>
          <a:xfrm>
            <a:off x="740230" y="1690688"/>
            <a:ext cx="6697116" cy="4351338"/>
          </a:xfrm>
        </p:spPr>
        <p:txBody>
          <a:bodyPr>
            <a:normAutofit/>
          </a:bodyPr>
          <a:lstStyle/>
          <a:p>
            <a:r>
              <a:rPr lang="en-GB" dirty="0" smtClean="0"/>
              <a:t>Both  drivers operate in close proximity in both time and space</a:t>
            </a:r>
          </a:p>
          <a:p>
            <a:r>
              <a:rPr lang="en-GB" dirty="0" smtClean="0"/>
              <a:t>Pressure-driven - widest voids first and less clearly a physical process</a:t>
            </a:r>
            <a:endParaRPr lang="en-GB" dirty="0"/>
          </a:p>
          <a:p>
            <a:r>
              <a:rPr lang="en-GB" dirty="0" smtClean="0"/>
              <a:t>Capillary action and it’s parameters can be measured, but only in geometrically simple cases (so far)</a:t>
            </a:r>
          </a:p>
          <a:p>
            <a:r>
              <a:rPr lang="en-GB" dirty="0" smtClean="0"/>
              <a:t>So I can infer capillarity and pressure –driven flow both act but I can’t prove it (yet)</a:t>
            </a:r>
          </a:p>
          <a:p>
            <a:pPr marL="0" indent="0">
              <a:buNone/>
            </a:pPr>
            <a:endParaRPr lang="en-GB" dirty="0"/>
          </a:p>
        </p:txBody>
      </p:sp>
      <p:pic>
        <p:nvPicPr>
          <p:cNvPr id="4"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8333" r="17287"/>
          <a:stretch/>
        </p:blipFill>
        <p:spPr>
          <a:xfrm>
            <a:off x="7292492" y="106136"/>
            <a:ext cx="1744779" cy="25146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2480" t="7954" r="29510" b="7974"/>
          <a:stretch/>
        </p:blipFill>
        <p:spPr>
          <a:xfrm>
            <a:off x="8565525" y="2294475"/>
            <a:ext cx="1599926" cy="2481631"/>
          </a:xfrm>
          <a:prstGeom prst="rect">
            <a:avLst/>
          </a:prstGeom>
        </p:spPr>
      </p:pic>
      <p:pic>
        <p:nvPicPr>
          <p:cNvPr id="5" name="Content Placeholder 3"/>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65451" y="4589917"/>
            <a:ext cx="1321154" cy="2161948"/>
          </a:xfrm>
          <a:prstGeom prst="rect">
            <a:avLst/>
          </a:prstGeom>
          <a:noFill/>
          <a:ln>
            <a:noFill/>
          </a:ln>
        </p:spPr>
      </p:pic>
      <p:sp>
        <p:nvSpPr>
          <p:cNvPr id="7" name="TextBox 6"/>
          <p:cNvSpPr txBox="1"/>
          <p:nvPr/>
        </p:nvSpPr>
        <p:spPr>
          <a:xfrm>
            <a:off x="8923508" y="775607"/>
            <a:ext cx="2302810" cy="338554"/>
          </a:xfrm>
          <a:prstGeom prst="rect">
            <a:avLst/>
          </a:prstGeom>
          <a:noFill/>
        </p:spPr>
        <p:txBody>
          <a:bodyPr wrap="none" rtlCol="0">
            <a:spAutoFit/>
          </a:bodyPr>
          <a:lstStyle/>
          <a:p>
            <a:r>
              <a:rPr lang="en-GB" sz="1600" dirty="0" smtClean="0"/>
              <a:t>Time of flight D</a:t>
            </a:r>
            <a:r>
              <a:rPr lang="en-GB" sz="1600" baseline="-25000" dirty="0" smtClean="0"/>
              <a:t>2</a:t>
            </a:r>
            <a:r>
              <a:rPr lang="en-GB" sz="1600" dirty="0" smtClean="0"/>
              <a:t>O into air</a:t>
            </a:r>
            <a:endParaRPr lang="en-GB" sz="1600" dirty="0"/>
          </a:p>
        </p:txBody>
      </p:sp>
      <p:sp>
        <p:nvSpPr>
          <p:cNvPr id="8" name="TextBox 7"/>
          <p:cNvSpPr txBox="1"/>
          <p:nvPr/>
        </p:nvSpPr>
        <p:spPr>
          <a:xfrm>
            <a:off x="9711178" y="2620736"/>
            <a:ext cx="2419830" cy="338554"/>
          </a:xfrm>
          <a:prstGeom prst="rect">
            <a:avLst/>
          </a:prstGeom>
          <a:noFill/>
        </p:spPr>
        <p:txBody>
          <a:bodyPr wrap="none" rtlCol="0">
            <a:spAutoFit/>
          </a:bodyPr>
          <a:lstStyle/>
          <a:p>
            <a:r>
              <a:rPr lang="en-GB" sz="1600" dirty="0" smtClean="0"/>
              <a:t>Time of flight H</a:t>
            </a:r>
            <a:r>
              <a:rPr lang="en-GB" sz="1600" baseline="-25000" dirty="0" smtClean="0"/>
              <a:t>2</a:t>
            </a:r>
            <a:r>
              <a:rPr lang="en-GB" sz="1600" dirty="0" smtClean="0"/>
              <a:t>O into D</a:t>
            </a:r>
            <a:r>
              <a:rPr lang="en-GB" sz="1600" baseline="-25000" dirty="0" smtClean="0"/>
              <a:t>2</a:t>
            </a:r>
            <a:r>
              <a:rPr lang="en-GB" sz="1600" dirty="0" smtClean="0"/>
              <a:t>O</a:t>
            </a:r>
            <a:endParaRPr lang="en-GB" sz="1600" dirty="0"/>
          </a:p>
        </p:txBody>
      </p:sp>
      <p:sp>
        <p:nvSpPr>
          <p:cNvPr id="9" name="TextBox 8"/>
          <p:cNvSpPr txBox="1"/>
          <p:nvPr/>
        </p:nvSpPr>
        <p:spPr>
          <a:xfrm>
            <a:off x="7776316" y="5670891"/>
            <a:ext cx="2481770" cy="338554"/>
          </a:xfrm>
          <a:prstGeom prst="rect">
            <a:avLst/>
          </a:prstGeom>
          <a:noFill/>
        </p:spPr>
        <p:txBody>
          <a:bodyPr wrap="none" rtlCol="0">
            <a:spAutoFit/>
          </a:bodyPr>
          <a:lstStyle/>
          <a:p>
            <a:r>
              <a:rPr lang="en-GB" altLang="en-US" sz="1600" dirty="0" smtClean="0">
                <a:latin typeface="Calibri" panose="020F0502020204030204" pitchFamily="34" charset="0"/>
                <a:ea typeface="Calibri" panose="020F0502020204030204" pitchFamily="34" charset="0"/>
                <a:cs typeface="Times New Roman" panose="02020603050405020304" pitchFamily="18" charset="0"/>
              </a:rPr>
              <a:t>Liquid movement sequence</a:t>
            </a:r>
            <a:endParaRPr lang="en-GB" sz="1600" dirty="0"/>
          </a:p>
        </p:txBody>
      </p:sp>
      <p:sp>
        <p:nvSpPr>
          <p:cNvPr id="10" name="TextBox 9"/>
          <p:cNvSpPr txBox="1"/>
          <p:nvPr/>
        </p:nvSpPr>
        <p:spPr>
          <a:xfrm>
            <a:off x="11536136" y="6317697"/>
            <a:ext cx="460479" cy="369332"/>
          </a:xfrm>
          <a:prstGeom prst="rect">
            <a:avLst/>
          </a:prstGeom>
          <a:noFill/>
        </p:spPr>
        <p:txBody>
          <a:bodyPr wrap="square" rtlCol="0">
            <a:spAutoFit/>
          </a:bodyPr>
          <a:lstStyle/>
          <a:p>
            <a:r>
              <a:rPr lang="en-US" dirty="0" smtClean="0"/>
              <a:t>29</a:t>
            </a:r>
            <a:endParaRPr lang="en-GB" dirty="0"/>
          </a:p>
        </p:txBody>
      </p:sp>
    </p:spTree>
    <p:extLst>
      <p:ext uri="{BB962C8B-B14F-4D97-AF65-F5344CB8AC3E}">
        <p14:creationId xmlns:p14="http://schemas.microsoft.com/office/powerpoint/2010/main" val="38633662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Components – The Recipe</a:t>
            </a:r>
            <a:endParaRPr lang="en-GB" dirty="0"/>
          </a:p>
        </p:txBody>
      </p:sp>
      <p:sp>
        <p:nvSpPr>
          <p:cNvPr id="3" name="Content Placeholder 2"/>
          <p:cNvSpPr>
            <a:spLocks noGrp="1"/>
          </p:cNvSpPr>
          <p:nvPr>
            <p:ph idx="1"/>
          </p:nvPr>
        </p:nvSpPr>
        <p:spPr>
          <a:xfrm>
            <a:off x="509953" y="1622425"/>
            <a:ext cx="7050175" cy="4166054"/>
          </a:xfrm>
        </p:spPr>
        <p:txBody>
          <a:bodyPr>
            <a:normAutofit fontScale="92500" lnSpcReduction="10000"/>
          </a:bodyPr>
          <a:lstStyle/>
          <a:p>
            <a:pPr marL="514350" indent="-514350">
              <a:buAutoNum type="arabicPeriod"/>
            </a:pPr>
            <a:r>
              <a:rPr lang="en-GB" dirty="0" smtClean="0"/>
              <a:t>Take 1 microporous limestone cylinder</a:t>
            </a:r>
          </a:p>
          <a:p>
            <a:pPr marL="514350" indent="-514350">
              <a:buAutoNum type="arabicPeriod"/>
            </a:pPr>
            <a:r>
              <a:rPr lang="en-GB" dirty="0" smtClean="0"/>
              <a:t>Deform cylinder triaxially to just past peak</a:t>
            </a:r>
          </a:p>
          <a:p>
            <a:pPr marL="514350" indent="-514350">
              <a:buAutoNum type="arabicPeriod" startAt="3"/>
            </a:pPr>
            <a:r>
              <a:rPr lang="en-GB" dirty="0" smtClean="0"/>
              <a:t>Prepare 1 X-ray tomograph </a:t>
            </a:r>
            <a:r>
              <a:rPr lang="en-GB" dirty="0"/>
              <a:t>(</a:t>
            </a:r>
            <a:r>
              <a:rPr lang="en-GB" dirty="0" smtClean="0"/>
              <a:t>void-solid distribution)</a:t>
            </a:r>
          </a:p>
          <a:p>
            <a:pPr marL="514350" indent="-514350">
              <a:buAutoNum type="arabicPeriod" startAt="3"/>
            </a:pPr>
            <a:r>
              <a:rPr lang="en-GB" dirty="0" smtClean="0"/>
              <a:t>Perform flow experiment in neutron beam , 1</a:t>
            </a:r>
            <a:r>
              <a:rPr lang="en-GB" baseline="30000" dirty="0" smtClean="0"/>
              <a:t>st</a:t>
            </a:r>
            <a:r>
              <a:rPr lang="en-GB" dirty="0" smtClean="0"/>
              <a:t> D</a:t>
            </a:r>
            <a:r>
              <a:rPr lang="en-GB" baseline="-25000" dirty="0" smtClean="0"/>
              <a:t>2</a:t>
            </a:r>
            <a:r>
              <a:rPr lang="en-GB" dirty="0" smtClean="0"/>
              <a:t>O into air, then H</a:t>
            </a:r>
            <a:r>
              <a:rPr lang="en-GB" baseline="-25000" dirty="0" smtClean="0"/>
              <a:t>2</a:t>
            </a:r>
            <a:r>
              <a:rPr lang="en-GB" dirty="0" smtClean="0"/>
              <a:t>O into D</a:t>
            </a:r>
            <a:r>
              <a:rPr lang="en-GB" baseline="-25000" dirty="0" smtClean="0"/>
              <a:t>2</a:t>
            </a:r>
            <a:r>
              <a:rPr lang="en-GB" dirty="0" smtClean="0"/>
              <a:t>O  </a:t>
            </a:r>
          </a:p>
          <a:p>
            <a:pPr marL="514350" indent="-514350">
              <a:buAutoNum type="arabicPeriod" startAt="3"/>
            </a:pPr>
            <a:r>
              <a:rPr lang="en-GB" dirty="0" smtClean="0"/>
              <a:t>Cut into slices for SEM scans</a:t>
            </a:r>
          </a:p>
          <a:p>
            <a:pPr marL="514350" indent="-514350">
              <a:buAutoNum type="arabicPeriod" startAt="3"/>
            </a:pPr>
            <a:r>
              <a:rPr lang="en-GB" dirty="0" smtClean="0"/>
              <a:t>Add SEM images</a:t>
            </a:r>
          </a:p>
          <a:p>
            <a:pPr marL="514350" indent="-514350">
              <a:buAutoNum type="arabicPeriod" startAt="3"/>
            </a:pPr>
            <a:r>
              <a:rPr lang="en-GB" dirty="0"/>
              <a:t>A</a:t>
            </a:r>
            <a:r>
              <a:rPr lang="en-GB" dirty="0" smtClean="0"/>
              <a:t>ssemble and serve to the scientific community </a:t>
            </a:r>
          </a:p>
          <a:p>
            <a:pPr marL="514350" indent="-514350">
              <a:buAutoNum type="arabicPeriod" startAt="3"/>
            </a:pPr>
            <a:endParaRPr lang="en-GB" dirty="0" smtClean="0"/>
          </a:p>
          <a:p>
            <a:pPr marL="0" indent="0">
              <a:buNone/>
            </a:pPr>
            <a:endParaRPr lang="en-GB" dirty="0" smtClean="0"/>
          </a:p>
          <a:p>
            <a:pPr marL="0" indent="0">
              <a:buNone/>
            </a:pPr>
            <a:endParaRPr lang="en-GB" dirty="0" smtClean="0"/>
          </a:p>
        </p:txBody>
      </p:sp>
      <p:sp>
        <p:nvSpPr>
          <p:cNvPr id="7" name="Rectangle 6"/>
          <p:cNvSpPr/>
          <p:nvPr/>
        </p:nvSpPr>
        <p:spPr>
          <a:xfrm>
            <a:off x="9527547" y="6611779"/>
            <a:ext cx="2666114" cy="246221"/>
          </a:xfrm>
          <a:prstGeom prst="rect">
            <a:avLst/>
          </a:prstGeom>
        </p:spPr>
        <p:txBody>
          <a:bodyPr wrap="none">
            <a:spAutoFit/>
          </a:bodyPr>
          <a:lstStyle/>
          <a:p>
            <a:r>
              <a:rPr lang="en-GB" sz="1000" dirty="0">
                <a:latin typeface="MyriadPro-SemiCn"/>
              </a:rPr>
              <a:t>https://doi.org/10.1007/s11242-022-01873-6</a:t>
            </a:r>
            <a:endParaRPr lang="en-GB" sz="1000" dirty="0"/>
          </a:p>
        </p:txBody>
      </p:sp>
      <p:sp>
        <p:nvSpPr>
          <p:cNvPr id="13" name="TextBox 12"/>
          <p:cNvSpPr txBox="1"/>
          <p:nvPr/>
        </p:nvSpPr>
        <p:spPr>
          <a:xfrm>
            <a:off x="11694929" y="6317697"/>
            <a:ext cx="301686" cy="369332"/>
          </a:xfrm>
          <a:prstGeom prst="rect">
            <a:avLst/>
          </a:prstGeom>
          <a:noFill/>
        </p:spPr>
        <p:txBody>
          <a:bodyPr wrap="square" rtlCol="0">
            <a:spAutoFit/>
          </a:bodyPr>
          <a:lstStyle/>
          <a:p>
            <a:r>
              <a:rPr lang="en-US" dirty="0" smtClean="0"/>
              <a:t>3</a:t>
            </a:r>
            <a:endParaRPr lang="en-GB" dirty="0"/>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9713" t="5112" r="58741" b="19881"/>
          <a:stretch/>
        </p:blipFill>
        <p:spPr>
          <a:xfrm>
            <a:off x="7972037" y="3025673"/>
            <a:ext cx="1402872" cy="1876255"/>
          </a:xfrm>
          <a:prstGeom prst="rect">
            <a:avLst/>
          </a:prstGeom>
        </p:spPr>
      </p:pic>
      <p:sp>
        <p:nvSpPr>
          <p:cNvPr id="16" name="TextBox 15"/>
          <p:cNvSpPr txBox="1"/>
          <p:nvPr/>
        </p:nvSpPr>
        <p:spPr>
          <a:xfrm>
            <a:off x="9619712" y="3498279"/>
            <a:ext cx="1960318" cy="584775"/>
          </a:xfrm>
          <a:prstGeom prst="rect">
            <a:avLst/>
          </a:prstGeom>
          <a:noFill/>
        </p:spPr>
        <p:txBody>
          <a:bodyPr wrap="square" rtlCol="0">
            <a:spAutoFit/>
          </a:bodyPr>
          <a:lstStyle/>
          <a:p>
            <a:r>
              <a:rPr lang="en-GB" sz="1600" dirty="0" smtClean="0"/>
              <a:t> L20 Water flight time, base to top</a:t>
            </a:r>
            <a:endParaRPr lang="en-GB" sz="1600" dirty="0"/>
          </a:p>
        </p:txBody>
      </p:sp>
      <p:pic>
        <p:nvPicPr>
          <p:cNvPr id="17" name="Picture 16"/>
          <p:cNvPicPr>
            <a:picLocks noChangeAspect="1"/>
          </p:cNvPicPr>
          <p:nvPr/>
        </p:nvPicPr>
        <p:blipFill>
          <a:blip r:embed="rId4"/>
          <a:stretch>
            <a:fillRect/>
          </a:stretch>
        </p:blipFill>
        <p:spPr>
          <a:xfrm>
            <a:off x="7972037" y="1155069"/>
            <a:ext cx="3690260" cy="1408536"/>
          </a:xfrm>
          <a:prstGeom prst="rect">
            <a:avLst/>
          </a:prstGeom>
        </p:spPr>
      </p:pic>
      <p:sp>
        <p:nvSpPr>
          <p:cNvPr id="18" name="TextBox 17"/>
          <p:cNvSpPr txBox="1"/>
          <p:nvPr/>
        </p:nvSpPr>
        <p:spPr>
          <a:xfrm>
            <a:off x="7915109" y="2625362"/>
            <a:ext cx="2010102" cy="338554"/>
          </a:xfrm>
          <a:prstGeom prst="rect">
            <a:avLst/>
          </a:prstGeom>
          <a:noFill/>
        </p:spPr>
        <p:txBody>
          <a:bodyPr wrap="none" rtlCol="0">
            <a:spAutoFit/>
          </a:bodyPr>
          <a:lstStyle/>
          <a:p>
            <a:r>
              <a:rPr lang="en-GB" sz="1600" dirty="0" smtClean="0"/>
              <a:t>L20 X-ray tomography</a:t>
            </a:r>
            <a:endParaRPr lang="en-GB" sz="1600" dirty="0"/>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2036" y="5057745"/>
            <a:ext cx="2574019" cy="1518546"/>
          </a:xfrm>
          <a:prstGeom prst="rect">
            <a:avLst/>
          </a:prstGeom>
        </p:spPr>
      </p:pic>
      <p:sp>
        <p:nvSpPr>
          <p:cNvPr id="20" name="TextBox 19"/>
          <p:cNvSpPr txBox="1"/>
          <p:nvPr/>
        </p:nvSpPr>
        <p:spPr>
          <a:xfrm>
            <a:off x="10599871" y="5401504"/>
            <a:ext cx="1222062" cy="646331"/>
          </a:xfrm>
          <a:prstGeom prst="rect">
            <a:avLst/>
          </a:prstGeom>
          <a:noFill/>
        </p:spPr>
        <p:txBody>
          <a:bodyPr wrap="square" rtlCol="0">
            <a:spAutoFit/>
          </a:bodyPr>
          <a:lstStyle/>
          <a:p>
            <a:r>
              <a:rPr lang="en-US" dirty="0" smtClean="0"/>
              <a:t> SEM </a:t>
            </a:r>
          </a:p>
          <a:p>
            <a:r>
              <a:rPr lang="en-US" dirty="0" smtClean="0"/>
              <a:t>~</a:t>
            </a:r>
            <a:r>
              <a:rPr lang="en-US" sz="1600" dirty="0" smtClean="0"/>
              <a:t>10 microns</a:t>
            </a:r>
            <a:endParaRPr lang="en-GB" sz="1600" dirty="0"/>
          </a:p>
        </p:txBody>
      </p:sp>
    </p:spTree>
    <p:extLst>
      <p:ext uri="{BB962C8B-B14F-4D97-AF65-F5344CB8AC3E}">
        <p14:creationId xmlns:p14="http://schemas.microsoft.com/office/powerpoint/2010/main" val="25605913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GB" dirty="0"/>
          </a:p>
        </p:txBody>
      </p:sp>
      <p:sp>
        <p:nvSpPr>
          <p:cNvPr id="3" name="Content Placeholder 2"/>
          <p:cNvSpPr>
            <a:spLocks noGrp="1"/>
          </p:cNvSpPr>
          <p:nvPr>
            <p:ph idx="1"/>
          </p:nvPr>
        </p:nvSpPr>
        <p:spPr/>
        <p:txBody>
          <a:bodyPr>
            <a:normAutofit fontScale="92500"/>
          </a:bodyPr>
          <a:lstStyle/>
          <a:p>
            <a:pPr marL="0" indent="0">
              <a:buNone/>
            </a:pPr>
            <a:r>
              <a:rPr lang="en-GB" sz="2600" dirty="0" smtClean="0"/>
              <a:t>1. Alternating layers provide primary material </a:t>
            </a:r>
            <a:r>
              <a:rPr lang="en-GB" sz="2600" dirty="0"/>
              <a:t>heterogeneity, while </a:t>
            </a:r>
            <a:r>
              <a:rPr lang="en-GB" sz="2600" dirty="0" smtClean="0"/>
              <a:t>experimentally </a:t>
            </a:r>
            <a:r>
              <a:rPr lang="en-GB" sz="2600" dirty="0"/>
              <a:t>created deformations lead to quasi-planar zones of highly comminuted matrix and </a:t>
            </a:r>
            <a:r>
              <a:rPr lang="en-GB" sz="2600" dirty="0" smtClean="0"/>
              <a:t>fractureband-like </a:t>
            </a:r>
            <a:r>
              <a:rPr lang="en-GB" sz="2600" dirty="0"/>
              <a:t>voids, each with characteristic scales </a:t>
            </a:r>
            <a:r>
              <a:rPr lang="en-GB" sz="2600" dirty="0" smtClean="0"/>
              <a:t>sub-mm </a:t>
            </a:r>
            <a:r>
              <a:rPr lang="en-GB" sz="2600" dirty="0"/>
              <a:t>to cm. </a:t>
            </a:r>
            <a:endParaRPr lang="en-GB" sz="2600" dirty="0" smtClean="0"/>
          </a:p>
          <a:p>
            <a:pPr marL="0" indent="0">
              <a:buNone/>
            </a:pPr>
            <a:r>
              <a:rPr lang="en-GB" sz="2600" dirty="0" smtClean="0"/>
              <a:t>2. Together</a:t>
            </a:r>
            <a:r>
              <a:rPr lang="en-GB" sz="2600" dirty="0"/>
              <a:t>, the induced deformation features delineate a partially connected </a:t>
            </a:r>
            <a:r>
              <a:rPr lang="en-GB" sz="2600" dirty="0" smtClean="0"/>
              <a:t>array</a:t>
            </a:r>
            <a:r>
              <a:rPr lang="en-GB" sz="2600" dirty="0"/>
              <a:t> </a:t>
            </a:r>
            <a:r>
              <a:rPr lang="en-GB" sz="2600" dirty="0" smtClean="0"/>
              <a:t>That is  semi—connected to  the  natural voids (pores).</a:t>
            </a:r>
          </a:p>
          <a:p>
            <a:pPr marL="0" indent="0">
              <a:buNone/>
            </a:pPr>
            <a:r>
              <a:rPr lang="en-GB" sz="2600" dirty="0" smtClean="0"/>
              <a:t>3. The </a:t>
            </a:r>
            <a:r>
              <a:rPr lang="en-GB" sz="2600" dirty="0"/>
              <a:t>interplay between fluid movement through deformation features, and flow into (and out of) the laminae, implies near-equivalence of local driving pressure and capillary related energies, with subtle shifts in this balance as water saturation increases. </a:t>
            </a:r>
            <a:endParaRPr lang="en-GB" sz="2600" dirty="0" smtClean="0"/>
          </a:p>
          <a:p>
            <a:pPr marL="0" indent="0">
              <a:buNone/>
            </a:pPr>
            <a:r>
              <a:rPr lang="en-GB" sz="2600" dirty="0" smtClean="0"/>
              <a:t>4</a:t>
            </a:r>
            <a:r>
              <a:rPr lang="en-GB" sz="2600" dirty="0" smtClean="0"/>
              <a:t>. </a:t>
            </a:r>
            <a:r>
              <a:rPr lang="en-GB" sz="2600" dirty="0" smtClean="0"/>
              <a:t>The </a:t>
            </a:r>
            <a:r>
              <a:rPr lang="en-GB" sz="2600" dirty="0"/>
              <a:t>insights gained invite a re-examination of common rules-of-thumb for multi-phase fluid flow often adopted in fractured, low-permeability microporous rocks.</a:t>
            </a:r>
          </a:p>
          <a:p>
            <a:pPr marL="0" indent="0">
              <a:buNone/>
            </a:pPr>
            <a:endParaRPr lang="en-GB" dirty="0"/>
          </a:p>
        </p:txBody>
      </p:sp>
      <p:sp>
        <p:nvSpPr>
          <p:cNvPr id="4" name="TextBox 3"/>
          <p:cNvSpPr txBox="1"/>
          <p:nvPr/>
        </p:nvSpPr>
        <p:spPr>
          <a:xfrm>
            <a:off x="11552588" y="6339959"/>
            <a:ext cx="594176" cy="369332"/>
          </a:xfrm>
          <a:prstGeom prst="rect">
            <a:avLst/>
          </a:prstGeom>
          <a:noFill/>
        </p:spPr>
        <p:txBody>
          <a:bodyPr wrap="square" rtlCol="0">
            <a:spAutoFit/>
          </a:bodyPr>
          <a:lstStyle/>
          <a:p>
            <a:r>
              <a:rPr lang="en-US" dirty="0" smtClean="0"/>
              <a:t>30</a:t>
            </a:r>
            <a:endParaRPr lang="en-GB" dirty="0"/>
          </a:p>
        </p:txBody>
      </p:sp>
    </p:spTree>
    <p:extLst>
      <p:ext uri="{BB962C8B-B14F-4D97-AF65-F5344CB8AC3E}">
        <p14:creationId xmlns:p14="http://schemas.microsoft.com/office/powerpoint/2010/main" val="40781800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References</a:t>
            </a:r>
            <a:endParaRPr lang="en-GB" dirty="0"/>
          </a:p>
        </p:txBody>
      </p:sp>
      <p:sp>
        <p:nvSpPr>
          <p:cNvPr id="3" name="Content Placeholder 2"/>
          <p:cNvSpPr>
            <a:spLocks noGrp="1"/>
          </p:cNvSpPr>
          <p:nvPr>
            <p:ph idx="1"/>
          </p:nvPr>
        </p:nvSpPr>
        <p:spPr/>
        <p:txBody>
          <a:bodyPr>
            <a:normAutofit/>
          </a:bodyPr>
          <a:lstStyle/>
          <a:p>
            <a:pPr marL="0" indent="0">
              <a:buNone/>
            </a:pPr>
            <a:r>
              <a:rPr lang="en-GB" sz="2400" dirty="0"/>
              <a:t>Lewis, H., Couples, G., Tengattini, A. </a:t>
            </a:r>
            <a:r>
              <a:rPr lang="en-GB" sz="2400" i="1" dirty="0"/>
              <a:t>et al.</a:t>
            </a:r>
            <a:r>
              <a:rPr lang="en-GB" sz="2400" dirty="0"/>
              <a:t> Interactions Between Imbibition and Pressure-Driven Flow in a Microporous Deformed Limestone. </a:t>
            </a:r>
            <a:r>
              <a:rPr lang="en-GB" sz="2400" i="1" dirty="0" err="1"/>
              <a:t>Transp</a:t>
            </a:r>
            <a:r>
              <a:rPr lang="en-GB" sz="2400" i="1" dirty="0"/>
              <a:t> Porous Med</a:t>
            </a:r>
            <a:r>
              <a:rPr lang="en-GB" sz="2400" dirty="0"/>
              <a:t> </a:t>
            </a:r>
            <a:r>
              <a:rPr lang="en-GB" sz="2400" b="1" dirty="0"/>
              <a:t>146</a:t>
            </a:r>
            <a:r>
              <a:rPr lang="en-GB" sz="2400" dirty="0"/>
              <a:t>, 559–585 (2023). </a:t>
            </a:r>
            <a:r>
              <a:rPr lang="en-GB" sz="2400" dirty="0">
                <a:hlinkClick r:id="rId2"/>
              </a:rPr>
              <a:t>https://</a:t>
            </a:r>
            <a:r>
              <a:rPr lang="en-GB" sz="2400" dirty="0" smtClean="0">
                <a:hlinkClick r:id="rId2"/>
              </a:rPr>
              <a:t>doi.org/10.1007/s11242-022-01873-6</a:t>
            </a:r>
            <a:endParaRPr lang="en-GB" sz="2400" dirty="0" smtClean="0"/>
          </a:p>
          <a:p>
            <a:pPr marL="0" indent="0">
              <a:buNone/>
            </a:pPr>
            <a:r>
              <a:rPr lang="en-US" sz="2400" dirty="0"/>
              <a:t>Tudisco, E., Etxegarai, M., Hall, S.A., Charalampidou, E.-M., Couples, G.D., Lewis, H.: Fast 4-D imaging of fluid flow in rock by high-speed neutron tomography. J. </a:t>
            </a:r>
            <a:r>
              <a:rPr lang="en-US" sz="2400" dirty="0" err="1"/>
              <a:t>Geophys</a:t>
            </a:r>
            <a:r>
              <a:rPr lang="en-US" sz="2400" dirty="0"/>
              <a:t>. Res. Solid Earth </a:t>
            </a:r>
            <a:r>
              <a:rPr lang="en-US" sz="2400" b="1" dirty="0"/>
              <a:t>124</a:t>
            </a:r>
            <a:r>
              <a:rPr lang="en-US" sz="2400" dirty="0"/>
              <a:t>, 3557–3569 (2019). </a:t>
            </a:r>
            <a:r>
              <a:rPr lang="en-US" sz="2400" dirty="0">
                <a:hlinkClick r:id="rId3"/>
              </a:rPr>
              <a:t>https://doi.org/10.1029/2018JB016522</a:t>
            </a:r>
            <a:endParaRPr lang="en-GB" sz="2400" dirty="0" smtClean="0"/>
          </a:p>
          <a:p>
            <a:pPr marL="0" indent="0">
              <a:buNone/>
            </a:pPr>
            <a:r>
              <a:rPr lang="en-US" sz="2400" dirty="0"/>
              <a:t>Lewis, H., Couples, G.D., Buckman, J., Jiang, J.: Fracture or band? - A transitional type of deformation feature with surprising flow effects. Search and Discovery article #51590 (2019)</a:t>
            </a:r>
          </a:p>
          <a:p>
            <a:pPr marL="0" indent="0">
              <a:buNone/>
            </a:pPr>
            <a:endParaRPr lang="en-GB" sz="2400" dirty="0"/>
          </a:p>
        </p:txBody>
      </p:sp>
    </p:spTree>
    <p:extLst>
      <p:ext uri="{BB962C8B-B14F-4D97-AF65-F5344CB8AC3E}">
        <p14:creationId xmlns:p14="http://schemas.microsoft.com/office/powerpoint/2010/main" val="9351380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Questions Welcome</a:t>
            </a:r>
            <a:endParaRPr lang="en-GB" dirty="0"/>
          </a:p>
        </p:txBody>
      </p:sp>
    </p:spTree>
    <p:extLst>
      <p:ext uri="{BB962C8B-B14F-4D97-AF65-F5344CB8AC3E}">
        <p14:creationId xmlns:p14="http://schemas.microsoft.com/office/powerpoint/2010/main" val="26608403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Spares for Questions</a:t>
            </a:r>
            <a:endParaRPr lang="en-GB" dirty="0"/>
          </a:p>
        </p:txBody>
      </p:sp>
    </p:spTree>
    <p:extLst>
      <p:ext uri="{BB962C8B-B14F-4D97-AF65-F5344CB8AC3E}">
        <p14:creationId xmlns:p14="http://schemas.microsoft.com/office/powerpoint/2010/main" val="23585323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Fracturebands</a:t>
            </a:r>
            <a:r>
              <a:rPr lang="en-US" dirty="0" smtClean="0"/>
              <a:t> Characteristics</a:t>
            </a:r>
            <a:endParaRPr lang="en-GB" dirty="0"/>
          </a:p>
        </p:txBody>
      </p:sp>
      <p:sp>
        <p:nvSpPr>
          <p:cNvPr id="3" name="Content Placeholder 2"/>
          <p:cNvSpPr>
            <a:spLocks noGrp="1"/>
          </p:cNvSpPr>
          <p:nvPr>
            <p:ph idx="1"/>
          </p:nvPr>
        </p:nvSpPr>
        <p:spPr>
          <a:xfrm>
            <a:off x="838201" y="1535372"/>
            <a:ext cx="7167664" cy="5079437"/>
          </a:xfrm>
        </p:spPr>
        <p:txBody>
          <a:bodyPr>
            <a:noAutofit/>
          </a:bodyPr>
          <a:lstStyle/>
          <a:p>
            <a:r>
              <a:rPr lang="en-US" sz="2000" dirty="0"/>
              <a:t>C</a:t>
            </a:r>
            <a:r>
              <a:rPr lang="en-US" sz="2000" dirty="0" smtClean="0"/>
              <a:t>omponents of open fractures, of deformation bands (shear-dilation and shear-compaction) and debris-filled fractures </a:t>
            </a:r>
          </a:p>
          <a:p>
            <a:r>
              <a:rPr lang="en-US" sz="2000" dirty="0" smtClean="0"/>
              <a:t>Regions of dilation and regions of compaction (often adjacent) </a:t>
            </a:r>
            <a:endParaRPr lang="en-US" sz="2000" dirty="0"/>
          </a:p>
          <a:p>
            <a:r>
              <a:rPr lang="en-US" sz="2000" dirty="0" smtClean="0"/>
              <a:t>Not really a spectrum</a:t>
            </a:r>
          </a:p>
          <a:p>
            <a:pPr lvl="1"/>
            <a:r>
              <a:rPr lang="en-US" sz="2000" dirty="0" smtClean="0"/>
              <a:t>Open fractures are an end-member, but a deformation band is not an end-member</a:t>
            </a:r>
          </a:p>
          <a:p>
            <a:pPr lvl="1"/>
            <a:r>
              <a:rPr lang="en-US" sz="2000" dirty="0" smtClean="0"/>
              <a:t>What are fragment-filled zones? – not really </a:t>
            </a:r>
            <a:r>
              <a:rPr lang="en-US" sz="2000" dirty="0" err="1" smtClean="0"/>
              <a:t>cataclastic</a:t>
            </a:r>
            <a:r>
              <a:rPr lang="en-US" sz="2000" dirty="0" smtClean="0"/>
              <a:t> bands, but not fractures either</a:t>
            </a:r>
          </a:p>
          <a:p>
            <a:r>
              <a:rPr lang="en-US" sz="2000" dirty="0"/>
              <a:t>They have </a:t>
            </a:r>
            <a:r>
              <a:rPr lang="en-US" sz="2000" dirty="0" smtClean="0"/>
              <a:t>same </a:t>
            </a:r>
            <a:r>
              <a:rPr lang="en-US" sz="2000" dirty="0"/>
              <a:t>issues of relationships to faults as deformation bands </a:t>
            </a:r>
            <a:r>
              <a:rPr lang="en-US" sz="2000" dirty="0" smtClean="0"/>
              <a:t>do</a:t>
            </a:r>
            <a:endParaRPr lang="en-US" sz="2000" dirty="0"/>
          </a:p>
          <a:p>
            <a:r>
              <a:rPr lang="en-US" sz="2000" dirty="0" smtClean="0"/>
              <a:t>NOT suggesting new terminology!!  Maybe we need one, maybe we don’t</a:t>
            </a:r>
          </a:p>
          <a:p>
            <a:r>
              <a:rPr lang="en-US" sz="2000" dirty="0" smtClean="0"/>
              <a:t>But am identifying that such transitional forms exist, at least in the lab</a:t>
            </a:r>
          </a:p>
        </p:txBody>
      </p:sp>
      <p:sp>
        <p:nvSpPr>
          <p:cNvPr id="4" name="TextBox 3"/>
          <p:cNvSpPr txBox="1"/>
          <p:nvPr/>
        </p:nvSpPr>
        <p:spPr>
          <a:xfrm>
            <a:off x="11507821" y="6317697"/>
            <a:ext cx="488794" cy="369332"/>
          </a:xfrm>
          <a:prstGeom prst="rect">
            <a:avLst/>
          </a:prstGeom>
          <a:noFill/>
        </p:spPr>
        <p:txBody>
          <a:bodyPr wrap="square" rtlCol="0">
            <a:spAutoFit/>
          </a:bodyPr>
          <a:lstStyle/>
          <a:p>
            <a:r>
              <a:rPr lang="en-US" dirty="0" smtClean="0"/>
              <a:t>13</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5617" y="4865314"/>
            <a:ext cx="2024558" cy="1194391"/>
          </a:xfrm>
          <a:prstGeom prst="rect">
            <a:avLst/>
          </a:prstGeom>
        </p:spPr>
      </p:pic>
      <p:pic>
        <p:nvPicPr>
          <p:cNvPr id="6" name="Picture 5"/>
          <p:cNvPicPr/>
          <p:nvPr/>
        </p:nvPicPr>
        <p:blipFill rotWithShape="1">
          <a:blip r:embed="rId3">
            <a:extLst>
              <a:ext uri="{28A0092B-C50C-407E-A947-70E740481C1C}">
                <a14:useLocalDpi xmlns:a14="http://schemas.microsoft.com/office/drawing/2010/main" val="0"/>
              </a:ext>
            </a:extLst>
          </a:blip>
          <a:srcRect l="31218"/>
          <a:stretch/>
        </p:blipFill>
        <p:spPr>
          <a:xfrm>
            <a:off x="10489259" y="1535372"/>
            <a:ext cx="1366939" cy="332994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3139" y="828686"/>
            <a:ext cx="1816785" cy="1515406"/>
          </a:xfrm>
          <a:prstGeom prst="rect">
            <a:avLst/>
          </a:prstGeom>
        </p:spPr>
      </p:pic>
      <p:pic>
        <p:nvPicPr>
          <p:cNvPr id="8" name="Picture 7"/>
          <p:cNvPicPr/>
          <p:nvPr/>
        </p:nvPicPr>
        <p:blipFill>
          <a:blip r:embed="rId5" cstate="print">
            <a:extLst>
              <a:ext uri="{28A0092B-C50C-407E-A947-70E740481C1C}">
                <a14:useLocalDpi xmlns:a14="http://schemas.microsoft.com/office/drawing/2010/main" val="0"/>
              </a:ext>
            </a:extLst>
          </a:blip>
          <a:stretch>
            <a:fillRect/>
          </a:stretch>
        </p:blipFill>
        <p:spPr>
          <a:xfrm>
            <a:off x="8103139" y="2957210"/>
            <a:ext cx="2147036" cy="1294986"/>
          </a:xfrm>
          <a:prstGeom prst="rect">
            <a:avLst/>
          </a:prstGeom>
        </p:spPr>
      </p:pic>
    </p:spTree>
    <p:extLst>
      <p:ext uri="{BB962C8B-B14F-4D97-AF65-F5344CB8AC3E}">
        <p14:creationId xmlns:p14="http://schemas.microsoft.com/office/powerpoint/2010/main" val="3082224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Petrophysics</a:t>
            </a:r>
            <a:r>
              <a:rPr lang="en-US" dirty="0"/>
              <a:t> to Flow </a:t>
            </a:r>
            <a:r>
              <a:rPr lang="en-US" dirty="0" smtClean="0"/>
              <a:t>Simulations: But Flow Mechanisms More Complex</a:t>
            </a:r>
            <a:endParaRPr lang="en-GB" dirty="0"/>
          </a:p>
        </p:txBody>
      </p:sp>
      <p:sp>
        <p:nvSpPr>
          <p:cNvPr id="3" name="Content Placeholder 2"/>
          <p:cNvSpPr>
            <a:spLocks noGrp="1"/>
          </p:cNvSpPr>
          <p:nvPr>
            <p:ph idx="1"/>
          </p:nvPr>
        </p:nvSpPr>
        <p:spPr>
          <a:xfrm>
            <a:off x="838199" y="1825625"/>
            <a:ext cx="7215909" cy="4351338"/>
          </a:xfrm>
        </p:spPr>
        <p:txBody>
          <a:bodyPr>
            <a:normAutofit lnSpcReduction="10000"/>
          </a:bodyPr>
          <a:lstStyle/>
          <a:p>
            <a:r>
              <a:rPr lang="en-US" dirty="0" smtClean="0"/>
              <a:t>Imbibition into matrix pore system and very thin fractures, while viscous (pressure driven) flow operates in wider pores and fractures</a:t>
            </a:r>
          </a:p>
          <a:p>
            <a:r>
              <a:rPr lang="en-US" dirty="0" smtClean="0"/>
              <a:t>They are not mutually exclusive - both are taking advantage of local conditions</a:t>
            </a:r>
          </a:p>
          <a:p>
            <a:r>
              <a:rPr lang="en-US" i="1" dirty="0" smtClean="0"/>
              <a:t>“All those little water blobs are having an interesting ride!”</a:t>
            </a:r>
          </a:p>
          <a:p>
            <a:r>
              <a:rPr lang="en-US" dirty="0" smtClean="0"/>
              <a:t>So “just” a </a:t>
            </a:r>
            <a:r>
              <a:rPr lang="en-US" dirty="0" err="1" smtClean="0"/>
              <a:t>poroperm</a:t>
            </a:r>
            <a:r>
              <a:rPr lang="en-US" dirty="0" smtClean="0"/>
              <a:t> distribution isn’t good enough</a:t>
            </a:r>
          </a:p>
          <a:p>
            <a:r>
              <a:rPr lang="en-US" dirty="0" smtClean="0"/>
              <a:t>We need a suitable simulation tool…</a:t>
            </a:r>
          </a:p>
          <a:p>
            <a:endParaRPr lang="en-GB" dirty="0"/>
          </a:p>
        </p:txBody>
      </p:sp>
      <p:sp>
        <p:nvSpPr>
          <p:cNvPr id="4" name="TextBox 3"/>
          <p:cNvSpPr txBox="1"/>
          <p:nvPr/>
        </p:nvSpPr>
        <p:spPr>
          <a:xfrm>
            <a:off x="11507822" y="6317697"/>
            <a:ext cx="488794" cy="369332"/>
          </a:xfrm>
          <a:prstGeom prst="rect">
            <a:avLst/>
          </a:prstGeom>
          <a:noFill/>
        </p:spPr>
        <p:txBody>
          <a:bodyPr wrap="square" rtlCol="0">
            <a:spAutoFit/>
          </a:bodyPr>
          <a:lstStyle/>
          <a:p>
            <a:r>
              <a:rPr lang="en-US" dirty="0" smtClean="0"/>
              <a:t>15</a:t>
            </a:r>
            <a:endParaRPr lang="en-GB"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2361" r="33750"/>
          <a:stretch/>
        </p:blipFill>
        <p:spPr>
          <a:xfrm rot="5400000">
            <a:off x="8618110" y="1111583"/>
            <a:ext cx="2441576" cy="333784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8300" y="4519430"/>
            <a:ext cx="914046" cy="179826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6447" y="4532273"/>
            <a:ext cx="817353" cy="178542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4108" y="4532273"/>
            <a:ext cx="922324" cy="1816100"/>
          </a:xfrm>
          <a:prstGeom prst="rect">
            <a:avLst/>
          </a:prstGeom>
        </p:spPr>
      </p:pic>
    </p:spTree>
    <p:extLst>
      <p:ext uri="{BB962C8B-B14F-4D97-AF65-F5344CB8AC3E}">
        <p14:creationId xmlns:p14="http://schemas.microsoft.com/office/powerpoint/2010/main" val="35358849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Now and Future</a:t>
            </a:r>
            <a:endParaRPr lang="en-GB" dirty="0"/>
          </a:p>
        </p:txBody>
      </p:sp>
      <p:sp>
        <p:nvSpPr>
          <p:cNvPr id="3" name="Content Placeholder 2"/>
          <p:cNvSpPr>
            <a:spLocks noGrp="1"/>
          </p:cNvSpPr>
          <p:nvPr>
            <p:ph idx="1"/>
          </p:nvPr>
        </p:nvSpPr>
        <p:spPr/>
        <p:txBody>
          <a:bodyPr/>
          <a:lstStyle/>
          <a:p>
            <a:r>
              <a:rPr lang="en-US" dirty="0" smtClean="0"/>
              <a:t>Build them into a </a:t>
            </a:r>
            <a:r>
              <a:rPr lang="en-US" dirty="0" err="1" smtClean="0"/>
              <a:t>geomodel</a:t>
            </a:r>
            <a:r>
              <a:rPr lang="en-US" dirty="0" smtClean="0"/>
              <a:t> of a reservoir? – not directly  - upscaling</a:t>
            </a:r>
          </a:p>
          <a:p>
            <a:r>
              <a:rPr lang="en-US" dirty="0" smtClean="0"/>
              <a:t>Need to estimate (or better calculate)  the combined matrix / pore, and fracture-band </a:t>
            </a:r>
            <a:r>
              <a:rPr lang="en-US" dirty="0" err="1" smtClean="0"/>
              <a:t>petrophysical</a:t>
            </a:r>
            <a:r>
              <a:rPr lang="en-US" dirty="0" smtClean="0"/>
              <a:t> response</a:t>
            </a:r>
          </a:p>
          <a:p>
            <a:r>
              <a:rPr lang="en-US" dirty="0" smtClean="0"/>
              <a:t>Then use rules of upscaling to represent it at the required grid scale (which may vary a lot across a given problem) – this needs distribution models of the fracture-bands, along with the usual lithological story</a:t>
            </a:r>
          </a:p>
          <a:p>
            <a:r>
              <a:rPr lang="en-US" dirty="0" smtClean="0"/>
              <a:t>Plenty of work still to do…</a:t>
            </a:r>
          </a:p>
          <a:p>
            <a:pPr marL="0" indent="0">
              <a:buNone/>
            </a:pPr>
            <a:endParaRPr lang="en-US" dirty="0" smtClean="0"/>
          </a:p>
          <a:p>
            <a:endParaRPr lang="en-GB" dirty="0"/>
          </a:p>
        </p:txBody>
      </p:sp>
      <p:sp>
        <p:nvSpPr>
          <p:cNvPr id="4" name="TextBox 3"/>
          <p:cNvSpPr txBox="1"/>
          <p:nvPr/>
        </p:nvSpPr>
        <p:spPr>
          <a:xfrm>
            <a:off x="11507822" y="6317697"/>
            <a:ext cx="488794" cy="369332"/>
          </a:xfrm>
          <a:prstGeom prst="rect">
            <a:avLst/>
          </a:prstGeom>
          <a:noFill/>
        </p:spPr>
        <p:txBody>
          <a:bodyPr wrap="square" rtlCol="0">
            <a:spAutoFit/>
          </a:bodyPr>
          <a:lstStyle/>
          <a:p>
            <a:r>
              <a:rPr lang="en-US" dirty="0" smtClean="0"/>
              <a:t>16</a:t>
            </a:r>
            <a:endParaRPr lang="en-GB" dirty="0"/>
          </a:p>
        </p:txBody>
      </p:sp>
    </p:spTree>
    <p:extLst>
      <p:ext uri="{BB962C8B-B14F-4D97-AF65-F5344CB8AC3E}">
        <p14:creationId xmlns:p14="http://schemas.microsoft.com/office/powerpoint/2010/main" val="2125419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Flow Simulations</a:t>
            </a:r>
            <a:endParaRPr lang="en-GB" dirty="0"/>
          </a:p>
        </p:txBody>
      </p:sp>
      <p:sp>
        <p:nvSpPr>
          <p:cNvPr id="3" name="Content Placeholder 2"/>
          <p:cNvSpPr>
            <a:spLocks noGrp="1"/>
          </p:cNvSpPr>
          <p:nvPr>
            <p:ph idx="1"/>
          </p:nvPr>
        </p:nvSpPr>
        <p:spPr>
          <a:xfrm>
            <a:off x="447674" y="1822450"/>
            <a:ext cx="4852383" cy="4351338"/>
          </a:xfrm>
        </p:spPr>
        <p:txBody>
          <a:bodyPr>
            <a:normAutofit fontScale="92500"/>
          </a:bodyPr>
          <a:lstStyle/>
          <a:p>
            <a:pPr marL="0" indent="0">
              <a:buNone/>
            </a:pPr>
            <a:r>
              <a:rPr lang="en-US" dirty="0" smtClean="0"/>
              <a:t>Pore System Model represents the integrated pore network composed of:</a:t>
            </a:r>
          </a:p>
          <a:p>
            <a:pPr lvl="1"/>
            <a:r>
              <a:rPr lang="en-US" dirty="0"/>
              <a:t>L</a:t>
            </a:r>
            <a:r>
              <a:rPr lang="en-US" dirty="0" smtClean="0"/>
              <a:t>aminated matrix</a:t>
            </a:r>
          </a:p>
          <a:p>
            <a:pPr lvl="1"/>
            <a:r>
              <a:rPr lang="en-US" dirty="0" smtClean="0"/>
              <a:t>Open fractures</a:t>
            </a:r>
          </a:p>
          <a:p>
            <a:pPr lvl="1"/>
            <a:r>
              <a:rPr lang="en-US" dirty="0" smtClean="0"/>
              <a:t>Fracture fill</a:t>
            </a:r>
          </a:p>
          <a:p>
            <a:pPr lvl="1"/>
            <a:r>
              <a:rPr lang="en-US" dirty="0" smtClean="0"/>
              <a:t>Deformation band</a:t>
            </a:r>
          </a:p>
          <a:p>
            <a:pPr lvl="1"/>
            <a:endParaRPr lang="en-US" dirty="0"/>
          </a:p>
          <a:p>
            <a:r>
              <a:rPr lang="en-US" dirty="0" smtClean="0"/>
              <a:t>Then simulate 2-phase flow through the network, and derive ‘effective’ flow properties</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0582" y="1825625"/>
            <a:ext cx="6354022" cy="2443855"/>
          </a:xfrm>
          <a:prstGeom prst="rect">
            <a:avLst/>
          </a:prstGeom>
        </p:spPr>
      </p:pic>
      <p:sp>
        <p:nvSpPr>
          <p:cNvPr id="5" name="TextBox 4"/>
          <p:cNvSpPr txBox="1"/>
          <p:nvPr/>
        </p:nvSpPr>
        <p:spPr>
          <a:xfrm>
            <a:off x="6317673" y="4519424"/>
            <a:ext cx="5248092" cy="1754326"/>
          </a:xfrm>
          <a:prstGeom prst="rect">
            <a:avLst/>
          </a:prstGeom>
          <a:noFill/>
        </p:spPr>
        <p:txBody>
          <a:bodyPr wrap="square" rtlCol="0">
            <a:spAutoFit/>
          </a:bodyPr>
          <a:lstStyle/>
          <a:p>
            <a:r>
              <a:rPr lang="en-GB" dirty="0" smtClean="0"/>
              <a:t>These models represent a significant extension of our digital-rock capabilities</a:t>
            </a:r>
          </a:p>
          <a:p>
            <a:endParaRPr lang="en-GB" dirty="0"/>
          </a:p>
          <a:p>
            <a:r>
              <a:rPr lang="en-GB" dirty="0" smtClean="0"/>
              <a:t>They demonstrate composite models, containing elements with limited pore-system characteristics, and discrete fractures (as pore networks; Li et al 2019)</a:t>
            </a:r>
            <a:endParaRPr lang="en-GB" dirty="0"/>
          </a:p>
        </p:txBody>
      </p:sp>
      <p:sp>
        <p:nvSpPr>
          <p:cNvPr id="6" name="TextBox 5"/>
          <p:cNvSpPr txBox="1"/>
          <p:nvPr/>
        </p:nvSpPr>
        <p:spPr>
          <a:xfrm>
            <a:off x="11437484" y="6339028"/>
            <a:ext cx="488794" cy="369332"/>
          </a:xfrm>
          <a:prstGeom prst="rect">
            <a:avLst/>
          </a:prstGeom>
          <a:noFill/>
        </p:spPr>
        <p:txBody>
          <a:bodyPr wrap="square" rtlCol="0">
            <a:spAutoFit/>
          </a:bodyPr>
          <a:lstStyle/>
          <a:p>
            <a:r>
              <a:rPr lang="en-US" dirty="0" smtClean="0"/>
              <a:t>17</a:t>
            </a:r>
            <a:endParaRPr lang="en-GB" dirty="0"/>
          </a:p>
        </p:txBody>
      </p:sp>
      <p:sp>
        <p:nvSpPr>
          <p:cNvPr id="7" name="Right Brace 6"/>
          <p:cNvSpPr/>
          <p:nvPr/>
        </p:nvSpPr>
        <p:spPr>
          <a:xfrm>
            <a:off x="3467855" y="3467100"/>
            <a:ext cx="161170" cy="876299"/>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TextBox 7"/>
          <p:cNvSpPr txBox="1"/>
          <p:nvPr/>
        </p:nvSpPr>
        <p:spPr>
          <a:xfrm>
            <a:off x="3858380" y="3677720"/>
            <a:ext cx="1859099" cy="461665"/>
          </a:xfrm>
          <a:prstGeom prst="rect">
            <a:avLst/>
          </a:prstGeom>
          <a:noFill/>
        </p:spPr>
        <p:txBody>
          <a:bodyPr wrap="none" rtlCol="0">
            <a:spAutoFit/>
          </a:bodyPr>
          <a:lstStyle/>
          <a:p>
            <a:r>
              <a:rPr lang="en-US" sz="2400" dirty="0" err="1" smtClean="0"/>
              <a:t>Fractureband</a:t>
            </a:r>
            <a:endParaRPr lang="en-GB" sz="2400" dirty="0"/>
          </a:p>
        </p:txBody>
      </p:sp>
    </p:spTree>
    <p:extLst>
      <p:ext uri="{BB962C8B-B14F-4D97-AF65-F5344CB8AC3E}">
        <p14:creationId xmlns:p14="http://schemas.microsoft.com/office/powerpoint/2010/main" val="17600721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Some Implications/ Conclusions</a:t>
            </a:r>
            <a:endParaRPr lang="en-GB" dirty="0"/>
          </a:p>
        </p:txBody>
      </p:sp>
      <p:sp>
        <p:nvSpPr>
          <p:cNvPr id="3" name="Content Placeholder 2"/>
          <p:cNvSpPr>
            <a:spLocks noGrp="1"/>
          </p:cNvSpPr>
          <p:nvPr>
            <p:ph idx="1"/>
          </p:nvPr>
        </p:nvSpPr>
        <p:spPr>
          <a:xfrm>
            <a:off x="838200" y="1825625"/>
            <a:ext cx="7151255" cy="4351338"/>
          </a:xfrm>
        </p:spPr>
        <p:txBody>
          <a:bodyPr>
            <a:normAutofit fontScale="92500" lnSpcReduction="20000"/>
          </a:bodyPr>
          <a:lstStyle/>
          <a:p>
            <a:r>
              <a:rPr lang="en-GB" dirty="0" smtClean="0"/>
              <a:t>These newly-recognised  transitional-form features seen so far in crystal-dominated rock with small-scale layered/laminated textures</a:t>
            </a:r>
          </a:p>
          <a:p>
            <a:r>
              <a:rPr lang="en-GB" dirty="0" smtClean="0"/>
              <a:t>They emerge at very low bulk plastic strains, and show a clear association with small-scale primary textural variations, here layering</a:t>
            </a:r>
          </a:p>
          <a:p>
            <a:r>
              <a:rPr lang="en-US" dirty="0" smtClean="0"/>
              <a:t>They allow both capillary-driven and  pressure driven fluid flow at same time and (almost) same place</a:t>
            </a:r>
            <a:endParaRPr lang="en-GB" dirty="0" smtClean="0"/>
          </a:p>
          <a:p>
            <a:r>
              <a:rPr lang="en-GB" dirty="0"/>
              <a:t>P</a:t>
            </a:r>
            <a:r>
              <a:rPr lang="en-GB" dirty="0" smtClean="0"/>
              <a:t>otentially occur in other rocks e.g. shales </a:t>
            </a:r>
          </a:p>
          <a:p>
            <a:r>
              <a:rPr lang="en-GB" dirty="0" smtClean="0"/>
              <a:t>Their unexpected flow effects could become important aspects in understanding fluid performance in challenging reservoirs</a:t>
            </a:r>
            <a:endParaRPr lang="en-GB" dirty="0"/>
          </a:p>
        </p:txBody>
      </p:sp>
      <p:grpSp>
        <p:nvGrpSpPr>
          <p:cNvPr id="4" name="Group 3"/>
          <p:cNvGrpSpPr/>
          <p:nvPr/>
        </p:nvGrpSpPr>
        <p:grpSpPr>
          <a:xfrm>
            <a:off x="7909460" y="113562"/>
            <a:ext cx="4282540" cy="5000438"/>
            <a:chOff x="3995936" y="822272"/>
            <a:chExt cx="5040560" cy="5885527"/>
          </a:xfrm>
        </p:grpSpPr>
        <p:pic>
          <p:nvPicPr>
            <p:cNvPr id="5" name="Picture 4" descr="Shin10_cropped.png"/>
            <p:cNvPicPr>
              <a:picLocks noChangeAspect="1"/>
            </p:cNvPicPr>
            <p:nvPr/>
          </p:nvPicPr>
          <p:blipFill>
            <a:blip r:embed="rId2" cstate="print"/>
            <a:stretch>
              <a:fillRect/>
            </a:stretch>
          </p:blipFill>
          <p:spPr>
            <a:xfrm>
              <a:off x="5148064" y="1423543"/>
              <a:ext cx="3430856" cy="2398007"/>
            </a:xfrm>
            <a:prstGeom prst="rect">
              <a:avLst/>
            </a:prstGeom>
          </p:spPr>
        </p:pic>
        <p:pic>
          <p:nvPicPr>
            <p:cNvPr id="6" name="Picture 1" descr="shin10_cropped_again"/>
            <p:cNvPicPr>
              <a:picLocks noChangeAspect="1" noChangeArrowheads="1"/>
            </p:cNvPicPr>
            <p:nvPr/>
          </p:nvPicPr>
          <p:blipFill>
            <a:blip r:embed="rId3" cstate="print"/>
            <a:srcRect/>
            <a:stretch>
              <a:fillRect/>
            </a:stretch>
          </p:blipFill>
          <p:spPr bwMode="auto">
            <a:xfrm>
              <a:off x="3995936" y="4365104"/>
              <a:ext cx="2249488" cy="2286000"/>
            </a:xfrm>
            <a:prstGeom prst="rect">
              <a:avLst/>
            </a:prstGeom>
            <a:noFill/>
          </p:spPr>
        </p:pic>
        <p:sp>
          <p:nvSpPr>
            <p:cNvPr id="7" name="TextBox 6"/>
            <p:cNvSpPr txBox="1"/>
            <p:nvPr/>
          </p:nvSpPr>
          <p:spPr>
            <a:xfrm>
              <a:off x="3995936" y="822272"/>
              <a:ext cx="4017993" cy="688282"/>
            </a:xfrm>
            <a:prstGeom prst="rect">
              <a:avLst/>
            </a:prstGeom>
            <a:noFill/>
            <a:ln>
              <a:solidFill>
                <a:schemeClr val="tx1"/>
              </a:solidFill>
            </a:ln>
          </p:spPr>
          <p:txBody>
            <a:bodyPr wrap="square" rtlCol="0">
              <a:spAutoFit/>
            </a:bodyPr>
            <a:lstStyle/>
            <a:p>
              <a:r>
                <a:rPr lang="en-GB" sz="1600" dirty="0" smtClean="0"/>
                <a:t>Shale - radiograph of experimentally-created shear zone</a:t>
              </a:r>
              <a:endParaRPr lang="en-US" sz="1600" dirty="0"/>
            </a:p>
          </p:txBody>
        </p:sp>
        <p:sp>
          <p:nvSpPr>
            <p:cNvPr id="8" name="TextBox 7"/>
            <p:cNvSpPr txBox="1"/>
            <p:nvPr/>
          </p:nvSpPr>
          <p:spPr>
            <a:xfrm>
              <a:off x="6660232" y="4437112"/>
              <a:ext cx="2376264" cy="1847494"/>
            </a:xfrm>
            <a:prstGeom prst="rect">
              <a:avLst/>
            </a:prstGeom>
            <a:noFill/>
          </p:spPr>
          <p:txBody>
            <a:bodyPr wrap="square" rtlCol="0">
              <a:spAutoFit/>
            </a:bodyPr>
            <a:lstStyle/>
            <a:p>
              <a:r>
                <a:rPr lang="en-GB" sz="1600" dirty="0" smtClean="0"/>
                <a:t>Notice the </a:t>
              </a:r>
              <a:r>
                <a:rPr lang="en-GB" sz="1600" dirty="0" err="1" smtClean="0"/>
                <a:t>cataclastic</a:t>
              </a:r>
              <a:r>
                <a:rPr lang="en-GB" sz="1600" dirty="0" smtClean="0"/>
                <a:t> texture of the shear zones </a:t>
              </a:r>
            </a:p>
            <a:p>
              <a:endParaRPr lang="en-GB" sz="1600" dirty="0"/>
            </a:p>
            <a:p>
              <a:r>
                <a:rPr lang="en-GB" sz="1600" dirty="0" smtClean="0"/>
                <a:t>Does this suggest perm increase?</a:t>
              </a:r>
              <a:endParaRPr lang="en-US" sz="1600" dirty="0"/>
            </a:p>
          </p:txBody>
        </p:sp>
        <p:sp>
          <p:nvSpPr>
            <p:cNvPr id="9" name="TextBox 8"/>
            <p:cNvSpPr txBox="1"/>
            <p:nvPr/>
          </p:nvSpPr>
          <p:spPr>
            <a:xfrm>
              <a:off x="7092280" y="3068959"/>
              <a:ext cx="936104" cy="688282"/>
            </a:xfrm>
            <a:prstGeom prst="rect">
              <a:avLst/>
            </a:prstGeom>
            <a:noFill/>
          </p:spPr>
          <p:txBody>
            <a:bodyPr wrap="square" rtlCol="0">
              <a:spAutoFit/>
            </a:bodyPr>
            <a:lstStyle/>
            <a:p>
              <a:r>
                <a:rPr lang="en-GB" sz="1600" dirty="0" smtClean="0">
                  <a:solidFill>
                    <a:schemeClr val="bg1"/>
                  </a:solidFill>
                </a:rPr>
                <a:t>Shin010</a:t>
              </a:r>
              <a:endParaRPr lang="en-US" sz="1600" dirty="0">
                <a:solidFill>
                  <a:schemeClr val="bg1"/>
                </a:solidFill>
              </a:endParaRPr>
            </a:p>
          </p:txBody>
        </p:sp>
        <p:sp>
          <p:nvSpPr>
            <p:cNvPr id="10" name="TextBox 9"/>
            <p:cNvSpPr txBox="1"/>
            <p:nvPr/>
          </p:nvSpPr>
          <p:spPr>
            <a:xfrm>
              <a:off x="5220071" y="6309320"/>
              <a:ext cx="1728191" cy="398479"/>
            </a:xfrm>
            <a:prstGeom prst="rect">
              <a:avLst/>
            </a:prstGeom>
            <a:noFill/>
          </p:spPr>
          <p:txBody>
            <a:bodyPr wrap="square" rtlCol="0">
              <a:spAutoFit/>
            </a:bodyPr>
            <a:lstStyle/>
            <a:p>
              <a:r>
                <a:rPr lang="en-GB" sz="1600" dirty="0" smtClean="0"/>
                <a:t>~0.3mm</a:t>
              </a:r>
              <a:endParaRPr lang="en-US" sz="1600" dirty="0"/>
            </a:p>
          </p:txBody>
        </p:sp>
        <p:cxnSp>
          <p:nvCxnSpPr>
            <p:cNvPr id="11" name="Straight Connector 10"/>
            <p:cNvCxnSpPr/>
            <p:nvPr/>
          </p:nvCxnSpPr>
          <p:spPr>
            <a:xfrm>
              <a:off x="5148064" y="6309320"/>
              <a:ext cx="8640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300192" y="2060848"/>
              <a:ext cx="720080" cy="64807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3" name="Straight Connector 12"/>
            <p:cNvCxnSpPr/>
            <p:nvPr/>
          </p:nvCxnSpPr>
          <p:spPr>
            <a:xfrm flipH="1">
              <a:off x="3995936" y="2060848"/>
              <a:ext cx="2304256" cy="23042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228184" y="2708920"/>
              <a:ext cx="792088" cy="38884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5868144" y="4797152"/>
              <a:ext cx="864096" cy="21602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8312728" y="5326057"/>
            <a:ext cx="3352608" cy="1200329"/>
          </a:xfrm>
          <a:prstGeom prst="rect">
            <a:avLst/>
          </a:prstGeom>
          <a:noFill/>
        </p:spPr>
        <p:txBody>
          <a:bodyPr wrap="square" rtlCol="0">
            <a:spAutoFit/>
          </a:bodyPr>
          <a:lstStyle/>
          <a:p>
            <a:r>
              <a:rPr lang="en-GB" dirty="0" smtClean="0"/>
              <a:t>This sample is from a rich source rock, with laminations of organic-rich matter and diagenetic carbonate-replacement texture</a:t>
            </a:r>
            <a:endParaRPr lang="en-GB" dirty="0"/>
          </a:p>
        </p:txBody>
      </p:sp>
      <p:sp>
        <p:nvSpPr>
          <p:cNvPr id="18" name="TextBox 17"/>
          <p:cNvSpPr txBox="1"/>
          <p:nvPr/>
        </p:nvSpPr>
        <p:spPr>
          <a:xfrm>
            <a:off x="11507822" y="6317697"/>
            <a:ext cx="488794" cy="369332"/>
          </a:xfrm>
          <a:prstGeom prst="rect">
            <a:avLst/>
          </a:prstGeom>
          <a:noFill/>
        </p:spPr>
        <p:txBody>
          <a:bodyPr wrap="square" rtlCol="0">
            <a:spAutoFit/>
          </a:bodyPr>
          <a:lstStyle/>
          <a:p>
            <a:r>
              <a:rPr lang="en-US" dirty="0" smtClean="0"/>
              <a:t>18</a:t>
            </a:r>
            <a:endParaRPr lang="en-GB" dirty="0"/>
          </a:p>
        </p:txBody>
      </p:sp>
      <p:cxnSp>
        <p:nvCxnSpPr>
          <p:cNvPr id="20" name="Straight Arrow Connector 19"/>
          <p:cNvCxnSpPr/>
          <p:nvPr/>
        </p:nvCxnSpPr>
        <p:spPr>
          <a:xfrm>
            <a:off x="8731474" y="2760816"/>
            <a:ext cx="3020745" cy="0"/>
          </a:xfrm>
          <a:prstGeom prst="straightConnector1">
            <a:avLst/>
          </a:prstGeom>
          <a:ln w="254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0126556" y="2760816"/>
            <a:ext cx="699230" cy="369332"/>
          </a:xfrm>
          <a:prstGeom prst="rect">
            <a:avLst/>
          </a:prstGeom>
          <a:noFill/>
        </p:spPr>
        <p:txBody>
          <a:bodyPr wrap="none" rtlCol="0">
            <a:spAutoFit/>
          </a:bodyPr>
          <a:lstStyle/>
          <a:p>
            <a:r>
              <a:rPr lang="en-US" dirty="0" smtClean="0"/>
              <a:t>~1cm</a:t>
            </a:r>
            <a:endParaRPr lang="en-GB" dirty="0"/>
          </a:p>
        </p:txBody>
      </p:sp>
    </p:spTree>
    <p:extLst>
      <p:ext uri="{BB962C8B-B14F-4D97-AF65-F5344CB8AC3E}">
        <p14:creationId xmlns:p14="http://schemas.microsoft.com/office/powerpoint/2010/main" val="8172559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182" r="4535"/>
          <a:stretch/>
        </p:blipFill>
        <p:spPr>
          <a:xfrm>
            <a:off x="1631504" y="1268761"/>
            <a:ext cx="8964488" cy="5465533"/>
          </a:xfrm>
          <a:prstGeom prst="rect">
            <a:avLst/>
          </a:prstGeom>
        </p:spPr>
      </p:pic>
      <p:sp>
        <p:nvSpPr>
          <p:cNvPr id="5" name="Title 1"/>
          <p:cNvSpPr txBox="1">
            <a:spLocks/>
          </p:cNvSpPr>
          <p:nvPr/>
        </p:nvSpPr>
        <p:spPr>
          <a:xfrm>
            <a:off x="1981200" y="44624"/>
            <a:ext cx="7427168" cy="77809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kern="1200">
                <a:solidFill>
                  <a:schemeClr val="accent1">
                    <a:lumMod val="75000"/>
                  </a:schemeClr>
                </a:solidFill>
                <a:latin typeface="Arial" pitchFamily="34" charset="0"/>
                <a:ea typeface="+mj-ea"/>
                <a:cs typeface="Arial" pitchFamily="34" charset="0"/>
              </a:defRPr>
            </a:lvl1pPr>
          </a:lstStyle>
          <a:p>
            <a:r>
              <a:rPr lang="en-GB"/>
              <a:t>Laminite fracture permeability</a:t>
            </a:r>
          </a:p>
        </p:txBody>
      </p:sp>
      <p:sp>
        <p:nvSpPr>
          <p:cNvPr id="7" name="TextBox 6"/>
          <p:cNvSpPr txBox="1"/>
          <p:nvPr/>
        </p:nvSpPr>
        <p:spPr>
          <a:xfrm>
            <a:off x="2063552" y="770655"/>
            <a:ext cx="7344816" cy="369332"/>
          </a:xfrm>
          <a:prstGeom prst="rect">
            <a:avLst/>
          </a:prstGeom>
          <a:noFill/>
        </p:spPr>
        <p:txBody>
          <a:bodyPr wrap="square" rtlCol="0">
            <a:spAutoFit/>
          </a:bodyPr>
          <a:lstStyle/>
          <a:p>
            <a:pPr algn="ctr"/>
            <a:r>
              <a:rPr lang="en-GB" dirty="0">
                <a:solidFill>
                  <a:schemeClr val="tx2"/>
                </a:solidFill>
              </a:rPr>
              <a:t>Official promotion material for Grenoble neutron facility</a:t>
            </a:r>
          </a:p>
        </p:txBody>
      </p:sp>
      <p:sp>
        <p:nvSpPr>
          <p:cNvPr id="8" name="TextBox 7"/>
          <p:cNvSpPr txBox="1"/>
          <p:nvPr/>
        </p:nvSpPr>
        <p:spPr>
          <a:xfrm>
            <a:off x="11556460" y="6317697"/>
            <a:ext cx="440155" cy="369332"/>
          </a:xfrm>
          <a:prstGeom prst="rect">
            <a:avLst/>
          </a:prstGeom>
          <a:noFill/>
        </p:spPr>
        <p:txBody>
          <a:bodyPr wrap="square" rtlCol="0">
            <a:spAutoFit/>
          </a:bodyPr>
          <a:lstStyle/>
          <a:p>
            <a:r>
              <a:rPr lang="en-US" dirty="0" smtClean="0"/>
              <a:t>16</a:t>
            </a:r>
            <a:endParaRPr lang="en-GB" dirty="0"/>
          </a:p>
        </p:txBody>
      </p:sp>
    </p:spTree>
    <p:extLst>
      <p:ext uri="{BB962C8B-B14F-4D97-AF65-F5344CB8AC3E}">
        <p14:creationId xmlns:p14="http://schemas.microsoft.com/office/powerpoint/2010/main" val="18424174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I want to ask</a:t>
            </a:r>
            <a:endParaRPr lang="en-GB" dirty="0"/>
          </a:p>
        </p:txBody>
      </p:sp>
      <p:sp>
        <p:nvSpPr>
          <p:cNvPr id="3" name="Content Placeholder 2"/>
          <p:cNvSpPr>
            <a:spLocks noGrp="1"/>
          </p:cNvSpPr>
          <p:nvPr>
            <p:ph idx="1"/>
          </p:nvPr>
        </p:nvSpPr>
        <p:spPr>
          <a:xfrm>
            <a:off x="755071" y="1382278"/>
            <a:ext cx="11049001" cy="5369503"/>
          </a:xfrm>
        </p:spPr>
        <p:txBody>
          <a:bodyPr>
            <a:normAutofit/>
          </a:bodyPr>
          <a:lstStyle/>
          <a:p>
            <a:r>
              <a:rPr lang="en-US" dirty="0" smtClean="0"/>
              <a:t>What do fracture and deformation (shear) bands look like at the ~ micron scale?</a:t>
            </a:r>
          </a:p>
          <a:p>
            <a:pPr lvl="1"/>
            <a:r>
              <a:rPr lang="en-US" dirty="0" smtClean="0"/>
              <a:t>How / where did damage occur? What size voids and connectivities (3D)?</a:t>
            </a:r>
            <a:endParaRPr lang="en-US" dirty="0"/>
          </a:p>
          <a:p>
            <a:r>
              <a:rPr lang="en-US" dirty="0" smtClean="0"/>
              <a:t>What % water moves through pores and what % induced voids?</a:t>
            </a:r>
          </a:p>
          <a:p>
            <a:r>
              <a:rPr lang="en-US" dirty="0" smtClean="0"/>
              <a:t>How does the water (D</a:t>
            </a:r>
            <a:r>
              <a:rPr lang="en-US" baseline="-25000" dirty="0" smtClean="0"/>
              <a:t>2</a:t>
            </a:r>
            <a:r>
              <a:rPr lang="en-US" dirty="0" smtClean="0"/>
              <a:t>O) replace air?</a:t>
            </a:r>
          </a:p>
          <a:p>
            <a:pPr lvl="1"/>
            <a:r>
              <a:rPr lang="en-US" dirty="0" smtClean="0"/>
              <a:t>Simple front progression base-to-top or strongly partitioned?</a:t>
            </a:r>
          </a:p>
          <a:p>
            <a:r>
              <a:rPr lang="en-US" dirty="0" smtClean="0"/>
              <a:t>What happens within the water phase?</a:t>
            </a:r>
          </a:p>
          <a:p>
            <a:r>
              <a:rPr lang="en-US" dirty="0" smtClean="0"/>
              <a:t>  What drives the fluid movement?</a:t>
            </a:r>
          </a:p>
          <a:p>
            <a:pPr lvl="1"/>
            <a:r>
              <a:rPr lang="en-US" dirty="0" smtClean="0"/>
              <a:t>Imbibition?</a:t>
            </a:r>
          </a:p>
          <a:p>
            <a:pPr lvl="1"/>
            <a:r>
              <a:rPr lang="en-US" dirty="0" smtClean="0"/>
              <a:t>Pressure-driven (viscous) flow</a:t>
            </a:r>
          </a:p>
          <a:p>
            <a:r>
              <a:rPr lang="en-US" dirty="0" smtClean="0"/>
              <a:t>What has the geologist learned?</a:t>
            </a:r>
          </a:p>
          <a:p>
            <a:pPr lvl="1"/>
            <a:endParaRPr lang="en-US" dirty="0" smtClean="0"/>
          </a:p>
          <a:p>
            <a:pPr lvl="1"/>
            <a:endParaRPr lang="en-US" dirty="0" smtClean="0"/>
          </a:p>
          <a:p>
            <a:pPr lvl="1"/>
            <a:endParaRPr lang="en-US" dirty="0"/>
          </a:p>
          <a:p>
            <a:endParaRPr lang="en-GB" dirty="0"/>
          </a:p>
        </p:txBody>
      </p:sp>
      <p:sp>
        <p:nvSpPr>
          <p:cNvPr id="4" name="TextBox 3"/>
          <p:cNvSpPr txBox="1"/>
          <p:nvPr/>
        </p:nvSpPr>
        <p:spPr>
          <a:xfrm>
            <a:off x="11694929" y="6317697"/>
            <a:ext cx="301686" cy="369332"/>
          </a:xfrm>
          <a:prstGeom prst="rect">
            <a:avLst/>
          </a:prstGeom>
          <a:noFill/>
        </p:spPr>
        <p:txBody>
          <a:bodyPr wrap="square" rtlCol="0">
            <a:spAutoFit/>
          </a:bodyPr>
          <a:lstStyle/>
          <a:p>
            <a:r>
              <a:rPr lang="en-US" dirty="0" smtClean="0"/>
              <a:t>4</a:t>
            </a:r>
            <a:endParaRPr lang="en-GB" dirty="0"/>
          </a:p>
        </p:txBody>
      </p:sp>
    </p:spTree>
    <p:extLst>
      <p:ext uri="{BB962C8B-B14F-4D97-AF65-F5344CB8AC3E}">
        <p14:creationId xmlns:p14="http://schemas.microsoft.com/office/powerpoint/2010/main" val="8947863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Work Matters Because…</a:t>
            </a:r>
            <a:endParaRPr lang="en-GB" dirty="0"/>
          </a:p>
        </p:txBody>
      </p:sp>
      <p:sp>
        <p:nvSpPr>
          <p:cNvPr id="3" name="Content Placeholder 2"/>
          <p:cNvSpPr>
            <a:spLocks noGrp="1"/>
          </p:cNvSpPr>
          <p:nvPr>
            <p:ph idx="1"/>
          </p:nvPr>
        </p:nvSpPr>
        <p:spPr/>
        <p:txBody>
          <a:bodyPr>
            <a:normAutofit lnSpcReduction="10000"/>
          </a:bodyPr>
          <a:lstStyle/>
          <a:p>
            <a:pPr marL="0" indent="0">
              <a:buNone/>
            </a:pPr>
            <a:r>
              <a:rPr lang="en-US" dirty="0" smtClean="0"/>
              <a:t>Void systems are ubiquitous in subsurface rock – both  non-porous and porous</a:t>
            </a:r>
          </a:p>
          <a:p>
            <a:pPr marL="0" indent="0">
              <a:buNone/>
            </a:pPr>
            <a:r>
              <a:rPr lang="en-US" dirty="0" smtClean="0"/>
              <a:t>Liquids and gases move through void systems -  CO</a:t>
            </a:r>
            <a:r>
              <a:rPr lang="en-US" baseline="-25000" dirty="0" smtClean="0"/>
              <a:t>2</a:t>
            </a:r>
            <a:r>
              <a:rPr lang="en-US" dirty="0" smtClean="0"/>
              <a:t>, hydrogen, petroleum, water  -  huge  economic and societal impact (even UN  and WHO list them)</a:t>
            </a:r>
            <a:endParaRPr lang="en-US" dirty="0"/>
          </a:p>
          <a:p>
            <a:pPr marL="0" indent="0">
              <a:buNone/>
            </a:pPr>
            <a:r>
              <a:rPr lang="en-US" dirty="0" smtClean="0"/>
              <a:t>Many voids are rock damage – almost all rocks and some sediments are damaged – fractures, joints, deformation bands, </a:t>
            </a:r>
            <a:r>
              <a:rPr lang="en-US" dirty="0" err="1" smtClean="0"/>
              <a:t>fracturebands</a:t>
            </a:r>
            <a:r>
              <a:rPr lang="en-US" dirty="0" smtClean="0"/>
              <a:t>, faults.  Some open, some sealing, many do both in same volume</a:t>
            </a:r>
          </a:p>
          <a:p>
            <a:pPr marL="0" indent="0">
              <a:buNone/>
            </a:pPr>
            <a:r>
              <a:rPr lang="en-US" dirty="0" smtClean="0"/>
              <a:t>Structural geologists care about the whole process.  the damage so this is an evolving process to me.  I don’t just care about the end product but about all the stages.  For  rock damage and for fluid movement.</a:t>
            </a:r>
            <a:endParaRPr lang="en-GB" dirty="0"/>
          </a:p>
        </p:txBody>
      </p:sp>
    </p:spTree>
    <p:extLst>
      <p:ext uri="{BB962C8B-B14F-4D97-AF65-F5344CB8AC3E}">
        <p14:creationId xmlns:p14="http://schemas.microsoft.com/office/powerpoint/2010/main" val="32964919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Lab Experiments? </a:t>
            </a:r>
            <a:endParaRPr lang="en-GB" dirty="0"/>
          </a:p>
        </p:txBody>
      </p:sp>
      <p:sp>
        <p:nvSpPr>
          <p:cNvPr id="3" name="Content Placeholder 2"/>
          <p:cNvSpPr>
            <a:spLocks noGrp="1"/>
          </p:cNvSpPr>
          <p:nvPr>
            <p:ph idx="1"/>
          </p:nvPr>
        </p:nvSpPr>
        <p:spPr>
          <a:xfrm>
            <a:off x="838200" y="1825625"/>
            <a:ext cx="5414818" cy="4351338"/>
          </a:xfrm>
        </p:spPr>
        <p:txBody>
          <a:bodyPr>
            <a:normAutofit/>
          </a:bodyPr>
          <a:lstStyle/>
          <a:p>
            <a:pPr marL="0" indent="0">
              <a:buNone/>
            </a:pPr>
            <a:r>
              <a:rPr lang="en-US" dirty="0" smtClean="0"/>
              <a:t>Lab deformation is NOT the same as natural.  Loads are typically much simpler and tend towards end-points of the natural damage spectrum</a:t>
            </a:r>
          </a:p>
          <a:p>
            <a:r>
              <a:rPr lang="en-US" dirty="0" smtClean="0"/>
              <a:t>But still get complex  arrays  superposed  on  pore system</a:t>
            </a:r>
          </a:p>
          <a:p>
            <a:r>
              <a:rPr lang="en-US" dirty="0" smtClean="0"/>
              <a:t>Know conditions of  damage</a:t>
            </a:r>
            <a:endParaRPr lang="en-US" dirty="0"/>
          </a:p>
          <a:p>
            <a:r>
              <a:rPr lang="en-US" dirty="0"/>
              <a:t>This is </a:t>
            </a:r>
            <a:r>
              <a:rPr lang="en-US" dirty="0" smtClean="0"/>
              <a:t>good…  informative  simplifications</a:t>
            </a:r>
            <a:endParaRPr lang="en-US" dirty="0"/>
          </a:p>
          <a:p>
            <a:endParaRPr lang="en-US" dirty="0"/>
          </a:p>
          <a:p>
            <a:endParaRPr lang="en-US" dirty="0" smtClean="0"/>
          </a:p>
          <a:p>
            <a:endParaRPr lang="en-US" dirty="0" smtClean="0"/>
          </a:p>
          <a:p>
            <a:endParaRPr lang="en-GB" dirty="0"/>
          </a:p>
        </p:txBody>
      </p:sp>
    </p:spTree>
    <p:extLst>
      <p:ext uri="{BB962C8B-B14F-4D97-AF65-F5344CB8AC3E}">
        <p14:creationId xmlns:p14="http://schemas.microsoft.com/office/powerpoint/2010/main" val="2452879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19536" y="274638"/>
            <a:ext cx="7704856" cy="778098"/>
          </a:xfrm>
        </p:spPr>
        <p:txBody>
          <a:bodyPr>
            <a:normAutofit/>
          </a:bodyPr>
          <a:lstStyle/>
          <a:p>
            <a:r>
              <a:rPr lang="en-GB" sz="2800" dirty="0"/>
              <a:t>Post-deformation: x-ray tomography</a:t>
            </a:r>
          </a:p>
        </p:txBody>
      </p:sp>
      <p:sp>
        <p:nvSpPr>
          <p:cNvPr id="9" name="TextBox 8"/>
          <p:cNvSpPr txBox="1"/>
          <p:nvPr/>
        </p:nvSpPr>
        <p:spPr>
          <a:xfrm>
            <a:off x="3342244" y="6461967"/>
            <a:ext cx="2413248" cy="360040"/>
          </a:xfrm>
          <a:prstGeom prst="rect">
            <a:avLst/>
          </a:prstGeom>
        </p:spPr>
        <p:txBody>
          <a:bodyPr wrap="square" rtlCol="0">
            <a:normAutofit/>
          </a:bodyPr>
          <a:lstStyle/>
          <a:p>
            <a:pPr algn="ctr">
              <a:spcBef>
                <a:spcPts val="300"/>
              </a:spcBef>
              <a:spcAft>
                <a:spcPts val="300"/>
              </a:spcAft>
            </a:pPr>
            <a:r>
              <a:rPr lang="en-GB" sz="1600" dirty="0">
                <a:solidFill>
                  <a:srgbClr val="376092"/>
                </a:solidFill>
                <a:latin typeface="Arial" charset="0"/>
                <a:cs typeface="Arial" charset="0"/>
              </a:rPr>
              <a:t>30MPa</a:t>
            </a:r>
          </a:p>
        </p:txBody>
      </p:sp>
      <p:grpSp>
        <p:nvGrpSpPr>
          <p:cNvPr id="20" name="Group 19"/>
          <p:cNvGrpSpPr/>
          <p:nvPr/>
        </p:nvGrpSpPr>
        <p:grpSpPr>
          <a:xfrm>
            <a:off x="1546688" y="1263891"/>
            <a:ext cx="1117524" cy="1080000"/>
            <a:chOff x="518678" y="2158471"/>
            <a:chExt cx="1117524" cy="108000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02" y="2158471"/>
              <a:ext cx="1080000" cy="1080000"/>
            </a:xfrm>
            <a:prstGeom prst="rect">
              <a:avLst/>
            </a:prstGeom>
          </p:spPr>
        </p:pic>
        <p:sp>
          <p:nvSpPr>
            <p:cNvPr id="14" name="TextBox 13"/>
            <p:cNvSpPr txBox="1"/>
            <p:nvPr/>
          </p:nvSpPr>
          <p:spPr>
            <a:xfrm>
              <a:off x="518678" y="2158471"/>
              <a:ext cx="1080120" cy="357167"/>
            </a:xfrm>
            <a:prstGeom prst="rect">
              <a:avLst/>
            </a:prstGeom>
          </p:spPr>
          <p:txBody>
            <a:bodyPr wrap="square" rtlCol="0">
              <a:normAutofit/>
            </a:bodyPr>
            <a:lstStyle/>
            <a:p>
              <a:pPr>
                <a:spcBef>
                  <a:spcPts val="300"/>
                </a:spcBef>
                <a:spcAft>
                  <a:spcPts val="300"/>
                </a:spcAft>
              </a:pPr>
              <a:r>
                <a:rPr lang="en-GB" sz="1100" b="1" dirty="0">
                  <a:solidFill>
                    <a:schemeClr val="bg1"/>
                  </a:solidFill>
                  <a:latin typeface="Arial" charset="0"/>
                  <a:cs typeface="Arial" charset="0"/>
                </a:rPr>
                <a:t>34</a:t>
              </a:r>
            </a:p>
          </p:txBody>
        </p:sp>
      </p:grpSp>
      <p:grpSp>
        <p:nvGrpSpPr>
          <p:cNvPr id="24" name="Group 23"/>
          <p:cNvGrpSpPr/>
          <p:nvPr/>
        </p:nvGrpSpPr>
        <p:grpSpPr>
          <a:xfrm>
            <a:off x="1602977" y="5742007"/>
            <a:ext cx="1101825" cy="1080000"/>
            <a:chOff x="6783823" y="4437112"/>
            <a:chExt cx="1101825" cy="108000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5648" y="4437112"/>
              <a:ext cx="1080000" cy="1080000"/>
            </a:xfrm>
            <a:prstGeom prst="rect">
              <a:avLst/>
            </a:prstGeom>
          </p:spPr>
        </p:pic>
        <p:sp>
          <p:nvSpPr>
            <p:cNvPr id="16" name="TextBox 15"/>
            <p:cNvSpPr txBox="1"/>
            <p:nvPr/>
          </p:nvSpPr>
          <p:spPr>
            <a:xfrm>
              <a:off x="6783823" y="4439985"/>
              <a:ext cx="1080120" cy="357167"/>
            </a:xfrm>
            <a:prstGeom prst="rect">
              <a:avLst/>
            </a:prstGeom>
          </p:spPr>
          <p:txBody>
            <a:bodyPr wrap="square" rtlCol="0">
              <a:normAutofit/>
            </a:bodyPr>
            <a:lstStyle/>
            <a:p>
              <a:pPr>
                <a:spcBef>
                  <a:spcPts val="300"/>
                </a:spcBef>
                <a:spcAft>
                  <a:spcPts val="300"/>
                </a:spcAft>
              </a:pPr>
              <a:r>
                <a:rPr lang="en-GB" sz="1100" b="1" dirty="0">
                  <a:solidFill>
                    <a:schemeClr val="bg1"/>
                  </a:solidFill>
                  <a:latin typeface="Arial" charset="0"/>
                  <a:cs typeface="Arial" charset="0"/>
                </a:rPr>
                <a:t>702</a:t>
              </a:r>
            </a:p>
          </p:txBody>
        </p:sp>
      </p:grpSp>
      <p:grpSp>
        <p:nvGrpSpPr>
          <p:cNvPr id="23" name="Group 22"/>
          <p:cNvGrpSpPr/>
          <p:nvPr/>
        </p:nvGrpSpPr>
        <p:grpSpPr>
          <a:xfrm>
            <a:off x="1600746" y="4621095"/>
            <a:ext cx="1104920" cy="1082995"/>
            <a:chOff x="4741208" y="4424809"/>
            <a:chExt cx="1104920" cy="1082995"/>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6128" y="4427804"/>
              <a:ext cx="1080000" cy="1080000"/>
            </a:xfrm>
            <a:prstGeom prst="rect">
              <a:avLst/>
            </a:prstGeom>
          </p:spPr>
        </p:pic>
        <p:sp>
          <p:nvSpPr>
            <p:cNvPr id="17" name="TextBox 16"/>
            <p:cNvSpPr txBox="1"/>
            <p:nvPr/>
          </p:nvSpPr>
          <p:spPr>
            <a:xfrm>
              <a:off x="4741208" y="4424809"/>
              <a:ext cx="1080120" cy="357167"/>
            </a:xfrm>
            <a:prstGeom prst="rect">
              <a:avLst/>
            </a:prstGeom>
          </p:spPr>
          <p:txBody>
            <a:bodyPr wrap="square" rtlCol="0">
              <a:normAutofit/>
            </a:bodyPr>
            <a:lstStyle/>
            <a:p>
              <a:pPr>
                <a:spcBef>
                  <a:spcPts val="300"/>
                </a:spcBef>
                <a:spcAft>
                  <a:spcPts val="300"/>
                </a:spcAft>
              </a:pPr>
              <a:r>
                <a:rPr lang="en-GB" sz="1100" b="1" dirty="0">
                  <a:solidFill>
                    <a:schemeClr val="bg1"/>
                  </a:solidFill>
                  <a:latin typeface="Arial" charset="0"/>
                  <a:cs typeface="Arial" charset="0"/>
                </a:rPr>
                <a:t>500</a:t>
              </a:r>
            </a:p>
          </p:txBody>
        </p:sp>
      </p:grpSp>
      <p:grpSp>
        <p:nvGrpSpPr>
          <p:cNvPr id="22" name="Group 21"/>
          <p:cNvGrpSpPr/>
          <p:nvPr/>
        </p:nvGrpSpPr>
        <p:grpSpPr>
          <a:xfrm>
            <a:off x="1623935" y="3517838"/>
            <a:ext cx="1080120" cy="1084669"/>
            <a:chOff x="2705886" y="4423135"/>
            <a:chExt cx="1080120" cy="1084669"/>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5886" y="4427804"/>
              <a:ext cx="1080000" cy="1080000"/>
            </a:xfrm>
            <a:prstGeom prst="rect">
              <a:avLst/>
            </a:prstGeom>
          </p:spPr>
        </p:pic>
        <p:sp>
          <p:nvSpPr>
            <p:cNvPr id="18" name="TextBox 17"/>
            <p:cNvSpPr txBox="1"/>
            <p:nvPr/>
          </p:nvSpPr>
          <p:spPr>
            <a:xfrm>
              <a:off x="2705886" y="4423135"/>
              <a:ext cx="1080120" cy="357167"/>
            </a:xfrm>
            <a:prstGeom prst="rect">
              <a:avLst/>
            </a:prstGeom>
          </p:spPr>
          <p:txBody>
            <a:bodyPr wrap="square" rtlCol="0">
              <a:normAutofit/>
            </a:bodyPr>
            <a:lstStyle/>
            <a:p>
              <a:pPr>
                <a:spcBef>
                  <a:spcPts val="300"/>
                </a:spcBef>
                <a:spcAft>
                  <a:spcPts val="300"/>
                </a:spcAft>
              </a:pPr>
              <a:r>
                <a:rPr lang="en-GB" sz="1100" b="1" dirty="0">
                  <a:solidFill>
                    <a:schemeClr val="bg1"/>
                  </a:solidFill>
                  <a:latin typeface="Arial" charset="0"/>
                  <a:cs typeface="Arial" charset="0"/>
                </a:rPr>
                <a:t>448</a:t>
              </a:r>
            </a:p>
          </p:txBody>
        </p:sp>
      </p:grpSp>
      <p:grpSp>
        <p:nvGrpSpPr>
          <p:cNvPr id="21" name="Group 20"/>
          <p:cNvGrpSpPr/>
          <p:nvPr/>
        </p:nvGrpSpPr>
        <p:grpSpPr>
          <a:xfrm>
            <a:off x="1565450" y="2401593"/>
            <a:ext cx="1117524" cy="1080000"/>
            <a:chOff x="518678" y="4457753"/>
            <a:chExt cx="1117524" cy="1080000"/>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02" y="4457753"/>
              <a:ext cx="1080000" cy="1080000"/>
            </a:xfrm>
            <a:prstGeom prst="rect">
              <a:avLst/>
            </a:prstGeom>
          </p:spPr>
        </p:pic>
        <p:sp>
          <p:nvSpPr>
            <p:cNvPr id="19" name="TextBox 18"/>
            <p:cNvSpPr txBox="1"/>
            <p:nvPr/>
          </p:nvSpPr>
          <p:spPr>
            <a:xfrm>
              <a:off x="518678" y="4463983"/>
              <a:ext cx="1080120" cy="357167"/>
            </a:xfrm>
            <a:prstGeom prst="rect">
              <a:avLst/>
            </a:prstGeom>
          </p:spPr>
          <p:txBody>
            <a:bodyPr wrap="square" rtlCol="0">
              <a:normAutofit/>
            </a:bodyPr>
            <a:lstStyle/>
            <a:p>
              <a:pPr>
                <a:spcBef>
                  <a:spcPts val="300"/>
                </a:spcBef>
                <a:spcAft>
                  <a:spcPts val="300"/>
                </a:spcAft>
              </a:pPr>
              <a:r>
                <a:rPr lang="en-GB" sz="1100" b="1" dirty="0">
                  <a:solidFill>
                    <a:schemeClr val="bg1"/>
                  </a:solidFill>
                  <a:latin typeface="Arial" charset="0"/>
                  <a:cs typeface="Arial" charset="0"/>
                </a:rPr>
                <a:t>265</a:t>
              </a:r>
            </a:p>
          </p:txBody>
        </p:sp>
      </p:grpSp>
      <p:graphicFrame>
        <p:nvGraphicFramePr>
          <p:cNvPr id="3" name="Table 2"/>
          <p:cNvGraphicFramePr>
            <a:graphicFrameLocks noGrp="1"/>
          </p:cNvGraphicFramePr>
          <p:nvPr>
            <p:extLst/>
          </p:nvPr>
        </p:nvGraphicFramePr>
        <p:xfrm>
          <a:off x="6433524" y="1619189"/>
          <a:ext cx="4036322" cy="4572000"/>
        </p:xfrm>
        <a:graphic>
          <a:graphicData uri="http://schemas.openxmlformats.org/drawingml/2006/table">
            <a:tbl>
              <a:tblPr firstRow="1" bandRow="1">
                <a:tableStyleId>{5C22544A-7EE6-4342-B048-85BDC9FD1C3A}</a:tableStyleId>
              </a:tblPr>
              <a:tblGrid>
                <a:gridCol w="1156002">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1512168">
                  <a:extLst>
                    <a:ext uri="{9D8B030D-6E8A-4147-A177-3AD203B41FA5}">
                      <a16:colId xmlns:a16="http://schemas.microsoft.com/office/drawing/2014/main" val="20002"/>
                    </a:ext>
                  </a:extLst>
                </a:gridCol>
              </a:tblGrid>
              <a:tr h="774196">
                <a:tc>
                  <a:txBody>
                    <a:bodyPr/>
                    <a:lstStyle/>
                    <a:p>
                      <a:pPr algn="ctr"/>
                      <a:r>
                        <a:rPr lang="en-GB" dirty="0" smtClean="0">
                          <a:solidFill>
                            <a:schemeClr val="tx1"/>
                          </a:solidFill>
                        </a:rPr>
                        <a:t>Slice</a:t>
                      </a:r>
                      <a:endParaRPr lang="en-GB"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smtClean="0">
                          <a:solidFill>
                            <a:schemeClr val="tx1"/>
                          </a:solidFill>
                        </a:rPr>
                        <a:t>“Dip”</a:t>
                      </a:r>
                    </a:p>
                    <a:p>
                      <a:pPr algn="ctr"/>
                      <a:r>
                        <a:rPr lang="en-GB" dirty="0" smtClean="0">
                          <a:solidFill>
                            <a:schemeClr val="tx1"/>
                          </a:solidFill>
                        </a:rPr>
                        <a:t>Shear fractures (</a:t>
                      </a:r>
                      <a:r>
                        <a:rPr lang="en-GB" dirty="0" smtClean="0">
                          <a:solidFill>
                            <a:schemeClr val="tx1"/>
                          </a:solidFill>
                          <a:latin typeface="Calibri" panose="020F0502020204030204" pitchFamily="34" charset="0"/>
                        </a:rPr>
                        <a:t>°)</a:t>
                      </a:r>
                      <a:endParaRPr lang="en-GB"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smtClean="0">
                          <a:solidFill>
                            <a:schemeClr val="tx1"/>
                          </a:solidFill>
                        </a:rPr>
                        <a:t>“Dip”</a:t>
                      </a:r>
                    </a:p>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Now-open fractures (</a:t>
                      </a:r>
                      <a:r>
                        <a:rPr lang="en-GB" dirty="0" smtClean="0">
                          <a:solidFill>
                            <a:schemeClr val="tx1"/>
                          </a:solidFill>
                          <a:latin typeface="Calibri" panose="020F0502020204030204" pitchFamily="34" charset="0"/>
                        </a:rPr>
                        <a:t>°)</a:t>
                      </a:r>
                      <a:endParaRPr lang="en-GB"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1829">
                <a:tc rowSpan="2">
                  <a:txBody>
                    <a:bodyPr/>
                    <a:lstStyle/>
                    <a:p>
                      <a:pPr algn="ctr"/>
                      <a:r>
                        <a:rPr lang="en-GB" dirty="0" smtClean="0">
                          <a:solidFill>
                            <a:schemeClr val="tx1"/>
                          </a:solidFill>
                        </a:rPr>
                        <a:t>34 – 265 </a:t>
                      </a:r>
                      <a:endParaRPr lang="en-GB"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smtClean="0">
                          <a:solidFill>
                            <a:schemeClr val="tx1"/>
                          </a:solidFill>
                        </a:rPr>
                        <a:t>74</a:t>
                      </a:r>
                      <a:endParaRPr lang="en-GB"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en-GB" dirty="0" smtClean="0"/>
                        <a:t>104</a:t>
                      </a:r>
                      <a:endParaRPr lang="en-GB"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1829">
                <a:tc vMerge="1">
                  <a:txBody>
                    <a:bodyPr/>
                    <a:lstStyle/>
                    <a:p>
                      <a:pPr algn="ctr"/>
                      <a:endParaRPr lang="en-GB"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smtClean="0">
                          <a:solidFill>
                            <a:schemeClr val="tx1"/>
                          </a:solidFill>
                        </a:rPr>
                        <a:t>83</a:t>
                      </a:r>
                      <a:endParaRPr lang="en-GB"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1829">
                <a:tc rowSpan="2">
                  <a:txBody>
                    <a:bodyPr/>
                    <a:lstStyle/>
                    <a:p>
                      <a:pPr algn="ctr"/>
                      <a:r>
                        <a:rPr lang="en-GB" dirty="0" smtClean="0">
                          <a:solidFill>
                            <a:schemeClr val="tx1"/>
                          </a:solidFill>
                        </a:rPr>
                        <a:t>265 – 448 </a:t>
                      </a:r>
                      <a:endParaRPr lang="en-GB"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smtClean="0">
                          <a:solidFill>
                            <a:schemeClr val="tx1"/>
                          </a:solidFill>
                        </a:rPr>
                        <a:t>75</a:t>
                      </a:r>
                      <a:endParaRPr lang="en-GB"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en-GB" dirty="0" smtClean="0"/>
                        <a:t>109</a:t>
                      </a:r>
                      <a:endParaRPr lang="en-GB"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1829">
                <a:tc vMerge="1">
                  <a:txBody>
                    <a:bodyPr/>
                    <a:lstStyle/>
                    <a:p>
                      <a:pPr algn="ctr"/>
                      <a:endParaRPr lang="en-GB"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smtClean="0">
                          <a:solidFill>
                            <a:schemeClr val="tx1"/>
                          </a:solidFill>
                        </a:rPr>
                        <a:t>95</a:t>
                      </a:r>
                      <a:endParaRPr lang="en-GB"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1829">
                <a:tc rowSpan="3">
                  <a:txBody>
                    <a:bodyPr/>
                    <a:lstStyle/>
                    <a:p>
                      <a:pPr algn="ctr"/>
                      <a:r>
                        <a:rPr lang="en-GB" dirty="0" smtClean="0">
                          <a:solidFill>
                            <a:schemeClr val="tx1"/>
                          </a:solidFill>
                        </a:rPr>
                        <a:t>448 – 500 </a:t>
                      </a:r>
                      <a:endParaRPr lang="en-GB"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smtClean="0">
                          <a:solidFill>
                            <a:schemeClr val="tx1"/>
                          </a:solidFill>
                        </a:rPr>
                        <a:t>65</a:t>
                      </a:r>
                      <a:endParaRPr lang="en-GB"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r>
                        <a:rPr lang="en-GB" dirty="0" smtClean="0"/>
                        <a:t>104</a:t>
                      </a:r>
                      <a:endParaRPr lang="en-GB" dirty="0"/>
                    </a:p>
                    <a:p>
                      <a:pPr algn="ctr"/>
                      <a:r>
                        <a:rPr lang="en-GB" dirty="0" smtClean="0"/>
                        <a:t>111</a:t>
                      </a:r>
                      <a:endParaRPr lang="en-GB"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61829">
                <a:tc vMerge="1">
                  <a:txBody>
                    <a:bodyPr/>
                    <a:lstStyle/>
                    <a:p>
                      <a:pPr algn="ctr"/>
                      <a:endParaRPr lang="en-GB"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smtClean="0">
                          <a:solidFill>
                            <a:schemeClr val="tx1"/>
                          </a:solidFill>
                        </a:rPr>
                        <a:t>77</a:t>
                      </a:r>
                      <a:endParaRPr lang="en-GB"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61829">
                <a:tc vMerge="1">
                  <a:txBody>
                    <a:bodyPr/>
                    <a:lstStyle/>
                    <a:p>
                      <a:pPr algn="ctr"/>
                      <a:endParaRPr lang="en-GB"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smtClean="0">
                          <a:solidFill>
                            <a:schemeClr val="tx1"/>
                          </a:solidFill>
                        </a:rPr>
                        <a:t>71</a:t>
                      </a:r>
                      <a:endParaRPr lang="en-GB"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61829">
                <a:tc rowSpan="3">
                  <a:txBody>
                    <a:bodyPr/>
                    <a:lstStyle/>
                    <a:p>
                      <a:pPr algn="ctr"/>
                      <a:r>
                        <a:rPr lang="en-GB" dirty="0" smtClean="0">
                          <a:solidFill>
                            <a:schemeClr val="tx1"/>
                          </a:solidFill>
                        </a:rPr>
                        <a:t>500 – 702 </a:t>
                      </a:r>
                      <a:endParaRPr lang="en-GB"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smtClean="0">
                          <a:solidFill>
                            <a:schemeClr val="tx1"/>
                          </a:solidFill>
                        </a:rPr>
                        <a:t>71</a:t>
                      </a:r>
                      <a:endParaRPr lang="en-GB"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smtClean="0"/>
                        <a:t>104</a:t>
                      </a:r>
                      <a:endParaRPr lang="en-GB"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61829">
                <a:tc vMerge="1">
                  <a:txBody>
                    <a:bodyPr/>
                    <a:lstStyle/>
                    <a:p>
                      <a:pPr algn="ctr"/>
                      <a:endParaRPr lang="en-GB"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smtClean="0">
                          <a:solidFill>
                            <a:schemeClr val="tx1"/>
                          </a:solidFill>
                        </a:rPr>
                        <a:t>89</a:t>
                      </a:r>
                      <a:endParaRPr lang="en-GB"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smtClean="0"/>
                        <a:t>107</a:t>
                      </a:r>
                      <a:endParaRPr lang="en-GB"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61829">
                <a:tc vMerge="1">
                  <a:txBody>
                    <a:bodyPr/>
                    <a:lstStyle/>
                    <a:p>
                      <a:pPr algn="ctr"/>
                      <a:endParaRPr lang="en-GB"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smtClean="0">
                          <a:solidFill>
                            <a:schemeClr val="tx1"/>
                          </a:solidFill>
                        </a:rPr>
                        <a:t>82</a:t>
                      </a:r>
                      <a:endParaRPr lang="en-GB"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smtClean="0"/>
                        <a:t>51</a:t>
                      </a:r>
                      <a:endParaRPr lang="en-GB"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9174" y="1473384"/>
            <a:ext cx="3559388" cy="4979952"/>
          </a:xfrm>
          <a:prstGeom prst="rect">
            <a:avLst/>
          </a:prstGeom>
        </p:spPr>
      </p:pic>
      <p:cxnSp>
        <p:nvCxnSpPr>
          <p:cNvPr id="7" name="Straight Arrow Connector 6"/>
          <p:cNvCxnSpPr>
            <a:stCxn id="4" idx="3"/>
          </p:cNvCxnSpPr>
          <p:nvPr/>
        </p:nvCxnSpPr>
        <p:spPr>
          <a:xfrm>
            <a:off x="2664212" y="1803892"/>
            <a:ext cx="1991628" cy="18494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680866" y="2932689"/>
            <a:ext cx="1974974" cy="27148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411664" y="4224696"/>
            <a:ext cx="2137205" cy="4989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2557240" y="4698897"/>
            <a:ext cx="1991628" cy="45469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2726626" y="5923463"/>
            <a:ext cx="1569174" cy="35854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1504" y="116404"/>
            <a:ext cx="1009636" cy="504284"/>
          </a:xfrm>
          <a:prstGeom prst="rect">
            <a:avLst/>
          </a:prstGeom>
        </p:spPr>
      </p:pic>
      <p:sp>
        <p:nvSpPr>
          <p:cNvPr id="8" name="Slide Number Placeholder 7"/>
          <p:cNvSpPr>
            <a:spLocks noGrp="1"/>
          </p:cNvSpPr>
          <p:nvPr>
            <p:ph type="sldNum" sz="quarter" idx="12"/>
          </p:nvPr>
        </p:nvSpPr>
        <p:spPr/>
        <p:txBody>
          <a:bodyPr/>
          <a:lstStyle/>
          <a:p>
            <a:fld id="{884B753A-862A-4F89-8BAC-5D14C4D1626D}" type="slidenum">
              <a:rPr lang="en-GB" smtClean="0"/>
              <a:pPr/>
              <a:t>42</a:t>
            </a:fld>
            <a:endParaRPr lang="en-GB"/>
          </a:p>
        </p:txBody>
      </p:sp>
      <p:sp>
        <p:nvSpPr>
          <p:cNvPr id="32" name="TextBox 31"/>
          <p:cNvSpPr txBox="1"/>
          <p:nvPr/>
        </p:nvSpPr>
        <p:spPr>
          <a:xfrm>
            <a:off x="5463892" y="6143448"/>
            <a:ext cx="988274" cy="343264"/>
          </a:xfrm>
          <a:prstGeom prst="rect">
            <a:avLst/>
          </a:prstGeom>
        </p:spPr>
        <p:txBody>
          <a:bodyPr wrap="square" rtlCol="0" anchor="ctr">
            <a:noAutofit/>
          </a:bodyPr>
          <a:lstStyle/>
          <a:p>
            <a:pPr algn="ctr">
              <a:spcBef>
                <a:spcPts val="300"/>
              </a:spcBef>
              <a:spcAft>
                <a:spcPts val="300"/>
              </a:spcAft>
            </a:pPr>
            <a:r>
              <a:rPr lang="en-GB" sz="1200" b="1" dirty="0">
                <a:latin typeface="Calibri" panose="020F0502020204030204" pitchFamily="34" charset="0"/>
                <a:cs typeface="Arial" charset="0"/>
              </a:rPr>
              <a:t>Ø </a:t>
            </a:r>
            <a:r>
              <a:rPr lang="en-GB" sz="1200" b="1" dirty="0">
                <a:latin typeface="Arial" charset="0"/>
                <a:cs typeface="Arial" charset="0"/>
              </a:rPr>
              <a:t>38mm</a:t>
            </a:r>
          </a:p>
        </p:txBody>
      </p:sp>
    </p:spTree>
    <p:extLst>
      <p:ext uri="{BB962C8B-B14F-4D97-AF65-F5344CB8AC3E}">
        <p14:creationId xmlns:p14="http://schemas.microsoft.com/office/powerpoint/2010/main" val="12320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83832" y="1844824"/>
            <a:ext cx="3024336" cy="792088"/>
          </a:xfrm>
          <a:prstGeom prst="rect">
            <a:avLst/>
          </a:prstGeom>
        </p:spPr>
        <p:txBody>
          <a:bodyPr wrap="square" rtlCol="0">
            <a:normAutofit/>
          </a:bodyPr>
          <a:lstStyle/>
          <a:p>
            <a:pPr>
              <a:spcBef>
                <a:spcPts val="300"/>
              </a:spcBef>
              <a:spcAft>
                <a:spcPts val="300"/>
              </a:spcAft>
            </a:pPr>
            <a:endParaRPr lang="en-GB" dirty="0">
              <a:solidFill>
                <a:srgbClr val="376092"/>
              </a:solidFill>
              <a:latin typeface="Arial" charset="0"/>
              <a:cs typeface="Arial" charset="0"/>
            </a:endParaRPr>
          </a:p>
        </p:txBody>
      </p:sp>
      <p:sp>
        <p:nvSpPr>
          <p:cNvPr id="13" name="Content Placeholder 1"/>
          <p:cNvSpPr txBox="1">
            <a:spLocks/>
          </p:cNvSpPr>
          <p:nvPr/>
        </p:nvSpPr>
        <p:spPr>
          <a:xfrm>
            <a:off x="1981200" y="1196404"/>
            <a:ext cx="7427168" cy="50440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accent1">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accent1">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accent1">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accent1">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300"/>
              </a:spcBef>
              <a:spcAft>
                <a:spcPts val="300"/>
              </a:spcAft>
              <a:buNone/>
            </a:pPr>
            <a:r>
              <a:rPr lang="en-GB" sz="1600" dirty="0">
                <a:solidFill>
                  <a:srgbClr val="376092"/>
                </a:solidFill>
                <a:latin typeface="Arial" charset="0"/>
                <a:cs typeface="Arial" charset="0"/>
              </a:rPr>
              <a:t>ImageJ analysis of fractures on the plug surface – Laminite</a:t>
            </a:r>
          </a:p>
          <a:p>
            <a:pPr algn="ctr">
              <a:spcBef>
                <a:spcPts val="300"/>
              </a:spcBef>
              <a:spcAft>
                <a:spcPts val="300"/>
              </a:spcAft>
              <a:buNone/>
            </a:pPr>
            <a:endParaRPr lang="en-GB" sz="1600" dirty="0">
              <a:solidFill>
                <a:srgbClr val="376092"/>
              </a:solidFill>
              <a:latin typeface="Arial" charset="0"/>
              <a:cs typeface="Arial" charset="0"/>
            </a:endParaRPr>
          </a:p>
        </p:txBody>
      </p:sp>
      <p:sp>
        <p:nvSpPr>
          <p:cNvPr id="15" name="Title 4"/>
          <p:cNvSpPr>
            <a:spLocks noGrp="1"/>
          </p:cNvSpPr>
          <p:nvPr>
            <p:ph type="title"/>
          </p:nvPr>
        </p:nvSpPr>
        <p:spPr>
          <a:xfrm>
            <a:off x="1981200" y="274638"/>
            <a:ext cx="7427168" cy="778098"/>
          </a:xfrm>
        </p:spPr>
        <p:txBody>
          <a:bodyPr>
            <a:normAutofit/>
          </a:bodyPr>
          <a:lstStyle/>
          <a:p>
            <a:r>
              <a:rPr lang="en-GB" sz="3200" dirty="0"/>
              <a:t>Laminite – image analysis</a:t>
            </a:r>
          </a:p>
        </p:txBody>
      </p:sp>
      <p:sp>
        <p:nvSpPr>
          <p:cNvPr id="16" name="TextBox 15"/>
          <p:cNvSpPr txBox="1"/>
          <p:nvPr/>
        </p:nvSpPr>
        <p:spPr>
          <a:xfrm>
            <a:off x="2568738" y="1952673"/>
            <a:ext cx="7054524" cy="360040"/>
          </a:xfrm>
          <a:prstGeom prst="rect">
            <a:avLst/>
          </a:prstGeom>
        </p:spPr>
        <p:txBody>
          <a:bodyPr wrap="square" rtlCol="0">
            <a:noAutofit/>
          </a:bodyPr>
          <a:lstStyle/>
          <a:p>
            <a:pPr algn="ctr">
              <a:spcBef>
                <a:spcPts val="300"/>
              </a:spcBef>
              <a:spcAft>
                <a:spcPts val="300"/>
              </a:spcAft>
            </a:pPr>
            <a:r>
              <a:rPr lang="en-GB" dirty="0">
                <a:solidFill>
                  <a:srgbClr val="376092"/>
                </a:solidFill>
                <a:latin typeface="Arial" charset="0"/>
                <a:cs typeface="Arial" charset="0"/>
              </a:rPr>
              <a:t>40MPa</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8713" y="2566904"/>
            <a:ext cx="2093927" cy="247287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6732" y="2564905"/>
            <a:ext cx="2440401" cy="247487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4455" y="2564904"/>
            <a:ext cx="1950788" cy="2464232"/>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7252" y="2566659"/>
            <a:ext cx="2013245" cy="2473115"/>
          </a:xfrm>
          <a:prstGeom prst="rect">
            <a:avLst/>
          </a:prstGeom>
        </p:spPr>
      </p:pic>
      <p:sp>
        <p:nvSpPr>
          <p:cNvPr id="2" name="TextBox 1"/>
          <p:cNvSpPr txBox="1"/>
          <p:nvPr/>
        </p:nvSpPr>
        <p:spPr>
          <a:xfrm>
            <a:off x="1698712" y="6257206"/>
            <a:ext cx="8861784" cy="628179"/>
          </a:xfrm>
          <a:prstGeom prst="rect">
            <a:avLst/>
          </a:prstGeom>
        </p:spPr>
        <p:txBody>
          <a:bodyPr wrap="square" rtlCol="0">
            <a:normAutofit/>
          </a:bodyPr>
          <a:lstStyle/>
          <a:p>
            <a:pPr algn="ctr">
              <a:spcBef>
                <a:spcPts val="300"/>
              </a:spcBef>
              <a:spcAft>
                <a:spcPts val="300"/>
              </a:spcAft>
            </a:pPr>
            <a:r>
              <a:rPr lang="en-GB" dirty="0">
                <a:solidFill>
                  <a:srgbClr val="376092"/>
                </a:solidFill>
                <a:latin typeface="Arial" charset="0"/>
                <a:cs typeface="Arial" charset="0"/>
              </a:rPr>
              <a:t>Compaction bands are hard to identify</a:t>
            </a:r>
          </a:p>
        </p:txBody>
      </p:sp>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1504" y="116404"/>
            <a:ext cx="1009636" cy="504284"/>
          </a:xfrm>
          <a:prstGeom prst="rect">
            <a:avLst/>
          </a:prstGeom>
        </p:spPr>
      </p:pic>
      <p:grpSp>
        <p:nvGrpSpPr>
          <p:cNvPr id="56" name="Group 55"/>
          <p:cNvGrpSpPr/>
          <p:nvPr/>
        </p:nvGrpSpPr>
        <p:grpSpPr>
          <a:xfrm>
            <a:off x="3743400" y="1858269"/>
            <a:ext cx="5400600" cy="4320480"/>
            <a:chOff x="4139952" y="2564904"/>
            <a:chExt cx="5400600" cy="4320480"/>
          </a:xfrm>
        </p:grpSpPr>
        <p:grpSp>
          <p:nvGrpSpPr>
            <p:cNvPr id="57" name="Group 56"/>
            <p:cNvGrpSpPr/>
            <p:nvPr/>
          </p:nvGrpSpPr>
          <p:grpSpPr>
            <a:xfrm>
              <a:off x="4139952" y="2564904"/>
              <a:ext cx="5400600" cy="4320480"/>
              <a:chOff x="395536" y="1988840"/>
              <a:chExt cx="5400600" cy="4320480"/>
            </a:xfrm>
          </p:grpSpPr>
          <p:grpSp>
            <p:nvGrpSpPr>
              <p:cNvPr id="65" name="Group 64"/>
              <p:cNvGrpSpPr/>
              <p:nvPr/>
            </p:nvGrpSpPr>
            <p:grpSpPr>
              <a:xfrm>
                <a:off x="395536" y="1988840"/>
                <a:ext cx="5044802" cy="4320480"/>
                <a:chOff x="4716016" y="1988840"/>
                <a:chExt cx="4032448" cy="3600400"/>
              </a:xfrm>
            </p:grpSpPr>
            <p:sp>
              <p:nvSpPr>
                <p:cNvPr id="67" name="Rectangle 66"/>
                <p:cNvSpPr/>
                <p:nvPr/>
              </p:nvSpPr>
              <p:spPr>
                <a:xfrm>
                  <a:off x="4716016" y="1988840"/>
                  <a:ext cx="4032448" cy="3528392"/>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8" name="Group 67"/>
                <p:cNvGrpSpPr/>
                <p:nvPr/>
              </p:nvGrpSpPr>
              <p:grpSpPr>
                <a:xfrm>
                  <a:off x="4780273" y="2240868"/>
                  <a:ext cx="3906527" cy="3348372"/>
                  <a:chOff x="4780273" y="1844824"/>
                  <a:chExt cx="3906527" cy="3348372"/>
                </a:xfrm>
              </p:grpSpPr>
              <p:cxnSp>
                <p:nvCxnSpPr>
                  <p:cNvPr id="69" name="Straight Connector 68"/>
                  <p:cNvCxnSpPr/>
                  <p:nvPr/>
                </p:nvCxnSpPr>
                <p:spPr>
                  <a:xfrm>
                    <a:off x="5084440" y="1844824"/>
                    <a:ext cx="0" cy="2952328"/>
                  </a:xfrm>
                  <a:prstGeom prst="line">
                    <a:avLst/>
                  </a:prstGeom>
                  <a:ln w="1905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5084440" y="4797152"/>
                    <a:ext cx="3602360" cy="0"/>
                  </a:xfrm>
                  <a:prstGeom prst="line">
                    <a:avLst/>
                  </a:prstGeom>
                  <a:ln w="1905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71" name="Freeform 70"/>
                  <p:cNvSpPr/>
                  <p:nvPr/>
                </p:nvSpPr>
                <p:spPr>
                  <a:xfrm>
                    <a:off x="5079146" y="3173505"/>
                    <a:ext cx="3065930" cy="1621332"/>
                  </a:xfrm>
                  <a:custGeom>
                    <a:avLst/>
                    <a:gdLst>
                      <a:gd name="connsiteX0" fmla="*/ 0 w 3065930"/>
                      <a:gd name="connsiteY0" fmla="*/ 1613648 h 1621332"/>
                      <a:gd name="connsiteX1" fmla="*/ 1091133 w 3065930"/>
                      <a:gd name="connsiteY1" fmla="*/ 1 h 1621332"/>
                      <a:gd name="connsiteX2" fmla="*/ 3065930 w 3065930"/>
                      <a:gd name="connsiteY2" fmla="*/ 1621332 h 1621332"/>
                    </a:gdLst>
                    <a:ahLst/>
                    <a:cxnLst>
                      <a:cxn ang="0">
                        <a:pos x="connsiteX0" y="connsiteY0"/>
                      </a:cxn>
                      <a:cxn ang="0">
                        <a:pos x="connsiteX1" y="connsiteY1"/>
                      </a:cxn>
                      <a:cxn ang="0">
                        <a:pos x="connsiteX2" y="connsiteY2"/>
                      </a:cxn>
                    </a:cxnLst>
                    <a:rect l="l" t="t" r="r" b="b"/>
                    <a:pathLst>
                      <a:path w="3065930" h="1621332">
                        <a:moveTo>
                          <a:pt x="0" y="1613648"/>
                        </a:moveTo>
                        <a:cubicBezTo>
                          <a:pt x="290072" y="806184"/>
                          <a:pt x="580145" y="-1280"/>
                          <a:pt x="1091133" y="1"/>
                        </a:cubicBezTo>
                        <a:cubicBezTo>
                          <a:pt x="1602121" y="1282"/>
                          <a:pt x="2334025" y="811307"/>
                          <a:pt x="3065930" y="1621332"/>
                        </a:cubicBezTo>
                      </a:path>
                    </a:pathLst>
                  </a:custGeom>
                  <a:noFill/>
                  <a:ln w="158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p:cNvSpPr txBox="1"/>
                  <p:nvPr/>
                </p:nvSpPr>
                <p:spPr>
                  <a:xfrm>
                    <a:off x="5786387" y="4833156"/>
                    <a:ext cx="1556940" cy="360040"/>
                  </a:xfrm>
                  <a:prstGeom prst="rect">
                    <a:avLst/>
                  </a:prstGeom>
                </p:spPr>
                <p:txBody>
                  <a:bodyPr wrap="square" rtlCol="0">
                    <a:noAutofit/>
                  </a:bodyPr>
                  <a:lstStyle/>
                  <a:p>
                    <a:pPr>
                      <a:spcBef>
                        <a:spcPts val="300"/>
                      </a:spcBef>
                      <a:spcAft>
                        <a:spcPts val="300"/>
                      </a:spcAft>
                    </a:pPr>
                    <a:r>
                      <a:rPr lang="en-GB" sz="1600" b="1" dirty="0">
                        <a:solidFill>
                          <a:srgbClr val="376092"/>
                        </a:solidFill>
                        <a:latin typeface="Arial" charset="0"/>
                        <a:cs typeface="Arial" charset="0"/>
                      </a:rPr>
                      <a:t>Mean stress P</a:t>
                    </a:r>
                  </a:p>
                </p:txBody>
              </p:sp>
              <p:sp>
                <p:nvSpPr>
                  <p:cNvPr id="73" name="TextBox 72"/>
                  <p:cNvSpPr txBox="1"/>
                  <p:nvPr/>
                </p:nvSpPr>
                <p:spPr>
                  <a:xfrm rot="16200000">
                    <a:off x="4030701" y="3121420"/>
                    <a:ext cx="1859184" cy="360040"/>
                  </a:xfrm>
                  <a:prstGeom prst="rect">
                    <a:avLst/>
                  </a:prstGeom>
                </p:spPr>
                <p:txBody>
                  <a:bodyPr wrap="square" rtlCol="0">
                    <a:noAutofit/>
                  </a:bodyPr>
                  <a:lstStyle/>
                  <a:p>
                    <a:pPr>
                      <a:spcBef>
                        <a:spcPts val="300"/>
                      </a:spcBef>
                      <a:spcAft>
                        <a:spcPts val="300"/>
                      </a:spcAft>
                    </a:pPr>
                    <a:r>
                      <a:rPr lang="en-GB" sz="1600" b="1" dirty="0">
                        <a:solidFill>
                          <a:srgbClr val="376092"/>
                        </a:solidFill>
                        <a:latin typeface="Arial" charset="0"/>
                        <a:cs typeface="Arial" charset="0"/>
                      </a:rPr>
                      <a:t>Differential stress Q</a:t>
                    </a:r>
                  </a:p>
                </p:txBody>
              </p:sp>
              <p:cxnSp>
                <p:nvCxnSpPr>
                  <p:cNvPr id="74" name="Straight Connector 73"/>
                  <p:cNvCxnSpPr/>
                  <p:nvPr/>
                </p:nvCxnSpPr>
                <p:spPr>
                  <a:xfrm>
                    <a:off x="6154965" y="1862437"/>
                    <a:ext cx="0" cy="2878005"/>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grpSp>
          </p:grpSp>
          <p:sp>
            <p:nvSpPr>
              <p:cNvPr id="66" name="TextBox 65"/>
              <p:cNvSpPr txBox="1"/>
              <p:nvPr/>
            </p:nvSpPr>
            <p:spPr>
              <a:xfrm>
                <a:off x="4572000" y="5849236"/>
                <a:ext cx="1224136" cy="360040"/>
              </a:xfrm>
              <a:prstGeom prst="rect">
                <a:avLst/>
              </a:prstGeom>
            </p:spPr>
            <p:txBody>
              <a:bodyPr wrap="square" rtlCol="0">
                <a:noAutofit/>
              </a:bodyPr>
              <a:lstStyle/>
              <a:p>
                <a:pPr>
                  <a:spcBef>
                    <a:spcPts val="300"/>
                  </a:spcBef>
                  <a:spcAft>
                    <a:spcPts val="300"/>
                  </a:spcAft>
                </a:pPr>
                <a:r>
                  <a:rPr lang="en-GB" sz="1600" b="1" dirty="0">
                    <a:solidFill>
                      <a:srgbClr val="376092"/>
                    </a:solidFill>
                    <a:latin typeface="Arial" charset="0"/>
                    <a:cs typeface="Arial" charset="0"/>
                  </a:rPr>
                  <a:t>P*</a:t>
                </a:r>
              </a:p>
            </p:txBody>
          </p:sp>
        </p:grpSp>
        <p:sp>
          <p:nvSpPr>
            <p:cNvPr id="58" name="Isosceles Triangle 57"/>
            <p:cNvSpPr>
              <a:spLocks noChangeAspect="1"/>
            </p:cNvSpPr>
            <p:nvPr/>
          </p:nvSpPr>
          <p:spPr>
            <a:xfrm>
              <a:off x="4633900" y="5876058"/>
              <a:ext cx="226399" cy="180000"/>
            </a:xfrm>
            <a:prstGeom prst="triangl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Isosceles Triangle 58"/>
            <p:cNvSpPr>
              <a:spLocks noChangeAspect="1"/>
            </p:cNvSpPr>
            <p:nvPr/>
          </p:nvSpPr>
          <p:spPr>
            <a:xfrm>
              <a:off x="4930048" y="5157192"/>
              <a:ext cx="226399" cy="180000"/>
            </a:xfrm>
            <a:prstGeom prst="triangl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Isosceles Triangle 59"/>
            <p:cNvSpPr>
              <a:spLocks noChangeAspect="1"/>
            </p:cNvSpPr>
            <p:nvPr/>
          </p:nvSpPr>
          <p:spPr>
            <a:xfrm>
              <a:off x="5243627" y="4681939"/>
              <a:ext cx="226399" cy="180000"/>
            </a:xfrm>
            <a:prstGeom prst="triangl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Isosceles Triangle 60"/>
            <p:cNvSpPr>
              <a:spLocks noChangeAspect="1"/>
            </p:cNvSpPr>
            <p:nvPr/>
          </p:nvSpPr>
          <p:spPr>
            <a:xfrm>
              <a:off x="5840602" y="4343299"/>
              <a:ext cx="226399" cy="180000"/>
            </a:xfrm>
            <a:prstGeom prst="triangl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Isosceles Triangle 61"/>
            <p:cNvSpPr>
              <a:spLocks noChangeAspect="1"/>
            </p:cNvSpPr>
            <p:nvPr/>
          </p:nvSpPr>
          <p:spPr>
            <a:xfrm>
              <a:off x="6626208" y="4693091"/>
              <a:ext cx="226399" cy="180000"/>
            </a:xfrm>
            <a:prstGeom prst="triangl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Isosceles Triangle 62"/>
            <p:cNvSpPr>
              <a:spLocks noChangeAspect="1"/>
            </p:cNvSpPr>
            <p:nvPr/>
          </p:nvSpPr>
          <p:spPr>
            <a:xfrm>
              <a:off x="7992491" y="5964729"/>
              <a:ext cx="226399" cy="180000"/>
            </a:xfrm>
            <a:prstGeom prst="triangl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Isosceles Triangle 63"/>
            <p:cNvSpPr>
              <a:spLocks noChangeAspect="1"/>
            </p:cNvSpPr>
            <p:nvPr/>
          </p:nvSpPr>
          <p:spPr>
            <a:xfrm>
              <a:off x="7313655" y="5265123"/>
              <a:ext cx="226399" cy="180000"/>
            </a:xfrm>
            <a:prstGeom prst="triangl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Slide Number Placeholder 6"/>
          <p:cNvSpPr>
            <a:spLocks noGrp="1"/>
          </p:cNvSpPr>
          <p:nvPr>
            <p:ph type="sldNum" sz="quarter" idx="12"/>
          </p:nvPr>
        </p:nvSpPr>
        <p:spPr/>
        <p:txBody>
          <a:bodyPr/>
          <a:lstStyle/>
          <a:p>
            <a:fld id="{884B753A-862A-4F89-8BAC-5D14C4D1626D}" type="slidenum">
              <a:rPr lang="en-GB" smtClean="0"/>
              <a:pPr/>
              <a:t>43</a:t>
            </a:fld>
            <a:endParaRPr lang="en-GB"/>
          </a:p>
        </p:txBody>
      </p:sp>
      <p:sp>
        <p:nvSpPr>
          <p:cNvPr id="32" name="TextBox 31"/>
          <p:cNvSpPr txBox="1"/>
          <p:nvPr/>
        </p:nvSpPr>
        <p:spPr>
          <a:xfrm>
            <a:off x="1549789" y="4738488"/>
            <a:ext cx="988274" cy="343264"/>
          </a:xfrm>
          <a:prstGeom prst="rect">
            <a:avLst/>
          </a:prstGeom>
        </p:spPr>
        <p:txBody>
          <a:bodyPr wrap="square" rtlCol="0" anchor="ctr">
            <a:noAutofit/>
          </a:bodyPr>
          <a:lstStyle/>
          <a:p>
            <a:pPr algn="ctr">
              <a:spcBef>
                <a:spcPts val="300"/>
              </a:spcBef>
              <a:spcAft>
                <a:spcPts val="300"/>
              </a:spcAft>
            </a:pPr>
            <a:r>
              <a:rPr lang="en-GB" sz="1200" b="1" dirty="0">
                <a:latin typeface="Calibri" panose="020F0502020204030204" pitchFamily="34" charset="0"/>
                <a:cs typeface="Arial" charset="0"/>
              </a:rPr>
              <a:t>Ø </a:t>
            </a:r>
            <a:r>
              <a:rPr lang="en-GB" sz="1200" b="1" dirty="0">
                <a:latin typeface="Arial" charset="0"/>
                <a:cs typeface="Arial" charset="0"/>
              </a:rPr>
              <a:t>38mm</a:t>
            </a:r>
          </a:p>
        </p:txBody>
      </p:sp>
    </p:spTree>
    <p:extLst>
      <p:ext uri="{BB962C8B-B14F-4D97-AF65-F5344CB8AC3E}">
        <p14:creationId xmlns:p14="http://schemas.microsoft.com/office/powerpoint/2010/main" val="226397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Evidence of Flow Drivers</a:t>
            </a:r>
            <a:endParaRPr lang="en-GB" dirty="0"/>
          </a:p>
        </p:txBody>
      </p:sp>
      <p:sp>
        <p:nvSpPr>
          <p:cNvPr id="3" name="Content Placeholder 2"/>
          <p:cNvSpPr>
            <a:spLocks noGrp="1"/>
          </p:cNvSpPr>
          <p:nvPr>
            <p:ph idx="1"/>
          </p:nvPr>
        </p:nvSpPr>
        <p:spPr>
          <a:xfrm>
            <a:off x="740229" y="1690688"/>
            <a:ext cx="6779079" cy="4351338"/>
          </a:xfrm>
        </p:spPr>
        <p:txBody>
          <a:bodyPr>
            <a:normAutofit fontScale="92500"/>
          </a:bodyPr>
          <a:lstStyle/>
          <a:p>
            <a:r>
              <a:rPr lang="en-GB" dirty="0"/>
              <a:t>N</a:t>
            </a:r>
            <a:r>
              <a:rPr lang="en-GB" dirty="0" smtClean="0"/>
              <a:t>eutron </a:t>
            </a:r>
            <a:r>
              <a:rPr lang="en-GB" dirty="0"/>
              <a:t>images document significant, evolving, water speed and flow direction variability at the </a:t>
            </a:r>
            <a:r>
              <a:rPr lang="en-GB" dirty="0" err="1"/>
              <a:t>deci</a:t>
            </a:r>
            <a:r>
              <a:rPr lang="en-GB" dirty="0"/>
              <a:t>-micron scale and spatially-complex patterns of both increasing and decreasing water saturation. </a:t>
            </a:r>
            <a:endParaRPr lang="en-GB" dirty="0" smtClean="0"/>
          </a:p>
          <a:p>
            <a:r>
              <a:rPr lang="en-GB" dirty="0" smtClean="0"/>
              <a:t>Infer capillarity-driven </a:t>
            </a:r>
            <a:r>
              <a:rPr lang="en-GB" dirty="0"/>
              <a:t>and pressure-driven water movement occur concurrently, in close </a:t>
            </a:r>
            <a:r>
              <a:rPr lang="en-GB" dirty="0" smtClean="0"/>
              <a:t>proximity, </a:t>
            </a:r>
            <a:r>
              <a:rPr lang="en-GB" dirty="0"/>
              <a:t>and in </a:t>
            </a:r>
            <a:r>
              <a:rPr lang="en-GB" dirty="0" smtClean="0"/>
              <a:t>competition</a:t>
            </a:r>
          </a:p>
          <a:p>
            <a:r>
              <a:rPr lang="en-GB" dirty="0"/>
              <a:t>A</a:t>
            </a:r>
            <a:r>
              <a:rPr lang="en-GB" dirty="0" smtClean="0"/>
              <a:t>s </a:t>
            </a:r>
            <a:r>
              <a:rPr lang="en-GB" dirty="0"/>
              <a:t>local and global water saturations evolve these two drivers can change their dominance in both matrix and deformed elements.</a:t>
            </a:r>
          </a:p>
        </p:txBody>
      </p:sp>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t="8333" r="17287"/>
          <a:stretch/>
        </p:blipFill>
        <p:spPr>
          <a:xfrm>
            <a:off x="7292492" y="106136"/>
            <a:ext cx="1744779" cy="25146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2480" t="7954" r="29510" b="7974"/>
          <a:stretch/>
        </p:blipFill>
        <p:spPr>
          <a:xfrm>
            <a:off x="8565525" y="2294475"/>
            <a:ext cx="1599926" cy="2481631"/>
          </a:xfrm>
          <a:prstGeom prst="rect">
            <a:avLst/>
          </a:prstGeom>
        </p:spPr>
      </p:pic>
      <p:pic>
        <p:nvPicPr>
          <p:cNvPr id="5" name="Content Placeholder 3"/>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65451" y="4589917"/>
            <a:ext cx="1321154" cy="2161948"/>
          </a:xfrm>
          <a:prstGeom prst="rect">
            <a:avLst/>
          </a:prstGeom>
          <a:noFill/>
          <a:ln>
            <a:noFill/>
          </a:ln>
        </p:spPr>
      </p:pic>
      <p:sp>
        <p:nvSpPr>
          <p:cNvPr id="7" name="TextBox 6"/>
          <p:cNvSpPr txBox="1"/>
          <p:nvPr/>
        </p:nvSpPr>
        <p:spPr>
          <a:xfrm>
            <a:off x="8923508" y="775607"/>
            <a:ext cx="2370136" cy="338554"/>
          </a:xfrm>
          <a:prstGeom prst="rect">
            <a:avLst/>
          </a:prstGeom>
          <a:noFill/>
        </p:spPr>
        <p:txBody>
          <a:bodyPr wrap="none" rtlCol="0">
            <a:spAutoFit/>
          </a:bodyPr>
          <a:lstStyle/>
          <a:p>
            <a:r>
              <a:rPr lang="en-GB" sz="1600" dirty="0" smtClean="0"/>
              <a:t>Time of Flight D2O into air</a:t>
            </a:r>
            <a:endParaRPr lang="en-GB" sz="1600" dirty="0"/>
          </a:p>
        </p:txBody>
      </p:sp>
      <p:sp>
        <p:nvSpPr>
          <p:cNvPr id="8" name="TextBox 7"/>
          <p:cNvSpPr txBox="1"/>
          <p:nvPr/>
        </p:nvSpPr>
        <p:spPr>
          <a:xfrm>
            <a:off x="9714984" y="2789502"/>
            <a:ext cx="2148024" cy="338554"/>
          </a:xfrm>
          <a:prstGeom prst="rect">
            <a:avLst/>
          </a:prstGeom>
          <a:noFill/>
        </p:spPr>
        <p:txBody>
          <a:bodyPr wrap="none" rtlCol="0">
            <a:spAutoFit/>
          </a:bodyPr>
          <a:lstStyle/>
          <a:p>
            <a:r>
              <a:rPr lang="en-GB" sz="1600" dirty="0" smtClean="0"/>
              <a:t>Time of Flight H2O D2O</a:t>
            </a:r>
            <a:endParaRPr lang="en-GB" sz="1600" dirty="0"/>
          </a:p>
        </p:txBody>
      </p:sp>
      <p:sp>
        <p:nvSpPr>
          <p:cNvPr id="9" name="TextBox 8"/>
          <p:cNvSpPr txBox="1"/>
          <p:nvPr/>
        </p:nvSpPr>
        <p:spPr>
          <a:xfrm>
            <a:off x="7776316" y="5670891"/>
            <a:ext cx="2382383" cy="338554"/>
          </a:xfrm>
          <a:prstGeom prst="rect">
            <a:avLst/>
          </a:prstGeom>
          <a:noFill/>
        </p:spPr>
        <p:txBody>
          <a:bodyPr wrap="none" rtlCol="0">
            <a:spAutoFit/>
          </a:bodyPr>
          <a:lstStyle/>
          <a:p>
            <a:r>
              <a:rPr lang="en-GB" altLang="en-US" sz="1600" dirty="0">
                <a:latin typeface="Calibri" panose="020F0502020204030204" pitchFamily="34" charset="0"/>
                <a:ea typeface="Calibri" panose="020F0502020204030204" pitchFamily="34" charset="0"/>
                <a:cs typeface="Times New Roman" panose="02020603050405020304" pitchFamily="18" charset="0"/>
              </a:rPr>
              <a:t>F</a:t>
            </a:r>
            <a:r>
              <a:rPr lang="en-GB" altLang="en-US" sz="1600" dirty="0" smtClean="0">
                <a:latin typeface="Calibri" panose="020F0502020204030204" pitchFamily="34" charset="0"/>
                <a:ea typeface="Calibri" panose="020F0502020204030204" pitchFamily="34" charset="0"/>
                <a:cs typeface="Times New Roman" panose="02020603050405020304" pitchFamily="18" charset="0"/>
              </a:rPr>
              <a:t>luid movement sequence</a:t>
            </a:r>
            <a:endParaRPr lang="en-GB" sz="1600" dirty="0"/>
          </a:p>
        </p:txBody>
      </p:sp>
      <p:sp>
        <p:nvSpPr>
          <p:cNvPr id="10" name="TextBox 9"/>
          <p:cNvSpPr txBox="1"/>
          <p:nvPr/>
        </p:nvSpPr>
        <p:spPr>
          <a:xfrm>
            <a:off x="11536136" y="6317697"/>
            <a:ext cx="460479" cy="369332"/>
          </a:xfrm>
          <a:prstGeom prst="rect">
            <a:avLst/>
          </a:prstGeom>
          <a:noFill/>
        </p:spPr>
        <p:txBody>
          <a:bodyPr wrap="square" rtlCol="0">
            <a:spAutoFit/>
          </a:bodyPr>
          <a:lstStyle/>
          <a:p>
            <a:r>
              <a:rPr lang="en-US" dirty="0" smtClean="0"/>
              <a:t>12</a:t>
            </a:r>
            <a:endParaRPr lang="en-GB" dirty="0"/>
          </a:p>
        </p:txBody>
      </p:sp>
    </p:spTree>
    <p:extLst>
      <p:ext uri="{BB962C8B-B14F-4D97-AF65-F5344CB8AC3E}">
        <p14:creationId xmlns:p14="http://schemas.microsoft.com/office/powerpoint/2010/main" val="26011281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7271"/>
            <a:ext cx="10515600" cy="1325563"/>
          </a:xfrm>
        </p:spPr>
        <p:txBody>
          <a:bodyPr/>
          <a:lstStyle/>
          <a:p>
            <a:r>
              <a:rPr lang="en-US" dirty="0" smtClean="0"/>
              <a:t>Objectives of Fluid Flow Experiments</a:t>
            </a:r>
            <a:endParaRPr lang="en-GB" dirty="0"/>
          </a:p>
        </p:txBody>
      </p:sp>
      <p:sp>
        <p:nvSpPr>
          <p:cNvPr id="3" name="Content Placeholder 2"/>
          <p:cNvSpPr>
            <a:spLocks noGrp="1"/>
          </p:cNvSpPr>
          <p:nvPr>
            <p:ph idx="1"/>
          </p:nvPr>
        </p:nvSpPr>
        <p:spPr>
          <a:xfrm>
            <a:off x="838200" y="1825625"/>
            <a:ext cx="7456055" cy="4351338"/>
          </a:xfrm>
        </p:spPr>
        <p:txBody>
          <a:bodyPr>
            <a:normAutofit fontScale="92500" lnSpcReduction="20000"/>
          </a:bodyPr>
          <a:lstStyle/>
          <a:p>
            <a:r>
              <a:rPr lang="en-US" dirty="0" smtClean="0"/>
              <a:t>Identify fluid movement paths for individual samples</a:t>
            </a:r>
          </a:p>
          <a:p>
            <a:endParaRPr lang="en-US" dirty="0"/>
          </a:p>
          <a:p>
            <a:r>
              <a:rPr lang="en-US" dirty="0" smtClean="0"/>
              <a:t> Quantify - but limited because resolution &gt; feature width</a:t>
            </a:r>
          </a:p>
          <a:p>
            <a:pPr lvl="1"/>
            <a:r>
              <a:rPr lang="en-US" dirty="0" smtClean="0"/>
              <a:t>Can achieve e.g. water arrival times, sequence of  movements  but fluid path inferred not detected</a:t>
            </a:r>
          </a:p>
          <a:p>
            <a:pPr marL="457200" lvl="1" indent="0">
              <a:buNone/>
            </a:pPr>
            <a:endParaRPr lang="en-US" dirty="0"/>
          </a:p>
          <a:p>
            <a:r>
              <a:rPr lang="en-US" dirty="0" smtClean="0"/>
              <a:t> Identify  generalities – particularly drivers of fluid movement</a:t>
            </a:r>
          </a:p>
          <a:p>
            <a:pPr lvl="1"/>
            <a:r>
              <a:rPr lang="en-US" dirty="0" smtClean="0"/>
              <a:t>Pore vs. damage voids – preferences where and why</a:t>
            </a:r>
          </a:p>
          <a:p>
            <a:pPr lvl="1"/>
            <a:r>
              <a:rPr lang="en-US" dirty="0" smtClean="0"/>
              <a:t>Imbibition vs.  pressure-driven (viscous) flow – where and why</a:t>
            </a:r>
          </a:p>
          <a:p>
            <a:pPr lvl="1"/>
            <a:endParaRPr lang="en-US" dirty="0" smtClean="0"/>
          </a:p>
          <a:p>
            <a:pPr lvl="1"/>
            <a:endParaRPr lang="en-US" dirty="0" smtClean="0"/>
          </a:p>
          <a:p>
            <a:endParaRPr lang="en-US" dirty="0"/>
          </a:p>
          <a:p>
            <a:endParaRPr lang="en-US" dirty="0" smtClean="0"/>
          </a:p>
          <a:p>
            <a:pPr lvl="1"/>
            <a:endParaRPr lang="en-GB" dirty="0"/>
          </a:p>
        </p:txBody>
      </p:sp>
    </p:spTree>
    <p:extLst>
      <p:ext uri="{BB962C8B-B14F-4D97-AF65-F5344CB8AC3E}">
        <p14:creationId xmlns:p14="http://schemas.microsoft.com/office/powerpoint/2010/main" val="828276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Microporous Limestone - Laminite</a:t>
            </a:r>
            <a:endParaRPr lang="en-GB"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897" t="27863" r="1242" b="23837"/>
          <a:stretch/>
        </p:blipFill>
        <p:spPr>
          <a:xfrm>
            <a:off x="1631504" y="1340769"/>
            <a:ext cx="6572517" cy="2458015"/>
          </a:xfrm>
          <a:prstGeom prst="rect">
            <a:avLst/>
          </a:prstGeom>
        </p:spPr>
      </p:pic>
      <p:sp>
        <p:nvSpPr>
          <p:cNvPr id="4" name="Slide Number Placeholder 3"/>
          <p:cNvSpPr>
            <a:spLocks noGrp="1"/>
          </p:cNvSpPr>
          <p:nvPr>
            <p:ph type="sldNum" sz="quarter" idx="12"/>
          </p:nvPr>
        </p:nvSpPr>
        <p:spPr/>
        <p:txBody>
          <a:bodyPr/>
          <a:lstStyle/>
          <a:p>
            <a:endParaRPr lang="en-GB" dirty="0"/>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6375" t="8000" r="29525" b="11150"/>
          <a:stretch/>
        </p:blipFill>
        <p:spPr>
          <a:xfrm rot="5400000">
            <a:off x="3582342" y="3549851"/>
            <a:ext cx="2670841" cy="3672408"/>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8112" t="35699" r="22039" b="38096"/>
          <a:stretch/>
        </p:blipFill>
        <p:spPr>
          <a:xfrm rot="5400000">
            <a:off x="6721022" y="3167288"/>
            <a:ext cx="5215032" cy="1712549"/>
          </a:xfrm>
          <a:prstGeom prst="rect">
            <a:avLst/>
          </a:prstGeom>
        </p:spPr>
      </p:pic>
      <p:sp>
        <p:nvSpPr>
          <p:cNvPr id="11" name="TextBox 10"/>
          <p:cNvSpPr txBox="1"/>
          <p:nvPr/>
        </p:nvSpPr>
        <p:spPr>
          <a:xfrm>
            <a:off x="9552384" y="6401222"/>
            <a:ext cx="864096" cy="556171"/>
          </a:xfrm>
          <a:prstGeom prst="rect">
            <a:avLst/>
          </a:prstGeom>
        </p:spPr>
        <p:txBody>
          <a:bodyPr wrap="square" rtlCol="0">
            <a:noAutofit/>
          </a:bodyPr>
          <a:lstStyle/>
          <a:p>
            <a:pPr>
              <a:spcBef>
                <a:spcPts val="300"/>
              </a:spcBef>
              <a:spcAft>
                <a:spcPts val="300"/>
              </a:spcAft>
            </a:pPr>
            <a:r>
              <a:rPr lang="en-GB" sz="1050" b="1" dirty="0">
                <a:latin typeface="Arial" charset="0"/>
                <a:cs typeface="Arial" charset="0"/>
              </a:rPr>
              <a:t>Ø 38mm</a:t>
            </a:r>
          </a:p>
        </p:txBody>
      </p:sp>
      <p:sp>
        <p:nvSpPr>
          <p:cNvPr id="10" name="TextBox 9"/>
          <p:cNvSpPr txBox="1"/>
          <p:nvPr/>
        </p:nvSpPr>
        <p:spPr>
          <a:xfrm>
            <a:off x="372921" y="6169580"/>
            <a:ext cx="2618858" cy="369332"/>
          </a:xfrm>
          <a:prstGeom prst="rect">
            <a:avLst/>
          </a:prstGeom>
          <a:noFill/>
        </p:spPr>
        <p:txBody>
          <a:bodyPr wrap="none" rtlCol="0">
            <a:spAutoFit/>
          </a:bodyPr>
          <a:lstStyle/>
          <a:p>
            <a:r>
              <a:rPr lang="en-US" dirty="0" smtClean="0"/>
              <a:t>Courtesy Stephanie </a:t>
            </a:r>
            <a:r>
              <a:rPr lang="en-US" dirty="0" err="1" smtClean="0"/>
              <a:t>Zihms</a:t>
            </a:r>
            <a:endParaRPr lang="en-GB" dirty="0"/>
          </a:p>
        </p:txBody>
      </p:sp>
      <p:sp>
        <p:nvSpPr>
          <p:cNvPr id="12" name="TextBox 11"/>
          <p:cNvSpPr txBox="1"/>
          <p:nvPr/>
        </p:nvSpPr>
        <p:spPr>
          <a:xfrm>
            <a:off x="11694929" y="6317697"/>
            <a:ext cx="301686" cy="369332"/>
          </a:xfrm>
          <a:prstGeom prst="rect">
            <a:avLst/>
          </a:prstGeom>
          <a:noFill/>
        </p:spPr>
        <p:txBody>
          <a:bodyPr wrap="square" rtlCol="0">
            <a:spAutoFit/>
          </a:bodyPr>
          <a:lstStyle/>
          <a:p>
            <a:r>
              <a:rPr lang="en-US" dirty="0" smtClean="0"/>
              <a:t>5</a:t>
            </a:r>
            <a:endParaRPr lang="en-GB" dirty="0"/>
          </a:p>
        </p:txBody>
      </p:sp>
    </p:spTree>
    <p:extLst>
      <p:ext uri="{BB962C8B-B14F-4D97-AF65-F5344CB8AC3E}">
        <p14:creationId xmlns:p14="http://schemas.microsoft.com/office/powerpoint/2010/main" val="14756987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157" y="405456"/>
            <a:ext cx="10668002" cy="1325563"/>
          </a:xfrm>
        </p:spPr>
        <p:txBody>
          <a:bodyPr/>
          <a:lstStyle/>
          <a:p>
            <a:r>
              <a:rPr lang="en-US" dirty="0" smtClean="0"/>
              <a:t> </a:t>
            </a:r>
            <a:endParaRPr lang="en-GB" dirty="0"/>
          </a:p>
        </p:txBody>
      </p:sp>
      <p:sp>
        <p:nvSpPr>
          <p:cNvPr id="3" name="Content Placeholder 2"/>
          <p:cNvSpPr>
            <a:spLocks noGrp="1"/>
          </p:cNvSpPr>
          <p:nvPr>
            <p:ph idx="1"/>
          </p:nvPr>
        </p:nvSpPr>
        <p:spPr>
          <a:xfrm>
            <a:off x="756559" y="1719832"/>
            <a:ext cx="6047154" cy="4741257"/>
          </a:xfrm>
        </p:spPr>
        <p:txBody>
          <a:bodyPr>
            <a:normAutofit lnSpcReduction="10000"/>
          </a:bodyPr>
          <a:lstStyle/>
          <a:p>
            <a:pPr marL="0" indent="0">
              <a:buNone/>
            </a:pPr>
            <a:r>
              <a:rPr lang="en-US" dirty="0" smtClean="0"/>
              <a:t>Laminites </a:t>
            </a:r>
            <a:r>
              <a:rPr lang="en-US" dirty="0"/>
              <a:t>are layered lacustrine deposits – calcite crystal size ~5 </a:t>
            </a:r>
            <a:r>
              <a:rPr lang="en-US" dirty="0" smtClean="0">
                <a:latin typeface="Symbol" panose="05050102010706020507" pitchFamily="18" charset="2"/>
              </a:rPr>
              <a:t>m, </a:t>
            </a:r>
            <a:r>
              <a:rPr lang="en-US" dirty="0" smtClean="0"/>
              <a:t>original</a:t>
            </a:r>
            <a:r>
              <a:rPr lang="en-US" dirty="0" smtClean="0">
                <a:latin typeface="Symbol" panose="05050102010706020507" pitchFamily="18" charset="2"/>
              </a:rPr>
              <a:t> </a:t>
            </a:r>
            <a:r>
              <a:rPr lang="en-US" dirty="0" smtClean="0"/>
              <a:t>bulk</a:t>
            </a:r>
            <a:r>
              <a:rPr lang="en-US" dirty="0" smtClean="0">
                <a:latin typeface="Symbol" panose="05050102010706020507" pitchFamily="18" charset="2"/>
              </a:rPr>
              <a:t> </a:t>
            </a:r>
            <a:r>
              <a:rPr lang="en-US" dirty="0"/>
              <a:t>porosity ~15%, </a:t>
            </a:r>
            <a:r>
              <a:rPr lang="en-US" dirty="0" smtClean="0"/>
              <a:t>permeability </a:t>
            </a:r>
            <a:r>
              <a:rPr lang="en-US" dirty="0"/>
              <a:t>mD-</a:t>
            </a:r>
            <a:r>
              <a:rPr lang="en-US" dirty="0">
                <a:latin typeface="Symbol" panose="05050102010706020507" pitchFamily="18" charset="2"/>
              </a:rPr>
              <a:t>m</a:t>
            </a:r>
            <a:r>
              <a:rPr lang="en-US" dirty="0"/>
              <a:t>D</a:t>
            </a:r>
          </a:p>
          <a:p>
            <a:pPr marL="0" indent="0">
              <a:buNone/>
            </a:pPr>
            <a:endParaRPr lang="en-US" dirty="0" smtClean="0"/>
          </a:p>
          <a:p>
            <a:pPr marL="0" indent="0">
              <a:buNone/>
            </a:pPr>
            <a:r>
              <a:rPr lang="en-US" dirty="0" smtClean="0"/>
              <a:t>Laminae somewhat wavy and variable thickness with tendency to alternating more- and less- porous </a:t>
            </a:r>
          </a:p>
          <a:p>
            <a:pPr marL="0" indent="0">
              <a:buNone/>
            </a:pPr>
            <a:endParaRPr lang="en-US" dirty="0"/>
          </a:p>
          <a:p>
            <a:pPr marL="0" indent="0">
              <a:buNone/>
            </a:pPr>
            <a:r>
              <a:rPr lang="en-US" dirty="0" smtClean="0"/>
              <a:t>Chosen for its complexity – layered and micro-particles encourage complex and realistic  fracture patterns</a:t>
            </a:r>
          </a:p>
        </p:txBody>
      </p:sp>
      <p:sp>
        <p:nvSpPr>
          <p:cNvPr id="5" name="Title 1"/>
          <p:cNvSpPr txBox="1">
            <a:spLocks/>
          </p:cNvSpPr>
          <p:nvPr/>
        </p:nvSpPr>
        <p:spPr>
          <a:xfrm>
            <a:off x="756559" y="5024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smtClean="0"/>
              <a:t>Laminite (undeformed)</a:t>
            </a:r>
            <a:endParaRPr lang="en-GB" dirty="0"/>
          </a:p>
        </p:txBody>
      </p:sp>
      <p:pic>
        <p:nvPicPr>
          <p:cNvPr id="7" name="Picture 6" descr="Tighter lamina Fig3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8688" y="3545267"/>
            <a:ext cx="1504950" cy="1244600"/>
          </a:xfrm>
          <a:prstGeom prst="rect">
            <a:avLst/>
          </a:prstGeom>
          <a:noFill/>
          <a:ln>
            <a:noFill/>
          </a:ln>
        </p:spPr>
      </p:pic>
      <p:pic>
        <p:nvPicPr>
          <p:cNvPr id="8" name="Picture 7" descr="More open lamina - Fig 3b"/>
          <p:cNvPicPr/>
          <p:nvPr/>
        </p:nvPicPr>
        <p:blipFill rotWithShape="1">
          <a:blip r:embed="rId4" cstate="print">
            <a:extLst>
              <a:ext uri="{28A0092B-C50C-407E-A947-70E740481C1C}">
                <a14:useLocalDpi xmlns:a14="http://schemas.microsoft.com/office/drawing/2010/main" val="0"/>
              </a:ext>
            </a:extLst>
          </a:blip>
          <a:srcRect l="9375" r="12153"/>
          <a:stretch/>
        </p:blipFill>
        <p:spPr bwMode="auto">
          <a:xfrm>
            <a:off x="7143613" y="1719833"/>
            <a:ext cx="1435100" cy="1244600"/>
          </a:xfrm>
          <a:prstGeom prst="rect">
            <a:avLst/>
          </a:prstGeom>
          <a:noFill/>
          <a:ln>
            <a:noFill/>
          </a:ln>
          <a:extLst>
            <a:ext uri="{53640926-AAD7-44D8-BBD7-CCE9431645EC}">
              <a14:shadowObscured xmlns:a14="http://schemas.microsoft.com/office/drawing/2010/main"/>
            </a:ext>
          </a:extLst>
        </p:spPr>
      </p:pic>
      <p:pic>
        <p:nvPicPr>
          <p:cNvPr id="16" name="Picture 15"/>
          <p:cNvPicPr/>
          <p:nvPr/>
        </p:nvPicPr>
        <p:blipFill>
          <a:blip r:embed="rId5">
            <a:extLst>
              <a:ext uri="{28A0092B-C50C-407E-A947-70E740481C1C}">
                <a14:useLocalDpi xmlns:a14="http://schemas.microsoft.com/office/drawing/2010/main" val="0"/>
              </a:ext>
            </a:extLst>
          </a:blip>
          <a:stretch>
            <a:fillRect/>
          </a:stretch>
        </p:blipFill>
        <p:spPr>
          <a:xfrm>
            <a:off x="8918613" y="1351674"/>
            <a:ext cx="2776316" cy="4808981"/>
          </a:xfrm>
          <a:prstGeom prst="rect">
            <a:avLst/>
          </a:prstGeom>
        </p:spPr>
      </p:pic>
      <p:sp>
        <p:nvSpPr>
          <p:cNvPr id="20" name="TextBox 19"/>
          <p:cNvSpPr txBox="1"/>
          <p:nvPr/>
        </p:nvSpPr>
        <p:spPr>
          <a:xfrm>
            <a:off x="6956115" y="3118733"/>
            <a:ext cx="1937838" cy="369332"/>
          </a:xfrm>
          <a:prstGeom prst="rect">
            <a:avLst/>
          </a:prstGeom>
          <a:noFill/>
        </p:spPr>
        <p:txBody>
          <a:bodyPr wrap="none" rtlCol="0">
            <a:spAutoFit/>
          </a:bodyPr>
          <a:lstStyle/>
          <a:p>
            <a:r>
              <a:rPr lang="en-GB" dirty="0" smtClean="0"/>
              <a:t>SEM various scales</a:t>
            </a:r>
            <a:endParaRPr lang="en-GB" dirty="0"/>
          </a:p>
        </p:txBody>
      </p:sp>
      <p:sp>
        <p:nvSpPr>
          <p:cNvPr id="10" name="TextBox 9"/>
          <p:cNvSpPr txBox="1"/>
          <p:nvPr/>
        </p:nvSpPr>
        <p:spPr>
          <a:xfrm>
            <a:off x="11694929" y="6317697"/>
            <a:ext cx="301686" cy="369332"/>
          </a:xfrm>
          <a:prstGeom prst="rect">
            <a:avLst/>
          </a:prstGeom>
          <a:noFill/>
        </p:spPr>
        <p:txBody>
          <a:bodyPr wrap="square" rtlCol="0">
            <a:spAutoFit/>
          </a:bodyPr>
          <a:lstStyle/>
          <a:p>
            <a:r>
              <a:rPr lang="en-US" dirty="0" smtClean="0"/>
              <a:t>6</a:t>
            </a:r>
            <a:endParaRPr lang="en-GB" dirty="0"/>
          </a:p>
        </p:txBody>
      </p:sp>
    </p:spTree>
    <p:extLst>
      <p:ext uri="{BB962C8B-B14F-4D97-AF65-F5344CB8AC3E}">
        <p14:creationId xmlns:p14="http://schemas.microsoft.com/office/powerpoint/2010/main" val="2593970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GB" dirty="0"/>
          </a:p>
        </p:txBody>
      </p:sp>
      <p:sp>
        <p:nvSpPr>
          <p:cNvPr id="3" name="Content Placeholder 2"/>
          <p:cNvSpPr>
            <a:spLocks noGrp="1"/>
          </p:cNvSpPr>
          <p:nvPr>
            <p:ph idx="1"/>
          </p:nvPr>
        </p:nvSpPr>
        <p:spPr>
          <a:xfrm>
            <a:off x="601435" y="1630583"/>
            <a:ext cx="6047154" cy="4351338"/>
          </a:xfrm>
        </p:spPr>
        <p:txBody>
          <a:bodyPr>
            <a:normAutofit fontScale="77500" lnSpcReduction="20000"/>
          </a:bodyPr>
          <a:lstStyle/>
          <a:p>
            <a:pPr marL="0" indent="0">
              <a:buNone/>
            </a:pPr>
            <a:r>
              <a:rPr lang="en-US" dirty="0" smtClean="0"/>
              <a:t>38 * 76mm laminite samples shortened  </a:t>
            </a:r>
            <a:r>
              <a:rPr lang="en-US" dirty="0" err="1" smtClean="0"/>
              <a:t>axi</a:t>
            </a:r>
            <a:r>
              <a:rPr lang="en-US" dirty="0" smtClean="0"/>
              <a:t>-symmetrically (triaxially) at Pc values 10 – 40MPa.  </a:t>
            </a:r>
          </a:p>
          <a:p>
            <a:pPr marL="0" indent="0">
              <a:buNone/>
            </a:pPr>
            <a:endParaRPr lang="en-US" dirty="0"/>
          </a:p>
          <a:p>
            <a:pPr marL="0" indent="0">
              <a:buNone/>
            </a:pPr>
            <a:r>
              <a:rPr lang="en-US" dirty="0" smtClean="0"/>
              <a:t>This sample Pc=20MPa</a:t>
            </a:r>
          </a:p>
          <a:p>
            <a:pPr marL="0" indent="0">
              <a:buNone/>
            </a:pPr>
            <a:endParaRPr lang="en-US" dirty="0" smtClean="0"/>
          </a:p>
          <a:p>
            <a:pPr marL="0" indent="0">
              <a:buNone/>
            </a:pPr>
            <a:r>
              <a:rPr lang="en-US" dirty="0" smtClean="0"/>
              <a:t>High stiffness, high strength response, reaching  yield at 0.5-1.5% axial strain and strain harden, some with multiple yield points.  None lose their load-bearing capability completely.</a:t>
            </a:r>
          </a:p>
          <a:p>
            <a:pPr marL="0" indent="0">
              <a:buNone/>
            </a:pPr>
            <a:endParaRPr lang="en-US" dirty="0"/>
          </a:p>
          <a:p>
            <a:pPr marL="0" indent="0">
              <a:buNone/>
            </a:pPr>
            <a:r>
              <a:rPr lang="en-US" dirty="0" smtClean="0"/>
              <a:t>Post-</a:t>
            </a:r>
            <a:r>
              <a:rPr lang="en-US" dirty="0"/>
              <a:t> </a:t>
            </a:r>
            <a:r>
              <a:rPr lang="en-US" dirty="0" smtClean="0"/>
              <a:t>experiment porosity almost unchanged; perm (base to top) from unchanged to 10</a:t>
            </a:r>
            <a:r>
              <a:rPr lang="en-US" baseline="30000" dirty="0" smtClean="0"/>
              <a:t>3</a:t>
            </a:r>
            <a:r>
              <a:rPr lang="en-US" dirty="0" smtClean="0"/>
              <a:t> increase </a:t>
            </a:r>
          </a:p>
        </p:txBody>
      </p:sp>
      <p:sp>
        <p:nvSpPr>
          <p:cNvPr id="5" name="Title 1"/>
          <p:cNvSpPr txBox="1">
            <a:spLocks/>
          </p:cNvSpPr>
          <p:nvPr/>
        </p:nvSpPr>
        <p:spPr>
          <a:xfrm>
            <a:off x="601435" y="30502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smtClean="0"/>
              <a:t>Rock Mechanics  Experiments</a:t>
            </a:r>
            <a:endParaRPr lang="en-GB"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6635" y="1494898"/>
            <a:ext cx="2843745" cy="4037683"/>
          </a:xfrm>
          <a:prstGeom prst="rect">
            <a:avLst/>
          </a:prstGeom>
        </p:spPr>
      </p:pic>
      <p:sp>
        <p:nvSpPr>
          <p:cNvPr id="7" name="TextBox 6"/>
          <p:cNvSpPr txBox="1"/>
          <p:nvPr/>
        </p:nvSpPr>
        <p:spPr>
          <a:xfrm>
            <a:off x="11694929" y="6317697"/>
            <a:ext cx="301686" cy="369332"/>
          </a:xfrm>
          <a:prstGeom prst="rect">
            <a:avLst/>
          </a:prstGeom>
          <a:noFill/>
        </p:spPr>
        <p:txBody>
          <a:bodyPr wrap="square" rtlCol="0">
            <a:spAutoFit/>
          </a:bodyPr>
          <a:lstStyle/>
          <a:p>
            <a:r>
              <a:rPr lang="en-US" dirty="0" smtClean="0"/>
              <a:t>7</a:t>
            </a:r>
            <a:endParaRPr lang="en-GB" dirty="0"/>
          </a:p>
        </p:txBody>
      </p:sp>
    </p:spTree>
    <p:extLst>
      <p:ext uri="{BB962C8B-B14F-4D97-AF65-F5344CB8AC3E}">
        <p14:creationId xmlns:p14="http://schemas.microsoft.com/office/powerpoint/2010/main" val="36728375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GB" dirty="0"/>
          </a:p>
        </p:txBody>
      </p:sp>
      <p:sp>
        <p:nvSpPr>
          <p:cNvPr id="3" name="Content Placeholder 2"/>
          <p:cNvSpPr>
            <a:spLocks noGrp="1"/>
          </p:cNvSpPr>
          <p:nvPr>
            <p:ph idx="1"/>
          </p:nvPr>
        </p:nvSpPr>
        <p:spPr>
          <a:xfrm>
            <a:off x="601435" y="1630583"/>
            <a:ext cx="5571626" cy="4351338"/>
          </a:xfrm>
        </p:spPr>
        <p:txBody>
          <a:bodyPr>
            <a:normAutofit/>
          </a:bodyPr>
          <a:lstStyle/>
          <a:p>
            <a:pPr marL="0" indent="0">
              <a:buNone/>
            </a:pPr>
            <a:endParaRPr lang="en-US" dirty="0"/>
          </a:p>
          <a:p>
            <a:pPr marL="0" indent="0">
              <a:buNone/>
            </a:pPr>
            <a:r>
              <a:rPr lang="en-US" dirty="0" smtClean="0"/>
              <a:t>Post-</a:t>
            </a:r>
            <a:r>
              <a:rPr lang="en-US" dirty="0"/>
              <a:t> </a:t>
            </a:r>
            <a:r>
              <a:rPr lang="en-US" dirty="0" smtClean="0"/>
              <a:t>experiment porosity almost unchanged; perm (base to top) from unchanged to 10</a:t>
            </a:r>
            <a:r>
              <a:rPr lang="en-US" baseline="30000" dirty="0" smtClean="0"/>
              <a:t>3</a:t>
            </a:r>
            <a:r>
              <a:rPr lang="en-US" dirty="0" smtClean="0"/>
              <a:t> increase</a:t>
            </a:r>
          </a:p>
          <a:p>
            <a:pPr marL="0" indent="0">
              <a:buNone/>
            </a:pPr>
            <a:endParaRPr lang="en-US" dirty="0"/>
          </a:p>
          <a:p>
            <a:pPr marL="0" indent="0">
              <a:buNone/>
            </a:pPr>
            <a:r>
              <a:rPr lang="en-US" dirty="0" smtClean="0"/>
              <a:t>Sample remains intact but develops ~ vertical semi-open semi-radial  fractures and closed (?) steeply dipping  shears visible on circumference</a:t>
            </a:r>
          </a:p>
        </p:txBody>
      </p:sp>
      <p:sp>
        <p:nvSpPr>
          <p:cNvPr id="5" name="Title 1"/>
          <p:cNvSpPr txBox="1">
            <a:spLocks/>
          </p:cNvSpPr>
          <p:nvPr/>
        </p:nvSpPr>
        <p:spPr>
          <a:xfrm>
            <a:off x="601435" y="30502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smtClean="0"/>
              <a:t>Induced Void system</a:t>
            </a:r>
            <a:endParaRPr lang="en-GB" dirty="0"/>
          </a:p>
        </p:txBody>
      </p:sp>
      <p:sp>
        <p:nvSpPr>
          <p:cNvPr id="12" name="TextBox 11"/>
          <p:cNvSpPr txBox="1"/>
          <p:nvPr/>
        </p:nvSpPr>
        <p:spPr>
          <a:xfrm>
            <a:off x="11590565" y="6317697"/>
            <a:ext cx="464460" cy="369332"/>
          </a:xfrm>
          <a:prstGeom prst="rect">
            <a:avLst/>
          </a:prstGeom>
          <a:noFill/>
        </p:spPr>
        <p:txBody>
          <a:bodyPr wrap="square" rtlCol="0">
            <a:spAutoFit/>
          </a:bodyPr>
          <a:lstStyle/>
          <a:p>
            <a:r>
              <a:rPr lang="en-US" dirty="0" smtClean="0"/>
              <a:t>8</a:t>
            </a:r>
            <a:endParaRPr lang="en-GB"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9903" y="1203496"/>
            <a:ext cx="3365450" cy="4778425"/>
          </a:xfrm>
          <a:prstGeom prst="rect">
            <a:avLst/>
          </a:prstGeom>
        </p:spPr>
      </p:pic>
    </p:spTree>
    <p:extLst>
      <p:ext uri="{BB962C8B-B14F-4D97-AF65-F5344CB8AC3E}">
        <p14:creationId xmlns:p14="http://schemas.microsoft.com/office/powerpoint/2010/main" val="27453362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nvPr>
        </p:nvGraphicFramePr>
        <p:xfrm>
          <a:off x="5564263" y="1988840"/>
          <a:ext cx="5117531" cy="3600400"/>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p:cNvSpPr>
            <a:spLocks noGrp="1"/>
          </p:cNvSpPr>
          <p:nvPr>
            <p:ph type="title"/>
          </p:nvPr>
        </p:nvSpPr>
        <p:spPr>
          <a:xfrm>
            <a:off x="1981200" y="274638"/>
            <a:ext cx="7427168" cy="778098"/>
          </a:xfrm>
        </p:spPr>
        <p:txBody>
          <a:bodyPr>
            <a:normAutofit/>
          </a:bodyPr>
          <a:lstStyle/>
          <a:p>
            <a:r>
              <a:rPr lang="en-US" dirty="0" smtClean="0"/>
              <a:t>Rock Mechanics Experiments</a:t>
            </a:r>
            <a:endParaRPr lang="en-GB" dirty="0"/>
          </a:p>
        </p:txBody>
      </p:sp>
      <p:grpSp>
        <p:nvGrpSpPr>
          <p:cNvPr id="5" name="Group 4"/>
          <p:cNvGrpSpPr/>
          <p:nvPr/>
        </p:nvGrpSpPr>
        <p:grpSpPr>
          <a:xfrm>
            <a:off x="6820507" y="1710752"/>
            <a:ext cx="2809185" cy="422104"/>
            <a:chOff x="4139952" y="1427302"/>
            <a:chExt cx="2809185" cy="422104"/>
          </a:xfrm>
        </p:grpSpPr>
        <p:sp>
          <p:nvSpPr>
            <p:cNvPr id="2" name="Isosceles Triangle 1"/>
            <p:cNvSpPr/>
            <p:nvPr/>
          </p:nvSpPr>
          <p:spPr>
            <a:xfrm>
              <a:off x="4139952" y="1566346"/>
              <a:ext cx="144016" cy="144016"/>
            </a:xfrm>
            <a:prstGeom prst="triangl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Isosceles Triangle 24"/>
            <p:cNvSpPr/>
            <p:nvPr/>
          </p:nvSpPr>
          <p:spPr>
            <a:xfrm>
              <a:off x="5076056" y="1566346"/>
              <a:ext cx="144016" cy="144016"/>
            </a:xfrm>
            <a:prstGeom prst="triangle">
              <a:avLst/>
            </a:prstGeom>
            <a:solidFill>
              <a:schemeClr val="accent2">
                <a:lumMod val="60000"/>
                <a:lumOff val="40000"/>
              </a:schemeClr>
            </a:solidFill>
            <a:ln w="222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p:cNvSpPr/>
            <p:nvPr/>
          </p:nvSpPr>
          <p:spPr>
            <a:xfrm>
              <a:off x="6012160" y="1566346"/>
              <a:ext cx="144016" cy="14401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4283968" y="1427302"/>
              <a:ext cx="792089" cy="422104"/>
            </a:xfrm>
            <a:prstGeom prst="rect">
              <a:avLst/>
            </a:prstGeom>
          </p:spPr>
          <p:txBody>
            <a:bodyPr wrap="square" rtlCol="0" anchor="ctr">
              <a:normAutofit/>
            </a:bodyPr>
            <a:lstStyle/>
            <a:p>
              <a:pPr>
                <a:spcBef>
                  <a:spcPts val="300"/>
                </a:spcBef>
                <a:spcAft>
                  <a:spcPts val="300"/>
                </a:spcAft>
              </a:pPr>
              <a:r>
                <a:rPr lang="en-GB" sz="1400" dirty="0">
                  <a:solidFill>
                    <a:srgbClr val="376092"/>
                  </a:solidFill>
                  <a:latin typeface="Arial" charset="0"/>
                  <a:cs typeface="Arial" charset="0"/>
                </a:rPr>
                <a:t>20MPa</a:t>
              </a:r>
            </a:p>
          </p:txBody>
        </p:sp>
        <p:sp>
          <p:nvSpPr>
            <p:cNvPr id="29" name="TextBox 28"/>
            <p:cNvSpPr txBox="1"/>
            <p:nvPr/>
          </p:nvSpPr>
          <p:spPr>
            <a:xfrm>
              <a:off x="5220507" y="1427302"/>
              <a:ext cx="792089" cy="422104"/>
            </a:xfrm>
            <a:prstGeom prst="rect">
              <a:avLst/>
            </a:prstGeom>
          </p:spPr>
          <p:txBody>
            <a:bodyPr wrap="square" rtlCol="0" anchor="ctr">
              <a:normAutofit/>
            </a:bodyPr>
            <a:lstStyle/>
            <a:p>
              <a:pPr>
                <a:spcBef>
                  <a:spcPts val="300"/>
                </a:spcBef>
                <a:spcAft>
                  <a:spcPts val="300"/>
                </a:spcAft>
              </a:pPr>
              <a:r>
                <a:rPr lang="en-GB" sz="1400" dirty="0">
                  <a:solidFill>
                    <a:srgbClr val="376092"/>
                  </a:solidFill>
                  <a:latin typeface="Arial" charset="0"/>
                  <a:cs typeface="Arial" charset="0"/>
                </a:rPr>
                <a:t>30MPa</a:t>
              </a:r>
            </a:p>
          </p:txBody>
        </p:sp>
        <p:sp>
          <p:nvSpPr>
            <p:cNvPr id="30" name="TextBox 29"/>
            <p:cNvSpPr txBox="1"/>
            <p:nvPr/>
          </p:nvSpPr>
          <p:spPr>
            <a:xfrm>
              <a:off x="6157048" y="1427302"/>
              <a:ext cx="792089" cy="422104"/>
            </a:xfrm>
            <a:prstGeom prst="rect">
              <a:avLst/>
            </a:prstGeom>
          </p:spPr>
          <p:txBody>
            <a:bodyPr wrap="square" rtlCol="0" anchor="ctr">
              <a:normAutofit/>
            </a:bodyPr>
            <a:lstStyle/>
            <a:p>
              <a:pPr>
                <a:spcBef>
                  <a:spcPts val="300"/>
                </a:spcBef>
                <a:spcAft>
                  <a:spcPts val="300"/>
                </a:spcAft>
              </a:pPr>
              <a:r>
                <a:rPr lang="en-GB" sz="1400" dirty="0">
                  <a:solidFill>
                    <a:srgbClr val="376092"/>
                  </a:solidFill>
                  <a:latin typeface="Arial" charset="0"/>
                  <a:cs typeface="Arial" charset="0"/>
                </a:rPr>
                <a:t>40MPa</a:t>
              </a:r>
            </a:p>
          </p:txBody>
        </p:sp>
      </p:grpSp>
      <p:grpSp>
        <p:nvGrpSpPr>
          <p:cNvPr id="51" name="Group 50"/>
          <p:cNvGrpSpPr/>
          <p:nvPr/>
        </p:nvGrpSpPr>
        <p:grpSpPr>
          <a:xfrm>
            <a:off x="5591945" y="1628800"/>
            <a:ext cx="5452283" cy="4320480"/>
            <a:chOff x="4139952" y="2564904"/>
            <a:chExt cx="5400600" cy="4320480"/>
          </a:xfrm>
        </p:grpSpPr>
        <p:grpSp>
          <p:nvGrpSpPr>
            <p:cNvPr id="52" name="Group 51"/>
            <p:cNvGrpSpPr/>
            <p:nvPr/>
          </p:nvGrpSpPr>
          <p:grpSpPr>
            <a:xfrm>
              <a:off x="4139952" y="2564904"/>
              <a:ext cx="5400600" cy="4320480"/>
              <a:chOff x="395536" y="1988840"/>
              <a:chExt cx="5400600" cy="4320480"/>
            </a:xfrm>
          </p:grpSpPr>
          <p:grpSp>
            <p:nvGrpSpPr>
              <p:cNvPr id="60" name="Group 59"/>
              <p:cNvGrpSpPr/>
              <p:nvPr/>
            </p:nvGrpSpPr>
            <p:grpSpPr>
              <a:xfrm>
                <a:off x="395536" y="1988840"/>
                <a:ext cx="5044802" cy="4320480"/>
                <a:chOff x="4716016" y="1988840"/>
                <a:chExt cx="4032448" cy="3600400"/>
              </a:xfrm>
            </p:grpSpPr>
            <p:sp>
              <p:nvSpPr>
                <p:cNvPr id="62" name="Rectangle 61"/>
                <p:cNvSpPr/>
                <p:nvPr/>
              </p:nvSpPr>
              <p:spPr>
                <a:xfrm>
                  <a:off x="4716016" y="1988840"/>
                  <a:ext cx="4032448" cy="352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3" name="Group 62"/>
                <p:cNvGrpSpPr/>
                <p:nvPr/>
              </p:nvGrpSpPr>
              <p:grpSpPr>
                <a:xfrm>
                  <a:off x="4780273" y="2240868"/>
                  <a:ext cx="3906527" cy="3348372"/>
                  <a:chOff x="4780273" y="1844824"/>
                  <a:chExt cx="3906527" cy="3348372"/>
                </a:xfrm>
              </p:grpSpPr>
              <p:cxnSp>
                <p:nvCxnSpPr>
                  <p:cNvPr id="64" name="Straight Connector 63"/>
                  <p:cNvCxnSpPr/>
                  <p:nvPr/>
                </p:nvCxnSpPr>
                <p:spPr>
                  <a:xfrm>
                    <a:off x="5084440" y="1844824"/>
                    <a:ext cx="0" cy="2952328"/>
                  </a:xfrm>
                  <a:prstGeom prst="line">
                    <a:avLst/>
                  </a:prstGeom>
                  <a:ln w="1905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5084440" y="4797152"/>
                    <a:ext cx="3602360" cy="0"/>
                  </a:xfrm>
                  <a:prstGeom prst="line">
                    <a:avLst/>
                  </a:prstGeom>
                  <a:ln w="1905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5079146" y="3173505"/>
                    <a:ext cx="3065930" cy="1621332"/>
                  </a:xfrm>
                  <a:custGeom>
                    <a:avLst/>
                    <a:gdLst>
                      <a:gd name="connsiteX0" fmla="*/ 0 w 3065930"/>
                      <a:gd name="connsiteY0" fmla="*/ 1613648 h 1621332"/>
                      <a:gd name="connsiteX1" fmla="*/ 1091133 w 3065930"/>
                      <a:gd name="connsiteY1" fmla="*/ 1 h 1621332"/>
                      <a:gd name="connsiteX2" fmla="*/ 3065930 w 3065930"/>
                      <a:gd name="connsiteY2" fmla="*/ 1621332 h 1621332"/>
                    </a:gdLst>
                    <a:ahLst/>
                    <a:cxnLst>
                      <a:cxn ang="0">
                        <a:pos x="connsiteX0" y="connsiteY0"/>
                      </a:cxn>
                      <a:cxn ang="0">
                        <a:pos x="connsiteX1" y="connsiteY1"/>
                      </a:cxn>
                      <a:cxn ang="0">
                        <a:pos x="connsiteX2" y="connsiteY2"/>
                      </a:cxn>
                    </a:cxnLst>
                    <a:rect l="l" t="t" r="r" b="b"/>
                    <a:pathLst>
                      <a:path w="3065930" h="1621332">
                        <a:moveTo>
                          <a:pt x="0" y="1613648"/>
                        </a:moveTo>
                        <a:cubicBezTo>
                          <a:pt x="290072" y="806184"/>
                          <a:pt x="580145" y="-1280"/>
                          <a:pt x="1091133" y="1"/>
                        </a:cubicBezTo>
                        <a:cubicBezTo>
                          <a:pt x="1602121" y="1282"/>
                          <a:pt x="2334025" y="811307"/>
                          <a:pt x="3065930" y="1621332"/>
                        </a:cubicBezTo>
                      </a:path>
                    </a:pathLst>
                  </a:custGeom>
                  <a:noFill/>
                  <a:ln w="158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p:cNvSpPr txBox="1"/>
                  <p:nvPr/>
                </p:nvSpPr>
                <p:spPr>
                  <a:xfrm>
                    <a:off x="5786387" y="4833156"/>
                    <a:ext cx="1556940" cy="360040"/>
                  </a:xfrm>
                  <a:prstGeom prst="rect">
                    <a:avLst/>
                  </a:prstGeom>
                </p:spPr>
                <p:txBody>
                  <a:bodyPr wrap="square" rtlCol="0">
                    <a:noAutofit/>
                  </a:bodyPr>
                  <a:lstStyle/>
                  <a:p>
                    <a:pPr>
                      <a:spcBef>
                        <a:spcPts val="300"/>
                      </a:spcBef>
                      <a:spcAft>
                        <a:spcPts val="300"/>
                      </a:spcAft>
                    </a:pPr>
                    <a:r>
                      <a:rPr lang="en-GB" sz="1600" b="1" dirty="0">
                        <a:solidFill>
                          <a:srgbClr val="376092"/>
                        </a:solidFill>
                        <a:latin typeface="Arial" charset="0"/>
                        <a:cs typeface="Arial" charset="0"/>
                      </a:rPr>
                      <a:t>Mean stress P</a:t>
                    </a:r>
                  </a:p>
                </p:txBody>
              </p:sp>
              <p:sp>
                <p:nvSpPr>
                  <p:cNvPr id="68" name="TextBox 67"/>
                  <p:cNvSpPr txBox="1"/>
                  <p:nvPr/>
                </p:nvSpPr>
                <p:spPr>
                  <a:xfrm rot="16200000">
                    <a:off x="4030701" y="3121420"/>
                    <a:ext cx="1859184" cy="360040"/>
                  </a:xfrm>
                  <a:prstGeom prst="rect">
                    <a:avLst/>
                  </a:prstGeom>
                </p:spPr>
                <p:txBody>
                  <a:bodyPr wrap="square" rtlCol="0">
                    <a:noAutofit/>
                  </a:bodyPr>
                  <a:lstStyle/>
                  <a:p>
                    <a:pPr>
                      <a:spcBef>
                        <a:spcPts val="300"/>
                      </a:spcBef>
                      <a:spcAft>
                        <a:spcPts val="300"/>
                      </a:spcAft>
                    </a:pPr>
                    <a:r>
                      <a:rPr lang="en-GB" sz="1600" b="1" dirty="0">
                        <a:solidFill>
                          <a:srgbClr val="376092"/>
                        </a:solidFill>
                        <a:latin typeface="Arial" charset="0"/>
                        <a:cs typeface="Arial" charset="0"/>
                      </a:rPr>
                      <a:t>Differential stress Q</a:t>
                    </a:r>
                  </a:p>
                </p:txBody>
              </p:sp>
              <p:cxnSp>
                <p:nvCxnSpPr>
                  <p:cNvPr id="69" name="Straight Connector 68"/>
                  <p:cNvCxnSpPr/>
                  <p:nvPr/>
                </p:nvCxnSpPr>
                <p:spPr>
                  <a:xfrm>
                    <a:off x="6154965" y="1862437"/>
                    <a:ext cx="0" cy="2878005"/>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grpSp>
          </p:grpSp>
          <p:sp>
            <p:nvSpPr>
              <p:cNvPr id="61" name="TextBox 60"/>
              <p:cNvSpPr txBox="1"/>
              <p:nvPr/>
            </p:nvSpPr>
            <p:spPr>
              <a:xfrm>
                <a:off x="4572000" y="5849236"/>
                <a:ext cx="1224136" cy="360040"/>
              </a:xfrm>
              <a:prstGeom prst="rect">
                <a:avLst/>
              </a:prstGeom>
            </p:spPr>
            <p:txBody>
              <a:bodyPr wrap="square" rtlCol="0">
                <a:noAutofit/>
              </a:bodyPr>
              <a:lstStyle/>
              <a:p>
                <a:pPr>
                  <a:spcBef>
                    <a:spcPts val="300"/>
                  </a:spcBef>
                  <a:spcAft>
                    <a:spcPts val="300"/>
                  </a:spcAft>
                </a:pPr>
                <a:r>
                  <a:rPr lang="en-GB" sz="1600" b="1" dirty="0">
                    <a:solidFill>
                      <a:srgbClr val="376092"/>
                    </a:solidFill>
                    <a:latin typeface="Arial" charset="0"/>
                    <a:cs typeface="Arial" charset="0"/>
                  </a:rPr>
                  <a:t>P*</a:t>
                </a:r>
              </a:p>
            </p:txBody>
          </p:sp>
        </p:grpSp>
        <p:sp>
          <p:nvSpPr>
            <p:cNvPr id="53" name="Isosceles Triangle 52"/>
            <p:cNvSpPr>
              <a:spLocks noChangeAspect="1"/>
            </p:cNvSpPr>
            <p:nvPr/>
          </p:nvSpPr>
          <p:spPr>
            <a:xfrm>
              <a:off x="4633900" y="5876058"/>
              <a:ext cx="226399" cy="180000"/>
            </a:xfrm>
            <a:prstGeom prst="triangl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Isosceles Triangle 53"/>
            <p:cNvSpPr>
              <a:spLocks noChangeAspect="1"/>
            </p:cNvSpPr>
            <p:nvPr/>
          </p:nvSpPr>
          <p:spPr>
            <a:xfrm>
              <a:off x="4930048" y="5157192"/>
              <a:ext cx="226399" cy="180000"/>
            </a:xfrm>
            <a:prstGeom prst="triangl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Isosceles Triangle 54"/>
            <p:cNvSpPr>
              <a:spLocks noChangeAspect="1"/>
            </p:cNvSpPr>
            <p:nvPr/>
          </p:nvSpPr>
          <p:spPr>
            <a:xfrm>
              <a:off x="5243627" y="4681939"/>
              <a:ext cx="226399" cy="180000"/>
            </a:xfrm>
            <a:prstGeom prst="triangl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p:cNvSpPr>
              <a:spLocks noChangeAspect="1"/>
            </p:cNvSpPr>
            <p:nvPr/>
          </p:nvSpPr>
          <p:spPr>
            <a:xfrm>
              <a:off x="5840602" y="4343299"/>
              <a:ext cx="226399" cy="180000"/>
            </a:xfrm>
            <a:prstGeom prst="triangl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Isosceles Triangle 56"/>
            <p:cNvSpPr>
              <a:spLocks noChangeAspect="1"/>
            </p:cNvSpPr>
            <p:nvPr/>
          </p:nvSpPr>
          <p:spPr>
            <a:xfrm>
              <a:off x="6626208" y="4693091"/>
              <a:ext cx="226399" cy="180000"/>
            </a:xfrm>
            <a:prstGeom prst="triangl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Isosceles Triangle 57"/>
            <p:cNvSpPr>
              <a:spLocks noChangeAspect="1"/>
            </p:cNvSpPr>
            <p:nvPr/>
          </p:nvSpPr>
          <p:spPr>
            <a:xfrm>
              <a:off x="7992491" y="5964729"/>
              <a:ext cx="226399" cy="180000"/>
            </a:xfrm>
            <a:prstGeom prst="triangl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Isosceles Triangle 58"/>
            <p:cNvSpPr>
              <a:spLocks noChangeAspect="1"/>
            </p:cNvSpPr>
            <p:nvPr/>
          </p:nvSpPr>
          <p:spPr>
            <a:xfrm>
              <a:off x="7313655" y="5265123"/>
              <a:ext cx="226399" cy="180000"/>
            </a:xfrm>
            <a:prstGeom prst="triangl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9" name="Chart 8"/>
          <p:cNvGraphicFramePr>
            <a:graphicFrameLocks/>
          </p:cNvGraphicFramePr>
          <p:nvPr>
            <p:extLst/>
          </p:nvPr>
        </p:nvGraphicFramePr>
        <p:xfrm>
          <a:off x="1415480" y="2348881"/>
          <a:ext cx="4535286" cy="3123637"/>
        </p:xfrm>
        <a:graphic>
          <a:graphicData uri="http://schemas.openxmlformats.org/drawingml/2006/chart">
            <c:chart xmlns:c="http://schemas.openxmlformats.org/drawingml/2006/chart" xmlns:r="http://schemas.openxmlformats.org/officeDocument/2006/relationships" r:id="rId4"/>
          </a:graphicData>
        </a:graphic>
      </p:graphicFrame>
      <p:sp>
        <p:nvSpPr>
          <p:cNvPr id="10" name="Slide Number Placeholder 9"/>
          <p:cNvSpPr>
            <a:spLocks noGrp="1"/>
          </p:cNvSpPr>
          <p:nvPr>
            <p:ph type="sldNum" sz="quarter" idx="12"/>
          </p:nvPr>
        </p:nvSpPr>
        <p:spPr>
          <a:xfrm>
            <a:off x="8077200" y="6165305"/>
            <a:ext cx="2133600" cy="365125"/>
          </a:xfrm>
        </p:spPr>
        <p:txBody>
          <a:bodyPr/>
          <a:lstStyle/>
          <a:p>
            <a:fld id="{884B753A-862A-4F89-8BAC-5D14C4D1626D}" type="slidenum">
              <a:rPr lang="en-GB" smtClean="0"/>
              <a:pPr/>
              <a:t>9</a:t>
            </a:fld>
            <a:endParaRPr lang="en-GB" dirty="0"/>
          </a:p>
        </p:txBody>
      </p:sp>
      <p:sp>
        <p:nvSpPr>
          <p:cNvPr id="3" name="TextBox 2"/>
          <p:cNvSpPr txBox="1"/>
          <p:nvPr/>
        </p:nvSpPr>
        <p:spPr>
          <a:xfrm>
            <a:off x="1874982" y="6022109"/>
            <a:ext cx="2618858" cy="369332"/>
          </a:xfrm>
          <a:prstGeom prst="rect">
            <a:avLst/>
          </a:prstGeom>
          <a:noFill/>
        </p:spPr>
        <p:txBody>
          <a:bodyPr wrap="none" rtlCol="0">
            <a:spAutoFit/>
          </a:bodyPr>
          <a:lstStyle/>
          <a:p>
            <a:r>
              <a:rPr lang="en-US" dirty="0" smtClean="0"/>
              <a:t>Courtesy Stephanie </a:t>
            </a:r>
            <a:r>
              <a:rPr lang="en-US" dirty="0" err="1" smtClean="0"/>
              <a:t>Zihms</a:t>
            </a:r>
            <a:endParaRPr lang="en-GB" dirty="0"/>
          </a:p>
        </p:txBody>
      </p:sp>
      <p:sp>
        <p:nvSpPr>
          <p:cNvPr id="33" name="TextBox 32"/>
          <p:cNvSpPr txBox="1"/>
          <p:nvPr/>
        </p:nvSpPr>
        <p:spPr>
          <a:xfrm>
            <a:off x="11546732" y="6317697"/>
            <a:ext cx="449883" cy="369332"/>
          </a:xfrm>
          <a:prstGeom prst="rect">
            <a:avLst/>
          </a:prstGeom>
          <a:noFill/>
        </p:spPr>
        <p:txBody>
          <a:bodyPr wrap="square" rtlCol="0">
            <a:spAutoFit/>
          </a:bodyPr>
          <a:lstStyle/>
          <a:p>
            <a:r>
              <a:rPr lang="en-US" dirty="0" smtClean="0"/>
              <a:t>9</a:t>
            </a:r>
            <a:endParaRPr lang="en-GB" dirty="0"/>
          </a:p>
        </p:txBody>
      </p:sp>
    </p:spTree>
    <p:extLst>
      <p:ext uri="{BB962C8B-B14F-4D97-AF65-F5344CB8AC3E}">
        <p14:creationId xmlns:p14="http://schemas.microsoft.com/office/powerpoint/2010/main" val="384258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22263</TotalTime>
  <Words>4119</Words>
  <Application>Microsoft Office PowerPoint</Application>
  <PresentationFormat>Widescreen</PresentationFormat>
  <Paragraphs>476</Paragraphs>
  <Slides>45</Slides>
  <Notes>28</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Calibri</vt:lpstr>
      <vt:lpstr>Calibri Light</vt:lpstr>
      <vt:lpstr>MyriadPro-SemiCn</vt:lpstr>
      <vt:lpstr>Symbol</vt:lpstr>
      <vt:lpstr>Times New Roman</vt:lpstr>
      <vt:lpstr>Office Theme</vt:lpstr>
      <vt:lpstr>Combined Neutron, X-ray and SEM imaging of complex fluid movement through porous rock </vt:lpstr>
      <vt:lpstr>Overview</vt:lpstr>
      <vt:lpstr>Components – The Recipe</vt:lpstr>
      <vt:lpstr>Questions I want to ask</vt:lpstr>
      <vt:lpstr>Microporous Limestone - Laminite</vt:lpstr>
      <vt:lpstr> </vt:lpstr>
      <vt:lpstr> </vt:lpstr>
      <vt:lpstr> </vt:lpstr>
      <vt:lpstr>Rock Mechanics Experiments</vt:lpstr>
      <vt:lpstr>Deformed Laminites – image analysis</vt:lpstr>
      <vt:lpstr> L20 X-ray tomograph  </vt:lpstr>
      <vt:lpstr>Neutron Beam Flow Experiments  - ILL</vt:lpstr>
      <vt:lpstr>Neutron Beam Flow Experiments - ILL</vt:lpstr>
      <vt:lpstr>Neutron Tomograph D2O into air</vt:lpstr>
      <vt:lpstr>Tomograph H2O into D2O</vt:lpstr>
      <vt:lpstr> Calculated  water(s) time of flight</vt:lpstr>
      <vt:lpstr>Water Pathways Matrix and  Fractures</vt:lpstr>
      <vt:lpstr> </vt:lpstr>
      <vt:lpstr>Example Textures: Open Fracture in a Zone of Damage</vt:lpstr>
      <vt:lpstr>Some (almost) ideal open fractures </vt:lpstr>
      <vt:lpstr>But some are very different.</vt:lpstr>
      <vt:lpstr>And some fractures are filled with “debris”</vt:lpstr>
      <vt:lpstr>Questions I can answer (partly)</vt:lpstr>
      <vt:lpstr>Questions I can answer  - partly</vt:lpstr>
      <vt:lpstr>Questions I can answer  - partly</vt:lpstr>
      <vt:lpstr>Questions I can answer (partly)</vt:lpstr>
      <vt:lpstr>Questions I can (partly) answer</vt:lpstr>
      <vt:lpstr>Capillarity vs. pressure-driven</vt:lpstr>
      <vt:lpstr>Learnings</vt:lpstr>
      <vt:lpstr>Conclusions</vt:lpstr>
      <vt:lpstr>References</vt:lpstr>
      <vt:lpstr>Questions Welcome</vt:lpstr>
      <vt:lpstr>Spares for Questions</vt:lpstr>
      <vt:lpstr>Fracturebands Characteristics</vt:lpstr>
      <vt:lpstr>Petrophysics to Flow Simulations: But Flow Mechanisms More Complex</vt:lpstr>
      <vt:lpstr>Application Now and Future</vt:lpstr>
      <vt:lpstr>(Local) Flow Simulations</vt:lpstr>
      <vt:lpstr>Some Implications/ Conclusions</vt:lpstr>
      <vt:lpstr>PowerPoint Presentation</vt:lpstr>
      <vt:lpstr>This Work Matters Because…</vt:lpstr>
      <vt:lpstr>Why Lab Experiments? </vt:lpstr>
      <vt:lpstr>Post-deformation: x-ray tomography</vt:lpstr>
      <vt:lpstr>Laminite – image analysis</vt:lpstr>
      <vt:lpstr>Evidence of Flow Drivers</vt:lpstr>
      <vt:lpstr>Objectives of Fluid Flow Experiments</vt:lpstr>
    </vt:vector>
  </TitlesOfParts>
  <Company>Heriot Watt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Where is the Water? - A Physical Analysis of Hydraulic Fracturing Processes</dc:title>
  <dc:creator>Gary Couples</dc:creator>
  <cp:lastModifiedBy>Helen Lewis</cp:lastModifiedBy>
  <cp:revision>267</cp:revision>
  <dcterms:created xsi:type="dcterms:W3CDTF">2019-05-14T15:45:05Z</dcterms:created>
  <dcterms:modified xsi:type="dcterms:W3CDTF">2024-06-05T16:34:29Z</dcterms:modified>
</cp:coreProperties>
</file>