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17" r:id="rId4"/>
    <p:sldId id="258" r:id="rId5"/>
    <p:sldId id="276" r:id="rId6"/>
    <p:sldId id="277" r:id="rId7"/>
    <p:sldId id="278" r:id="rId8"/>
    <p:sldId id="279" r:id="rId9"/>
    <p:sldId id="301" r:id="rId10"/>
    <p:sldId id="280" r:id="rId11"/>
    <p:sldId id="281" r:id="rId12"/>
    <p:sldId id="282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318" r:id="rId23"/>
    <p:sldId id="319" r:id="rId24"/>
    <p:sldId id="320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21" r:id="rId48"/>
    <p:sldId id="322" r:id="rId49"/>
    <p:sldId id="267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85" autoAdjust="0"/>
  </p:normalViewPr>
  <p:slideViewPr>
    <p:cSldViewPr>
      <p:cViewPr varScale="1">
        <p:scale>
          <a:sx n="85" d="100"/>
          <a:sy n="85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3576695770172"/>
          <c:y val="0.13871904800890078"/>
          <c:w val="0.80920402806792013"/>
          <c:h val="0.69520965278640812"/>
        </c:manualLayout>
      </c:layout>
      <c:scatterChart>
        <c:scatterStyle val="lineMarker"/>
        <c:varyColors val="0"/>
        <c:ser>
          <c:idx val="0"/>
          <c:order val="0"/>
          <c:tx>
            <c:v>Orientations PIC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'[Orientazioni-2.xlsx]Foglio1'!$F$2:$F$10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0</c:v>
                  </c:pt>
                  <c:pt idx="2">
                    <c:v>7.5</c:v>
                  </c:pt>
                  <c:pt idx="3">
                    <c:v>7.5</c:v>
                  </c:pt>
                  <c:pt idx="4">
                    <c:v>6</c:v>
                  </c:pt>
                  <c:pt idx="5">
                    <c:v>2</c:v>
                  </c:pt>
                  <c:pt idx="6">
                    <c:v>6</c:v>
                  </c:pt>
                  <c:pt idx="7">
                    <c:v>7.5</c:v>
                  </c:pt>
                  <c:pt idx="8">
                    <c:v>9</c:v>
                  </c:pt>
                </c:numCache>
              </c:numRef>
            </c:plus>
            <c:minus>
              <c:numRef>
                <c:f>'[Orientazioni-2.xlsx]Foglio1'!$G$2:$G$10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0</c:v>
                  </c:pt>
                  <c:pt idx="2">
                    <c:v>7.5</c:v>
                  </c:pt>
                  <c:pt idx="3">
                    <c:v>7.5</c:v>
                  </c:pt>
                  <c:pt idx="4">
                    <c:v>6</c:v>
                  </c:pt>
                  <c:pt idx="5">
                    <c:v>2</c:v>
                  </c:pt>
                  <c:pt idx="6">
                    <c:v>6</c:v>
                  </c:pt>
                  <c:pt idx="7">
                    <c:v>7.5</c:v>
                  </c:pt>
                  <c:pt idx="8">
                    <c:v>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'[Orientazioni-2.xlsx]Foglio1'!$B$2:$B$10</c:f>
              <c:numCache>
                <c:formatCode>General</c:formatCode>
                <c:ptCount val="9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30</c:v>
                </c:pt>
                <c:pt idx="4">
                  <c:v>30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50</c:v>
                </c:pt>
              </c:numCache>
            </c:numRef>
          </c:xVal>
          <c:yVal>
            <c:numRef>
              <c:f>'[Orientazioni-2.xlsx]Foglio1'!$E$2:$E$10</c:f>
              <c:numCache>
                <c:formatCode>General</c:formatCode>
                <c:ptCount val="9"/>
                <c:pt idx="0">
                  <c:v>32.5</c:v>
                </c:pt>
                <c:pt idx="1">
                  <c:v>33</c:v>
                </c:pt>
                <c:pt idx="2">
                  <c:v>37.5</c:v>
                </c:pt>
                <c:pt idx="3">
                  <c:v>37.5</c:v>
                </c:pt>
                <c:pt idx="4">
                  <c:v>39</c:v>
                </c:pt>
                <c:pt idx="5">
                  <c:v>40</c:v>
                </c:pt>
                <c:pt idx="6">
                  <c:v>36</c:v>
                </c:pt>
                <c:pt idx="7">
                  <c:v>37.5</c:v>
                </c:pt>
                <c:pt idx="8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EF-4FA6-BCC4-69A722350DF8}"/>
            </c:ext>
          </c:extLst>
        </c:ser>
        <c:ser>
          <c:idx val="1"/>
          <c:order val="1"/>
          <c:tx>
            <c:v>Orientations Palier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'[Orientazioni-2.xlsx]Foglio1'!$K$2:$K$10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4</c:v>
                  </c:pt>
                  <c:pt idx="2">
                    <c:v>1</c:v>
                  </c:pt>
                  <c:pt idx="3">
                    <c:v>7.5</c:v>
                  </c:pt>
                  <c:pt idx="4">
                    <c:v>2.5</c:v>
                  </c:pt>
                  <c:pt idx="5">
                    <c:v>7.5</c:v>
                  </c:pt>
                  <c:pt idx="6">
                    <c:v>7.5</c:v>
                  </c:pt>
                  <c:pt idx="7">
                    <c:v>7.5</c:v>
                  </c:pt>
                  <c:pt idx="8">
                    <c:v>6.5</c:v>
                  </c:pt>
                </c:numCache>
              </c:numRef>
            </c:plus>
            <c:minus>
              <c:numRef>
                <c:f>'[Orientazioni-2.xlsx]Foglio1'!$L$2:$L$10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4</c:v>
                  </c:pt>
                  <c:pt idx="2">
                    <c:v>1</c:v>
                  </c:pt>
                  <c:pt idx="3">
                    <c:v>7.5</c:v>
                  </c:pt>
                  <c:pt idx="4">
                    <c:v>2.5</c:v>
                  </c:pt>
                  <c:pt idx="5">
                    <c:v>7.5</c:v>
                  </c:pt>
                  <c:pt idx="6">
                    <c:v>7.5</c:v>
                  </c:pt>
                  <c:pt idx="7">
                    <c:v>7.5</c:v>
                  </c:pt>
                  <c:pt idx="8">
                    <c:v>6.5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'[Orientazioni-2.xlsx]Foglio1'!$B$2:$B$10</c:f>
              <c:numCache>
                <c:formatCode>General</c:formatCode>
                <c:ptCount val="9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30</c:v>
                </c:pt>
                <c:pt idx="4">
                  <c:v>30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50</c:v>
                </c:pt>
              </c:numCache>
            </c:numRef>
          </c:xVal>
          <c:yVal>
            <c:numRef>
              <c:f>'[Orientazioni-2.xlsx]Foglio1'!$J$2:$J$10</c:f>
              <c:numCache>
                <c:formatCode>General</c:formatCode>
                <c:ptCount val="9"/>
                <c:pt idx="0">
                  <c:v>32.5</c:v>
                </c:pt>
                <c:pt idx="1">
                  <c:v>34</c:v>
                </c:pt>
                <c:pt idx="2">
                  <c:v>31</c:v>
                </c:pt>
                <c:pt idx="3">
                  <c:v>37.5</c:v>
                </c:pt>
                <c:pt idx="4">
                  <c:v>32.5</c:v>
                </c:pt>
                <c:pt idx="5">
                  <c:v>37.5</c:v>
                </c:pt>
                <c:pt idx="6">
                  <c:v>37.5</c:v>
                </c:pt>
                <c:pt idx="7">
                  <c:v>37.5</c:v>
                </c:pt>
                <c:pt idx="8">
                  <c:v>41.5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EF-4FA6-BCC4-69A722350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735936"/>
        <c:axId val="91754496"/>
      </c:scatterChart>
      <c:valAx>
        <c:axId val="9173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050" dirty="0" smtClean="0">
                    <a:effectLst/>
                    <a:sym typeface="Symbol" panose="05050102010706020507" pitchFamily="18" charset="2"/>
                  </a:rPr>
                  <a:t></a:t>
                </a:r>
                <a:r>
                  <a:rPr lang="it-IT" sz="1050" baseline="-25000" dirty="0" smtClean="0">
                    <a:effectLst/>
                  </a:rPr>
                  <a:t>3</a:t>
                </a:r>
                <a:r>
                  <a:rPr lang="it-IT" sz="1050" dirty="0" smtClean="0">
                    <a:effectLst/>
                  </a:rPr>
                  <a:t> [MPa]</a:t>
                </a:r>
                <a:endParaRPr lang="fr-FR" dirty="0" smtClean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81524330957229"/>
              <c:y val="0.917475000000000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754496"/>
        <c:crosses val="autoZero"/>
        <c:crossBetween val="midCat"/>
      </c:valAx>
      <c:valAx>
        <c:axId val="91754496"/>
        <c:scaling>
          <c:orientation val="minMax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band orientation/vertical [°]</a:t>
                </a:r>
                <a:endParaRPr lang="it-IT" b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2.8526030789245644E-3"/>
              <c:y val="5.808412698412698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735936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1981224930223533"/>
          <c:y val="0.72606825396825392"/>
          <c:w val="0.31120798980430242"/>
          <c:h val="0.126228111042854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BF40D-B770-4788-A501-0FB69FB3A958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272B-792A-4819-B364-106DB2BAA9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74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quick review of what we were doing 20-25 years ago, to consider developments since then.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59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True</a:t>
            </a:r>
            <a:r>
              <a:rPr lang="fr-FR" dirty="0" smtClean="0"/>
              <a:t>-triaxial </a:t>
            </a:r>
            <a:r>
              <a:rPr lang="fr-FR" dirty="0" err="1" smtClean="0"/>
              <a:t>loading</a:t>
            </a:r>
            <a:r>
              <a:rPr lang="fr-FR" dirty="0" smtClean="0"/>
              <a:t>,</a:t>
            </a:r>
            <a:r>
              <a:rPr lang="fr-FR" baseline="0" dirty="0" smtClean="0"/>
              <a:t> a short </a:t>
            </a:r>
            <a:r>
              <a:rPr lang="fr-FR" baseline="0" dirty="0" err="1" smtClean="0"/>
              <a:t>recall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Lode</a:t>
            </a:r>
            <a:r>
              <a:rPr lang="fr-FR" baseline="0" dirty="0" smtClean="0"/>
              <a:t> angle in the stress frame.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8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characterisation</a:t>
            </a:r>
            <a:r>
              <a:rPr lang="fr-FR" dirty="0" smtClean="0"/>
              <a:t>. On the right, </a:t>
            </a:r>
            <a:r>
              <a:rPr lang="fr-FR" dirty="0" err="1" smtClean="0"/>
              <a:t>peak</a:t>
            </a:r>
            <a:r>
              <a:rPr lang="fr-FR" dirty="0" smtClean="0"/>
              <a:t> stress in the </a:t>
            </a:r>
            <a:r>
              <a:rPr lang="fr-FR" dirty="0" err="1" smtClean="0"/>
              <a:t>deviatoric</a:t>
            </a:r>
            <a:r>
              <a:rPr lang="fr-FR" dirty="0" smtClean="0"/>
              <a:t> plane.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196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strain</a:t>
            </a:r>
            <a:r>
              <a:rPr lang="fr-FR" dirty="0" smtClean="0"/>
              <a:t> localisation patterns (</a:t>
            </a:r>
            <a:r>
              <a:rPr lang="fr-FR" dirty="0" err="1" smtClean="0"/>
              <a:t>steps</a:t>
            </a:r>
            <a:r>
              <a:rPr lang="fr-FR" dirty="0" smtClean="0"/>
              <a:t> 1-3) for the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r>
              <a:rPr lang="fr-FR" dirty="0" smtClean="0"/>
              <a:t> stresses and the five </a:t>
            </a:r>
            <a:r>
              <a:rPr lang="fr-FR" dirty="0" err="1" smtClean="0"/>
              <a:t>Lode</a:t>
            </a:r>
            <a:r>
              <a:rPr lang="fr-FR" dirty="0" smtClean="0"/>
              <a:t> angles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88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zoom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33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Effect</a:t>
            </a:r>
            <a:r>
              <a:rPr lang="fr-FR" dirty="0" smtClean="0"/>
              <a:t> of the </a:t>
            </a:r>
            <a:r>
              <a:rPr lang="fr-FR" dirty="0" err="1" smtClean="0"/>
              <a:t>Lode</a:t>
            </a:r>
            <a:r>
              <a:rPr lang="fr-FR" dirty="0" smtClean="0"/>
              <a:t> angle on the </a:t>
            </a:r>
            <a:r>
              <a:rPr lang="fr-FR" dirty="0" err="1" smtClean="0"/>
              <a:t>shear</a:t>
            </a:r>
            <a:r>
              <a:rPr lang="fr-FR" dirty="0" smtClean="0"/>
              <a:t> band orientation (on the </a:t>
            </a:r>
            <a:r>
              <a:rPr lang="fr-FR" dirty="0" err="1" smtClean="0"/>
              <a:t>rigth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332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brittle</a:t>
            </a:r>
            <a:r>
              <a:rPr lang="fr-FR" dirty="0" smtClean="0"/>
              <a:t>-ductile transition, a </a:t>
            </a:r>
            <a:r>
              <a:rPr lang="fr-FR" dirty="0" err="1" smtClean="0"/>
              <a:t>combined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of the </a:t>
            </a:r>
            <a:r>
              <a:rPr lang="fr-FR" dirty="0" err="1" smtClean="0"/>
              <a:t>mean</a:t>
            </a:r>
            <a:r>
              <a:rPr lang="fr-FR" dirty="0" smtClean="0"/>
              <a:t> stress AND the </a:t>
            </a:r>
            <a:r>
              <a:rPr lang="fr-FR" dirty="0" err="1" smtClean="0"/>
              <a:t>Lode</a:t>
            </a:r>
            <a:r>
              <a:rPr lang="fr-FR" dirty="0" smtClean="0"/>
              <a:t> angle.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10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Enveloppe of the stress </a:t>
            </a:r>
            <a:r>
              <a:rPr lang="fr-FR" dirty="0" err="1" smtClean="0"/>
              <a:t>peaks</a:t>
            </a:r>
            <a:r>
              <a:rPr lang="fr-FR" dirty="0" smtClean="0"/>
              <a:t> for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r>
              <a:rPr lang="fr-FR" baseline="0" dirty="0" smtClean="0"/>
              <a:t> stresses and </a:t>
            </a:r>
            <a:r>
              <a:rPr lang="fr-FR" baseline="0" dirty="0" err="1" smtClean="0"/>
              <a:t>Lode</a:t>
            </a:r>
            <a:r>
              <a:rPr lang="fr-FR" baseline="0" dirty="0" smtClean="0"/>
              <a:t> angle.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9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volume </a:t>
            </a:r>
            <a:r>
              <a:rPr lang="fr-FR" dirty="0" err="1" smtClean="0"/>
              <a:t>strain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band. </a:t>
            </a:r>
            <a:r>
              <a:rPr lang="fr-FR" baseline="0" dirty="0" err="1" smtClean="0"/>
              <a:t>Dilating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compacting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bands.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411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Introduction of the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campaign</a:t>
            </a:r>
            <a:r>
              <a:rPr lang="fr-FR" dirty="0" smtClean="0"/>
              <a:t> on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anisotropic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sandstone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133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 a </a:t>
            </a:r>
            <a:r>
              <a:rPr lang="fr-FR" dirty="0" err="1" smtClean="0"/>
              <a:t>given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r>
              <a:rPr lang="fr-FR" dirty="0" smtClean="0"/>
              <a:t> stress value, time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evolution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selected</a:t>
            </a:r>
            <a:r>
              <a:rPr lang="fr-FR" baseline="0" dirty="0" smtClean="0"/>
              <a:t> values of </a:t>
            </a:r>
            <a:r>
              <a:rPr lang="fr-FR" baseline="0" dirty="0" err="1" smtClean="0"/>
              <a:t>Lode</a:t>
            </a:r>
            <a:r>
              <a:rPr lang="fr-FR" baseline="0" dirty="0" smtClean="0"/>
              <a:t> angles and </a:t>
            </a:r>
            <a:r>
              <a:rPr lang="fr-FR" baseline="0" dirty="0" err="1" smtClean="0"/>
              <a:t>bedding</a:t>
            </a:r>
            <a:r>
              <a:rPr lang="fr-FR" baseline="0" dirty="0" smtClean="0"/>
              <a:t> orientations. How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localisation pattern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influenced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bedding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2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materials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: </a:t>
            </a:r>
            <a:r>
              <a:rPr lang="fr-FR" dirty="0" err="1" smtClean="0"/>
              <a:t>sandstones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302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Attractor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of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bedding</a:t>
            </a:r>
            <a:r>
              <a:rPr lang="fr-FR" baseline="0" dirty="0" smtClean="0"/>
              <a:t> on localisation,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bedding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closed</a:t>
            </a:r>
            <a:r>
              <a:rPr lang="fr-FR" baseline="0" dirty="0" smtClean="0"/>
              <a:t> to the ‘</a:t>
            </a:r>
            <a:r>
              <a:rPr lang="fr-FR" baseline="0" dirty="0" err="1" smtClean="0"/>
              <a:t>natural</a:t>
            </a:r>
            <a:r>
              <a:rPr lang="fr-FR" baseline="0" dirty="0" smtClean="0"/>
              <a:t>’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band orientation.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4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, post mortem observation by SEM. </a:t>
            </a:r>
            <a:r>
              <a:rPr lang="fr-FR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</a:t>
            </a:r>
            <a:r>
              <a:rPr lang="fr-FR" dirty="0" err="1" smtClean="0"/>
              <a:t>elected</a:t>
            </a:r>
            <a:r>
              <a:rPr lang="fr-FR" dirty="0" smtClean="0"/>
              <a:t> areas in the major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band and in a de-</a:t>
            </a:r>
            <a:r>
              <a:rPr lang="fr-FR" baseline="0" dirty="0" err="1" smtClean="0"/>
              <a:t>activated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early</a:t>
            </a:r>
            <a:r>
              <a:rPr lang="fr-FR" baseline="0" dirty="0" smtClean="0"/>
              <a:t> band.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283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Cataclastic</a:t>
            </a:r>
            <a:r>
              <a:rPr lang="fr-FR" dirty="0" smtClean="0"/>
              <a:t> </a:t>
            </a:r>
            <a:r>
              <a:rPr lang="fr-FR" dirty="0" err="1" smtClean="0"/>
              <a:t>deformation</a:t>
            </a:r>
            <a:r>
              <a:rPr lang="fr-FR" dirty="0" smtClean="0"/>
              <a:t> in the major</a:t>
            </a:r>
            <a:r>
              <a:rPr lang="fr-FR" baseline="0" dirty="0" smtClean="0"/>
              <a:t> band.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881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Light</a:t>
            </a:r>
            <a:r>
              <a:rPr lang="fr-FR" baseline="0" dirty="0" smtClean="0"/>
              <a:t> damage in the de-</a:t>
            </a:r>
            <a:r>
              <a:rPr lang="fr-FR" baseline="0" dirty="0" err="1" smtClean="0"/>
              <a:t>activated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early</a:t>
            </a:r>
            <a:r>
              <a:rPr lang="fr-FR" baseline="0" dirty="0" smtClean="0"/>
              <a:t> band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912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, 3D observations </a:t>
            </a:r>
            <a:r>
              <a:rPr lang="fr-FR" dirty="0" err="1" smtClean="0"/>
              <a:t>thanks</a:t>
            </a:r>
            <a:r>
              <a:rPr lang="fr-FR" dirty="0" smtClean="0"/>
              <a:t> to in </a:t>
            </a:r>
            <a:r>
              <a:rPr lang="fr-FR" dirty="0" err="1" smtClean="0"/>
              <a:t>operando</a:t>
            </a:r>
            <a:r>
              <a:rPr lang="fr-FR" dirty="0" smtClean="0"/>
              <a:t> x-ray CT. </a:t>
            </a:r>
            <a:r>
              <a:rPr lang="fr-FR" dirty="0" err="1" smtClean="0"/>
              <a:t>Two</a:t>
            </a:r>
            <a:r>
              <a:rPr lang="fr-FR" dirty="0" smtClean="0"/>
              <a:t> Fontainebleau </a:t>
            </a:r>
            <a:r>
              <a:rPr lang="fr-FR" dirty="0" err="1" smtClean="0"/>
              <a:t>sandstones</a:t>
            </a:r>
            <a:r>
              <a:rPr lang="fr-FR" dirty="0" smtClean="0"/>
              <a:t>, one soft (</a:t>
            </a:r>
            <a:r>
              <a:rPr lang="fr-FR" dirty="0" err="1" smtClean="0"/>
              <a:t>porous</a:t>
            </a:r>
            <a:r>
              <a:rPr lang="fr-FR" dirty="0" smtClean="0"/>
              <a:t>), the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stiff</a:t>
            </a:r>
            <a:r>
              <a:rPr lang="fr-FR" dirty="0" smtClean="0"/>
              <a:t> (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porous</a:t>
            </a:r>
            <a:r>
              <a:rPr lang="fr-FR" dirty="0" smtClean="0"/>
              <a:t>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589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Grains cracking for the soft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sandstone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the grain-to-grain contact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390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Grain </a:t>
            </a:r>
            <a:r>
              <a:rPr lang="fr-FR" dirty="0" err="1" smtClean="0"/>
              <a:t>debonding</a:t>
            </a:r>
            <a:r>
              <a:rPr lang="fr-FR" dirty="0" smtClean="0"/>
              <a:t> in the </a:t>
            </a:r>
            <a:r>
              <a:rPr lang="fr-FR" dirty="0" err="1" smtClean="0"/>
              <a:t>stiff</a:t>
            </a:r>
            <a:r>
              <a:rPr lang="fr-FR" dirty="0" smtClean="0"/>
              <a:t> </a:t>
            </a:r>
            <a:r>
              <a:rPr lang="fr-FR" dirty="0" err="1" smtClean="0"/>
              <a:t>sandstone</a:t>
            </a:r>
            <a:r>
              <a:rPr lang="fr-FR" dirty="0" smtClean="0"/>
              <a:t> to </a:t>
            </a:r>
            <a:r>
              <a:rPr lang="fr-FR" dirty="0" err="1" smtClean="0"/>
              <a:t>form</a:t>
            </a:r>
            <a:r>
              <a:rPr lang="fr-FR" dirty="0" smtClean="0"/>
              <a:t> </a:t>
            </a:r>
            <a:r>
              <a:rPr lang="fr-FR" dirty="0" err="1" smtClean="0"/>
              <a:t>sub</a:t>
            </a:r>
            <a:r>
              <a:rPr lang="fr-FR" dirty="0" smtClean="0"/>
              <a:t>-axial </a:t>
            </a:r>
            <a:r>
              <a:rPr lang="fr-FR" dirty="0" err="1" smtClean="0"/>
              <a:t>columns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0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clay</a:t>
            </a:r>
            <a:r>
              <a:rPr lang="fr-FR" baseline="0" dirty="0" smtClean="0"/>
              <a:t> rock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458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examples</a:t>
            </a:r>
            <a:r>
              <a:rPr lang="fr-FR" baseline="0" dirty="0" smtClean="0"/>
              <a:t> of the time </a:t>
            </a:r>
            <a:r>
              <a:rPr lang="fr-FR" baseline="0" dirty="0" err="1" smtClean="0"/>
              <a:t>evolution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incremental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confining</a:t>
            </a:r>
            <a:r>
              <a:rPr lang="fr-FR" baseline="0" dirty="0" smtClean="0"/>
              <a:t> pressures.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668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Normal and </a:t>
            </a:r>
            <a:r>
              <a:rPr lang="fr-FR" dirty="0" err="1" smtClean="0"/>
              <a:t>tangential</a:t>
            </a:r>
            <a:r>
              <a:rPr lang="fr-FR" dirty="0" smtClean="0"/>
              <a:t> components the </a:t>
            </a:r>
            <a:r>
              <a:rPr lang="fr-FR" dirty="0" err="1" smtClean="0"/>
              <a:t>displacement</a:t>
            </a:r>
            <a:r>
              <a:rPr lang="fr-FR" dirty="0" smtClean="0"/>
              <a:t> jump.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 a </a:t>
            </a:r>
            <a:r>
              <a:rPr lang="fr-FR" dirty="0" err="1" smtClean="0"/>
              <a:t>clay</a:t>
            </a:r>
            <a:r>
              <a:rPr lang="fr-FR" dirty="0" smtClean="0"/>
              <a:t> rock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122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Anisotropy</a:t>
            </a:r>
            <a:r>
              <a:rPr lang="fr-FR" dirty="0" smtClean="0"/>
              <a:t> in the </a:t>
            </a:r>
            <a:r>
              <a:rPr lang="fr-FR" dirty="0" err="1" smtClean="0"/>
              <a:t>clay</a:t>
            </a:r>
            <a:r>
              <a:rPr lang="fr-FR" dirty="0" smtClean="0"/>
              <a:t> rock on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42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 of possible interactions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bedding</a:t>
            </a:r>
            <a:r>
              <a:rPr lang="fr-FR" dirty="0" smtClean="0"/>
              <a:t> and </a:t>
            </a:r>
            <a:r>
              <a:rPr lang="fr-FR" dirty="0" err="1" smtClean="0"/>
              <a:t>shear</a:t>
            </a:r>
            <a:r>
              <a:rPr lang="fr-FR" dirty="0" smtClean="0"/>
              <a:t> localisation.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574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Hight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observations by BIB-SEM of the microstructure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unloading</a:t>
            </a:r>
            <a:r>
              <a:rPr lang="fr-FR" dirty="0" smtClean="0"/>
              <a:t> in four </a:t>
            </a:r>
            <a:r>
              <a:rPr lang="fr-FR" dirty="0" err="1" smtClean="0"/>
              <a:t>selected</a:t>
            </a:r>
            <a:r>
              <a:rPr lang="fr-FR" dirty="0" smtClean="0"/>
              <a:t> areas.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271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the cluster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conjugated</a:t>
            </a:r>
            <a:r>
              <a:rPr lang="fr-FR" baseline="0" dirty="0" smtClean="0"/>
              <a:t> bands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170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legend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824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the major </a:t>
            </a:r>
            <a:r>
              <a:rPr lang="fr-FR" dirty="0" err="1" smtClean="0"/>
              <a:t>fault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7844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Deduced</a:t>
            </a:r>
            <a:r>
              <a:rPr lang="fr-FR" dirty="0" smtClean="0"/>
              <a:t> scenario of </a:t>
            </a:r>
            <a:r>
              <a:rPr lang="fr-FR" dirty="0" err="1" smtClean="0"/>
              <a:t>mechanisms</a:t>
            </a:r>
            <a:r>
              <a:rPr lang="fr-FR" dirty="0" smtClean="0"/>
              <a:t>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deformation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761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, high </a:t>
            </a:r>
            <a:r>
              <a:rPr lang="fr-FR" dirty="0" err="1" smtClean="0"/>
              <a:t>resolution</a:t>
            </a:r>
            <a:r>
              <a:rPr lang="fr-FR" dirty="0" smtClean="0"/>
              <a:t> 3D in </a:t>
            </a:r>
            <a:r>
              <a:rPr lang="fr-FR" dirty="0" err="1" smtClean="0"/>
              <a:t>operando</a:t>
            </a:r>
            <a:r>
              <a:rPr lang="fr-FR" dirty="0" smtClean="0"/>
              <a:t> images </a:t>
            </a:r>
            <a:r>
              <a:rPr lang="fr-FR" dirty="0" err="1" smtClean="0"/>
              <a:t>during</a:t>
            </a:r>
            <a:r>
              <a:rPr lang="fr-FR" dirty="0" smtClean="0"/>
              <a:t> triaxial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 on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sample</a:t>
            </a:r>
            <a:r>
              <a:rPr lang="fr-FR" baseline="0" dirty="0" smtClean="0"/>
              <a:t>. A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mineral</a:t>
            </a:r>
            <a:r>
              <a:rPr lang="fr-FR" baseline="0" dirty="0" smtClean="0"/>
              <a:t> inclusions </a:t>
            </a:r>
            <a:r>
              <a:rPr lang="fr-FR" baseline="0" dirty="0" err="1" smtClean="0"/>
              <a:t>imbedded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textured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clay</a:t>
            </a:r>
            <a:r>
              <a:rPr lang="fr-FR" baseline="0" dirty="0" smtClean="0"/>
              <a:t> matrix.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11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Time </a:t>
            </a:r>
            <a:r>
              <a:rPr lang="fr-FR" dirty="0" err="1" smtClean="0"/>
              <a:t>evolution</a:t>
            </a:r>
            <a:r>
              <a:rPr lang="fr-FR" dirty="0" smtClean="0"/>
              <a:t> of the </a:t>
            </a:r>
            <a:r>
              <a:rPr lang="fr-FR" dirty="0" err="1" smtClean="0"/>
              <a:t>meso</a:t>
            </a:r>
            <a:r>
              <a:rPr lang="fr-FR" dirty="0" smtClean="0"/>
              <a:t>-structure: </a:t>
            </a:r>
            <a:r>
              <a:rPr lang="fr-FR" dirty="0" err="1" smtClean="0"/>
              <a:t>faulting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852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Zoom: grain </a:t>
            </a:r>
            <a:r>
              <a:rPr lang="fr-FR" dirty="0" err="1" smtClean="0"/>
              <a:t>debonding</a:t>
            </a:r>
            <a:r>
              <a:rPr lang="fr-FR" dirty="0" smtClean="0"/>
              <a:t> and </a:t>
            </a:r>
            <a:r>
              <a:rPr lang="fr-FR" dirty="0" err="1" smtClean="0"/>
              <a:t>faulting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01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true</a:t>
            </a:r>
            <a:r>
              <a:rPr lang="fr-FR" dirty="0" smtClean="0"/>
              <a:t>-triaxial </a:t>
            </a:r>
            <a:r>
              <a:rPr lang="fr-FR" dirty="0" err="1" smtClean="0"/>
              <a:t>cell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large </a:t>
            </a:r>
            <a:r>
              <a:rPr lang="fr-FR" baseline="0" dirty="0" err="1" smtClean="0"/>
              <a:t>viewport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protograph</a:t>
            </a:r>
            <a:r>
              <a:rPr lang="fr-FR" baseline="0" dirty="0" smtClean="0"/>
              <a:t> the surface of the </a:t>
            </a:r>
            <a:r>
              <a:rPr lang="fr-FR" baseline="0" dirty="0" err="1" smtClean="0"/>
              <a:t>specimens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0566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V-DIC </a:t>
            </a:r>
            <a:r>
              <a:rPr lang="fr-FR" dirty="0" err="1" smtClean="0"/>
              <a:t>measurement</a:t>
            </a:r>
            <a:r>
              <a:rPr lang="fr-FR" dirty="0" smtClean="0"/>
              <a:t> (in </a:t>
            </a:r>
            <a:r>
              <a:rPr lang="fr-FR" dirty="0" err="1" smtClean="0"/>
              <a:t>progress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1867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Time </a:t>
            </a:r>
            <a:r>
              <a:rPr lang="fr-FR" dirty="0" err="1" smtClean="0"/>
              <a:t>evolution</a:t>
            </a:r>
            <a:r>
              <a:rPr lang="fr-FR" dirty="0" smtClean="0"/>
              <a:t> of the </a:t>
            </a:r>
            <a:r>
              <a:rPr lang="fr-FR" dirty="0" err="1" smtClean="0"/>
              <a:t>incremental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</a:t>
            </a:r>
            <a:r>
              <a:rPr lang="fr-FR" dirty="0" err="1" smtClean="0"/>
              <a:t>strain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220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presented</a:t>
            </a:r>
            <a:r>
              <a:rPr lang="fr-FR" dirty="0" smtClean="0"/>
              <a:t> – </a:t>
            </a:r>
            <a:r>
              <a:rPr lang="fr-FR" dirty="0" err="1" smtClean="0"/>
              <a:t>sealf</a:t>
            </a:r>
            <a:r>
              <a:rPr lang="fr-FR" dirty="0" smtClean="0"/>
              <a:t> </a:t>
            </a:r>
            <a:r>
              <a:rPr lang="fr-FR" dirty="0" err="1" smtClean="0"/>
              <a:t>sealing</a:t>
            </a:r>
            <a:r>
              <a:rPr lang="fr-FR" dirty="0" smtClean="0"/>
              <a:t> tests in the </a:t>
            </a:r>
            <a:r>
              <a:rPr lang="fr-FR" dirty="0" err="1" smtClean="0"/>
              <a:t>clay</a:t>
            </a:r>
            <a:r>
              <a:rPr lang="fr-FR" dirty="0" smtClean="0"/>
              <a:t> rock.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8365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presented</a:t>
            </a:r>
            <a:r>
              <a:rPr lang="fr-FR" dirty="0" smtClean="0"/>
              <a:t> – </a:t>
            </a:r>
            <a:r>
              <a:rPr lang="fr-FR" dirty="0" err="1" smtClean="0"/>
              <a:t>sealf</a:t>
            </a:r>
            <a:r>
              <a:rPr lang="fr-FR" dirty="0" smtClean="0"/>
              <a:t> </a:t>
            </a:r>
            <a:r>
              <a:rPr lang="fr-FR" dirty="0" err="1" smtClean="0"/>
              <a:t>sealing</a:t>
            </a:r>
            <a:r>
              <a:rPr lang="fr-FR" dirty="0" smtClean="0"/>
              <a:t> tests.</a:t>
            </a:r>
          </a:p>
          <a:p>
            <a:r>
              <a:rPr lang="fr-FR" dirty="0" err="1" smtClean="0"/>
              <a:t>Hight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x-ray CT</a:t>
            </a:r>
            <a:r>
              <a:rPr lang="fr-FR" baseline="0" dirty="0" smtClean="0"/>
              <a:t> scans to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a</a:t>
            </a:r>
            <a:r>
              <a:rPr lang="fr-FR" dirty="0" smtClean="0"/>
              <a:t> short-</a:t>
            </a:r>
            <a:r>
              <a:rPr lang="fr-FR" dirty="0" err="1" smtClean="0"/>
              <a:t>term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by micro-</a:t>
            </a:r>
            <a:r>
              <a:rPr lang="fr-FR" baseline="0" dirty="0" err="1" smtClean="0"/>
              <a:t>faulting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fill</a:t>
            </a:r>
            <a:r>
              <a:rPr lang="fr-FR" baseline="0" dirty="0" smtClean="0"/>
              <a:t> the initial (</a:t>
            </a:r>
            <a:r>
              <a:rPr lang="fr-FR" baseline="0" dirty="0" err="1" smtClean="0"/>
              <a:t>synthetic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fault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a long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swelling</a:t>
            </a:r>
            <a:r>
              <a:rPr lang="fr-FR" baseline="0" dirty="0" smtClean="0"/>
              <a:t> – not </a:t>
            </a:r>
            <a:r>
              <a:rPr lang="fr-FR" baseline="0" dirty="0" err="1" smtClean="0"/>
              <a:t>shown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672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end.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73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baseline="0" dirty="0" smtClean="0"/>
              <a:t> </a:t>
            </a:r>
            <a:r>
              <a:rPr lang="fr-FR" dirty="0" err="1" smtClean="0"/>
              <a:t>axisymetric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cells</a:t>
            </a:r>
            <a:r>
              <a:rPr lang="fr-FR" baseline="0" dirty="0" smtClean="0"/>
              <a:t> for x-ray 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15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dirty="0" smtClean="0"/>
              <a:t> a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characterisation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 </a:t>
            </a:r>
            <a:r>
              <a:rPr lang="en-US" baseline="0" dirty="0" smtClean="0"/>
              <a:t>it's not the main focus of the presentation.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71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thanks</a:t>
            </a:r>
            <a:r>
              <a:rPr lang="fr-FR" baseline="0" dirty="0" smtClean="0"/>
              <a:t> to the 2D DIC.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incremental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, i.e., zone of active </a:t>
            </a:r>
            <a:r>
              <a:rPr lang="fr-FR" baseline="0" dirty="0" err="1" smtClean="0"/>
              <a:t>deformation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Structured</a:t>
            </a:r>
            <a:r>
              <a:rPr lang="fr-FR" baseline="0" dirty="0" smtClean="0"/>
              <a:t> patterns </a:t>
            </a:r>
            <a:r>
              <a:rPr lang="fr-FR" baseline="0" dirty="0" err="1" smtClean="0"/>
              <a:t>appear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stress, and </a:t>
            </a:r>
            <a:r>
              <a:rPr lang="fr-FR" baseline="0" dirty="0" err="1" smtClean="0"/>
              <a:t>evolve</a:t>
            </a:r>
            <a:r>
              <a:rPr lang="fr-FR" baseline="0" dirty="0" smtClean="0"/>
              <a:t> up to the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progressive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active </a:t>
            </a:r>
            <a:r>
              <a:rPr lang="fr-FR" baseline="0" dirty="0" err="1" smtClean="0"/>
              <a:t>localised</a:t>
            </a:r>
            <a:r>
              <a:rPr lang="fr-FR" baseline="0" dirty="0" smtClean="0"/>
              <a:t> bands.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6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Effect</a:t>
            </a:r>
            <a:r>
              <a:rPr lang="fr-FR" dirty="0" smtClean="0"/>
              <a:t> of the </a:t>
            </a:r>
            <a:r>
              <a:rPr lang="fr-FR" dirty="0" err="1" smtClean="0"/>
              <a:t>mean</a:t>
            </a:r>
            <a:r>
              <a:rPr lang="fr-FR" dirty="0" smtClean="0"/>
              <a:t> stress (</a:t>
            </a:r>
            <a:r>
              <a:rPr lang="fr-FR" dirty="0" err="1" smtClean="0"/>
              <a:t>confining</a:t>
            </a:r>
            <a:r>
              <a:rPr lang="fr-FR" dirty="0" smtClean="0"/>
              <a:t> pressure) </a:t>
            </a:r>
            <a:r>
              <a:rPr lang="fr-FR" baseline="0" dirty="0" smtClean="0"/>
              <a:t>on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localisation patterns (</a:t>
            </a:r>
            <a:r>
              <a:rPr lang="fr-FR" baseline="0" dirty="0" err="1" smtClean="0"/>
              <a:t>incremental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shear</a:t>
            </a:r>
            <a:r>
              <a:rPr lang="fr-FR" baseline="0" dirty="0" smtClean="0"/>
              <a:t> and volume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7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Evolution of the </a:t>
            </a:r>
            <a:r>
              <a:rPr lang="fr-FR" dirty="0" err="1" smtClean="0"/>
              <a:t>pre-peak</a:t>
            </a:r>
            <a:r>
              <a:rPr lang="fr-FR" dirty="0" smtClean="0"/>
              <a:t> and post-</a:t>
            </a:r>
            <a:r>
              <a:rPr lang="fr-FR" dirty="0" err="1" smtClean="0"/>
              <a:t>peak</a:t>
            </a:r>
            <a:r>
              <a:rPr lang="fr-FR" baseline="0" dirty="0" smtClean="0"/>
              <a:t> band orientation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respect of the </a:t>
            </a:r>
            <a:r>
              <a:rPr lang="fr-FR" baseline="0" dirty="0" err="1" smtClean="0"/>
              <a:t>confining</a:t>
            </a:r>
            <a:r>
              <a:rPr lang="fr-FR" baseline="0" dirty="0" smtClean="0"/>
              <a:t> pressure.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72B-792A-4819-B364-106DB2BAA9B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56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7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14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33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88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9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68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9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47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14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8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4D2E-21E0-4D04-A2EE-2EB3A8EDBD0F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99D2-62A6-4962-A024-FBF99E04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24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1.png"/><Relationship Id="rId7" Type="http://schemas.openxmlformats.org/officeDocument/2006/relationships/image" Target="../media/image30.wm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0" Type="http://schemas.openxmlformats.org/officeDocument/2006/relationships/image" Target="../media/image33.png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wmf"/><Relationship Id="rId18" Type="http://schemas.openxmlformats.org/officeDocument/2006/relationships/image" Target="../media/image49.wmf"/><Relationship Id="rId26" Type="http://schemas.openxmlformats.org/officeDocument/2006/relationships/image" Target="../media/image57.wmf"/><Relationship Id="rId3" Type="http://schemas.openxmlformats.org/officeDocument/2006/relationships/image" Target="../media/image1.png"/><Relationship Id="rId21" Type="http://schemas.openxmlformats.org/officeDocument/2006/relationships/image" Target="../media/image52.wmf"/><Relationship Id="rId34" Type="http://schemas.openxmlformats.org/officeDocument/2006/relationships/image" Target="../media/image65.png"/><Relationship Id="rId7" Type="http://schemas.openxmlformats.org/officeDocument/2006/relationships/image" Target="../media/image39.wmf"/><Relationship Id="rId12" Type="http://schemas.openxmlformats.org/officeDocument/2006/relationships/image" Target="../media/image44.emf"/><Relationship Id="rId17" Type="http://schemas.openxmlformats.org/officeDocument/2006/relationships/image" Target="../media/image48.wmf"/><Relationship Id="rId25" Type="http://schemas.openxmlformats.org/officeDocument/2006/relationships/image" Target="../media/image56.wmf"/><Relationship Id="rId33" Type="http://schemas.openxmlformats.org/officeDocument/2006/relationships/image" Target="../media/image64.w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wmf"/><Relationship Id="rId20" Type="http://schemas.openxmlformats.org/officeDocument/2006/relationships/image" Target="../media/image51.wmf"/><Relationship Id="rId29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24" Type="http://schemas.openxmlformats.org/officeDocument/2006/relationships/image" Target="../media/image55.wmf"/><Relationship Id="rId32" Type="http://schemas.openxmlformats.org/officeDocument/2006/relationships/image" Target="../media/image63.wmf"/><Relationship Id="rId5" Type="http://schemas.openxmlformats.org/officeDocument/2006/relationships/image" Target="../media/image37.wmf"/><Relationship Id="rId15" Type="http://schemas.openxmlformats.org/officeDocument/2006/relationships/image" Target="../media/image47.wmf"/><Relationship Id="rId23" Type="http://schemas.openxmlformats.org/officeDocument/2006/relationships/image" Target="../media/image54.wmf"/><Relationship Id="rId28" Type="http://schemas.openxmlformats.org/officeDocument/2006/relationships/image" Target="../media/image59.wmf"/><Relationship Id="rId10" Type="http://schemas.openxmlformats.org/officeDocument/2006/relationships/image" Target="../media/image42.wmf"/><Relationship Id="rId19" Type="http://schemas.openxmlformats.org/officeDocument/2006/relationships/image" Target="../media/image50.wmf"/><Relationship Id="rId31" Type="http://schemas.openxmlformats.org/officeDocument/2006/relationships/image" Target="../media/image6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Relationship Id="rId14" Type="http://schemas.openxmlformats.org/officeDocument/2006/relationships/image" Target="../media/image46.wmf"/><Relationship Id="rId22" Type="http://schemas.openxmlformats.org/officeDocument/2006/relationships/image" Target="../media/image53.wmf"/><Relationship Id="rId27" Type="http://schemas.openxmlformats.org/officeDocument/2006/relationships/image" Target="../media/image58.wmf"/><Relationship Id="rId30" Type="http://schemas.openxmlformats.org/officeDocument/2006/relationships/image" Target="../media/image61.wmf"/><Relationship Id="rId35" Type="http://schemas.openxmlformats.org/officeDocument/2006/relationships/image" Target="../media/image66.png"/><Relationship Id="rId8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13" Type="http://schemas.openxmlformats.org/officeDocument/2006/relationships/image" Target="../media/image131.emf"/><Relationship Id="rId18" Type="http://schemas.openxmlformats.org/officeDocument/2006/relationships/image" Target="../media/image136.png"/><Relationship Id="rId3" Type="http://schemas.openxmlformats.org/officeDocument/2006/relationships/image" Target="../media/image1.png"/><Relationship Id="rId21" Type="http://schemas.openxmlformats.org/officeDocument/2006/relationships/image" Target="../media/image139.emf"/><Relationship Id="rId7" Type="http://schemas.openxmlformats.org/officeDocument/2006/relationships/image" Target="../media/image125.emf"/><Relationship Id="rId12" Type="http://schemas.openxmlformats.org/officeDocument/2006/relationships/image" Target="../media/image130.emf"/><Relationship Id="rId17" Type="http://schemas.openxmlformats.org/officeDocument/2006/relationships/image" Target="../media/image135.e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emf"/><Relationship Id="rId11" Type="http://schemas.openxmlformats.org/officeDocument/2006/relationships/image" Target="../media/image129.emf"/><Relationship Id="rId5" Type="http://schemas.openxmlformats.org/officeDocument/2006/relationships/image" Target="../media/image123.emf"/><Relationship Id="rId15" Type="http://schemas.openxmlformats.org/officeDocument/2006/relationships/image" Target="../media/image133.emf"/><Relationship Id="rId23" Type="http://schemas.openxmlformats.org/officeDocument/2006/relationships/image" Target="../media/image141.emf"/><Relationship Id="rId10" Type="http://schemas.openxmlformats.org/officeDocument/2006/relationships/image" Target="../media/image128.emf"/><Relationship Id="rId19" Type="http://schemas.openxmlformats.org/officeDocument/2006/relationships/image" Target="../media/image137.emf"/><Relationship Id="rId4" Type="http://schemas.openxmlformats.org/officeDocument/2006/relationships/image" Target="../media/image122.emf"/><Relationship Id="rId9" Type="http://schemas.openxmlformats.org/officeDocument/2006/relationships/image" Target="../media/image127.emf"/><Relationship Id="rId14" Type="http://schemas.openxmlformats.org/officeDocument/2006/relationships/image" Target="../media/image132.png"/><Relationship Id="rId22" Type="http://schemas.openxmlformats.org/officeDocument/2006/relationships/image" Target="../media/image1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5.png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emf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23628" y="175259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Multiscale observations of deformation in porous rocks based on full field measurements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1" name="ZoneTexte 10"/>
          <p:cNvSpPr txBox="1"/>
          <p:nvPr/>
        </p:nvSpPr>
        <p:spPr>
          <a:xfrm>
            <a:off x="2227234" y="4418187"/>
            <a:ext cx="492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accent1"/>
                </a:solidFill>
              </a:rPr>
              <a:t>Université</a:t>
            </a:r>
            <a:r>
              <a:rPr lang="en-GB" dirty="0" smtClean="0">
                <a:solidFill>
                  <a:schemeClr val="accent1"/>
                </a:solidFill>
              </a:rPr>
              <a:t> Grenoble </a:t>
            </a:r>
            <a:r>
              <a:rPr lang="en-GB" dirty="0" err="1" smtClean="0">
                <a:solidFill>
                  <a:schemeClr val="accent1"/>
                </a:solidFill>
              </a:rPr>
              <a:t>Alpes</a:t>
            </a:r>
            <a:r>
              <a:rPr lang="en-GB" dirty="0" smtClean="0">
                <a:solidFill>
                  <a:schemeClr val="accent1"/>
                </a:solidFill>
              </a:rPr>
              <a:t>, CNRS, </a:t>
            </a:r>
            <a:r>
              <a:rPr lang="en-GB" dirty="0" err="1" smtClean="0">
                <a:solidFill>
                  <a:schemeClr val="accent1"/>
                </a:solidFill>
              </a:rPr>
              <a:t>Laboratoire</a:t>
            </a:r>
            <a:r>
              <a:rPr lang="en-GB" dirty="0" smtClean="0">
                <a:solidFill>
                  <a:schemeClr val="accent1"/>
                </a:solidFill>
              </a:rPr>
              <a:t> 3SR</a:t>
            </a:r>
          </a:p>
          <a:p>
            <a:pPr algn="ctr"/>
            <a:r>
              <a:rPr lang="en-GB" dirty="0" smtClean="0">
                <a:solidFill>
                  <a:schemeClr val="accent1"/>
                </a:solidFill>
              </a:rPr>
              <a:t>Grenoble, France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88966" y="3443833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</a:t>
            </a:r>
            <a:r>
              <a:rPr lang="en-GB" dirty="0" smtClean="0"/>
              <a:t>ierre</a:t>
            </a:r>
            <a:r>
              <a:rPr lang="en-GB" b="1" dirty="0" smtClean="0"/>
              <a:t> </a:t>
            </a:r>
            <a:r>
              <a:rPr lang="en-GB" b="1" cap="small" dirty="0" smtClean="0"/>
              <a:t>Bésuelle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343266" y="6453336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4</a:t>
            </a:r>
            <a:r>
              <a:rPr lang="en-GB" sz="1200" baseline="30000" dirty="0"/>
              <a:t>th</a:t>
            </a:r>
            <a:r>
              <a:rPr lang="en-GB" sz="1200" dirty="0"/>
              <a:t> ISRD-RCN </a:t>
            </a:r>
            <a:r>
              <a:rPr lang="en-GB" sz="1200" dirty="0" smtClean="0"/>
              <a:t>workshop   –   21-23</a:t>
            </a:r>
            <a:r>
              <a:rPr lang="en-GB" sz="1200" baseline="30000" dirty="0" smtClean="0"/>
              <a:t> </a:t>
            </a:r>
            <a:r>
              <a:rPr lang="en-GB" sz="1200" dirty="0" smtClean="0"/>
              <a:t>May 2024   –   Grenoble, France</a:t>
            </a:r>
            <a:endParaRPr lang="en-GB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97595"/>
            <a:ext cx="700094" cy="684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595"/>
            <a:ext cx="100215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Prismatic specimen size: H 50 mm, W 25 mm, T 30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730078" y="2348880"/>
            <a:ext cx="5358543" cy="3467048"/>
            <a:chOff x="1248817" y="2387094"/>
            <a:chExt cx="5358543" cy="3467048"/>
          </a:xfrm>
        </p:grpSpPr>
        <p:grpSp>
          <p:nvGrpSpPr>
            <p:cNvPr id="2" name="Groupe 1"/>
            <p:cNvGrpSpPr/>
            <p:nvPr/>
          </p:nvGrpSpPr>
          <p:grpSpPr>
            <a:xfrm>
              <a:off x="1475656" y="2552549"/>
              <a:ext cx="5131704" cy="3055717"/>
              <a:chOff x="249760" y="1352550"/>
              <a:chExt cx="8599488" cy="4903788"/>
            </a:xfrm>
          </p:grpSpPr>
          <p:pic>
            <p:nvPicPr>
              <p:cNvPr id="15" name="Picture 4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75" r="6783" b="7454"/>
              <a:stretch>
                <a:fillRect/>
              </a:stretch>
            </p:blipFill>
            <p:spPr bwMode="auto">
              <a:xfrm>
                <a:off x="305323" y="1352550"/>
                <a:ext cx="4457700" cy="2520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2" r="6978" b="7056"/>
              <a:stretch>
                <a:fillRect/>
              </a:stretch>
            </p:blipFill>
            <p:spPr bwMode="auto">
              <a:xfrm>
                <a:off x="249760" y="3735388"/>
                <a:ext cx="4513263" cy="2520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7" name="Gruppo 4"/>
              <p:cNvGrpSpPr>
                <a:grpSpLocks/>
              </p:cNvGrpSpPr>
              <p:nvPr/>
            </p:nvGrpSpPr>
            <p:grpSpPr bwMode="auto">
              <a:xfrm>
                <a:off x="4767785" y="1547813"/>
                <a:ext cx="4081463" cy="2232025"/>
                <a:chOff x="4793980" y="1556300"/>
                <a:chExt cx="4080095" cy="2232000"/>
              </a:xfrm>
            </p:grpSpPr>
            <p:pic>
              <p:nvPicPr>
                <p:cNvPr id="18" name="Immagin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68" t="7767" r="11630" b="9422"/>
                <a:stretch>
                  <a:fillRect/>
                </a:stretch>
              </p:blipFill>
              <p:spPr bwMode="auto">
                <a:xfrm>
                  <a:off x="4793980" y="1556300"/>
                  <a:ext cx="4080095" cy="223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ttangolo 3"/>
                <p:cNvSpPr/>
                <p:nvPr/>
              </p:nvSpPr>
              <p:spPr>
                <a:xfrm>
                  <a:off x="4793980" y="1556300"/>
                  <a:ext cx="4080095" cy="222406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None/>
                    <a:defRPr/>
                  </a:pPr>
                  <a:endParaRPr lang="fr-FR"/>
                </a:p>
              </p:txBody>
            </p:sp>
          </p:grpSp>
        </p:grp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612914" y="2387094"/>
              <a:ext cx="15074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peak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values </a:t>
              </a:r>
              <a:r>
                <a:rPr lang="fr-FR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b="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fr-FR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vs.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p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 Box 68"/>
            <p:cNvSpPr txBox="1">
              <a:spLocks noChangeArrowheads="1"/>
            </p:cNvSpPr>
            <p:nvPr/>
          </p:nvSpPr>
          <p:spPr bwMode="auto">
            <a:xfrm rot="16200000">
              <a:off x="848388" y="3023294"/>
              <a:ext cx="1047082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sz="1000" dirty="0"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it-IT" sz="1000" baseline="-25000" dirty="0">
                  <a:cs typeface="Times New Roman" panose="02020603050405020304" pitchFamily="18" charset="0"/>
                </a:rPr>
                <a:t>1</a:t>
              </a:r>
              <a:r>
                <a:rPr lang="it-IT" sz="1000" dirty="0">
                  <a:cs typeface="Times New Roman" panose="02020603050405020304" pitchFamily="18" charset="0"/>
                </a:rPr>
                <a:t>- </a:t>
              </a:r>
              <a:r>
                <a:rPr lang="el-GR" sz="1000" dirty="0">
                  <a:sym typeface="Symbol" panose="05050102010706020507" pitchFamily="18" charset="2"/>
                </a:rPr>
                <a:t></a:t>
              </a:r>
              <a:r>
                <a:rPr lang="it-IT" sz="1000" baseline="-25000" dirty="0"/>
                <a:t>3</a:t>
              </a:r>
              <a:r>
                <a:rPr lang="it-IT" sz="1000" dirty="0"/>
                <a:t> [</a:t>
              </a:r>
              <a:r>
                <a:rPr lang="it-IT" sz="1000" dirty="0" err="1"/>
                <a:t>MPa</a:t>
              </a:r>
              <a:r>
                <a:rPr lang="it-IT" sz="1000" dirty="0"/>
                <a:t>]</a:t>
              </a:r>
              <a:endParaRPr lang="el-GR" sz="1000" dirty="0"/>
            </a:p>
          </p:txBody>
        </p:sp>
        <p:sp>
          <p:nvSpPr>
            <p:cNvPr id="24" name="Text Box 68"/>
            <p:cNvSpPr txBox="1">
              <a:spLocks noChangeArrowheads="1"/>
            </p:cNvSpPr>
            <p:nvPr/>
          </p:nvSpPr>
          <p:spPr bwMode="auto">
            <a:xfrm rot="16200000">
              <a:off x="1232306" y="4699710"/>
              <a:ext cx="27924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sz="10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</a:t>
              </a:r>
              <a:r>
                <a:rPr lang="fr-FR" sz="1000" baseline="-250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endParaRPr lang="el-GR" sz="1000" baseline="-25000" dirty="0"/>
            </a:p>
          </p:txBody>
        </p:sp>
        <p:sp>
          <p:nvSpPr>
            <p:cNvPr id="25" name="Text Box 68"/>
            <p:cNvSpPr txBox="1">
              <a:spLocks noChangeArrowheads="1"/>
            </p:cNvSpPr>
            <p:nvPr/>
          </p:nvSpPr>
          <p:spPr bwMode="auto">
            <a:xfrm>
              <a:off x="2680264" y="5607921"/>
              <a:ext cx="284052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sz="10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</a:t>
              </a:r>
              <a:r>
                <a:rPr lang="fr-FR" sz="1000" baseline="-250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l-GR" sz="1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3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#1 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Prismatic specimen size: H 50 mm, W 25 mm, T 30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4093537" y="6182837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9" t="6613" r="28632" b="8296"/>
          <a:stretch>
            <a:fillRect/>
          </a:stretch>
        </p:blipFill>
        <p:spPr bwMode="auto">
          <a:xfrm>
            <a:off x="4418517" y="2266488"/>
            <a:ext cx="873563" cy="127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607" r="12813" b="8928"/>
          <a:stretch>
            <a:fillRect/>
          </a:stretch>
        </p:blipFill>
        <p:spPr bwMode="auto">
          <a:xfrm>
            <a:off x="3028081" y="4612181"/>
            <a:ext cx="2138949" cy="15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6619" r="25005" b="8330"/>
          <a:stretch>
            <a:fillRect/>
          </a:stretch>
        </p:blipFill>
        <p:spPr bwMode="auto">
          <a:xfrm>
            <a:off x="2361048" y="2267313"/>
            <a:ext cx="914808" cy="12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6836" r="25005" b="8330"/>
          <a:stretch>
            <a:fillRect/>
          </a:stretch>
        </p:blipFill>
        <p:spPr bwMode="auto">
          <a:xfrm>
            <a:off x="3441170" y="2268551"/>
            <a:ext cx="914806" cy="126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6395" r="25005" b="8768"/>
          <a:stretch>
            <a:fillRect/>
          </a:stretch>
        </p:blipFill>
        <p:spPr bwMode="auto">
          <a:xfrm>
            <a:off x="5481639" y="2268551"/>
            <a:ext cx="914806" cy="126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2697164" y="3539629"/>
            <a:ext cx="815632" cy="1309659"/>
          </a:xfrm>
          <a:custGeom>
            <a:avLst/>
            <a:gdLst>
              <a:gd name="T0" fmla="*/ 0 w 1273"/>
              <a:gd name="T1" fmla="*/ 0 h 345"/>
              <a:gd name="T2" fmla="*/ 491429553 w 1273"/>
              <a:gd name="T3" fmla="*/ 627517540 h 345"/>
              <a:gd name="T4" fmla="*/ 2147483647 w 1273"/>
              <a:gd name="T5" fmla="*/ 869452319 h 345"/>
              <a:gd name="T6" fmla="*/ 0 60000 65536"/>
              <a:gd name="T7" fmla="*/ 0 60000 65536"/>
              <a:gd name="T8" fmla="*/ 0 60000 65536"/>
              <a:gd name="connsiteX0" fmla="*/ 0 w 22850"/>
              <a:gd name="connsiteY0" fmla="*/ 0 h 41273"/>
              <a:gd name="connsiteX1" fmla="*/ 1532 w 22850"/>
              <a:gd name="connsiteY1" fmla="*/ 7217 h 41273"/>
              <a:gd name="connsiteX2" fmla="*/ 22850 w 22850"/>
              <a:gd name="connsiteY2" fmla="*/ 41273 h 41273"/>
              <a:gd name="connsiteX0" fmla="*/ 0 w 21318"/>
              <a:gd name="connsiteY0" fmla="*/ 0 h 34056"/>
              <a:gd name="connsiteX1" fmla="*/ 21318 w 21318"/>
              <a:gd name="connsiteY1" fmla="*/ 34056 h 34056"/>
              <a:gd name="connsiteX0" fmla="*/ 0 w 8781"/>
              <a:gd name="connsiteY0" fmla="*/ 0 h 51011"/>
              <a:gd name="connsiteX1" fmla="*/ 8781 w 8781"/>
              <a:gd name="connsiteY1" fmla="*/ 51011 h 51011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188"/>
              <a:gd name="connsiteY0" fmla="*/ 0 h 10156"/>
              <a:gd name="connsiteX1" fmla="*/ 10188 w 10188"/>
              <a:gd name="connsiteY1" fmla="*/ 10156 h 10156"/>
              <a:gd name="connsiteX0" fmla="*/ 0 w 10188"/>
              <a:gd name="connsiteY0" fmla="*/ 0 h 10156"/>
              <a:gd name="connsiteX1" fmla="*/ 10188 w 10188"/>
              <a:gd name="connsiteY1" fmla="*/ 10156 h 10156"/>
              <a:gd name="connsiteX0" fmla="*/ 0 w 10188"/>
              <a:gd name="connsiteY0" fmla="*/ 0 h 10156"/>
              <a:gd name="connsiteX1" fmla="*/ 10188 w 10188"/>
              <a:gd name="connsiteY1" fmla="*/ 10156 h 10156"/>
              <a:gd name="connsiteX0" fmla="*/ 0 w 10188"/>
              <a:gd name="connsiteY0" fmla="*/ 0 h 10156"/>
              <a:gd name="connsiteX1" fmla="*/ 10188 w 10188"/>
              <a:gd name="connsiteY1" fmla="*/ 10156 h 1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88" h="10156">
                <a:moveTo>
                  <a:pt x="0" y="0"/>
                </a:moveTo>
                <a:cubicBezTo>
                  <a:pt x="257" y="4664"/>
                  <a:pt x="6910" y="8766"/>
                  <a:pt x="10188" y="1015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3487405" y="3569670"/>
            <a:ext cx="224879" cy="1111234"/>
          </a:xfrm>
          <a:custGeom>
            <a:avLst/>
            <a:gdLst>
              <a:gd name="connsiteX0" fmla="*/ 0 w 14832"/>
              <a:gd name="connsiteY0" fmla="*/ 0 h 1050944"/>
              <a:gd name="connsiteX1" fmla="*/ 14832 w 14832"/>
              <a:gd name="connsiteY1" fmla="*/ 1050944 h 1050944"/>
              <a:gd name="connsiteX0" fmla="*/ 0 w 51689"/>
              <a:gd name="connsiteY0" fmla="*/ 0 h 1050944"/>
              <a:gd name="connsiteX1" fmla="*/ 14832 w 51689"/>
              <a:gd name="connsiteY1" fmla="*/ 1050944 h 1050944"/>
              <a:gd name="connsiteX0" fmla="*/ 0 w 101530"/>
              <a:gd name="connsiteY0" fmla="*/ 0 h 1050944"/>
              <a:gd name="connsiteX1" fmla="*/ 14832 w 101530"/>
              <a:gd name="connsiteY1" fmla="*/ 1050944 h 1050944"/>
              <a:gd name="connsiteX0" fmla="*/ 25361 w 105741"/>
              <a:gd name="connsiteY0" fmla="*/ 0 h 1111234"/>
              <a:gd name="connsiteX1" fmla="*/ 0 w 105741"/>
              <a:gd name="connsiteY1" fmla="*/ 1111234 h 1111234"/>
              <a:gd name="connsiteX0" fmla="*/ 25361 w 144813"/>
              <a:gd name="connsiteY0" fmla="*/ 0 h 1111234"/>
              <a:gd name="connsiteX1" fmla="*/ 0 w 144813"/>
              <a:gd name="connsiteY1" fmla="*/ 1111234 h 1111234"/>
              <a:gd name="connsiteX0" fmla="*/ 0 w 197189"/>
              <a:gd name="connsiteY0" fmla="*/ 0 h 1111234"/>
              <a:gd name="connsiteX1" fmla="*/ 90195 w 197189"/>
              <a:gd name="connsiteY1" fmla="*/ 1111234 h 1111234"/>
              <a:gd name="connsiteX0" fmla="*/ 0 w 224879"/>
              <a:gd name="connsiteY0" fmla="*/ 0 h 1111234"/>
              <a:gd name="connsiteX1" fmla="*/ 90195 w 224879"/>
              <a:gd name="connsiteY1" fmla="*/ 1111234 h 111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879" h="1111234">
                <a:moveTo>
                  <a:pt x="0" y="0"/>
                </a:moveTo>
                <a:cubicBezTo>
                  <a:pt x="220251" y="365701"/>
                  <a:pt x="328609" y="838480"/>
                  <a:pt x="90195" y="1111234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H="1">
            <a:off x="3799062" y="3559861"/>
            <a:ext cx="880259" cy="1121043"/>
          </a:xfrm>
          <a:custGeom>
            <a:avLst/>
            <a:gdLst>
              <a:gd name="connsiteX0" fmla="*/ 0 w 880259"/>
              <a:gd name="connsiteY0" fmla="*/ 0 h 1121043"/>
              <a:gd name="connsiteX1" fmla="*/ 880259 w 880259"/>
              <a:gd name="connsiteY1" fmla="*/ 1121043 h 1121043"/>
              <a:gd name="connsiteX0" fmla="*/ 0 w 880259"/>
              <a:gd name="connsiteY0" fmla="*/ 0 h 1121043"/>
              <a:gd name="connsiteX1" fmla="*/ 880259 w 880259"/>
              <a:gd name="connsiteY1" fmla="*/ 1121043 h 1121043"/>
              <a:gd name="connsiteX0" fmla="*/ 0 w 880259"/>
              <a:gd name="connsiteY0" fmla="*/ 0 h 1121043"/>
              <a:gd name="connsiteX1" fmla="*/ 880259 w 880259"/>
              <a:gd name="connsiteY1" fmla="*/ 1121043 h 112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259" h="1121043">
                <a:moveTo>
                  <a:pt x="0" y="0"/>
                </a:moveTo>
                <a:cubicBezTo>
                  <a:pt x="237761" y="771246"/>
                  <a:pt x="523229" y="962047"/>
                  <a:pt x="880259" y="112104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t="6839" r="28142" b="8330"/>
          <a:stretch>
            <a:fillRect/>
          </a:stretch>
        </p:blipFill>
        <p:spPr bwMode="auto">
          <a:xfrm>
            <a:off x="6444208" y="2268963"/>
            <a:ext cx="914807" cy="12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ine 24"/>
          <p:cNvSpPr>
            <a:spLocks noChangeShapeType="1"/>
          </p:cNvSpPr>
          <p:nvPr/>
        </p:nvSpPr>
        <p:spPr bwMode="auto">
          <a:xfrm flipH="1">
            <a:off x="4885708" y="3566909"/>
            <a:ext cx="2003303" cy="1814014"/>
          </a:xfrm>
          <a:custGeom>
            <a:avLst/>
            <a:gdLst>
              <a:gd name="connsiteX0" fmla="*/ 0 w 1852229"/>
              <a:gd name="connsiteY0" fmla="*/ 0 h 1598117"/>
              <a:gd name="connsiteX1" fmla="*/ 1852229 w 1852229"/>
              <a:gd name="connsiteY1" fmla="*/ 1598117 h 1598117"/>
              <a:gd name="connsiteX0" fmla="*/ 0 w 1852229"/>
              <a:gd name="connsiteY0" fmla="*/ 0 h 1598117"/>
              <a:gd name="connsiteX1" fmla="*/ 1852229 w 1852229"/>
              <a:gd name="connsiteY1" fmla="*/ 1598117 h 1598117"/>
              <a:gd name="connsiteX0" fmla="*/ 0 w 1852229"/>
              <a:gd name="connsiteY0" fmla="*/ 0 h 1598117"/>
              <a:gd name="connsiteX1" fmla="*/ 1852229 w 1852229"/>
              <a:gd name="connsiteY1" fmla="*/ 1598117 h 1598117"/>
              <a:gd name="connsiteX0" fmla="*/ 0 w 2003303"/>
              <a:gd name="connsiteY0" fmla="*/ 0 h 1614020"/>
              <a:gd name="connsiteX1" fmla="*/ 2003303 w 2003303"/>
              <a:gd name="connsiteY1" fmla="*/ 1614020 h 1614020"/>
              <a:gd name="connsiteX0" fmla="*/ 0 w 2003303"/>
              <a:gd name="connsiteY0" fmla="*/ 0 h 1626720"/>
              <a:gd name="connsiteX1" fmla="*/ 2003303 w 2003303"/>
              <a:gd name="connsiteY1" fmla="*/ 1614020 h 1626720"/>
              <a:gd name="connsiteX0" fmla="*/ 0 w 2003303"/>
              <a:gd name="connsiteY0" fmla="*/ 0 h 1814014"/>
              <a:gd name="connsiteX1" fmla="*/ 2003303 w 2003303"/>
              <a:gd name="connsiteY1" fmla="*/ 1614020 h 181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3303" h="1814014">
                <a:moveTo>
                  <a:pt x="0" y="0"/>
                </a:moveTo>
                <a:cubicBezTo>
                  <a:pt x="267553" y="2146820"/>
                  <a:pt x="884961" y="1932104"/>
                  <a:pt x="2003303" y="161402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" name="Line 27"/>
          <p:cNvSpPr>
            <a:spLocks noChangeShapeType="1"/>
          </p:cNvSpPr>
          <p:nvPr/>
        </p:nvSpPr>
        <p:spPr bwMode="auto">
          <a:xfrm flipV="1">
            <a:off x="3530329" y="4821379"/>
            <a:ext cx="51567" cy="7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" name="Line 28"/>
          <p:cNvSpPr>
            <a:spLocks noChangeShapeType="1"/>
          </p:cNvSpPr>
          <p:nvPr/>
        </p:nvSpPr>
        <p:spPr bwMode="auto">
          <a:xfrm flipV="1">
            <a:off x="3655814" y="4673450"/>
            <a:ext cx="38675" cy="527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" name="Line 29"/>
          <p:cNvSpPr>
            <a:spLocks noChangeShapeType="1"/>
          </p:cNvSpPr>
          <p:nvPr/>
        </p:nvSpPr>
        <p:spPr bwMode="auto">
          <a:xfrm flipV="1">
            <a:off x="4095553" y="5734709"/>
            <a:ext cx="45837" cy="864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Line 30"/>
          <p:cNvSpPr>
            <a:spLocks noChangeShapeType="1"/>
          </p:cNvSpPr>
          <p:nvPr/>
        </p:nvSpPr>
        <p:spPr bwMode="auto">
          <a:xfrm>
            <a:off x="3738484" y="4684441"/>
            <a:ext cx="34378" cy="30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H="1">
            <a:off x="4182148" y="3637094"/>
            <a:ext cx="1260237" cy="2051121"/>
          </a:xfrm>
          <a:custGeom>
            <a:avLst/>
            <a:gdLst>
              <a:gd name="connsiteX0" fmla="*/ 0 w 1474922"/>
              <a:gd name="connsiteY0" fmla="*/ 0 h 2114731"/>
              <a:gd name="connsiteX1" fmla="*/ 1474922 w 1474922"/>
              <a:gd name="connsiteY1" fmla="*/ 2114731 h 2114731"/>
              <a:gd name="connsiteX0" fmla="*/ 0 w 1474922"/>
              <a:gd name="connsiteY0" fmla="*/ 0 h 2114731"/>
              <a:gd name="connsiteX1" fmla="*/ 1474922 w 1474922"/>
              <a:gd name="connsiteY1" fmla="*/ 2114731 h 2114731"/>
              <a:gd name="connsiteX0" fmla="*/ 0 w 1474922"/>
              <a:gd name="connsiteY0" fmla="*/ 0 h 2114731"/>
              <a:gd name="connsiteX1" fmla="*/ 1474922 w 1474922"/>
              <a:gd name="connsiteY1" fmla="*/ 2114731 h 2114731"/>
              <a:gd name="connsiteX0" fmla="*/ 0 w 1260237"/>
              <a:gd name="connsiteY0" fmla="*/ 0 h 2051121"/>
              <a:gd name="connsiteX1" fmla="*/ 1260237 w 1260237"/>
              <a:gd name="connsiteY1" fmla="*/ 2051121 h 2051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0237" h="2051121">
                <a:moveTo>
                  <a:pt x="0" y="0"/>
                </a:moveTo>
                <a:cubicBezTo>
                  <a:pt x="754034" y="744666"/>
                  <a:pt x="935573" y="1274649"/>
                  <a:pt x="1260237" y="205112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Line 32"/>
          <p:cNvSpPr>
            <a:spLocks noChangeShapeType="1"/>
          </p:cNvSpPr>
          <p:nvPr/>
        </p:nvSpPr>
        <p:spPr bwMode="auto">
          <a:xfrm flipH="1">
            <a:off x="4762526" y="5191897"/>
            <a:ext cx="116024" cy="87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" name="Line 42"/>
          <p:cNvSpPr>
            <a:spLocks noChangeShapeType="1"/>
          </p:cNvSpPr>
          <p:nvPr/>
        </p:nvSpPr>
        <p:spPr bwMode="auto">
          <a:xfrm flipH="1">
            <a:off x="4598988" y="4732871"/>
            <a:ext cx="400354" cy="1093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Line 43"/>
          <p:cNvSpPr>
            <a:spLocks noChangeShapeType="1"/>
          </p:cNvSpPr>
          <p:nvPr/>
        </p:nvSpPr>
        <p:spPr bwMode="auto">
          <a:xfrm>
            <a:off x="4286251" y="4664118"/>
            <a:ext cx="108862" cy="11159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0" name="Picture 46" descr="G06_8836"/>
          <p:cNvPicPr>
            <a:picLocks noChangeAspect="1" noChangeArrowheads="1" noCrop="1"/>
          </p:cNvPicPr>
          <p:nvPr/>
        </p:nvPicPr>
        <p:blipFill>
          <a:blip r:embed="rId10" cstate="print">
            <a:lum bright="50000" contras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37" y="4834782"/>
            <a:ext cx="841392" cy="12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7550" r="29553" b="9207"/>
          <a:stretch>
            <a:fillRect/>
          </a:stretch>
        </p:blipFill>
        <p:spPr bwMode="auto">
          <a:xfrm>
            <a:off x="5517994" y="3598360"/>
            <a:ext cx="799937" cy="12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ttangolo 3"/>
          <p:cNvSpPr/>
          <p:nvPr/>
        </p:nvSpPr>
        <p:spPr>
          <a:xfrm>
            <a:off x="708174" y="6557777"/>
            <a:ext cx="397617" cy="22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Picture 45" descr="G06_8593"/>
          <p:cNvPicPr>
            <a:picLocks noChangeAspect="1" noChangeArrowheads="1" noCrop="1"/>
          </p:cNvPicPr>
          <p:nvPr/>
        </p:nvPicPr>
        <p:blipFill>
          <a:blip r:embed="rId12" cstate="print">
            <a:lum bright="50000" contras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0" y="4830961"/>
            <a:ext cx="841392" cy="12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68"/>
          <p:cNvSpPr txBox="1">
            <a:spLocks noChangeArrowheads="1"/>
          </p:cNvSpPr>
          <p:nvPr/>
        </p:nvSpPr>
        <p:spPr bwMode="auto">
          <a:xfrm rot="16200000">
            <a:off x="2367212" y="5183960"/>
            <a:ext cx="10444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78" name="Text Box 5"/>
          <p:cNvSpPr txBox="1">
            <a:spLocks noChangeArrowheads="1"/>
          </p:cNvSpPr>
          <p:nvPr/>
        </p:nvSpPr>
        <p:spPr bwMode="auto">
          <a:xfrm>
            <a:off x="1169413" y="2521417"/>
            <a:ext cx="1068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Incremental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shear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strain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075326" y="3495612"/>
            <a:ext cx="1731963" cy="2606693"/>
            <a:chOff x="6171354" y="3797583"/>
            <a:chExt cx="1966712" cy="2762987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6359" r="19290" b="7346"/>
            <a:stretch/>
          </p:blipFill>
          <p:spPr bwMode="auto">
            <a:xfrm>
              <a:off x="6171354" y="4067448"/>
              <a:ext cx="972665" cy="106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6954" r="21442" b="8604"/>
            <a:stretch/>
          </p:blipFill>
          <p:spPr bwMode="auto">
            <a:xfrm>
              <a:off x="6194869" y="5534129"/>
              <a:ext cx="925634" cy="1026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7" t="7616" r="14987" b="8235"/>
            <a:stretch/>
          </p:blipFill>
          <p:spPr bwMode="auto">
            <a:xfrm>
              <a:off x="7157889" y="4077072"/>
              <a:ext cx="947301" cy="103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6148" r="15417" b="8604"/>
            <a:stretch>
              <a:fillRect/>
            </a:stretch>
          </p:blipFill>
          <p:spPr bwMode="auto">
            <a:xfrm>
              <a:off x="7125013" y="5517232"/>
              <a:ext cx="1013053" cy="102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57"/>
            <p:cNvSpPr txBox="1">
              <a:spLocks noChangeArrowheads="1"/>
            </p:cNvSpPr>
            <p:nvPr/>
          </p:nvSpPr>
          <p:spPr bwMode="auto">
            <a:xfrm>
              <a:off x="6426698" y="3797583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63" name="Text Box 58"/>
            <p:cNvSpPr txBox="1">
              <a:spLocks noChangeArrowheads="1"/>
            </p:cNvSpPr>
            <p:nvPr/>
          </p:nvSpPr>
          <p:spPr bwMode="auto">
            <a:xfrm>
              <a:off x="7400550" y="3799170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64" name="Text Box 59"/>
            <p:cNvSpPr txBox="1">
              <a:spLocks noChangeArrowheads="1"/>
            </p:cNvSpPr>
            <p:nvPr/>
          </p:nvSpPr>
          <p:spPr bwMode="auto">
            <a:xfrm>
              <a:off x="6426698" y="5268955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65" name="Text Box 59"/>
            <p:cNvSpPr txBox="1">
              <a:spLocks noChangeArrowheads="1"/>
            </p:cNvSpPr>
            <p:nvPr/>
          </p:nvSpPr>
          <p:spPr bwMode="auto">
            <a:xfrm>
              <a:off x="7400550" y="527371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991565" y="3499617"/>
            <a:ext cx="1655015" cy="2620528"/>
            <a:chOff x="3139779" y="3800758"/>
            <a:chExt cx="1879337" cy="2777652"/>
          </a:xfrm>
        </p:grpSpPr>
        <p:pic>
          <p:nvPicPr>
            <p:cNvPr id="36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6580" r="19037" b="8622"/>
            <a:stretch/>
          </p:blipFill>
          <p:spPr bwMode="auto">
            <a:xfrm>
              <a:off x="3139779" y="4065778"/>
              <a:ext cx="982591" cy="104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7121" r="18573" b="8604"/>
            <a:stretch/>
          </p:blipFill>
          <p:spPr bwMode="auto">
            <a:xfrm>
              <a:off x="3140329" y="5536611"/>
              <a:ext cx="981491" cy="103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8515" r="20294" b="9315"/>
            <a:stretch/>
          </p:blipFill>
          <p:spPr bwMode="auto">
            <a:xfrm>
              <a:off x="4028937" y="4082285"/>
              <a:ext cx="955020" cy="100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7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6211" r="16350" b="8605"/>
            <a:stretch/>
          </p:blipFill>
          <p:spPr bwMode="auto">
            <a:xfrm>
              <a:off x="3993778" y="5526344"/>
              <a:ext cx="1025338" cy="105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3396324" y="380075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0" name="Text Box 47"/>
            <p:cNvSpPr txBox="1">
              <a:spLocks noChangeArrowheads="1"/>
            </p:cNvSpPr>
            <p:nvPr/>
          </p:nvSpPr>
          <p:spPr bwMode="auto">
            <a:xfrm>
              <a:off x="4271697" y="380075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51" name="Text Box 48"/>
            <p:cNvSpPr txBox="1">
              <a:spLocks noChangeArrowheads="1"/>
            </p:cNvSpPr>
            <p:nvPr/>
          </p:nvSpPr>
          <p:spPr bwMode="auto">
            <a:xfrm>
              <a:off x="3396324" y="5268955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66" name="Text Box 59"/>
            <p:cNvSpPr txBox="1">
              <a:spLocks noChangeArrowheads="1"/>
            </p:cNvSpPr>
            <p:nvPr/>
          </p:nvSpPr>
          <p:spPr bwMode="auto">
            <a:xfrm>
              <a:off x="4271697" y="5275305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0096" y="3501008"/>
            <a:ext cx="1512168" cy="2723174"/>
            <a:chOff x="354197" y="3795995"/>
            <a:chExt cx="1717128" cy="2886452"/>
          </a:xfrm>
        </p:grpSpPr>
        <p:sp>
          <p:nvSpPr>
            <p:cNvPr id="34" name="Rettangolo 2"/>
            <p:cNvSpPr/>
            <p:nvPr/>
          </p:nvSpPr>
          <p:spPr>
            <a:xfrm>
              <a:off x="363525" y="6057173"/>
              <a:ext cx="876815" cy="593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magine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4" t="9184" r="25629" b="8155"/>
            <a:stretch/>
          </p:blipFill>
          <p:spPr bwMode="auto">
            <a:xfrm>
              <a:off x="391282" y="5546226"/>
              <a:ext cx="821300" cy="105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5705" r="19003" b="832"/>
            <a:stretch/>
          </p:blipFill>
          <p:spPr bwMode="auto">
            <a:xfrm>
              <a:off x="1115593" y="5557075"/>
              <a:ext cx="955732" cy="1125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1"/>
            <p:cNvSpPr txBox="1">
              <a:spLocks noChangeArrowheads="1"/>
            </p:cNvSpPr>
            <p:nvPr/>
          </p:nvSpPr>
          <p:spPr bwMode="auto">
            <a:xfrm>
              <a:off x="595204" y="3795995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1386349" y="380075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48" name="Text Box 45"/>
            <p:cNvSpPr txBox="1">
              <a:spLocks noChangeArrowheads="1"/>
            </p:cNvSpPr>
            <p:nvPr/>
          </p:nvSpPr>
          <p:spPr bwMode="auto">
            <a:xfrm>
              <a:off x="595204" y="527371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67" name="Text Box 59"/>
            <p:cNvSpPr txBox="1">
              <a:spLocks noChangeArrowheads="1"/>
            </p:cNvSpPr>
            <p:nvPr/>
          </p:nvSpPr>
          <p:spPr bwMode="auto">
            <a:xfrm>
              <a:off x="1386349" y="5280068"/>
              <a:ext cx="2041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200" dirty="0">
                  <a:solidFill>
                    <a:srgbClr val="000066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pic>
          <p:nvPicPr>
            <p:cNvPr id="107" name="Picture 3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932" r="24809" b="8604"/>
            <a:stretch>
              <a:fillRect/>
            </a:stretch>
          </p:blipFill>
          <p:spPr bwMode="auto">
            <a:xfrm>
              <a:off x="1205872" y="4088336"/>
              <a:ext cx="775174" cy="102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7" t="6927" r="20724" b="7727"/>
            <a:stretch/>
          </p:blipFill>
          <p:spPr bwMode="auto">
            <a:xfrm>
              <a:off x="354197" y="4079314"/>
              <a:ext cx="895470" cy="1055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16"/>
          <p:cNvGrpSpPr/>
          <p:nvPr/>
        </p:nvGrpSpPr>
        <p:grpSpPr>
          <a:xfrm>
            <a:off x="693809" y="1235193"/>
            <a:ext cx="4891601" cy="2174096"/>
            <a:chOff x="2035126" y="1115393"/>
            <a:chExt cx="4891601" cy="2174096"/>
          </a:xfrm>
        </p:grpSpPr>
        <p:grpSp>
          <p:nvGrpSpPr>
            <p:cNvPr id="10" name="Groupe 9"/>
            <p:cNvGrpSpPr/>
            <p:nvPr/>
          </p:nvGrpSpPr>
          <p:grpSpPr>
            <a:xfrm>
              <a:off x="2045034" y="1115393"/>
              <a:ext cx="3333031" cy="1258675"/>
              <a:chOff x="2045034" y="1879647"/>
              <a:chExt cx="3333031" cy="1258675"/>
            </a:xfrm>
          </p:grpSpPr>
          <p:grpSp>
            <p:nvGrpSpPr>
              <p:cNvPr id="68" name="Group 74"/>
              <p:cNvGrpSpPr>
                <a:grpSpLocks/>
              </p:cNvGrpSpPr>
              <p:nvPr/>
            </p:nvGrpSpPr>
            <p:grpSpPr bwMode="auto">
              <a:xfrm>
                <a:off x="2045034" y="1879647"/>
                <a:ext cx="3333031" cy="1258675"/>
                <a:chOff x="280" y="521"/>
                <a:chExt cx="3697" cy="1553"/>
              </a:xfrm>
            </p:grpSpPr>
            <p:pic>
              <p:nvPicPr>
                <p:cNvPr id="69" name="Picture 34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48" t="9332" r="20245" b="8897"/>
                <a:stretch>
                  <a:fillRect/>
                </a:stretch>
              </p:blipFill>
              <p:spPr bwMode="auto">
                <a:xfrm>
                  <a:off x="280" y="675"/>
                  <a:ext cx="1657" cy="13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0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836" y="785"/>
                  <a:ext cx="33" cy="33"/>
                </a:xfrm>
                <a:prstGeom prst="line">
                  <a:avLst/>
                </a:prstGeom>
                <a:noFill/>
                <a:ln w="4445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778" y="828"/>
                  <a:ext cx="45" cy="84"/>
                </a:xfrm>
                <a:prstGeom prst="line">
                  <a:avLst/>
                </a:prstGeom>
                <a:noFill/>
                <a:ln w="4445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542" y="643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73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66" y="531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811" y="557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01" name="Rectangle 66"/>
                <p:cNvSpPr>
                  <a:spLocks noChangeArrowheads="1"/>
                </p:cNvSpPr>
                <p:nvPr/>
              </p:nvSpPr>
              <p:spPr bwMode="auto">
                <a:xfrm>
                  <a:off x="2008" y="536"/>
                  <a:ext cx="80" cy="1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  <p:sp>
              <p:nvSpPr>
                <p:cNvPr id="102" name="Rectangle 67"/>
                <p:cNvSpPr>
                  <a:spLocks noChangeArrowheads="1"/>
                </p:cNvSpPr>
                <p:nvPr/>
              </p:nvSpPr>
              <p:spPr bwMode="auto">
                <a:xfrm>
                  <a:off x="3897" y="521"/>
                  <a:ext cx="80" cy="1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  <p:sp>
              <p:nvSpPr>
                <p:cNvPr id="10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655" y="947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D</a:t>
                  </a:r>
                </a:p>
              </p:txBody>
            </p:sp>
          </p:grpSp>
          <p:sp>
            <p:nvSpPr>
              <p:cNvPr id="115" name="Line 43"/>
              <p:cNvSpPr>
                <a:spLocks noChangeShapeType="1"/>
              </p:cNvSpPr>
              <p:nvPr/>
            </p:nvSpPr>
            <p:spPr bwMode="auto">
              <a:xfrm>
                <a:off x="2585064" y="2078365"/>
                <a:ext cx="38147" cy="5515"/>
              </a:xfrm>
              <a:prstGeom prst="line">
                <a:avLst/>
              </a:prstGeom>
              <a:noFill/>
              <a:ln w="4445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2035126" y="2418601"/>
              <a:ext cx="4891601" cy="870888"/>
              <a:chOff x="2035126" y="2418601"/>
              <a:chExt cx="4891601" cy="870888"/>
            </a:xfrm>
          </p:grpSpPr>
          <p:sp>
            <p:nvSpPr>
              <p:cNvPr id="123" name="Rectangle 40"/>
              <p:cNvSpPr>
                <a:spLocks noChangeArrowheads="1"/>
              </p:cNvSpPr>
              <p:nvPr/>
            </p:nvSpPr>
            <p:spPr bwMode="auto">
              <a:xfrm>
                <a:off x="3974622" y="2454460"/>
                <a:ext cx="1675216" cy="627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  <p:grpSp>
            <p:nvGrpSpPr>
              <p:cNvPr id="124" name="Group 42"/>
              <p:cNvGrpSpPr>
                <a:grpSpLocks/>
              </p:cNvGrpSpPr>
              <p:nvPr/>
            </p:nvGrpSpPr>
            <p:grpSpPr bwMode="auto">
              <a:xfrm>
                <a:off x="2035126" y="2418601"/>
                <a:ext cx="1594676" cy="870888"/>
                <a:chOff x="0" y="457"/>
                <a:chExt cx="2008" cy="1467"/>
              </a:xfrm>
            </p:grpSpPr>
            <p:pic>
              <p:nvPicPr>
                <p:cNvPr id="125" name="Picture 36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2" t="1009" r="12204" b="6554"/>
                <a:stretch>
                  <a:fillRect/>
                </a:stretch>
              </p:blipFill>
              <p:spPr bwMode="auto">
                <a:xfrm>
                  <a:off x="0" y="457"/>
                  <a:ext cx="1971" cy="1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6" name="Rectangle 41"/>
                <p:cNvSpPr>
                  <a:spLocks noChangeArrowheads="1"/>
                </p:cNvSpPr>
                <p:nvPr/>
              </p:nvSpPr>
              <p:spPr bwMode="auto">
                <a:xfrm>
                  <a:off x="136" y="552"/>
                  <a:ext cx="1872" cy="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</p:grpSp>
          <p:sp>
            <p:nvSpPr>
              <p:cNvPr id="129" name="Rectangle 46"/>
              <p:cNvSpPr>
                <a:spLocks noChangeArrowheads="1"/>
              </p:cNvSpPr>
              <p:nvPr/>
            </p:nvSpPr>
            <p:spPr bwMode="auto">
              <a:xfrm>
                <a:off x="5369241" y="2456380"/>
                <a:ext cx="1557486" cy="52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</p:grpSp>
      </p:grpSp>
      <p:sp>
        <p:nvSpPr>
          <p:cNvPr id="130" name="Text Box 68"/>
          <p:cNvSpPr txBox="1">
            <a:spLocks noChangeArrowheads="1"/>
          </p:cNvSpPr>
          <p:nvPr/>
        </p:nvSpPr>
        <p:spPr bwMode="auto">
          <a:xfrm rot="16200000">
            <a:off x="93936" y="1567877"/>
            <a:ext cx="10444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131" name="Text Box 68"/>
          <p:cNvSpPr txBox="1">
            <a:spLocks noChangeArrowheads="1"/>
          </p:cNvSpPr>
          <p:nvPr/>
        </p:nvSpPr>
        <p:spPr bwMode="auto">
          <a:xfrm rot="16200000">
            <a:off x="451033" y="2689203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132" name="Text Box 68"/>
          <p:cNvSpPr txBox="1">
            <a:spLocks noChangeArrowheads="1"/>
          </p:cNvSpPr>
          <p:nvPr/>
        </p:nvSpPr>
        <p:spPr bwMode="auto">
          <a:xfrm>
            <a:off x="1413172" y="3111129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432334" y="3775286"/>
            <a:ext cx="1485727" cy="2398580"/>
            <a:chOff x="1648416" y="3650732"/>
            <a:chExt cx="1687103" cy="2542396"/>
          </a:xfrm>
        </p:grpSpPr>
        <p:pic>
          <p:nvPicPr>
            <p:cNvPr id="1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9" t="7439" r="23816" b="9904"/>
            <a:stretch>
              <a:fillRect/>
            </a:stretch>
          </p:blipFill>
          <p:spPr bwMode="auto">
            <a:xfrm>
              <a:off x="1648416" y="3650732"/>
              <a:ext cx="83948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7" t="6877" r="24736" b="8466"/>
            <a:stretch>
              <a:fillRect/>
            </a:stretch>
          </p:blipFill>
          <p:spPr bwMode="auto">
            <a:xfrm>
              <a:off x="2465719" y="3650740"/>
              <a:ext cx="83948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2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9" t="6525" r="24339" b="2292"/>
            <a:stretch>
              <a:fillRect/>
            </a:stretch>
          </p:blipFill>
          <p:spPr bwMode="auto">
            <a:xfrm>
              <a:off x="1666073" y="5149128"/>
              <a:ext cx="83948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3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0" t="5820" r="19444" b="8466"/>
            <a:stretch>
              <a:fillRect/>
            </a:stretch>
          </p:blipFill>
          <p:spPr bwMode="auto">
            <a:xfrm>
              <a:off x="2496033" y="5138132"/>
              <a:ext cx="83948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e 14"/>
          <p:cNvGrpSpPr/>
          <p:nvPr/>
        </p:nvGrpSpPr>
        <p:grpSpPr>
          <a:xfrm>
            <a:off x="4604882" y="3730262"/>
            <a:ext cx="1421758" cy="2389381"/>
            <a:chOff x="5142281" y="3606260"/>
            <a:chExt cx="1614464" cy="2532645"/>
          </a:xfrm>
        </p:grpSpPr>
        <p:pic>
          <p:nvPicPr>
            <p:cNvPr id="137" name="Picture 21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3" t="5292" r="23413" b="8113"/>
            <a:stretch>
              <a:fillRect/>
            </a:stretch>
          </p:blipFill>
          <p:spPr bwMode="auto">
            <a:xfrm>
              <a:off x="5142281" y="3606260"/>
              <a:ext cx="80203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8" name="Picture 2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1" t="6349" r="22487" b="9877"/>
            <a:stretch>
              <a:fillRect/>
            </a:stretch>
          </p:blipFill>
          <p:spPr bwMode="auto">
            <a:xfrm>
              <a:off x="5950567" y="3615974"/>
              <a:ext cx="80203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9" name="Picture 2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6" t="5292" r="18518" b="3880"/>
            <a:stretch>
              <a:fillRect/>
            </a:stretch>
          </p:blipFill>
          <p:spPr bwMode="auto">
            <a:xfrm>
              <a:off x="5167162" y="5094905"/>
              <a:ext cx="80203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" name="Picture 2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0" t="5818" r="17461" b="8466"/>
            <a:stretch>
              <a:fillRect/>
            </a:stretch>
          </p:blipFill>
          <p:spPr bwMode="auto">
            <a:xfrm>
              <a:off x="5954709" y="5084621"/>
              <a:ext cx="802036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e 15"/>
          <p:cNvGrpSpPr/>
          <p:nvPr/>
        </p:nvGrpSpPr>
        <p:grpSpPr>
          <a:xfrm>
            <a:off x="7679111" y="3724241"/>
            <a:ext cx="1433346" cy="2388649"/>
            <a:chOff x="8385169" y="3600283"/>
            <a:chExt cx="1627622" cy="2531869"/>
          </a:xfrm>
        </p:grpSpPr>
        <p:pic>
          <p:nvPicPr>
            <p:cNvPr id="141" name="Picture 2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3" t="6351" r="18254" b="7408"/>
            <a:stretch>
              <a:fillRect/>
            </a:stretch>
          </p:blipFill>
          <p:spPr bwMode="auto">
            <a:xfrm>
              <a:off x="8400117" y="3614912"/>
              <a:ext cx="835738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26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3" t="5821" r="22090" b="8290"/>
            <a:stretch>
              <a:fillRect/>
            </a:stretch>
          </p:blipFill>
          <p:spPr bwMode="auto">
            <a:xfrm>
              <a:off x="9177053" y="3600283"/>
              <a:ext cx="835738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7" t="6349" r="16402" b="3175"/>
            <a:stretch>
              <a:fillRect/>
            </a:stretch>
          </p:blipFill>
          <p:spPr bwMode="auto">
            <a:xfrm>
              <a:off x="8385169" y="5088152"/>
              <a:ext cx="835738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2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7" t="6349" r="13492" b="8466"/>
            <a:stretch>
              <a:fillRect/>
            </a:stretch>
          </p:blipFill>
          <p:spPr bwMode="auto">
            <a:xfrm>
              <a:off x="9155754" y="5051280"/>
              <a:ext cx="835738" cy="10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5" name="Text Box 68"/>
          <p:cNvSpPr txBox="1">
            <a:spLocks noChangeArrowheads="1"/>
          </p:cNvSpPr>
          <p:nvPr/>
        </p:nvSpPr>
        <p:spPr bwMode="auto">
          <a:xfrm>
            <a:off x="667891" y="3502722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endParaRPr lang="el-GR" sz="1000" baseline="-25000" dirty="0"/>
          </a:p>
        </p:txBody>
      </p:sp>
      <p:sp>
        <p:nvSpPr>
          <p:cNvPr id="146" name="Text Box 68"/>
          <p:cNvSpPr txBox="1">
            <a:spLocks noChangeArrowheads="1"/>
          </p:cNvSpPr>
          <p:nvPr/>
        </p:nvSpPr>
        <p:spPr bwMode="auto">
          <a:xfrm>
            <a:off x="2001111" y="3502722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147" name="Text Box 68"/>
          <p:cNvSpPr txBox="1">
            <a:spLocks noChangeArrowheads="1"/>
          </p:cNvSpPr>
          <p:nvPr/>
        </p:nvSpPr>
        <p:spPr bwMode="auto">
          <a:xfrm>
            <a:off x="3702366" y="3507358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endParaRPr lang="el-GR" sz="1000" baseline="-25000" dirty="0"/>
          </a:p>
        </p:txBody>
      </p:sp>
      <p:sp>
        <p:nvSpPr>
          <p:cNvPr id="148" name="Text Box 68"/>
          <p:cNvSpPr txBox="1">
            <a:spLocks noChangeArrowheads="1"/>
          </p:cNvSpPr>
          <p:nvPr/>
        </p:nvSpPr>
        <p:spPr bwMode="auto">
          <a:xfrm>
            <a:off x="5035586" y="3507358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149" name="Text Box 68"/>
          <p:cNvSpPr txBox="1">
            <a:spLocks noChangeArrowheads="1"/>
          </p:cNvSpPr>
          <p:nvPr/>
        </p:nvSpPr>
        <p:spPr bwMode="auto">
          <a:xfrm>
            <a:off x="6736841" y="3511994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endParaRPr lang="el-GR" sz="1000" baseline="-25000" dirty="0"/>
          </a:p>
        </p:txBody>
      </p:sp>
      <p:sp>
        <p:nvSpPr>
          <p:cNvPr id="150" name="Text Box 68"/>
          <p:cNvSpPr txBox="1">
            <a:spLocks noChangeArrowheads="1"/>
          </p:cNvSpPr>
          <p:nvPr/>
        </p:nvSpPr>
        <p:spPr bwMode="auto">
          <a:xfrm>
            <a:off x="8070061" y="3511994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grpSp>
        <p:nvGrpSpPr>
          <p:cNvPr id="194" name="Groupe 193"/>
          <p:cNvGrpSpPr/>
          <p:nvPr/>
        </p:nvGrpSpPr>
        <p:grpSpPr>
          <a:xfrm>
            <a:off x="3558422" y="1101484"/>
            <a:ext cx="4827972" cy="2313498"/>
            <a:chOff x="2143132" y="975991"/>
            <a:chExt cx="4827972" cy="2313498"/>
          </a:xfrm>
        </p:grpSpPr>
        <p:grpSp>
          <p:nvGrpSpPr>
            <p:cNvPr id="206" name="Group 74"/>
            <p:cNvGrpSpPr>
              <a:grpSpLocks/>
            </p:cNvGrpSpPr>
            <p:nvPr/>
          </p:nvGrpSpPr>
          <p:grpSpPr bwMode="auto">
            <a:xfrm>
              <a:off x="3602913" y="975991"/>
              <a:ext cx="3368191" cy="1409424"/>
              <a:chOff x="2008" y="349"/>
              <a:chExt cx="3736" cy="1739"/>
            </a:xfrm>
          </p:grpSpPr>
          <p:pic>
            <p:nvPicPr>
              <p:cNvPr id="223" name="Picture 56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26" t="9171" r="11250" b="8411"/>
              <a:stretch/>
            </p:blipFill>
            <p:spPr bwMode="auto">
              <a:xfrm>
                <a:off x="3954" y="520"/>
                <a:ext cx="1790" cy="15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5" name="Line 38"/>
              <p:cNvSpPr>
                <a:spLocks noChangeShapeType="1"/>
              </p:cNvSpPr>
              <p:nvPr/>
            </p:nvSpPr>
            <p:spPr bwMode="auto">
              <a:xfrm flipV="1">
                <a:off x="4641" y="635"/>
                <a:ext cx="94" cy="118"/>
              </a:xfrm>
              <a:prstGeom prst="line">
                <a:avLst/>
              </a:prstGeom>
              <a:noFill/>
              <a:ln w="4445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39"/>
              <p:cNvSpPr>
                <a:spLocks noChangeShapeType="1"/>
              </p:cNvSpPr>
              <p:nvPr/>
            </p:nvSpPr>
            <p:spPr bwMode="auto">
              <a:xfrm flipV="1">
                <a:off x="4539" y="757"/>
                <a:ext cx="96" cy="156"/>
              </a:xfrm>
              <a:prstGeom prst="line">
                <a:avLst/>
              </a:prstGeom>
              <a:noFill/>
              <a:ln w="4445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Text Box 53"/>
              <p:cNvSpPr txBox="1">
                <a:spLocks noChangeArrowheads="1"/>
              </p:cNvSpPr>
              <p:nvPr/>
            </p:nvSpPr>
            <p:spPr bwMode="auto">
              <a:xfrm>
                <a:off x="4343" y="595"/>
                <a:ext cx="19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it-IT" sz="12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8" name="Text Box 54"/>
              <p:cNvSpPr txBox="1">
                <a:spLocks noChangeArrowheads="1"/>
              </p:cNvSpPr>
              <p:nvPr/>
            </p:nvSpPr>
            <p:spPr bwMode="auto">
              <a:xfrm>
                <a:off x="4456" y="464"/>
                <a:ext cx="19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it-IT" sz="12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9" name="Text Box 55"/>
              <p:cNvSpPr txBox="1">
                <a:spLocks noChangeArrowheads="1"/>
              </p:cNvSpPr>
              <p:nvPr/>
            </p:nvSpPr>
            <p:spPr bwMode="auto">
              <a:xfrm>
                <a:off x="4633" y="349"/>
                <a:ext cx="19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it-IT" sz="12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30" name="Line 56"/>
              <p:cNvSpPr>
                <a:spLocks noChangeShapeType="1"/>
              </p:cNvSpPr>
              <p:nvPr/>
            </p:nvSpPr>
            <p:spPr bwMode="auto">
              <a:xfrm flipV="1">
                <a:off x="4758" y="592"/>
                <a:ext cx="72" cy="40"/>
              </a:xfrm>
              <a:prstGeom prst="line">
                <a:avLst/>
              </a:prstGeom>
              <a:noFill/>
              <a:ln w="4445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Rectangle 66"/>
              <p:cNvSpPr>
                <a:spLocks noChangeArrowheads="1"/>
              </p:cNvSpPr>
              <p:nvPr/>
            </p:nvSpPr>
            <p:spPr bwMode="auto">
              <a:xfrm>
                <a:off x="2008" y="536"/>
                <a:ext cx="80" cy="1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  <p:sp>
            <p:nvSpPr>
              <p:cNvPr id="232" name="Rectangle 67"/>
              <p:cNvSpPr>
                <a:spLocks noChangeArrowheads="1"/>
              </p:cNvSpPr>
              <p:nvPr/>
            </p:nvSpPr>
            <p:spPr bwMode="auto">
              <a:xfrm>
                <a:off x="3897" y="521"/>
                <a:ext cx="80" cy="1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  <p:sp>
            <p:nvSpPr>
              <p:cNvPr id="235" name="Text Box 59"/>
              <p:cNvSpPr txBox="1">
                <a:spLocks noChangeArrowheads="1"/>
              </p:cNvSpPr>
              <p:nvPr/>
            </p:nvSpPr>
            <p:spPr bwMode="auto">
              <a:xfrm>
                <a:off x="5267" y="467"/>
                <a:ext cx="19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it-IT" sz="12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196" name="Groupe 195"/>
            <p:cNvGrpSpPr/>
            <p:nvPr/>
          </p:nvGrpSpPr>
          <p:grpSpPr>
            <a:xfrm>
              <a:off x="2143132" y="2418601"/>
              <a:ext cx="4799571" cy="870888"/>
              <a:chOff x="2143132" y="2418601"/>
              <a:chExt cx="4799571" cy="870888"/>
            </a:xfrm>
          </p:grpSpPr>
          <p:sp>
            <p:nvSpPr>
              <p:cNvPr id="205" name="Rectangle 40"/>
              <p:cNvSpPr>
                <a:spLocks noChangeArrowheads="1"/>
              </p:cNvSpPr>
              <p:nvPr/>
            </p:nvSpPr>
            <p:spPr bwMode="auto">
              <a:xfrm>
                <a:off x="3974622" y="2454460"/>
                <a:ext cx="1675216" cy="627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  <p:sp>
            <p:nvSpPr>
              <p:cNvPr id="203" name="Rectangle 41"/>
              <p:cNvSpPr>
                <a:spLocks noChangeArrowheads="1"/>
              </p:cNvSpPr>
              <p:nvPr/>
            </p:nvSpPr>
            <p:spPr bwMode="auto">
              <a:xfrm>
                <a:off x="2143132" y="2474997"/>
                <a:ext cx="1486670" cy="474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 eaLnBrk="0" hangingPunct="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  <p:grpSp>
            <p:nvGrpSpPr>
              <p:cNvPr id="199" name="Group 50"/>
              <p:cNvGrpSpPr>
                <a:grpSpLocks/>
              </p:cNvGrpSpPr>
              <p:nvPr/>
            </p:nvGrpSpPr>
            <p:grpSpPr bwMode="auto">
              <a:xfrm>
                <a:off x="5111658" y="2418601"/>
                <a:ext cx="1831045" cy="870888"/>
                <a:chOff x="3926" y="449"/>
                <a:chExt cx="1834" cy="1360"/>
              </a:xfrm>
            </p:grpSpPr>
            <p:pic>
              <p:nvPicPr>
                <p:cNvPr id="200" name="Picture 45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10" r="16217" b="5591"/>
                <a:stretch>
                  <a:fillRect/>
                </a:stretch>
              </p:blipFill>
              <p:spPr bwMode="auto">
                <a:xfrm>
                  <a:off x="3926" y="449"/>
                  <a:ext cx="1834" cy="1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1" name="Rectangle 46"/>
                <p:cNvSpPr>
                  <a:spLocks noChangeArrowheads="1"/>
                </p:cNvSpPr>
                <p:nvPr/>
              </p:nvSpPr>
              <p:spPr bwMode="auto">
                <a:xfrm>
                  <a:off x="4184" y="508"/>
                  <a:ext cx="1560" cy="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</p:grpSp>
        </p:grpSp>
      </p:grpSp>
      <p:grpSp>
        <p:nvGrpSpPr>
          <p:cNvPr id="19" name="Groupe 18"/>
          <p:cNvGrpSpPr/>
          <p:nvPr/>
        </p:nvGrpSpPr>
        <p:grpSpPr>
          <a:xfrm>
            <a:off x="2034485" y="1081628"/>
            <a:ext cx="4783595" cy="2353211"/>
            <a:chOff x="1652940" y="1081628"/>
            <a:chExt cx="4783595" cy="2353211"/>
          </a:xfrm>
        </p:grpSpPr>
        <p:grpSp>
          <p:nvGrpSpPr>
            <p:cNvPr id="152" name="Groupe 151"/>
            <p:cNvGrpSpPr/>
            <p:nvPr/>
          </p:nvGrpSpPr>
          <p:grpSpPr>
            <a:xfrm>
              <a:off x="1652940" y="1081628"/>
              <a:ext cx="4783595" cy="2353211"/>
              <a:chOff x="2143132" y="936278"/>
              <a:chExt cx="4783595" cy="2353211"/>
            </a:xfrm>
          </p:grpSpPr>
          <p:grpSp>
            <p:nvGrpSpPr>
              <p:cNvPr id="164" name="Group 74"/>
              <p:cNvGrpSpPr>
                <a:grpSpLocks/>
              </p:cNvGrpSpPr>
              <p:nvPr/>
            </p:nvGrpSpPr>
            <p:grpSpPr bwMode="auto">
              <a:xfrm>
                <a:off x="3602912" y="936278"/>
                <a:ext cx="1775152" cy="1449948"/>
                <a:chOff x="2008" y="300"/>
                <a:chExt cx="1969" cy="1789"/>
              </a:xfrm>
            </p:grpSpPr>
            <p:pic>
              <p:nvPicPr>
                <p:cNvPr id="173" name="Picture 45"/>
                <p:cNvPicPr>
                  <a:picLocks noChangeAspect="1" noChangeArrowheads="1"/>
                </p:cNvPicPr>
                <p:nvPr/>
              </p:nvPicPr>
              <p:blipFill rotWithShape="1"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15" t="10133" r="17396" b="8530"/>
                <a:stretch/>
              </p:blipFill>
              <p:spPr bwMode="auto">
                <a:xfrm>
                  <a:off x="2349" y="537"/>
                  <a:ext cx="1287" cy="1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5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920" y="666"/>
                  <a:ext cx="114" cy="122"/>
                </a:xfrm>
                <a:prstGeom prst="line">
                  <a:avLst/>
                </a:prstGeom>
                <a:noFill/>
                <a:ln w="4445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819" y="817"/>
                  <a:ext cx="96" cy="138"/>
                </a:xfrm>
                <a:prstGeom prst="line">
                  <a:avLst/>
                </a:prstGeom>
                <a:noFill/>
                <a:ln w="4445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044" y="604"/>
                  <a:ext cx="84" cy="30"/>
                </a:xfrm>
                <a:prstGeom prst="line">
                  <a:avLst/>
                </a:prstGeom>
                <a:noFill/>
                <a:ln w="4445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684" y="584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17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783" y="431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18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2932" y="300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89" name="Rectangle 66"/>
                <p:cNvSpPr>
                  <a:spLocks noChangeArrowheads="1"/>
                </p:cNvSpPr>
                <p:nvPr/>
              </p:nvSpPr>
              <p:spPr bwMode="auto">
                <a:xfrm>
                  <a:off x="2008" y="536"/>
                  <a:ext cx="80" cy="1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  <p:sp>
              <p:nvSpPr>
                <p:cNvPr id="190" name="Rectangle 67"/>
                <p:cNvSpPr>
                  <a:spLocks noChangeArrowheads="1"/>
                </p:cNvSpPr>
                <p:nvPr/>
              </p:nvSpPr>
              <p:spPr bwMode="auto">
                <a:xfrm>
                  <a:off x="3897" y="521"/>
                  <a:ext cx="80" cy="1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  <p:sp>
              <p:nvSpPr>
                <p:cNvPr id="192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411" y="478"/>
                  <a:ext cx="19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it-IT" sz="1200" dirty="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D</a:t>
                  </a:r>
                </a:p>
              </p:txBody>
            </p:sp>
          </p:grpSp>
          <p:grpSp>
            <p:nvGrpSpPr>
              <p:cNvPr id="154" name="Groupe 153"/>
              <p:cNvGrpSpPr/>
              <p:nvPr/>
            </p:nvGrpSpPr>
            <p:grpSpPr>
              <a:xfrm>
                <a:off x="2143132" y="2418601"/>
                <a:ext cx="4783595" cy="870888"/>
                <a:chOff x="2143132" y="2418601"/>
                <a:chExt cx="4783595" cy="870888"/>
              </a:xfrm>
            </p:grpSpPr>
            <p:grpSp>
              <p:nvGrpSpPr>
                <p:cNvPr id="155" name="Group 51"/>
                <p:cNvGrpSpPr>
                  <a:grpSpLocks/>
                </p:cNvGrpSpPr>
                <p:nvPr/>
              </p:nvGrpSpPr>
              <p:grpSpPr bwMode="auto">
                <a:xfrm>
                  <a:off x="3728530" y="2418601"/>
                  <a:ext cx="1921308" cy="870888"/>
                  <a:chOff x="1953" y="584"/>
                  <a:chExt cx="2147" cy="1360"/>
                </a:xfrm>
              </p:grpSpPr>
              <p:pic>
                <p:nvPicPr>
                  <p:cNvPr id="162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72" t="-1140" r="12808" b="5243"/>
                  <a:stretch>
                    <a:fillRect/>
                  </a:stretch>
                </p:blipFill>
                <p:spPr bwMode="auto">
                  <a:xfrm>
                    <a:off x="1953" y="584"/>
                    <a:ext cx="1963" cy="13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6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228" y="640"/>
                    <a:ext cx="1872" cy="9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algn="ctr"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algn="ctr"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algn="ctr"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algn="ctr"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algn="ctr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algn="ctr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algn="ctr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algn="ctr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Wingdings" panose="05000000000000000000" pitchFamily="2" charset="2"/>
                      <a:defRPr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/>
                  </a:p>
                </p:txBody>
              </p:sp>
            </p:grpSp>
            <p:sp>
              <p:nvSpPr>
                <p:cNvPr id="161" name="Rectangle 41"/>
                <p:cNvSpPr>
                  <a:spLocks noChangeArrowheads="1"/>
                </p:cNvSpPr>
                <p:nvPr/>
              </p:nvSpPr>
              <p:spPr bwMode="auto">
                <a:xfrm>
                  <a:off x="2143132" y="2474997"/>
                  <a:ext cx="1486670" cy="474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  <p:sp>
              <p:nvSpPr>
                <p:cNvPr id="159" name="Rectangle 46"/>
                <p:cNvSpPr>
                  <a:spLocks noChangeArrowheads="1"/>
                </p:cNvSpPr>
                <p:nvPr/>
              </p:nvSpPr>
              <p:spPr bwMode="auto">
                <a:xfrm>
                  <a:off x="5369241" y="2456380"/>
                  <a:ext cx="1557486" cy="525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 eaLnBrk="0" hangingPunct="0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Wingdings" panose="05000000000000000000" pitchFamily="2" charset="2"/>
                    <a:defRPr sz="1200" b="1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/>
                </a:p>
              </p:txBody>
            </p:sp>
          </p:grpSp>
        </p:grp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4"/>
            <a:srcRect l="-2" r="19279"/>
            <a:stretch/>
          </p:blipFill>
          <p:spPr>
            <a:xfrm>
              <a:off x="3304880" y="1299872"/>
              <a:ext cx="187000" cy="1303908"/>
            </a:xfrm>
            <a:prstGeom prst="rect">
              <a:avLst/>
            </a:prstGeom>
          </p:spPr>
        </p:pic>
      </p:grpSp>
      <p:sp>
        <p:nvSpPr>
          <p:cNvPr id="236" name="Text Box 5"/>
          <p:cNvSpPr txBox="1">
            <a:spLocks noChangeArrowheads="1"/>
          </p:cNvSpPr>
          <p:nvPr/>
        </p:nvSpPr>
        <p:spPr bwMode="auto">
          <a:xfrm>
            <a:off x="1273239" y="6058528"/>
            <a:ext cx="9133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dilating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shear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bands</a:t>
            </a:r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7" name="Text Box 5"/>
          <p:cNvSpPr txBox="1">
            <a:spLocks noChangeArrowheads="1"/>
          </p:cNvSpPr>
          <p:nvPr/>
        </p:nvSpPr>
        <p:spPr bwMode="auto">
          <a:xfrm>
            <a:off x="4435038" y="6058528"/>
            <a:ext cx="9133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compacting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shear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bands</a:t>
            </a:r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8" name="Text Box 5"/>
          <p:cNvSpPr txBox="1">
            <a:spLocks noChangeArrowheads="1"/>
          </p:cNvSpPr>
          <p:nvPr/>
        </p:nvSpPr>
        <p:spPr bwMode="auto">
          <a:xfrm>
            <a:off x="7524328" y="6058528"/>
            <a:ext cx="9133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compacting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shear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bands</a:t>
            </a:r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9" name="Text Box 68"/>
          <p:cNvSpPr txBox="1">
            <a:spLocks noChangeArrowheads="1"/>
          </p:cNvSpPr>
          <p:nvPr/>
        </p:nvSpPr>
        <p:spPr bwMode="auto">
          <a:xfrm>
            <a:off x="4215940" y="310553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sp>
        <p:nvSpPr>
          <p:cNvPr id="240" name="Text Box 68"/>
          <p:cNvSpPr txBox="1">
            <a:spLocks noChangeArrowheads="1"/>
          </p:cNvSpPr>
          <p:nvPr/>
        </p:nvSpPr>
        <p:spPr bwMode="auto">
          <a:xfrm>
            <a:off x="7018708" y="3099943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sp>
        <p:nvSpPr>
          <p:cNvPr id="241" name="Text Box 68"/>
          <p:cNvSpPr txBox="1">
            <a:spLocks noChangeArrowheads="1"/>
          </p:cNvSpPr>
          <p:nvPr/>
        </p:nvSpPr>
        <p:spPr bwMode="auto">
          <a:xfrm rot="16200000">
            <a:off x="3044286" y="1568429"/>
            <a:ext cx="10444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242" name="Text Box 68"/>
          <p:cNvSpPr txBox="1">
            <a:spLocks noChangeArrowheads="1"/>
          </p:cNvSpPr>
          <p:nvPr/>
        </p:nvSpPr>
        <p:spPr bwMode="auto">
          <a:xfrm rot="16200000">
            <a:off x="3401383" y="2689755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243" name="Text Box 68"/>
          <p:cNvSpPr txBox="1">
            <a:spLocks noChangeArrowheads="1"/>
          </p:cNvSpPr>
          <p:nvPr/>
        </p:nvSpPr>
        <p:spPr bwMode="auto">
          <a:xfrm rot="16200000">
            <a:off x="5958060" y="1568981"/>
            <a:ext cx="10444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244" name="Text Box 68"/>
          <p:cNvSpPr txBox="1">
            <a:spLocks noChangeArrowheads="1"/>
          </p:cNvSpPr>
          <p:nvPr/>
        </p:nvSpPr>
        <p:spPr bwMode="auto">
          <a:xfrm rot="16200000">
            <a:off x="6315157" y="2690307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2956545" y="1031724"/>
            <a:ext cx="3118781" cy="5457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115617" y="2329296"/>
            <a:ext cx="79208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20 </a:t>
            </a:r>
            <a:r>
              <a:rPr lang="fr-FR" sz="1400" dirty="0" err="1" smtClean="0"/>
              <a:t>MPa</a:t>
            </a:r>
            <a:endParaRPr lang="fr-FR" sz="1400" dirty="0"/>
          </a:p>
        </p:txBody>
      </p:sp>
      <p:sp>
        <p:nvSpPr>
          <p:cNvPr id="245" name="ZoneTexte 244"/>
          <p:cNvSpPr txBox="1"/>
          <p:nvPr/>
        </p:nvSpPr>
        <p:spPr>
          <a:xfrm>
            <a:off x="4072225" y="2322891"/>
            <a:ext cx="79208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40 </a:t>
            </a:r>
            <a:r>
              <a:rPr lang="fr-FR" sz="1400" dirty="0" err="1" smtClean="0"/>
              <a:t>MPa</a:t>
            </a:r>
            <a:endParaRPr lang="fr-FR" sz="1400" dirty="0"/>
          </a:p>
        </p:txBody>
      </p:sp>
      <p:sp>
        <p:nvSpPr>
          <p:cNvPr id="246" name="ZoneTexte 245"/>
          <p:cNvSpPr txBox="1"/>
          <p:nvPr/>
        </p:nvSpPr>
        <p:spPr>
          <a:xfrm>
            <a:off x="7229580" y="2322891"/>
            <a:ext cx="79208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50 </a:t>
            </a:r>
            <a:r>
              <a:rPr lang="fr-FR" sz="1400" dirty="0" err="1" smtClean="0"/>
              <a:t>MPa</a:t>
            </a:r>
            <a:endParaRPr lang="fr-FR" sz="1400" dirty="0"/>
          </a:p>
        </p:txBody>
      </p:sp>
      <p:pic>
        <p:nvPicPr>
          <p:cNvPr id="247" name="Image 24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14547" y="1368219"/>
            <a:ext cx="1333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4860032" y="2756219"/>
            <a:ext cx="4376215" cy="2520000"/>
            <a:chOff x="4767784" y="3856987"/>
            <a:chExt cx="4376215" cy="2520000"/>
          </a:xfrm>
        </p:grpSpPr>
        <p:graphicFrame>
          <p:nvGraphicFramePr>
            <p:cNvPr id="158" name="Grafico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826007"/>
                </p:ext>
              </p:extLst>
            </p:nvPr>
          </p:nvGraphicFramePr>
          <p:xfrm>
            <a:off x="4767784" y="3856987"/>
            <a:ext cx="4376215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ZoneTexte 12"/>
            <p:cNvSpPr txBox="1"/>
            <p:nvPr/>
          </p:nvSpPr>
          <p:spPr>
            <a:xfrm>
              <a:off x="7790743" y="5679536"/>
              <a:ext cx="85589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tIns="0" rIns="0" bIns="0" rtlCol="0">
              <a:spAutoFit/>
            </a:bodyPr>
            <a:lstStyle/>
            <a:p>
              <a:r>
                <a:rPr lang="fr-FR" sz="900" dirty="0" err="1" smtClean="0"/>
                <a:t>Pre-peak</a:t>
              </a:r>
              <a:endParaRPr lang="fr-FR" sz="900" dirty="0" smtClean="0"/>
            </a:p>
            <a:p>
              <a:r>
                <a:rPr lang="fr-FR" sz="900" dirty="0" smtClean="0"/>
                <a:t>Post-</a:t>
              </a:r>
              <a:r>
                <a:rPr lang="fr-FR" sz="900" dirty="0" err="1" smtClean="0"/>
                <a:t>peak</a:t>
              </a:r>
              <a:endParaRPr lang="fr-FR" sz="900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395536" y="2581764"/>
            <a:ext cx="4081463" cy="2571026"/>
            <a:chOff x="395536" y="2581764"/>
            <a:chExt cx="4081463" cy="2571026"/>
          </a:xfrm>
        </p:grpSpPr>
        <p:grpSp>
          <p:nvGrpSpPr>
            <p:cNvPr id="153" name="Gruppo 4"/>
            <p:cNvGrpSpPr>
              <a:grpSpLocks/>
            </p:cNvGrpSpPr>
            <p:nvPr/>
          </p:nvGrpSpPr>
          <p:grpSpPr bwMode="auto">
            <a:xfrm>
              <a:off x="395536" y="2920765"/>
              <a:ext cx="4081463" cy="2232025"/>
              <a:chOff x="4793980" y="1556300"/>
              <a:chExt cx="4080095" cy="2232000"/>
            </a:xfrm>
          </p:grpSpPr>
          <p:pic>
            <p:nvPicPr>
              <p:cNvPr id="156" name="Immagin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8" t="7767" r="11630" b="9422"/>
              <a:stretch>
                <a:fillRect/>
              </a:stretch>
            </p:blipFill>
            <p:spPr bwMode="auto">
              <a:xfrm>
                <a:off x="4793980" y="1556300"/>
                <a:ext cx="4080095" cy="22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Rettangolo 3"/>
              <p:cNvSpPr/>
              <p:nvPr/>
            </p:nvSpPr>
            <p:spPr>
              <a:xfrm>
                <a:off x="4793980" y="1556300"/>
                <a:ext cx="4080095" cy="222406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/>
                </a:pPr>
                <a:endParaRPr lang="fr-FR"/>
              </a:p>
            </p:txBody>
          </p:sp>
        </p:grpSp>
        <p:sp>
          <p:nvSpPr>
            <p:cNvPr id="165" name="Text Box 5"/>
            <p:cNvSpPr txBox="1">
              <a:spLocks noChangeArrowheads="1"/>
            </p:cNvSpPr>
            <p:nvPr/>
          </p:nvSpPr>
          <p:spPr bwMode="auto">
            <a:xfrm>
              <a:off x="1567903" y="2581764"/>
              <a:ext cx="15074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peak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values </a:t>
              </a:r>
              <a:r>
                <a:rPr lang="fr-FR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b="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fr-FR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vs.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p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6" name="ZoneTexte 165"/>
          <p:cNvSpPr txBox="1"/>
          <p:nvPr/>
        </p:nvSpPr>
        <p:spPr>
          <a:xfrm>
            <a:off x="286262" y="1052138"/>
            <a:ext cx="824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#1 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Mean stress dependence on band orientation and volume strain inside band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difference between band orientation before peak and post-peak bands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05791" y="624665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</a:p>
          <a:p>
            <a:r>
              <a:rPr lang="fr-FR" sz="800" dirty="0"/>
              <a:t>Couture C., Bésuelle P., 2022, A </a:t>
            </a:r>
            <a:r>
              <a:rPr lang="fr-FR" sz="800" dirty="0" err="1"/>
              <a:t>true</a:t>
            </a:r>
            <a:r>
              <a:rPr lang="fr-FR" sz="800" dirty="0"/>
              <a:t> triaxial </a:t>
            </a:r>
            <a:r>
              <a:rPr lang="fr-FR" sz="800" dirty="0" err="1"/>
              <a:t>experimental</a:t>
            </a:r>
            <a:r>
              <a:rPr lang="fr-FR" sz="800" dirty="0"/>
              <a:t> </a:t>
            </a:r>
            <a:r>
              <a:rPr lang="fr-FR" sz="800" dirty="0" err="1"/>
              <a:t>study</a:t>
            </a:r>
            <a:r>
              <a:rPr lang="fr-FR" sz="800" dirty="0"/>
              <a:t> on </a:t>
            </a:r>
            <a:r>
              <a:rPr lang="fr-FR" sz="800" dirty="0" err="1"/>
              <a:t>porous</a:t>
            </a:r>
            <a:r>
              <a:rPr lang="fr-FR" sz="800" dirty="0"/>
              <a:t> Vosges </a:t>
            </a:r>
            <a:r>
              <a:rPr lang="fr-FR" sz="800" dirty="0" err="1"/>
              <a:t>sandstone</a:t>
            </a:r>
            <a:r>
              <a:rPr lang="fr-FR" sz="800" dirty="0"/>
              <a:t>: </a:t>
            </a:r>
            <a:r>
              <a:rPr lang="fr-FR" sz="800" dirty="0" err="1"/>
              <a:t>from</a:t>
            </a:r>
            <a:r>
              <a:rPr lang="fr-FR" sz="800" dirty="0"/>
              <a:t> </a:t>
            </a:r>
            <a:r>
              <a:rPr lang="fr-FR" sz="800" dirty="0" err="1"/>
              <a:t>strain</a:t>
            </a:r>
            <a:r>
              <a:rPr lang="fr-FR" sz="800" dirty="0"/>
              <a:t> </a:t>
            </a:r>
            <a:r>
              <a:rPr lang="fr-FR" sz="800" dirty="0" err="1"/>
              <a:t>localization</a:t>
            </a:r>
            <a:r>
              <a:rPr lang="fr-FR" sz="800" dirty="0"/>
              <a:t> </a:t>
            </a:r>
            <a:r>
              <a:rPr lang="fr-FR" sz="800" dirty="0" err="1"/>
              <a:t>precursors</a:t>
            </a:r>
            <a:r>
              <a:rPr lang="fr-FR" sz="800" dirty="0"/>
              <a:t> to </a:t>
            </a:r>
            <a:r>
              <a:rPr lang="fr-FR" sz="800" dirty="0" err="1"/>
              <a:t>failure</a:t>
            </a:r>
            <a:r>
              <a:rPr lang="fr-FR" sz="800" dirty="0"/>
              <a:t> </a:t>
            </a:r>
            <a:r>
              <a:rPr lang="fr-FR" sz="800" dirty="0" err="1"/>
              <a:t>using</a:t>
            </a:r>
            <a:r>
              <a:rPr lang="fr-FR" sz="800" dirty="0"/>
              <a:t> full-</a:t>
            </a:r>
            <a:r>
              <a:rPr lang="fr-FR" sz="800" dirty="0" err="1"/>
              <a:t>field</a:t>
            </a:r>
            <a:r>
              <a:rPr lang="fr-FR" sz="800" dirty="0"/>
              <a:t> </a:t>
            </a:r>
            <a:r>
              <a:rPr lang="fr-FR" sz="800" dirty="0" err="1"/>
              <a:t>measurements</a:t>
            </a:r>
            <a:r>
              <a:rPr lang="fr-FR" sz="800" dirty="0"/>
              <a:t>, Int. J. Rock </a:t>
            </a:r>
            <a:r>
              <a:rPr lang="fr-FR" sz="800" dirty="0" err="1"/>
              <a:t>Mech</a:t>
            </a:r>
            <a:r>
              <a:rPr lang="fr-FR" sz="800" dirty="0"/>
              <a:t>. Mining </a:t>
            </a:r>
            <a:r>
              <a:rPr lang="fr-FR" sz="800" dirty="0" err="1"/>
              <a:t>Sci</a:t>
            </a:r>
            <a:r>
              <a:rPr lang="fr-FR" sz="800" dirty="0"/>
              <a:t>., vol. 153, pp. 105031, </a:t>
            </a:r>
            <a:r>
              <a:rPr lang="fr-FR" sz="800" dirty="0" err="1"/>
              <a:t>doi</a:t>
            </a:r>
            <a:r>
              <a:rPr lang="fr-FR" sz="800" dirty="0"/>
              <a:t>: </a:t>
            </a:r>
            <a:r>
              <a:rPr lang="fr-FR" sz="800" dirty="0" smtClean="0"/>
              <a:t>10.1016/j.ijrmms.2021.105031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#2</a:t>
            </a:r>
            <a:r>
              <a:rPr lang="en-GB" dirty="0" smtClean="0">
                <a:solidFill>
                  <a:srgbClr val="C00000"/>
                </a:solidFill>
              </a:rPr>
              <a:t>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angles [0-60°]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Isotropic loading then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deviatoric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loading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Prismatic specimen size: H 50 mm, W 25 mm, T 30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GB" sz="1600" dirty="0">
                <a:solidFill>
                  <a:srgbClr val="C00000"/>
                </a:solidFill>
              </a:rPr>
              <a:t>Lode angle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defined here to be 0° for ASC (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1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&gt; 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= 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) and 60° for ASE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1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= 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&gt; 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74" name="Rettangolo 3"/>
          <p:cNvSpPr/>
          <p:nvPr/>
        </p:nvSpPr>
        <p:spPr>
          <a:xfrm>
            <a:off x="708174" y="6557777"/>
            <a:ext cx="397617" cy="22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407511"/>
            <a:ext cx="2613155" cy="15387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33" y="3922708"/>
            <a:ext cx="2232248" cy="1949496"/>
          </a:xfrm>
          <a:prstGeom prst="rect">
            <a:avLst/>
          </a:prstGeom>
        </p:spPr>
      </p:pic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08017"/>
              </p:ext>
            </p:extLst>
          </p:nvPr>
        </p:nvGraphicFramePr>
        <p:xfrm>
          <a:off x="5070097" y="2975149"/>
          <a:ext cx="2388096" cy="797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5556">
                  <a:extLst>
                    <a:ext uri="{9D8B030D-6E8A-4147-A177-3AD203B41FA5}">
                      <a16:colId xmlns:a16="http://schemas.microsoft.com/office/drawing/2014/main" val="210468194"/>
                    </a:ext>
                  </a:extLst>
                </a:gridCol>
                <a:gridCol w="338508">
                  <a:extLst>
                    <a:ext uri="{9D8B030D-6E8A-4147-A177-3AD203B41FA5}">
                      <a16:colId xmlns:a16="http://schemas.microsoft.com/office/drawing/2014/main" val="2207751145"/>
                    </a:ext>
                  </a:extLst>
                </a:gridCol>
                <a:gridCol w="338508">
                  <a:extLst>
                    <a:ext uri="{9D8B030D-6E8A-4147-A177-3AD203B41FA5}">
                      <a16:colId xmlns:a16="http://schemas.microsoft.com/office/drawing/2014/main" val="1448789519"/>
                    </a:ext>
                  </a:extLst>
                </a:gridCol>
                <a:gridCol w="338508">
                  <a:extLst>
                    <a:ext uri="{9D8B030D-6E8A-4147-A177-3AD203B41FA5}">
                      <a16:colId xmlns:a16="http://schemas.microsoft.com/office/drawing/2014/main" val="2216713034"/>
                    </a:ext>
                  </a:extLst>
                </a:gridCol>
                <a:gridCol w="338508">
                  <a:extLst>
                    <a:ext uri="{9D8B030D-6E8A-4147-A177-3AD203B41FA5}">
                      <a16:colId xmlns:a16="http://schemas.microsoft.com/office/drawing/2014/main" val="1383902811"/>
                    </a:ext>
                  </a:extLst>
                </a:gridCol>
                <a:gridCol w="338508">
                  <a:extLst>
                    <a:ext uri="{9D8B030D-6E8A-4147-A177-3AD203B41FA5}">
                      <a16:colId xmlns:a16="http://schemas.microsoft.com/office/drawing/2014/main" val="351819425"/>
                    </a:ext>
                  </a:extLst>
                </a:gridCol>
              </a:tblGrid>
              <a:tr h="2657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fr-FR" sz="800" baseline="-25000" dirty="0" smtClean="0">
                          <a:sym typeface="Symbol" panose="05050102010706020507" pitchFamily="18" charset="2"/>
                        </a:rPr>
                        <a:t>m </a:t>
                      </a:r>
                      <a:r>
                        <a:rPr lang="fr-FR" sz="800" dirty="0" smtClean="0">
                          <a:sym typeface="Symbol" panose="05050102010706020507" pitchFamily="18" charset="2"/>
                        </a:rPr>
                        <a:t>\ </a:t>
                      </a:r>
                      <a:endParaRPr lang="fr-FR" sz="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0°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15°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30°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45°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60°</a:t>
                      </a:r>
                      <a:endParaRPr lang="fr-FR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859829"/>
                  </a:ext>
                </a:extLst>
              </a:tr>
              <a:tr h="26579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60 </a:t>
                      </a:r>
                      <a:r>
                        <a:rPr lang="fr-FR" sz="800" dirty="0" err="1" smtClean="0"/>
                        <a:t>MPa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5861"/>
                  </a:ext>
                </a:extLst>
              </a:tr>
              <a:tr h="26579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90 </a:t>
                      </a:r>
                      <a:r>
                        <a:rPr lang="fr-FR" sz="800" dirty="0" err="1" smtClean="0"/>
                        <a:t>MPa</a:t>
                      </a:r>
                      <a:endParaRPr lang="fr-F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x</a:t>
                      </a:r>
                      <a:endParaRPr lang="fr-FR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47307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059441"/>
            <a:ext cx="3581274" cy="27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70" y="1916832"/>
            <a:ext cx="8468631" cy="26978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42" y="4791143"/>
            <a:ext cx="5832648" cy="16933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86262" y="1052138"/>
            <a:ext cx="824617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angles [0-60°]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2620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86262" y="1052138"/>
            <a:ext cx="824617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 [0-60°]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29" y="4093899"/>
            <a:ext cx="8661552" cy="26268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70" y="1367965"/>
            <a:ext cx="8468631" cy="269786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7000" y="5213075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increment</a:t>
            </a: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 [0-60°]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70" y="1367965"/>
            <a:ext cx="8468631" cy="269786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29" y="4093899"/>
            <a:ext cx="8661552" cy="262686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7000" y="5213075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increment</a:t>
            </a: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r="31170"/>
          <a:stretch/>
        </p:blipFill>
        <p:spPr>
          <a:xfrm>
            <a:off x="35496" y="2833773"/>
            <a:ext cx="9031849" cy="397960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607" y="3429813"/>
            <a:ext cx="515987" cy="30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 [0-60°]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29" y="4093899"/>
            <a:ext cx="8661552" cy="262686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823665"/>
            <a:ext cx="2710017" cy="290970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70" y="1367965"/>
            <a:ext cx="8468631" cy="26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94" y="1707701"/>
            <a:ext cx="7505914" cy="255169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94" y="4222761"/>
            <a:ext cx="8343768" cy="237914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9206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ZoneTexte 5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I</a:t>
            </a:r>
            <a:r>
              <a:rPr lang="fr-FR" sz="2800" b="1" cap="small" dirty="0" smtClean="0">
                <a:solidFill>
                  <a:schemeClr val="accent1"/>
                </a:solidFill>
              </a:rPr>
              <a:t>ntroduction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7" name="AutoShape 2" descr="Vue en 3D du futur centre de stockage profond"/>
          <p:cNvSpPr>
            <a:spLocks noChangeAspect="1" noChangeArrowheads="1"/>
          </p:cNvSpPr>
          <p:nvPr/>
        </p:nvSpPr>
        <p:spPr bwMode="auto">
          <a:xfrm>
            <a:off x="155575" y="-2514600"/>
            <a:ext cx="78009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5" name="ZoneTexte 1024"/>
          <p:cNvSpPr txBox="1"/>
          <p:nvPr/>
        </p:nvSpPr>
        <p:spPr>
          <a:xfrm>
            <a:off x="8874332" y="44624"/>
            <a:ext cx="234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3256" y="1820483"/>
            <a:ext cx="8371076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Strain localisation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a major failure process in porous rocks, well-known to be </a:t>
            </a:r>
            <a:r>
              <a:rPr lang="en-GB" sz="1600" dirty="0" smtClean="0">
                <a:solidFill>
                  <a:srgbClr val="FF0000"/>
                </a:solidFill>
              </a:rPr>
              <a:t>mean-stress dependant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However, </a:t>
            </a:r>
            <a:r>
              <a:rPr lang="en-GB" sz="1400" dirty="0" smtClean="0">
                <a:solidFill>
                  <a:srgbClr val="FF0000"/>
                </a:solidFill>
              </a:rPr>
              <a:t>experimental characterisation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mainly limited to </a:t>
            </a:r>
            <a:r>
              <a:rPr lang="en-GB" sz="1400" dirty="0" smtClean="0">
                <a:solidFill>
                  <a:srgbClr val="FF0000"/>
                </a:solidFill>
              </a:rPr>
              <a:t>axisymmetric conditions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(axisymmetric compression tests, axisymmetric extension tests)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 representative of </a:t>
            </a:r>
            <a:r>
              <a:rPr lang="en-GB" sz="1400" dirty="0" smtClean="0">
                <a:solidFill>
                  <a:srgbClr val="FF0000"/>
                </a:solidFill>
              </a:rPr>
              <a:t>real </a:t>
            </a:r>
            <a:r>
              <a:rPr lang="en-GB" sz="1400" i="1" dirty="0" smtClean="0">
                <a:solidFill>
                  <a:srgbClr val="FF0000"/>
                </a:solidFill>
              </a:rPr>
              <a:t>in situ</a:t>
            </a:r>
            <a:r>
              <a:rPr lang="en-GB" sz="1400" dirty="0" smtClean="0">
                <a:solidFill>
                  <a:srgbClr val="FF0000"/>
                </a:solidFill>
              </a:rPr>
              <a:t> stress states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quite particular in term of localisation conditions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a few experimental devices for elementary tests in rock mechanics </a:t>
            </a:r>
            <a:r>
              <a:rPr lang="en-GB" sz="1400" dirty="0" smtClean="0">
                <a:solidFill>
                  <a:srgbClr val="FF0000"/>
                </a:solidFill>
              </a:rPr>
              <a:t>are not axisymmetric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plane strain compression, true-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cell, 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solidFill>
                  <a:srgbClr val="FF0000"/>
                </a:solidFill>
              </a:rPr>
              <a:t>in operando </a:t>
            </a:r>
            <a:r>
              <a:rPr lang="en-GB" sz="1600" dirty="0" smtClean="0">
                <a:solidFill>
                  <a:srgbClr val="FF0000"/>
                </a:solidFill>
              </a:rPr>
              <a:t>full field measurements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allow to detect and characterise strain localisation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Extended experimental characterisations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GB" sz="1400" dirty="0" smtClean="0">
                <a:solidFill>
                  <a:srgbClr val="FF0000"/>
                </a:solidFill>
              </a:rPr>
              <a:t>true-</a:t>
            </a:r>
            <a:r>
              <a:rPr lang="en-GB" sz="1400" dirty="0" err="1" smtClean="0">
                <a:solidFill>
                  <a:srgbClr val="FF0000"/>
                </a:solidFill>
              </a:rPr>
              <a:t>triaxial</a:t>
            </a:r>
            <a:r>
              <a:rPr lang="en-GB" sz="1400" dirty="0" smtClean="0">
                <a:solidFill>
                  <a:srgbClr val="FF0000"/>
                </a:solidFill>
              </a:rPr>
              <a:t> cell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using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operando </a:t>
            </a:r>
            <a:r>
              <a:rPr lang="en-GB" sz="1400" dirty="0" smtClean="0">
                <a:solidFill>
                  <a:srgbClr val="FF0000"/>
                </a:solidFill>
              </a:rPr>
              <a:t>2D</a:t>
            </a:r>
            <a:r>
              <a:rPr lang="en-GB" sz="1400" dirty="0" smtClean="0">
                <a:solidFill>
                  <a:srgbClr val="C00000"/>
                </a:solidFill>
              </a:rPr>
              <a:t>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full field kinematic measurement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axisymmetric cell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operando </a:t>
            </a:r>
            <a:r>
              <a:rPr lang="en-GB" sz="1400" dirty="0" smtClean="0">
                <a:solidFill>
                  <a:srgbClr val="FF0000"/>
                </a:solidFill>
              </a:rPr>
              <a:t>3D </a:t>
            </a:r>
            <a:r>
              <a:rPr lang="en-GB" sz="1400" dirty="0">
                <a:solidFill>
                  <a:srgbClr val="FF0000"/>
                </a:solidFill>
              </a:rPr>
              <a:t>full field kinematic measurement</a:t>
            </a:r>
            <a:endParaRPr lang="en-GB" sz="1400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Mesoscale deformation mechanisms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characterisation is needed to understand deformation: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constitutive modelling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multiscale modelling.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analysis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operando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hight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resolution full field measurements</a:t>
            </a:r>
          </a:p>
          <a:p>
            <a:pPr>
              <a:spcAft>
                <a:spcPts val="600"/>
              </a:spcAft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1186720"/>
            <a:ext cx="837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Constitutive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behaviour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rocks,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mechanisms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deformation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localisation</a:t>
            </a:r>
            <a:endParaRPr lang="fr-FR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and 5 constant Lode angles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07707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396311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216176" y="2420888"/>
            <a:ext cx="7930080" cy="2998272"/>
            <a:chOff x="683568" y="2698440"/>
            <a:chExt cx="7930080" cy="2998272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2698440"/>
              <a:ext cx="7776863" cy="2889398"/>
            </a:xfrm>
            <a:prstGeom prst="rect">
              <a:avLst/>
            </a:prstGeom>
          </p:spPr>
        </p:pic>
        <p:sp>
          <p:nvSpPr>
            <p:cNvPr id="2" name="Forme libre 1"/>
            <p:cNvSpPr/>
            <p:nvPr/>
          </p:nvSpPr>
          <p:spPr>
            <a:xfrm>
              <a:off x="6281928" y="2706624"/>
              <a:ext cx="2331720" cy="2990088"/>
            </a:xfrm>
            <a:custGeom>
              <a:avLst/>
              <a:gdLst>
                <a:gd name="connsiteX0" fmla="*/ 91440 w 2331720"/>
                <a:gd name="connsiteY0" fmla="*/ 795528 h 2990088"/>
                <a:gd name="connsiteX1" fmla="*/ 521208 w 2331720"/>
                <a:gd name="connsiteY1" fmla="*/ 603504 h 2990088"/>
                <a:gd name="connsiteX2" fmla="*/ 786384 w 2331720"/>
                <a:gd name="connsiteY2" fmla="*/ 0 h 2990088"/>
                <a:gd name="connsiteX3" fmla="*/ 2331720 w 2331720"/>
                <a:gd name="connsiteY3" fmla="*/ 18288 h 2990088"/>
                <a:gd name="connsiteX4" fmla="*/ 2276856 w 2331720"/>
                <a:gd name="connsiteY4" fmla="*/ 2990088 h 2990088"/>
                <a:gd name="connsiteX5" fmla="*/ 256032 w 2331720"/>
                <a:gd name="connsiteY5" fmla="*/ 2907792 h 2990088"/>
                <a:gd name="connsiteX6" fmla="*/ 0 w 2331720"/>
                <a:gd name="connsiteY6" fmla="*/ 2112264 h 2990088"/>
                <a:gd name="connsiteX7" fmla="*/ 91440 w 2331720"/>
                <a:gd name="connsiteY7" fmla="*/ 795528 h 299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1720" h="2990088">
                  <a:moveTo>
                    <a:pt x="91440" y="795528"/>
                  </a:moveTo>
                  <a:lnTo>
                    <a:pt x="521208" y="603504"/>
                  </a:lnTo>
                  <a:lnTo>
                    <a:pt x="786384" y="0"/>
                  </a:lnTo>
                  <a:lnTo>
                    <a:pt x="2331720" y="18288"/>
                  </a:lnTo>
                  <a:lnTo>
                    <a:pt x="2276856" y="2990088"/>
                  </a:lnTo>
                  <a:lnTo>
                    <a:pt x="256032" y="2907792"/>
                  </a:lnTo>
                  <a:lnTo>
                    <a:pt x="0" y="2112264"/>
                  </a:lnTo>
                  <a:lnTo>
                    <a:pt x="91440" y="7955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115617" y="62797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</a:p>
          <a:p>
            <a:r>
              <a:rPr lang="en-US" sz="800" dirty="0"/>
              <a:t>Couture C., Bésuelle P., 2023, Three-invariants model and bifurcation analysis of deformation bands for a sandstone subjected to true </a:t>
            </a:r>
            <a:r>
              <a:rPr lang="en-US" sz="800" dirty="0" err="1"/>
              <a:t>triaxial</a:t>
            </a:r>
            <a:r>
              <a:rPr lang="en-US" sz="800" dirty="0"/>
              <a:t> loading paths, </a:t>
            </a:r>
            <a:r>
              <a:rPr lang="en-US" sz="800" dirty="0" err="1"/>
              <a:t>Acta</a:t>
            </a:r>
            <a:r>
              <a:rPr lang="en-US" sz="800" dirty="0"/>
              <a:t> </a:t>
            </a:r>
            <a:r>
              <a:rPr lang="en-US" sz="800" dirty="0" err="1"/>
              <a:t>Geotechnica</a:t>
            </a:r>
            <a:r>
              <a:rPr lang="en-US" sz="800" dirty="0"/>
              <a:t>, </a:t>
            </a:r>
            <a:r>
              <a:rPr lang="en-US" sz="800" dirty="0" smtClean="0"/>
              <a:t>doi.org/10.1007/s11440-023-01811-w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275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80" y="1306082"/>
            <a:ext cx="2257858" cy="205091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6262" y="1052138"/>
            <a:ext cx="8246177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#2 on the 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2 constants mean stress [60 &amp; 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Shear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band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dilatancy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angle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Bésuelle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2001]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Shearing with compaction: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 &lt; 0°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Shearing with dilation: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 &gt; 0°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5 constant Lode angles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12985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401589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8" y="3714744"/>
            <a:ext cx="2890884" cy="285497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43608" y="321068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C00000"/>
                </a:solidFill>
              </a:rPr>
              <a:t>Comparison of the shear band orientation (</a:t>
            </a:r>
            <a:r>
              <a:rPr lang="en-GB" sz="1600" dirty="0" err="1" smtClean="0">
                <a:solidFill>
                  <a:srgbClr val="C00000"/>
                </a:solidFill>
              </a:rPr>
              <a:t>th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i="1" dirty="0" smtClean="0">
                <a:solidFill>
                  <a:srgbClr val="C00000"/>
                </a:solidFill>
              </a:rPr>
              <a:t>vs.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dirty="0" err="1" smtClean="0">
                <a:solidFill>
                  <a:srgbClr val="C00000"/>
                </a:solidFill>
              </a:rPr>
              <a:t>exp</a:t>
            </a:r>
            <a:r>
              <a:rPr lang="en-GB" sz="1600" dirty="0" smtClean="0">
                <a:solidFill>
                  <a:srgbClr val="C00000"/>
                </a:solidFill>
              </a:rPr>
              <a:t>)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088" y="1762528"/>
            <a:ext cx="1212511" cy="45878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3698295"/>
            <a:ext cx="2880320" cy="283114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211960" y="321068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C00000"/>
                </a:solidFill>
              </a:rPr>
              <a:t>Comparison of the shear band </a:t>
            </a:r>
            <a:r>
              <a:rPr lang="en-GB" sz="1600" dirty="0" err="1" smtClean="0">
                <a:solidFill>
                  <a:srgbClr val="C00000"/>
                </a:solidFill>
              </a:rPr>
              <a:t>dilatancy</a:t>
            </a:r>
            <a:r>
              <a:rPr lang="en-GB" sz="1600" dirty="0" smtClean="0">
                <a:solidFill>
                  <a:srgbClr val="C00000"/>
                </a:solidFill>
              </a:rPr>
              <a:t> angle (</a:t>
            </a:r>
            <a:r>
              <a:rPr lang="en-GB" sz="1600" dirty="0" err="1" smtClean="0">
                <a:solidFill>
                  <a:srgbClr val="C00000"/>
                </a:solidFill>
              </a:rPr>
              <a:t>th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i="1" dirty="0" smtClean="0">
                <a:solidFill>
                  <a:srgbClr val="C00000"/>
                </a:solidFill>
              </a:rPr>
              <a:t>vs.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dirty="0" err="1" smtClean="0">
                <a:solidFill>
                  <a:srgbClr val="C00000"/>
                </a:solidFill>
              </a:rPr>
              <a:t>exp</a:t>
            </a:r>
            <a:r>
              <a:rPr lang="en-GB" sz="1600" dirty="0" smtClean="0">
                <a:solidFill>
                  <a:srgbClr val="C00000"/>
                </a:solidFill>
              </a:rPr>
              <a:t>)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15616" y="6597352"/>
            <a:ext cx="765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539" y="3805178"/>
            <a:ext cx="1260000" cy="120112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539" y="5108436"/>
            <a:ext cx="1260000" cy="1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#3 on the anisotropic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constant mean stress [90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Lode angles [0 - 60 °]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bedding orientations [0 – 90 °]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12985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401589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15616" y="6597352"/>
            <a:ext cx="765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360" y="2981366"/>
            <a:ext cx="2969079" cy="28671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2572986"/>
            <a:ext cx="3245064" cy="34737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474" y="1467990"/>
            <a:ext cx="1484701" cy="16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#3 on the anisotropic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constant mean stress [90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Lode angles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[0 - 60 °]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bedding orientations </a:t>
            </a:r>
            <a:r>
              <a:rPr lang="el-G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ω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[0 – 90 °]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12985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401589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15616" y="6597352"/>
            <a:ext cx="765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22169"/>
            <a:ext cx="2598279" cy="39754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78" y="2322169"/>
            <a:ext cx="2540158" cy="39754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941" y="2322169"/>
            <a:ext cx="2554523" cy="39754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19672" y="630932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 = 0 °</a:t>
            </a:r>
            <a:endParaRPr lang="fr-FR" sz="11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499992" y="630932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 = 30 °</a:t>
            </a:r>
            <a:endParaRPr lang="fr-FR" sz="11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380312" y="630932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 = 60 °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398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6262" y="1052138"/>
            <a:ext cx="8246177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#3 on the anisotropic Vosges sandstone: (coll. C. Couture)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tests at constant mean stress [90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Lode angles [0 - 60 °]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bedding orientations [0 – 90 °]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6005304" y="4129852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4573" y="4015899"/>
            <a:ext cx="2911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15616" y="6597352"/>
            <a:ext cx="765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C. Couture, 2021, </a:t>
            </a:r>
            <a:r>
              <a:rPr lang="en-US" sz="800" i="1" dirty="0"/>
              <a:t>Mechanical characterization of porous sandstones in </a:t>
            </a:r>
            <a:r>
              <a:rPr lang="en-US" sz="800" i="1" dirty="0" smtClean="0"/>
              <a:t>true </a:t>
            </a:r>
            <a:r>
              <a:rPr lang="en-US" sz="800" i="1" dirty="0" err="1" smtClean="0"/>
              <a:t>triaxial</a:t>
            </a:r>
            <a:r>
              <a:rPr lang="en-US" sz="800" i="1" dirty="0" smtClean="0"/>
              <a:t> </a:t>
            </a:r>
            <a:r>
              <a:rPr lang="en-US" sz="800" i="1" dirty="0"/>
              <a:t>conditions : diffuse and localized deformation</a:t>
            </a:r>
            <a:r>
              <a:rPr lang="en-US" sz="800" i="1" dirty="0" smtClean="0"/>
              <a:t>, effect </a:t>
            </a:r>
            <a:r>
              <a:rPr lang="en-US" sz="800" i="1" dirty="0"/>
              <a:t>of anisotropy</a:t>
            </a:r>
            <a:r>
              <a:rPr lang="en-US" sz="800" dirty="0" smtClean="0"/>
              <a:t>, PhD thesis Univ. Grenoble.</a:t>
            </a:r>
            <a:endParaRPr lang="fr-FR" sz="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404" y="3225580"/>
            <a:ext cx="2807504" cy="27957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223048"/>
            <a:ext cx="2825199" cy="27898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51720" y="2586390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Shear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band orientation </a:t>
            </a:r>
            <a:r>
              <a:rPr lang="fr-F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vs.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bedding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orientation  and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Lode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angle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 rot="2624409">
            <a:off x="2863931" y="3738333"/>
            <a:ext cx="360040" cy="1384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 </a:t>
            </a:r>
            <a:r>
              <a:rPr lang="en-GB" dirty="0" smtClean="0">
                <a:solidFill>
                  <a:srgbClr val="C00000"/>
                </a:solidFill>
              </a:rPr>
              <a:t>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 (SEM) for test at 50 MPa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 slice close to the observed surface, SEM analysis &amp; shear strain field overlapping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2267744" y="2447898"/>
            <a:ext cx="6048672" cy="3717406"/>
            <a:chOff x="2267744" y="2132856"/>
            <a:chExt cx="6912768" cy="428051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744" y="2132856"/>
              <a:ext cx="4112521" cy="4280516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732240" y="2411439"/>
              <a:ext cx="2034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Zone in the main </a:t>
              </a:r>
              <a:r>
                <a:rPr lang="fr-FR" sz="1200" dirty="0" err="1" smtClean="0"/>
                <a:t>shear</a:t>
              </a:r>
              <a:r>
                <a:rPr lang="fr-FR" sz="1200" dirty="0" smtClean="0"/>
                <a:t> band (active in post-</a:t>
              </a:r>
              <a:r>
                <a:rPr lang="fr-FR" sz="1200" dirty="0" err="1" smtClean="0"/>
                <a:t>peak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regime</a:t>
              </a:r>
              <a:r>
                <a:rPr lang="fr-FR" sz="1200" dirty="0" smtClean="0"/>
                <a:t>)</a:t>
              </a:r>
              <a:endParaRPr lang="fr-FR" sz="12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761386" y="3212976"/>
              <a:ext cx="2419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Zone in an </a:t>
              </a:r>
              <a:r>
                <a:rPr lang="fr-FR" sz="1200" dirty="0" err="1" smtClean="0"/>
                <a:t>early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shear</a:t>
              </a:r>
              <a:r>
                <a:rPr lang="fr-FR" sz="1200" dirty="0" smtClean="0"/>
                <a:t> band</a:t>
              </a:r>
              <a:br>
                <a:rPr lang="fr-FR" sz="1200" dirty="0" smtClean="0"/>
              </a:br>
              <a:r>
                <a:rPr lang="fr-FR" sz="1200" dirty="0" smtClean="0"/>
                <a:t>(de-</a:t>
              </a:r>
              <a:r>
                <a:rPr lang="fr-FR" sz="1200" dirty="0" err="1" smtClean="0"/>
                <a:t>activated</a:t>
              </a:r>
              <a:r>
                <a:rPr lang="fr-FR" sz="1200" dirty="0" smtClean="0"/>
                <a:t> in post-</a:t>
              </a:r>
              <a:r>
                <a:rPr lang="fr-FR" sz="1200" dirty="0" err="1" smtClean="0"/>
                <a:t>peak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regime</a:t>
              </a:r>
              <a:r>
                <a:rPr lang="fr-FR" sz="1200" dirty="0" smtClean="0"/>
                <a:t>)</a:t>
              </a:r>
              <a:endParaRPr lang="fr-FR" sz="1200" dirty="0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791456" y="2523903"/>
              <a:ext cx="1856232" cy="127856"/>
            </a:xfrm>
            <a:custGeom>
              <a:avLst/>
              <a:gdLst>
                <a:gd name="connsiteX0" fmla="*/ 1856232 w 1856232"/>
                <a:gd name="connsiteY0" fmla="*/ 45720 h 45720"/>
                <a:gd name="connsiteX1" fmla="*/ 0 w 1856232"/>
                <a:gd name="connsiteY1" fmla="*/ 0 h 45720"/>
                <a:gd name="connsiteX0" fmla="*/ 1856232 w 1856232"/>
                <a:gd name="connsiteY0" fmla="*/ 73591 h 73591"/>
                <a:gd name="connsiteX1" fmla="*/ 0 w 1856232"/>
                <a:gd name="connsiteY1" fmla="*/ 27871 h 73591"/>
                <a:gd name="connsiteX0" fmla="*/ 1856232 w 1856232"/>
                <a:gd name="connsiteY0" fmla="*/ 127856 h 127856"/>
                <a:gd name="connsiteX1" fmla="*/ 0 w 1856232"/>
                <a:gd name="connsiteY1" fmla="*/ 82136 h 12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6232" h="127856">
                  <a:moveTo>
                    <a:pt x="1856232" y="127856"/>
                  </a:moveTo>
                  <a:cubicBezTo>
                    <a:pt x="1136904" y="-15400"/>
                    <a:pt x="646176" y="-48928"/>
                    <a:pt x="0" y="8213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526280" y="3157952"/>
              <a:ext cx="2157984" cy="322500"/>
            </a:xfrm>
            <a:custGeom>
              <a:avLst/>
              <a:gdLst>
                <a:gd name="connsiteX0" fmla="*/ 1856232 w 1856232"/>
                <a:gd name="connsiteY0" fmla="*/ 45720 h 45720"/>
                <a:gd name="connsiteX1" fmla="*/ 0 w 1856232"/>
                <a:gd name="connsiteY1" fmla="*/ 0 h 45720"/>
                <a:gd name="connsiteX0" fmla="*/ 1856232 w 1856232"/>
                <a:gd name="connsiteY0" fmla="*/ 73591 h 73591"/>
                <a:gd name="connsiteX1" fmla="*/ 0 w 1856232"/>
                <a:gd name="connsiteY1" fmla="*/ 27871 h 73591"/>
                <a:gd name="connsiteX0" fmla="*/ 1856232 w 1856232"/>
                <a:gd name="connsiteY0" fmla="*/ 127856 h 127856"/>
                <a:gd name="connsiteX1" fmla="*/ 0 w 1856232"/>
                <a:gd name="connsiteY1" fmla="*/ 82136 h 127856"/>
                <a:gd name="connsiteX0" fmla="*/ 1856232 w 1856232"/>
                <a:gd name="connsiteY0" fmla="*/ 78958 h 112195"/>
                <a:gd name="connsiteX1" fmla="*/ 0 w 1856232"/>
                <a:gd name="connsiteY1" fmla="*/ 33238 h 112195"/>
                <a:gd name="connsiteX0" fmla="*/ 2121408 w 2121408"/>
                <a:gd name="connsiteY0" fmla="*/ 207320 h 231760"/>
                <a:gd name="connsiteX1" fmla="*/ 0 w 2121408"/>
                <a:gd name="connsiteY1" fmla="*/ 24440 h 231760"/>
                <a:gd name="connsiteX0" fmla="*/ 2121408 w 2121408"/>
                <a:gd name="connsiteY0" fmla="*/ 182880 h 236998"/>
                <a:gd name="connsiteX1" fmla="*/ 0 w 2121408"/>
                <a:gd name="connsiteY1" fmla="*/ 0 h 236998"/>
                <a:gd name="connsiteX0" fmla="*/ 2157984 w 2157984"/>
                <a:gd name="connsiteY0" fmla="*/ 283464 h 322500"/>
                <a:gd name="connsiteX1" fmla="*/ 0 w 2157984"/>
                <a:gd name="connsiteY1" fmla="*/ 0 h 3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7984" h="322500">
                  <a:moveTo>
                    <a:pt x="2157984" y="283464"/>
                  </a:moveTo>
                  <a:cubicBezTo>
                    <a:pt x="1365504" y="414528"/>
                    <a:pt x="627888" y="188976"/>
                    <a:pt x="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47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#1 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 (SEM) for test at 50 MPa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09272" y="2308041"/>
            <a:ext cx="586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Zone in the main </a:t>
            </a:r>
            <a:r>
              <a:rPr lang="fr-FR" dirty="0" err="1" smtClean="0">
                <a:solidFill>
                  <a:srgbClr val="C00000"/>
                </a:solidFill>
              </a:rPr>
              <a:t>shear</a:t>
            </a:r>
            <a:r>
              <a:rPr lang="fr-FR" dirty="0" smtClean="0">
                <a:solidFill>
                  <a:srgbClr val="C00000"/>
                </a:solidFill>
              </a:rPr>
              <a:t> band (active in post-</a:t>
            </a:r>
            <a:r>
              <a:rPr lang="fr-FR" dirty="0" err="1" smtClean="0">
                <a:solidFill>
                  <a:srgbClr val="C00000"/>
                </a:solidFill>
              </a:rPr>
              <a:t>peak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regime</a:t>
            </a:r>
            <a:r>
              <a:rPr lang="fr-FR" dirty="0" smtClean="0">
                <a:solidFill>
                  <a:srgbClr val="C00000"/>
                </a:solidFill>
              </a:rPr>
              <a:t>)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15" name="Group 84"/>
          <p:cNvGrpSpPr>
            <a:grpSpLocks/>
          </p:cNvGrpSpPr>
          <p:nvPr/>
        </p:nvGrpSpPr>
        <p:grpSpPr bwMode="auto">
          <a:xfrm>
            <a:off x="0" y="2873104"/>
            <a:ext cx="4260850" cy="2867025"/>
            <a:chOff x="0" y="358"/>
            <a:chExt cx="2684" cy="1806"/>
          </a:xfrm>
        </p:grpSpPr>
        <p:pic>
          <p:nvPicPr>
            <p:cNvPr id="16" name="Picture 2" descr="D:\Users\Francesco\Desktop\Patri mosaico_11_analisi\Orange\Essai11-orange-03 Panoram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" t="671" r="18370" b="15695"/>
            <a:stretch>
              <a:fillRect/>
            </a:stretch>
          </p:blipFill>
          <p:spPr bwMode="auto">
            <a:xfrm>
              <a:off x="23" y="358"/>
              <a:ext cx="2661" cy="1806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69"/>
            <p:cNvSpPr txBox="1">
              <a:spLocks noChangeAspect="1" noChangeArrowheads="1"/>
            </p:cNvSpPr>
            <p:nvPr/>
          </p:nvSpPr>
          <p:spPr bwMode="auto">
            <a:xfrm>
              <a:off x="1477" y="195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8" name="Rectangle 70"/>
            <p:cNvSpPr>
              <a:spLocks noChangeAspect="1" noChangeArrowheads="1"/>
            </p:cNvSpPr>
            <p:nvPr/>
          </p:nvSpPr>
          <p:spPr bwMode="auto">
            <a:xfrm>
              <a:off x="1169" y="1257"/>
              <a:ext cx="546" cy="869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71"/>
            <p:cNvSpPr>
              <a:spLocks noChangeAspect="1" noChangeArrowheads="1"/>
            </p:cNvSpPr>
            <p:nvPr/>
          </p:nvSpPr>
          <p:spPr bwMode="auto">
            <a:xfrm>
              <a:off x="2102" y="365"/>
              <a:ext cx="545" cy="869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Text Box 72"/>
            <p:cNvSpPr txBox="1">
              <a:spLocks noChangeAspect="1" noChangeArrowheads="1"/>
            </p:cNvSpPr>
            <p:nvPr/>
          </p:nvSpPr>
          <p:spPr bwMode="auto">
            <a:xfrm>
              <a:off x="2434" y="105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1" name="Line 73"/>
            <p:cNvSpPr>
              <a:spLocks noChangeAspect="1" noChangeShapeType="1"/>
            </p:cNvSpPr>
            <p:nvPr/>
          </p:nvSpPr>
          <p:spPr bwMode="auto">
            <a:xfrm>
              <a:off x="267" y="2094"/>
              <a:ext cx="117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 Box 74"/>
            <p:cNvSpPr txBox="1">
              <a:spLocks noChangeAspect="1" noChangeArrowheads="1"/>
            </p:cNvSpPr>
            <p:nvPr/>
          </p:nvSpPr>
          <p:spPr bwMode="auto">
            <a:xfrm>
              <a:off x="0" y="1932"/>
              <a:ext cx="5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</a:rPr>
                <a:t>     100 </a:t>
              </a:r>
              <a:r>
                <a:rPr lang="el-GR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it-IT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l-G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75"/>
            <p:cNvSpPr>
              <a:spLocks noChangeAspect="1" noChangeArrowheads="1"/>
            </p:cNvSpPr>
            <p:nvPr/>
          </p:nvSpPr>
          <p:spPr bwMode="auto">
            <a:xfrm>
              <a:off x="2095" y="363"/>
              <a:ext cx="546" cy="61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Text Box 76"/>
            <p:cNvSpPr txBox="1">
              <a:spLocks noChangeAspect="1" noChangeArrowheads="1"/>
            </p:cNvSpPr>
            <p:nvPr/>
          </p:nvSpPr>
          <p:spPr bwMode="auto">
            <a:xfrm>
              <a:off x="2363" y="834"/>
              <a:ext cx="2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</a:rPr>
                <a:t>A1</a:t>
              </a:r>
            </a:p>
          </p:txBody>
        </p:sp>
        <p:sp>
          <p:nvSpPr>
            <p:cNvPr id="25" name="Text Box 77"/>
            <p:cNvSpPr txBox="1">
              <a:spLocks noChangeAspect="1" noChangeArrowheads="1"/>
            </p:cNvSpPr>
            <p:nvPr/>
          </p:nvSpPr>
          <p:spPr bwMode="auto">
            <a:xfrm>
              <a:off x="843" y="1577"/>
              <a:ext cx="2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</a:rPr>
                <a:t>B1</a:t>
              </a:r>
            </a:p>
          </p:txBody>
        </p:sp>
        <p:sp>
          <p:nvSpPr>
            <p:cNvPr id="27" name="Rectangle 78"/>
            <p:cNvSpPr>
              <a:spLocks noChangeAspect="1" noChangeArrowheads="1"/>
            </p:cNvSpPr>
            <p:nvPr/>
          </p:nvSpPr>
          <p:spPr bwMode="auto">
            <a:xfrm>
              <a:off x="611" y="1104"/>
              <a:ext cx="493" cy="65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8" name="Gruppo 19"/>
          <p:cNvGrpSpPr/>
          <p:nvPr/>
        </p:nvGrpSpPr>
        <p:grpSpPr>
          <a:xfrm>
            <a:off x="4510277" y="2841311"/>
            <a:ext cx="4494245" cy="2952000"/>
            <a:chOff x="4509141" y="614740"/>
            <a:chExt cx="4494245" cy="2952000"/>
          </a:xfrm>
        </p:grpSpPr>
        <p:grpSp>
          <p:nvGrpSpPr>
            <p:cNvPr id="31" name="Group 19"/>
            <p:cNvGrpSpPr>
              <a:grpSpLocks noChangeAspect="1"/>
            </p:cNvGrpSpPr>
            <p:nvPr/>
          </p:nvGrpSpPr>
          <p:grpSpPr bwMode="auto">
            <a:xfrm>
              <a:off x="4509141" y="663467"/>
              <a:ext cx="4249638" cy="2887663"/>
              <a:chOff x="707" y="1826"/>
              <a:chExt cx="3351" cy="2277"/>
            </a:xfrm>
          </p:grpSpPr>
          <p:pic>
            <p:nvPicPr>
              <p:cNvPr id="36" name="Picture 2" descr="D:\Users\Francesco\Desktop\Patri mosaico_11_analisi\Orange\Essai11-orange-03 Panorama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0" t="671" r="18370" b="15695"/>
              <a:stretch>
                <a:fillRect/>
              </a:stretch>
            </p:blipFill>
            <p:spPr bwMode="auto">
              <a:xfrm>
                <a:off x="726" y="1826"/>
                <a:ext cx="3332" cy="2261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527" y="3838"/>
                <a:ext cx="260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141" y="2968"/>
                <a:ext cx="683" cy="1088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309" y="1851"/>
                <a:ext cx="683" cy="1088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3725" y="2716"/>
                <a:ext cx="260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" name="Line 25"/>
              <p:cNvSpPr>
                <a:spLocks noChangeAspect="1" noChangeShapeType="1"/>
              </p:cNvSpPr>
              <p:nvPr/>
            </p:nvSpPr>
            <p:spPr bwMode="auto">
              <a:xfrm>
                <a:off x="861" y="4016"/>
                <a:ext cx="147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707" y="3815"/>
                <a:ext cx="559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100 </a:t>
                </a:r>
                <a:r>
                  <a:rPr lang="el-GR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it-IT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l-GR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3301" y="1848"/>
                <a:ext cx="683" cy="77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3636" y="2438"/>
                <a:ext cx="349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chemeClr val="bg1"/>
                    </a:solidFill>
                    <a:latin typeface="Arial" panose="020B0604020202020204" pitchFamily="34" charset="0"/>
                  </a:rPr>
                  <a:t>A1</a:t>
                </a:r>
              </a:p>
            </p:txBody>
          </p:sp>
          <p:sp>
            <p:nvSpPr>
              <p:cNvPr id="45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1732" y="3368"/>
                <a:ext cx="350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chemeClr val="bg1"/>
                    </a:solidFill>
                    <a:latin typeface="Arial" panose="020B0604020202020204" pitchFamily="34" charset="0"/>
                  </a:rPr>
                  <a:t>B1</a:t>
                </a:r>
              </a:p>
            </p:txBody>
          </p:sp>
          <p:sp>
            <p:nvSpPr>
              <p:cNvPr id="46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442" y="2776"/>
                <a:ext cx="617" cy="81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2" name="Rectangle 14" descr="change_map_crop_orange_BxR_GVR_11_3346-3021_enlarged3_I2F_change_colormap-1"/>
            <p:cNvSpPr>
              <a:spLocks noChangeAspect="1" noChangeArrowheads="1"/>
            </p:cNvSpPr>
            <p:nvPr/>
          </p:nvSpPr>
          <p:spPr bwMode="auto">
            <a:xfrm>
              <a:off x="4528361" y="661877"/>
              <a:ext cx="4238714" cy="2868613"/>
            </a:xfrm>
            <a:prstGeom prst="rect">
              <a:avLst/>
            </a:prstGeom>
            <a:blipFill dpi="0" rotWithShape="1">
              <a:blip r:embed="rId5">
                <a:alphaModFix amt="25000"/>
              </a:blip>
              <a:srcRect/>
              <a:stretch>
                <a:fillRect l="-9406" r="-41116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Rectangle 4" descr="mmmcolorbarBxR_GVR_11_3346-3021_enlarged3_I2F"/>
            <p:cNvSpPr>
              <a:spLocks noChangeArrowheads="1"/>
            </p:cNvSpPr>
            <p:nvPr/>
          </p:nvSpPr>
          <p:spPr bwMode="auto">
            <a:xfrm>
              <a:off x="8792054" y="638707"/>
              <a:ext cx="90000" cy="2916000"/>
            </a:xfrm>
            <a:prstGeom prst="rect">
              <a:avLst/>
            </a:prstGeom>
            <a:blipFill dpi="0" rotWithShape="1">
              <a:blip r:embed="rId6">
                <a:alphaModFix amt="51000"/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Rectangle 6" descr="mmmvaloriBxR_GVR_11_3346-3021_enlarged3_I2F"/>
            <p:cNvSpPr>
              <a:spLocks noChangeArrowheads="1"/>
            </p:cNvSpPr>
            <p:nvPr/>
          </p:nvSpPr>
          <p:spPr bwMode="auto">
            <a:xfrm>
              <a:off x="8895386" y="614740"/>
              <a:ext cx="108000" cy="2952000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4509141" y="697353"/>
              <a:ext cx="377027" cy="25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schemeClr val="bg1"/>
                  </a:solidFill>
                </a:rPr>
                <a:t>I2</a:t>
              </a:r>
            </a:p>
          </p:txBody>
        </p:sp>
      </p:grpSp>
      <p:sp>
        <p:nvSpPr>
          <p:cNvPr id="47" name="Text Box 235"/>
          <p:cNvSpPr txBox="1">
            <a:spLocks noChangeArrowheads="1"/>
          </p:cNvSpPr>
          <p:nvPr/>
        </p:nvSpPr>
        <p:spPr bwMode="auto">
          <a:xfrm>
            <a:off x="4646272" y="6209833"/>
            <a:ext cx="304891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48" name="Text Box 158"/>
          <p:cNvSpPr txBox="1">
            <a:spLocks noChangeArrowheads="1"/>
          </p:cNvSpPr>
          <p:nvPr/>
        </p:nvSpPr>
        <p:spPr bwMode="auto">
          <a:xfrm>
            <a:off x="124409" y="6209833"/>
            <a:ext cx="377027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I1</a:t>
            </a:r>
          </a:p>
        </p:txBody>
      </p:sp>
      <p:sp>
        <p:nvSpPr>
          <p:cNvPr id="49" name="CasellaDiTesto 16"/>
          <p:cNvSpPr txBox="1"/>
          <p:nvPr/>
        </p:nvSpPr>
        <p:spPr>
          <a:xfrm>
            <a:off x="8892744" y="2809453"/>
            <a:ext cx="367556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 smtClean="0"/>
              <a:t>1,4</a:t>
            </a:r>
            <a:endParaRPr lang="fr-FR" sz="600" dirty="0"/>
          </a:p>
        </p:txBody>
      </p:sp>
      <p:sp>
        <p:nvSpPr>
          <p:cNvPr id="50" name="Rettangolo 20"/>
          <p:cNvSpPr/>
          <p:nvPr/>
        </p:nvSpPr>
        <p:spPr>
          <a:xfrm>
            <a:off x="8915886" y="2674636"/>
            <a:ext cx="322524" cy="17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" dirty="0">
                <a:solidFill>
                  <a:srgbClr val="C00000"/>
                </a:solidFill>
              </a:rPr>
              <a:t>µm</a:t>
            </a:r>
          </a:p>
        </p:txBody>
      </p:sp>
      <p:sp>
        <p:nvSpPr>
          <p:cNvPr id="51" name="Rettangolo 579"/>
          <p:cNvSpPr/>
          <p:nvPr/>
        </p:nvSpPr>
        <p:spPr>
          <a:xfrm>
            <a:off x="8772937" y="2681845"/>
            <a:ext cx="290465" cy="17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" dirty="0" smtClean="0">
                <a:solidFill>
                  <a:srgbClr val="C00000"/>
                </a:solidFill>
              </a:rPr>
              <a:t>px</a:t>
            </a:r>
            <a:endParaRPr lang="fr-FR" sz="600" dirty="0">
              <a:solidFill>
                <a:srgbClr val="C00000"/>
              </a:solidFill>
            </a:endParaRPr>
          </a:p>
        </p:txBody>
      </p:sp>
      <p:sp>
        <p:nvSpPr>
          <p:cNvPr id="52" name="CasellaDiTesto 580"/>
          <p:cNvSpPr txBox="1"/>
          <p:nvPr/>
        </p:nvSpPr>
        <p:spPr>
          <a:xfrm>
            <a:off x="8897044" y="4229594"/>
            <a:ext cx="367556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 smtClean="0"/>
              <a:t>0,7</a:t>
            </a:r>
            <a:endParaRPr lang="fr-FR" sz="600" dirty="0"/>
          </a:p>
        </p:txBody>
      </p:sp>
      <p:sp>
        <p:nvSpPr>
          <p:cNvPr id="53" name="CasellaDiTesto 581"/>
          <p:cNvSpPr txBox="1"/>
          <p:nvPr/>
        </p:nvSpPr>
        <p:spPr>
          <a:xfrm>
            <a:off x="8883190" y="5649736"/>
            <a:ext cx="367556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 smtClean="0"/>
              <a:t>0</a:t>
            </a:r>
            <a:endParaRPr lang="fr-FR" sz="600" dirty="0"/>
          </a:p>
        </p:txBody>
      </p:sp>
      <p:grpSp>
        <p:nvGrpSpPr>
          <p:cNvPr id="54" name="Gruppo 582"/>
          <p:cNvGrpSpPr/>
          <p:nvPr/>
        </p:nvGrpSpPr>
        <p:grpSpPr>
          <a:xfrm>
            <a:off x="1060490" y="2811695"/>
            <a:ext cx="2303893" cy="3312244"/>
            <a:chOff x="465866" y="90143"/>
            <a:chExt cx="2303893" cy="3312244"/>
          </a:xfrm>
        </p:grpSpPr>
        <p:grpSp>
          <p:nvGrpSpPr>
            <p:cNvPr id="55" name="Gruppo 583"/>
            <p:cNvGrpSpPr/>
            <p:nvPr/>
          </p:nvGrpSpPr>
          <p:grpSpPr>
            <a:xfrm>
              <a:off x="465866" y="90143"/>
              <a:ext cx="2303893" cy="3312244"/>
              <a:chOff x="474048" y="96038"/>
              <a:chExt cx="2303893" cy="3312244"/>
            </a:xfrm>
          </p:grpSpPr>
          <p:pic>
            <p:nvPicPr>
              <p:cNvPr id="57" name="Picture 2" descr="D:\Users\Francesco\Desktop\Patri mosaico_11_analisi\Orange\Essai11-orange-03 Panorama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02" t="43643" r="45447" b="15863"/>
              <a:stretch>
                <a:fillRect/>
              </a:stretch>
            </p:blipFill>
            <p:spPr bwMode="auto">
              <a:xfrm>
                <a:off x="509941" y="96038"/>
                <a:ext cx="2268000" cy="331224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2355020" y="3059534"/>
                <a:ext cx="346551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9" name="Text Box 10"/>
              <p:cNvSpPr txBox="1">
                <a:spLocks noChangeArrowheads="1"/>
              </p:cNvSpPr>
              <p:nvPr/>
            </p:nvSpPr>
            <p:spPr bwMode="auto">
              <a:xfrm>
                <a:off x="474048" y="3020892"/>
                <a:ext cx="743086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100 </a:t>
                </a:r>
                <a:r>
                  <a:rPr lang="el-GR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it-IT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l-GR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Line 9"/>
            <p:cNvSpPr>
              <a:spLocks noChangeShapeType="1"/>
            </p:cNvSpPr>
            <p:nvPr/>
          </p:nvSpPr>
          <p:spPr bwMode="auto">
            <a:xfrm flipV="1">
              <a:off x="603879" y="3268996"/>
              <a:ext cx="496888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0" name="Gruppo 619"/>
          <p:cNvGrpSpPr/>
          <p:nvPr/>
        </p:nvGrpSpPr>
        <p:grpSpPr>
          <a:xfrm>
            <a:off x="1068178" y="2802889"/>
            <a:ext cx="2182813" cy="3314700"/>
            <a:chOff x="1352925" y="-104711"/>
            <a:chExt cx="2182813" cy="3314700"/>
          </a:xfrm>
        </p:grpSpPr>
        <p:pic>
          <p:nvPicPr>
            <p:cNvPr id="61" name="Picture 2" descr="D:\Users\Francesco\Desktop\Patri mosaico_11_analisi\Orange\Essai11-orange-03 Panoram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5" t="1007" r="20282" b="58414"/>
            <a:stretch>
              <a:fillRect/>
            </a:stretch>
          </p:blipFill>
          <p:spPr bwMode="auto">
            <a:xfrm>
              <a:off x="1364038" y="-104711"/>
              <a:ext cx="2171700" cy="331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2776043" y="2827402"/>
              <a:ext cx="71365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A1+B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63" name="Group 11"/>
            <p:cNvGrpSpPr>
              <a:grpSpLocks/>
            </p:cNvGrpSpPr>
            <p:nvPr/>
          </p:nvGrpSpPr>
          <p:grpSpPr bwMode="auto">
            <a:xfrm>
              <a:off x="1352925" y="2778189"/>
              <a:ext cx="708025" cy="287338"/>
              <a:chOff x="2472" y="5500"/>
              <a:chExt cx="446" cy="181"/>
            </a:xfrm>
          </p:grpSpPr>
          <p:sp>
            <p:nvSpPr>
              <p:cNvPr id="64" name="Line 12"/>
              <p:cNvSpPr>
                <a:spLocks noChangeShapeType="1"/>
              </p:cNvSpPr>
              <p:nvPr/>
            </p:nvSpPr>
            <p:spPr bwMode="auto">
              <a:xfrm flipV="1">
                <a:off x="2552" y="5679"/>
                <a:ext cx="313" cy="2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" name="Text Box 13"/>
              <p:cNvSpPr txBox="1">
                <a:spLocks noChangeArrowheads="1"/>
              </p:cNvSpPr>
              <p:nvPr/>
            </p:nvSpPr>
            <p:spPr bwMode="auto">
              <a:xfrm>
                <a:off x="2472" y="5500"/>
                <a:ext cx="44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>
                    <a:solidFill>
                      <a:srgbClr val="FFFFFF"/>
                    </a:solidFill>
                    <a:latin typeface="Arial" panose="020B0604020202020204" pitchFamily="34" charset="0"/>
                  </a:rPr>
                  <a:t>100 </a:t>
                </a:r>
                <a:r>
                  <a:rPr lang="el-GR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it-IT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Gruppo 662"/>
          <p:cNvGrpSpPr/>
          <p:nvPr/>
        </p:nvGrpSpPr>
        <p:grpSpPr>
          <a:xfrm>
            <a:off x="1025553" y="2841153"/>
            <a:ext cx="2362299" cy="3182400"/>
            <a:chOff x="147749" y="236925"/>
            <a:chExt cx="2362299" cy="3182400"/>
          </a:xfrm>
        </p:grpSpPr>
        <p:sp>
          <p:nvSpPr>
            <p:cNvPr id="67" name="Line 20"/>
            <p:cNvSpPr>
              <a:spLocks noChangeShapeType="1"/>
            </p:cNvSpPr>
            <p:nvPr/>
          </p:nvSpPr>
          <p:spPr bwMode="auto">
            <a:xfrm flipV="1">
              <a:off x="1324571" y="1819337"/>
              <a:ext cx="496888" cy="31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68" name="Picture 2" descr="D:\Users\Francesco\Desktop\Patri mosaico_11_analisi\Orange\Essai11-orange-03 Panoram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37263" r="62759" b="32564"/>
            <a:stretch>
              <a:fillRect/>
            </a:stretch>
          </p:blipFill>
          <p:spPr bwMode="auto">
            <a:xfrm>
              <a:off x="174510" y="236925"/>
              <a:ext cx="2335538" cy="31824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 Box 21"/>
            <p:cNvSpPr txBox="1">
              <a:spLocks noChangeArrowheads="1"/>
            </p:cNvSpPr>
            <p:nvPr/>
          </p:nvSpPr>
          <p:spPr bwMode="auto">
            <a:xfrm>
              <a:off x="147749" y="2997309"/>
              <a:ext cx="74459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100 </a:t>
              </a:r>
              <a:r>
                <a:rPr lang="el-G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 Box 23"/>
            <p:cNvSpPr txBox="1">
              <a:spLocks noChangeArrowheads="1"/>
            </p:cNvSpPr>
            <p:nvPr/>
          </p:nvSpPr>
          <p:spPr bwMode="auto">
            <a:xfrm>
              <a:off x="2040783" y="3042574"/>
              <a:ext cx="4429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B1</a:t>
              </a:r>
            </a:p>
          </p:txBody>
        </p:sp>
        <p:sp>
          <p:nvSpPr>
            <p:cNvPr id="71" name="Line 20"/>
            <p:cNvSpPr>
              <a:spLocks noChangeShapeType="1"/>
            </p:cNvSpPr>
            <p:nvPr/>
          </p:nvSpPr>
          <p:spPr bwMode="auto">
            <a:xfrm flipV="1">
              <a:off x="276773" y="3288123"/>
              <a:ext cx="578165" cy="1030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6062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P. </a:t>
            </a:r>
            <a:r>
              <a:rPr lang="en-US" sz="800" dirty="0" err="1" smtClean="0"/>
              <a:t>Lanatà</a:t>
            </a:r>
            <a:r>
              <a:rPr lang="en-US" sz="800" dirty="0" smtClean="0"/>
              <a:t>, 2015</a:t>
            </a:r>
            <a:r>
              <a:rPr lang="en-US" sz="800" dirty="0"/>
              <a:t>, </a:t>
            </a:r>
            <a:r>
              <a:rPr lang="en-US" sz="800" i="1" dirty="0"/>
              <a:t>Full-field experimental characterization of mechanical </a:t>
            </a:r>
            <a:r>
              <a:rPr lang="en-US" sz="800" i="1" dirty="0" err="1"/>
              <a:t>behaviour</a:t>
            </a:r>
            <a:r>
              <a:rPr lang="en-US" sz="800" i="1" dirty="0"/>
              <a:t> </a:t>
            </a:r>
            <a:r>
              <a:rPr lang="en-US" sz="800" i="1" dirty="0" smtClean="0"/>
              <a:t>and failure </a:t>
            </a:r>
            <a:r>
              <a:rPr lang="en-US" sz="800" i="1" dirty="0"/>
              <a:t>in porous rock in plane strain compression: </a:t>
            </a:r>
            <a:r>
              <a:rPr lang="en-US" sz="800" i="1" dirty="0" smtClean="0"/>
              <a:t>homogeneous deformation </a:t>
            </a:r>
            <a:r>
              <a:rPr lang="en-US" sz="800" i="1" dirty="0"/>
              <a:t>and strain localization</a:t>
            </a:r>
            <a:r>
              <a:rPr lang="en-US" sz="800" dirty="0"/>
              <a:t>, </a:t>
            </a:r>
            <a:r>
              <a:rPr lang="en-US" sz="800" dirty="0" smtClean="0"/>
              <a:t>PhD thesis Univ. Grenoble.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#1 on the isotropic Vosges sandstone: (coll. P. </a:t>
            </a:r>
            <a:r>
              <a:rPr lang="en-GB" dirty="0" err="1" smtClean="0">
                <a:solidFill>
                  <a:srgbClr val="C00000"/>
                </a:solidFill>
              </a:rPr>
              <a:t>Lanatà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[20-50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 (SEM) for test at 50 MPa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72" name="Group 27"/>
          <p:cNvGrpSpPr>
            <a:grpSpLocks noChangeAspect="1"/>
          </p:cNvGrpSpPr>
          <p:nvPr/>
        </p:nvGrpSpPr>
        <p:grpSpPr bwMode="auto">
          <a:xfrm>
            <a:off x="18574" y="3133631"/>
            <a:ext cx="4295239" cy="2700000"/>
            <a:chOff x="559" y="1115"/>
            <a:chExt cx="3608" cy="2268"/>
          </a:xfrm>
        </p:grpSpPr>
        <p:pic>
          <p:nvPicPr>
            <p:cNvPr id="73" name="Picture 2" descr="D:\Users\Francesco\Desktop\Patri mosaico_11_analisi\jaune\Essai11-jaune-37 Panoram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3" r="7677"/>
            <a:stretch>
              <a:fillRect/>
            </a:stretch>
          </p:blipFill>
          <p:spPr bwMode="auto">
            <a:xfrm>
              <a:off x="635" y="1115"/>
              <a:ext cx="3532" cy="2268"/>
            </a:xfrm>
            <a:prstGeom prst="rect">
              <a:avLst/>
            </a:prstGeom>
            <a:blipFill dpi="0" rotWithShape="1">
              <a:blip r:embed="rId5"/>
              <a:srcRect l="12613" r="7677"/>
              <a:stretch>
                <a:fillRect/>
              </a:stretch>
            </a:blipFill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2859" y="3151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2296" y="2594"/>
              <a:ext cx="783" cy="77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76" name="Group 11"/>
            <p:cNvGrpSpPr>
              <a:grpSpLocks/>
            </p:cNvGrpSpPr>
            <p:nvPr/>
          </p:nvGrpSpPr>
          <p:grpSpPr bwMode="auto">
            <a:xfrm>
              <a:off x="559" y="3133"/>
              <a:ext cx="524" cy="171"/>
              <a:chOff x="691" y="3313"/>
              <a:chExt cx="524" cy="171"/>
            </a:xfrm>
          </p:grpSpPr>
          <p:sp>
            <p:nvSpPr>
              <p:cNvPr id="79" name="Line 12"/>
              <p:cNvSpPr>
                <a:spLocks noChangeShapeType="1"/>
              </p:cNvSpPr>
              <p:nvPr/>
            </p:nvSpPr>
            <p:spPr bwMode="auto">
              <a:xfrm>
                <a:off x="919" y="3480"/>
                <a:ext cx="147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Text Box 13"/>
              <p:cNvSpPr txBox="1">
                <a:spLocks noChangeArrowheads="1"/>
              </p:cNvSpPr>
              <p:nvPr/>
            </p:nvSpPr>
            <p:spPr bwMode="auto">
              <a:xfrm>
                <a:off x="691" y="3313"/>
                <a:ext cx="52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 dirty="0">
                    <a:solidFill>
                      <a:schemeClr val="bg1"/>
                    </a:solidFill>
                  </a:rPr>
                  <a:t>100 </a:t>
                </a:r>
                <a:r>
                  <a:rPr lang="el-GR" sz="8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μ</a:t>
                </a:r>
                <a:r>
                  <a:rPr lang="it-IT" sz="8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</a:t>
                </a:r>
                <a:endParaRPr lang="el-GR" sz="8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2758" y="2212"/>
              <a:ext cx="2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B1</a:t>
              </a: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2438" y="1780"/>
              <a:ext cx="621" cy="65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1" name="Gruppo 2"/>
          <p:cNvGrpSpPr/>
          <p:nvPr/>
        </p:nvGrpSpPr>
        <p:grpSpPr>
          <a:xfrm>
            <a:off x="4542684" y="2940276"/>
            <a:ext cx="4746545" cy="2965887"/>
            <a:chOff x="4477769" y="642340"/>
            <a:chExt cx="4746545" cy="2965887"/>
          </a:xfrm>
        </p:grpSpPr>
        <p:sp>
          <p:nvSpPr>
            <p:cNvPr id="82" name="Rectangle 7" descr="Colormap_BxR_GVR_11_3346-3021_enlarged3_I2F"/>
            <p:cNvSpPr>
              <a:spLocks noChangeArrowheads="1"/>
            </p:cNvSpPr>
            <p:nvPr/>
          </p:nvSpPr>
          <p:spPr bwMode="auto">
            <a:xfrm>
              <a:off x="8693088" y="829658"/>
              <a:ext cx="108000" cy="2707322"/>
            </a:xfrm>
            <a:prstGeom prst="rect">
              <a:avLst/>
            </a:prstGeom>
            <a:blipFill dpi="0" rotWithShape="1">
              <a:blip r:embed="rId6">
                <a:alphaModFix amt="43000"/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" name="Rectangle 8" descr="Valori_BxR_GVR_11_3346-3021_enlarged3_I2F"/>
            <p:cNvSpPr>
              <a:spLocks noChangeArrowheads="1"/>
            </p:cNvSpPr>
            <p:nvPr/>
          </p:nvSpPr>
          <p:spPr bwMode="auto">
            <a:xfrm>
              <a:off x="8810979" y="802270"/>
              <a:ext cx="144000" cy="2754000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  <a:p>
              <a:endParaRPr lang="fr-FR" dirty="0"/>
            </a:p>
          </p:txBody>
        </p:sp>
        <p:pic>
          <p:nvPicPr>
            <p:cNvPr id="84" name="Picture 2" descr="D:\Users\Francesco\Desktop\Patri mosaico_11_analisi\jaune\Essai11-jaune-37 Panorama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3" r="7677"/>
            <a:stretch>
              <a:fillRect/>
            </a:stretch>
          </p:blipFill>
          <p:spPr bwMode="auto">
            <a:xfrm>
              <a:off x="4477769" y="835072"/>
              <a:ext cx="4195012" cy="2693733"/>
            </a:xfrm>
            <a:prstGeom prst="rect">
              <a:avLst/>
            </a:prstGeom>
            <a:blipFill dpi="0" rotWithShape="1">
              <a:blip r:embed="rId5"/>
              <a:srcRect l="12613" r="7677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 Box 11"/>
            <p:cNvSpPr txBox="1">
              <a:spLocks noChangeArrowheads="1"/>
            </p:cNvSpPr>
            <p:nvPr/>
          </p:nvSpPr>
          <p:spPr bwMode="auto">
            <a:xfrm>
              <a:off x="7119249" y="3253256"/>
              <a:ext cx="247045" cy="251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86" name="Rectangle 13"/>
            <p:cNvSpPr>
              <a:spLocks noChangeArrowheads="1"/>
            </p:cNvSpPr>
            <p:nvPr/>
          </p:nvSpPr>
          <p:spPr bwMode="auto">
            <a:xfrm>
              <a:off x="6450565" y="2591699"/>
              <a:ext cx="929981" cy="91691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Text Box 20"/>
            <p:cNvSpPr txBox="1">
              <a:spLocks noChangeArrowheads="1"/>
            </p:cNvSpPr>
            <p:nvPr/>
          </p:nvSpPr>
          <p:spPr bwMode="auto">
            <a:xfrm>
              <a:off x="6999290" y="2137993"/>
              <a:ext cx="331373" cy="251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B1</a:t>
              </a:r>
            </a:p>
          </p:txBody>
        </p:sp>
        <p:sp>
          <p:nvSpPr>
            <p:cNvPr id="88" name="Rectangle 21"/>
            <p:cNvSpPr>
              <a:spLocks noChangeArrowheads="1"/>
            </p:cNvSpPr>
            <p:nvPr/>
          </p:nvSpPr>
          <p:spPr bwMode="auto">
            <a:xfrm>
              <a:off x="6619220" y="1624901"/>
              <a:ext cx="737571" cy="78151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" name="Rectangle 5" descr="crop_jaune_BxR_GVR_11_3346-3021_enlarged3_I2F_change_colormap-1"/>
            <p:cNvSpPr>
              <a:spLocks noChangeAspect="1" noChangeArrowheads="1"/>
            </p:cNvSpPr>
            <p:nvPr/>
          </p:nvSpPr>
          <p:spPr bwMode="auto">
            <a:xfrm>
              <a:off x="4482715" y="845395"/>
              <a:ext cx="4195012" cy="2700000"/>
            </a:xfrm>
            <a:prstGeom prst="rect">
              <a:avLst/>
            </a:prstGeom>
            <a:blipFill dpi="0" rotWithShape="1">
              <a:blip r:embed="rId9">
                <a:alphaModFix amt="34000"/>
              </a:blip>
              <a:srcRect/>
              <a:stretch>
                <a:fillRect t="-3769" b="-2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Text Box 13"/>
            <p:cNvSpPr txBox="1">
              <a:spLocks noChangeArrowheads="1"/>
            </p:cNvSpPr>
            <p:nvPr/>
          </p:nvSpPr>
          <p:spPr bwMode="auto">
            <a:xfrm>
              <a:off x="4488812" y="3226424"/>
              <a:ext cx="623810" cy="203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bg1"/>
                  </a:solidFill>
                </a:rPr>
                <a:t>100 </a:t>
              </a:r>
              <a:r>
                <a:rPr lang="el-GR" sz="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μ</a:t>
              </a:r>
              <a:r>
                <a:rPr lang="it-IT" sz="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</a:t>
              </a:r>
              <a:endParaRPr lang="el-GR" sz="8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" name="Line 12"/>
            <p:cNvSpPr>
              <a:spLocks noChangeShapeType="1"/>
            </p:cNvSpPr>
            <p:nvPr/>
          </p:nvSpPr>
          <p:spPr bwMode="auto">
            <a:xfrm>
              <a:off x="4690667" y="3429997"/>
              <a:ext cx="1750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4501630" y="867883"/>
              <a:ext cx="377026" cy="25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I2</a:t>
              </a:r>
            </a:p>
          </p:txBody>
        </p:sp>
        <p:sp>
          <p:nvSpPr>
            <p:cNvPr id="93" name="Rettangolo 167"/>
            <p:cNvSpPr/>
            <p:nvPr/>
          </p:nvSpPr>
          <p:spPr>
            <a:xfrm>
              <a:off x="8875462" y="647802"/>
              <a:ext cx="322524" cy="17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" dirty="0">
                  <a:solidFill>
                    <a:srgbClr val="C00000"/>
                  </a:solidFill>
                </a:rPr>
                <a:t>µm</a:t>
              </a:r>
            </a:p>
          </p:txBody>
        </p:sp>
        <p:sp>
          <p:nvSpPr>
            <p:cNvPr id="94" name="Rettangolo 169"/>
            <p:cNvSpPr/>
            <p:nvPr/>
          </p:nvSpPr>
          <p:spPr>
            <a:xfrm>
              <a:off x="8728627" y="642340"/>
              <a:ext cx="290464" cy="17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" dirty="0">
                  <a:solidFill>
                    <a:srgbClr val="C00000"/>
                  </a:solidFill>
                </a:rPr>
                <a:t>px</a:t>
              </a:r>
            </a:p>
          </p:txBody>
        </p:sp>
        <p:sp>
          <p:nvSpPr>
            <p:cNvPr id="95" name="Rettangolo 170"/>
            <p:cNvSpPr/>
            <p:nvPr/>
          </p:nvSpPr>
          <p:spPr>
            <a:xfrm>
              <a:off x="8848890" y="772546"/>
              <a:ext cx="375424" cy="17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" dirty="0" smtClean="0"/>
                <a:t>0,14</a:t>
              </a:r>
              <a:endParaRPr lang="fr-FR" sz="600" dirty="0"/>
            </a:p>
          </p:txBody>
        </p:sp>
        <p:sp>
          <p:nvSpPr>
            <p:cNvPr id="96" name="Rettangolo 171"/>
            <p:cNvSpPr/>
            <p:nvPr/>
          </p:nvSpPr>
          <p:spPr>
            <a:xfrm>
              <a:off x="8848890" y="2088457"/>
              <a:ext cx="375424" cy="17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" dirty="0" smtClean="0"/>
                <a:t>0,07</a:t>
              </a:r>
              <a:endParaRPr lang="fr-FR" sz="600" dirty="0"/>
            </a:p>
          </p:txBody>
        </p:sp>
        <p:sp>
          <p:nvSpPr>
            <p:cNvPr id="97" name="Rettangolo 172"/>
            <p:cNvSpPr/>
            <p:nvPr/>
          </p:nvSpPr>
          <p:spPr>
            <a:xfrm>
              <a:off x="8906975" y="3432794"/>
              <a:ext cx="239168" cy="17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" dirty="0" smtClean="0"/>
                <a:t>0</a:t>
              </a:r>
              <a:endParaRPr lang="fr-FR" sz="600" dirty="0"/>
            </a:p>
          </p:txBody>
        </p:sp>
      </p:grpSp>
      <p:grpSp>
        <p:nvGrpSpPr>
          <p:cNvPr id="98" name="Gruppo 221"/>
          <p:cNvGrpSpPr/>
          <p:nvPr/>
        </p:nvGrpSpPr>
        <p:grpSpPr>
          <a:xfrm>
            <a:off x="897200" y="3118091"/>
            <a:ext cx="2706687" cy="2754313"/>
            <a:chOff x="959074" y="921304"/>
            <a:chExt cx="2706687" cy="2754313"/>
          </a:xfrm>
        </p:grpSpPr>
        <p:pic>
          <p:nvPicPr>
            <p:cNvPr id="99" name="Picture 2" descr="D:\Users\Francesco\Desktop\Patri mosaico_11_analisi\jaune\Essai11-jaune-37 Panorama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4" t="66374" r="32019" b="417"/>
            <a:stretch>
              <a:fillRect/>
            </a:stretch>
          </p:blipFill>
          <p:spPr bwMode="auto">
            <a:xfrm>
              <a:off x="959074" y="921304"/>
              <a:ext cx="2706687" cy="2754313"/>
            </a:xfrm>
            <a:prstGeom prst="rect">
              <a:avLst/>
            </a:prstGeom>
            <a:blipFill dpi="0" rotWithShape="1">
              <a:blip r:embed="rId5"/>
              <a:srcRect l="51274" t="66374" r="32019" b="417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21"/>
            <p:cNvSpPr txBox="1">
              <a:spLocks noChangeArrowheads="1"/>
            </p:cNvSpPr>
            <p:nvPr/>
          </p:nvSpPr>
          <p:spPr bwMode="auto">
            <a:xfrm>
              <a:off x="3230066" y="3339067"/>
              <a:ext cx="330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01" name="Group 23"/>
            <p:cNvGrpSpPr>
              <a:grpSpLocks/>
            </p:cNvGrpSpPr>
            <p:nvPr/>
          </p:nvGrpSpPr>
          <p:grpSpPr bwMode="auto">
            <a:xfrm>
              <a:off x="1007566" y="3310492"/>
              <a:ext cx="708025" cy="274637"/>
              <a:chOff x="683" y="5057"/>
              <a:chExt cx="446" cy="173"/>
            </a:xfrm>
          </p:grpSpPr>
          <p:sp>
            <p:nvSpPr>
              <p:cNvPr id="102" name="Line 24"/>
              <p:cNvSpPr>
                <a:spLocks noChangeShapeType="1"/>
              </p:cNvSpPr>
              <p:nvPr/>
            </p:nvSpPr>
            <p:spPr bwMode="auto">
              <a:xfrm flipV="1">
                <a:off x="760" y="5225"/>
                <a:ext cx="313" cy="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Text Box 25"/>
              <p:cNvSpPr txBox="1">
                <a:spLocks noChangeArrowheads="1"/>
              </p:cNvSpPr>
              <p:nvPr/>
            </p:nvSpPr>
            <p:spPr bwMode="auto">
              <a:xfrm>
                <a:off x="683" y="5057"/>
                <a:ext cx="44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b="1">
                    <a:solidFill>
                      <a:schemeClr val="bg1"/>
                    </a:solidFill>
                  </a:rPr>
                  <a:t>100 </a:t>
                </a:r>
                <a:r>
                  <a:rPr lang="el-GR" sz="1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μ</a:t>
                </a:r>
                <a:r>
                  <a:rPr lang="it-IT" sz="1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m</a:t>
                </a:r>
                <a:endParaRPr lang="el-GR" sz="12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Gruppo 355"/>
          <p:cNvGrpSpPr/>
          <p:nvPr/>
        </p:nvGrpSpPr>
        <p:grpSpPr>
          <a:xfrm>
            <a:off x="1037273" y="3129653"/>
            <a:ext cx="2559050" cy="2743200"/>
            <a:chOff x="2357898" y="739185"/>
            <a:chExt cx="2559050" cy="2743200"/>
          </a:xfrm>
        </p:grpSpPr>
        <p:pic>
          <p:nvPicPr>
            <p:cNvPr id="105" name="Picture 2" descr="D:\Users\Francesco\Desktop\Patri mosaico_11_analisi\jaune\Essai11-jaune-37 Panorama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0" t="29938" r="32896" b="43799"/>
            <a:stretch>
              <a:fillRect/>
            </a:stretch>
          </p:blipFill>
          <p:spPr bwMode="auto">
            <a:xfrm>
              <a:off x="2357898" y="739185"/>
              <a:ext cx="2559050" cy="2743200"/>
            </a:xfrm>
            <a:prstGeom prst="rect">
              <a:avLst/>
            </a:prstGeom>
            <a:blipFill dpi="0" rotWithShape="1">
              <a:blip r:embed="rId5"/>
              <a:srcRect l="54550" t="29938" r="32896" b="43799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Text Box 32"/>
            <p:cNvSpPr txBox="1">
              <a:spLocks noChangeArrowheads="1"/>
            </p:cNvSpPr>
            <p:nvPr/>
          </p:nvSpPr>
          <p:spPr bwMode="auto">
            <a:xfrm>
              <a:off x="4398882" y="3092717"/>
              <a:ext cx="4429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</a:rPr>
                <a:t>B1</a:t>
              </a:r>
            </a:p>
          </p:txBody>
        </p:sp>
        <p:grpSp>
          <p:nvGrpSpPr>
            <p:cNvPr id="107" name="Group 36"/>
            <p:cNvGrpSpPr>
              <a:grpSpLocks/>
            </p:cNvGrpSpPr>
            <p:nvPr/>
          </p:nvGrpSpPr>
          <p:grpSpPr bwMode="auto">
            <a:xfrm>
              <a:off x="2436732" y="3081605"/>
              <a:ext cx="708025" cy="274637"/>
              <a:chOff x="683" y="5057"/>
              <a:chExt cx="446" cy="173"/>
            </a:xfrm>
          </p:grpSpPr>
          <p:sp>
            <p:nvSpPr>
              <p:cNvPr id="108" name="Line 37"/>
              <p:cNvSpPr>
                <a:spLocks noChangeShapeType="1"/>
              </p:cNvSpPr>
              <p:nvPr/>
            </p:nvSpPr>
            <p:spPr bwMode="auto">
              <a:xfrm flipV="1">
                <a:off x="760" y="5225"/>
                <a:ext cx="313" cy="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Text Box 38"/>
              <p:cNvSpPr txBox="1">
                <a:spLocks noChangeArrowheads="1"/>
              </p:cNvSpPr>
              <p:nvPr/>
            </p:nvSpPr>
            <p:spPr bwMode="auto">
              <a:xfrm>
                <a:off x="683" y="5057"/>
                <a:ext cx="44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b="1">
                    <a:solidFill>
                      <a:schemeClr val="bg1"/>
                    </a:solidFill>
                  </a:rPr>
                  <a:t>100 </a:t>
                </a:r>
                <a:r>
                  <a:rPr lang="el-GR" sz="1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μ</a:t>
                </a:r>
                <a:r>
                  <a:rPr lang="it-IT" sz="1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m</a:t>
                </a:r>
                <a:endParaRPr lang="el-GR" sz="12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0" name="ZoneTexte 109"/>
          <p:cNvSpPr txBox="1"/>
          <p:nvPr/>
        </p:nvSpPr>
        <p:spPr>
          <a:xfrm>
            <a:off x="836210" y="24351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Zone in an early shear </a:t>
            </a:r>
            <a:r>
              <a:rPr lang="en-US" dirty="0" smtClean="0">
                <a:solidFill>
                  <a:srgbClr val="C00000"/>
                </a:solidFill>
              </a:rPr>
              <a:t>band (</a:t>
            </a:r>
            <a:r>
              <a:rPr lang="en-US" dirty="0">
                <a:solidFill>
                  <a:srgbClr val="C00000"/>
                </a:solidFill>
              </a:rPr>
              <a:t>de-activated in post-peak regime)</a:t>
            </a:r>
          </a:p>
        </p:txBody>
      </p:sp>
    </p:spTree>
    <p:extLst>
      <p:ext uri="{BB962C8B-B14F-4D97-AF65-F5344CB8AC3E}">
        <p14:creationId xmlns:p14="http://schemas.microsoft.com/office/powerpoint/2010/main" val="417700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J. Fonseca, P. Bésuelle, C. </a:t>
            </a:r>
            <a:r>
              <a:rPr lang="en-US" sz="800" dirty="0" err="1" smtClean="0"/>
              <a:t>Viggiani</a:t>
            </a:r>
            <a:r>
              <a:rPr lang="en-US" sz="800" dirty="0" smtClean="0"/>
              <a:t>, 2013, </a:t>
            </a:r>
            <a:r>
              <a:rPr lang="en-US" sz="800" dirty="0" err="1"/>
              <a:t>Micromechanisms</a:t>
            </a:r>
            <a:r>
              <a:rPr lang="en-US" sz="800" dirty="0"/>
              <a:t> of inelastic deformation in sandstones: an </a:t>
            </a:r>
            <a:r>
              <a:rPr lang="en-US" sz="800" dirty="0" smtClean="0"/>
              <a:t>insight using </a:t>
            </a:r>
            <a:r>
              <a:rPr lang="en-US" sz="800" dirty="0"/>
              <a:t>x-ray micro-tomography</a:t>
            </a:r>
            <a:r>
              <a:rPr lang="en-US" sz="800" dirty="0" smtClean="0"/>
              <a:t>, </a:t>
            </a:r>
            <a:r>
              <a:rPr lang="en-US" sz="800" i="1" dirty="0" err="1" smtClean="0"/>
              <a:t>Géotechnique</a:t>
            </a:r>
            <a:r>
              <a:rPr lang="en-US" sz="800" i="1" dirty="0" smtClean="0"/>
              <a:t> Letters</a:t>
            </a:r>
            <a:r>
              <a:rPr lang="en-US" sz="800" dirty="0" smtClean="0"/>
              <a:t>, vol. 3 n° 2, pp 78-83.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58963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#4</a:t>
            </a:r>
            <a:r>
              <a:rPr lang="en-GB" dirty="0" smtClean="0">
                <a:solidFill>
                  <a:srgbClr val="C00000"/>
                </a:solidFill>
              </a:rPr>
              <a:t> on Fontainebleau sandstones: (coll. J. Fonseca &amp; C. </a:t>
            </a:r>
            <a:r>
              <a:rPr lang="en-GB" dirty="0" err="1" smtClean="0">
                <a:solidFill>
                  <a:srgbClr val="C00000"/>
                </a:solidFill>
              </a:rPr>
              <a:t>Viggiani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at 2 &amp; 7 MPa confining pressures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>
                <a:solidFill>
                  <a:srgbClr val="FF0000"/>
                </a:solidFill>
              </a:rPr>
              <a:t>in operando </a:t>
            </a:r>
            <a:r>
              <a:rPr lang="en-GB" sz="1600" dirty="0" smtClean="0">
                <a:solidFill>
                  <a:srgbClr val="FF0000"/>
                </a:solidFill>
              </a:rPr>
              <a:t>x-ray CT (3SR)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3" y="1940200"/>
            <a:ext cx="4896544" cy="2238855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1331641" y="4123822"/>
            <a:ext cx="3576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Soft FBS03-2MPa            FBS04-2MPa    FBS02-7MPa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331641" y="4281526"/>
            <a:ext cx="3096344" cy="2234766"/>
            <a:chOff x="1331641" y="4281526"/>
            <a:chExt cx="3096344" cy="223476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1641" y="4443689"/>
              <a:ext cx="3096344" cy="2072603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2318710" y="4283945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124788" y="4293368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848290" y="4302791"/>
              <a:ext cx="303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547229" y="4281526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739606" y="4123823"/>
            <a:ext cx="3144763" cy="2401521"/>
            <a:chOff x="4739606" y="4123823"/>
            <a:chExt cx="3144763" cy="240152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9606" y="4443690"/>
              <a:ext cx="3144762" cy="208165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739607" y="4123823"/>
              <a:ext cx="31447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Stiff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FBH01-2MPa at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different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loading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steps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734284" y="4274522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497852" y="4273000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261420" y="4271478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4965180" y="4279107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5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J. Fonseca, P. Bésuelle, C. </a:t>
            </a:r>
            <a:r>
              <a:rPr lang="en-US" sz="800" dirty="0" err="1" smtClean="0"/>
              <a:t>Viggiani</a:t>
            </a:r>
            <a:r>
              <a:rPr lang="en-US" sz="800" dirty="0" smtClean="0"/>
              <a:t>, 2013, </a:t>
            </a:r>
            <a:r>
              <a:rPr lang="en-US" sz="800" dirty="0" err="1"/>
              <a:t>Micromechanisms</a:t>
            </a:r>
            <a:r>
              <a:rPr lang="en-US" sz="800" dirty="0"/>
              <a:t> of inelastic deformation in sandstones: an </a:t>
            </a:r>
            <a:r>
              <a:rPr lang="en-US" sz="800" dirty="0" smtClean="0"/>
              <a:t>insight using </a:t>
            </a:r>
            <a:r>
              <a:rPr lang="en-US" sz="800" dirty="0"/>
              <a:t>x-ray micro-tomography</a:t>
            </a:r>
            <a:r>
              <a:rPr lang="en-US" sz="800" dirty="0" smtClean="0"/>
              <a:t>, </a:t>
            </a:r>
            <a:r>
              <a:rPr lang="en-US" sz="800" i="1" dirty="0" err="1" smtClean="0"/>
              <a:t>Géotechnique</a:t>
            </a:r>
            <a:r>
              <a:rPr lang="en-US" sz="800" i="1" dirty="0" smtClean="0"/>
              <a:t> Letters</a:t>
            </a:r>
            <a:r>
              <a:rPr lang="en-US" sz="800" dirty="0" smtClean="0"/>
              <a:t>, vol. 3 n° 2, pp 78-83.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58963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#4 on Fontainebleau sandstones: (coll. J. Fonseca &amp; C. </a:t>
            </a:r>
            <a:r>
              <a:rPr lang="en-GB" dirty="0" err="1" smtClean="0">
                <a:solidFill>
                  <a:srgbClr val="C00000"/>
                </a:solidFill>
              </a:rPr>
              <a:t>Viggiani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operando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x-ray CT --- </a:t>
            </a:r>
            <a:r>
              <a:rPr lang="en-GB" sz="1600" dirty="0" smtClean="0">
                <a:solidFill>
                  <a:srgbClr val="C00000"/>
                </a:solidFill>
              </a:rPr>
              <a:t>SOFT Sandstone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827584" y="1940200"/>
            <a:ext cx="2448271" cy="223885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395536" y="4281526"/>
            <a:ext cx="3096344" cy="2234766"/>
            <a:chOff x="1331641" y="4281526"/>
            <a:chExt cx="3096344" cy="2234766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1641" y="4443689"/>
              <a:ext cx="3096344" cy="2072603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318710" y="4283945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124788" y="4293368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848290" y="4302791"/>
              <a:ext cx="303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547229" y="4281526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403360" y="4123822"/>
            <a:ext cx="3576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Soft FBS03-2MPa            FBS04-2MPa    FBS02-7MPa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571977" y="1714448"/>
            <a:ext cx="5464519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observed visually after peak stress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damage observed before peak, given the x-ray CT scan resolution (8.5 µm) – however could possibly start before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Intra-granular cracking at peak, small fragments, grain rearrangement. 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Cracking initiates at grain contact, depending on the contact surface, with sub-vertical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alignement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influenced by the grain coordination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459" y="4030687"/>
            <a:ext cx="4234805" cy="1314052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5801387" y="5235630"/>
            <a:ext cx="2925832" cy="1241102"/>
            <a:chOff x="2580466" y="1519638"/>
            <a:chExt cx="4689742" cy="234141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/>
            <a:srcRect r="50000" b="42024"/>
            <a:stretch/>
          </p:blipFill>
          <p:spPr>
            <a:xfrm>
              <a:off x="2580466" y="1519638"/>
              <a:ext cx="2395538" cy="2341410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7"/>
            <a:srcRect t="57267" r="50000"/>
            <a:stretch/>
          </p:blipFill>
          <p:spPr>
            <a:xfrm>
              <a:off x="4874670" y="1897948"/>
              <a:ext cx="2395538" cy="1725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ZoneTexte 5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I</a:t>
            </a:r>
            <a:r>
              <a:rPr lang="fr-FR" sz="2800" b="1" cap="small" dirty="0" smtClean="0">
                <a:solidFill>
                  <a:schemeClr val="accent1"/>
                </a:solidFill>
              </a:rPr>
              <a:t>ntroduction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7" name="AutoShape 2" descr="Vue en 3D du futur centre de stockage profond"/>
          <p:cNvSpPr>
            <a:spLocks noChangeAspect="1" noChangeArrowheads="1"/>
          </p:cNvSpPr>
          <p:nvPr/>
        </p:nvSpPr>
        <p:spPr bwMode="auto">
          <a:xfrm>
            <a:off x="155575" y="-2514600"/>
            <a:ext cx="78009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5" name="ZoneTexte 1024"/>
          <p:cNvSpPr txBox="1"/>
          <p:nvPr/>
        </p:nvSpPr>
        <p:spPr>
          <a:xfrm>
            <a:off x="8874332" y="44624"/>
            <a:ext cx="234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1186720"/>
            <a:ext cx="837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Constitutive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behaviour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rocks,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mechanisms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deformation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</a:t>
            </a:r>
            <a:r>
              <a:rPr lang="fr-FR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localisation</a:t>
            </a:r>
            <a:endParaRPr lang="fr-FR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2" y="1552754"/>
            <a:ext cx="2152936" cy="13267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06" y="2867739"/>
            <a:ext cx="2111851" cy="10713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62" y="4137045"/>
            <a:ext cx="1512168" cy="14415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746" y="4126596"/>
            <a:ext cx="1554014" cy="14415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0122" y="1961692"/>
            <a:ext cx="2184210" cy="30912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5575" y="6525924"/>
            <a:ext cx="8880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Bésuelle P., </a:t>
            </a:r>
            <a:r>
              <a:rPr lang="fr-FR" sz="800" dirty="0" err="1"/>
              <a:t>Desrues</a:t>
            </a:r>
            <a:r>
              <a:rPr lang="fr-FR" sz="800" dirty="0"/>
              <a:t> J. and Raynaud. S., 2000, </a:t>
            </a:r>
            <a:r>
              <a:rPr lang="fr-FR" sz="800" dirty="0" err="1"/>
              <a:t>Experimental</a:t>
            </a:r>
            <a:r>
              <a:rPr lang="fr-FR" sz="800" dirty="0"/>
              <a:t> </a:t>
            </a:r>
            <a:r>
              <a:rPr lang="fr-FR" sz="800" dirty="0" err="1"/>
              <a:t>characterisation</a:t>
            </a:r>
            <a:r>
              <a:rPr lang="fr-FR" sz="800" dirty="0"/>
              <a:t> of the localisation </a:t>
            </a:r>
            <a:r>
              <a:rPr lang="fr-FR" sz="800" dirty="0" err="1"/>
              <a:t>phenomenon</a:t>
            </a:r>
            <a:r>
              <a:rPr lang="fr-FR" sz="800" dirty="0"/>
              <a:t> </a:t>
            </a:r>
            <a:r>
              <a:rPr lang="fr-FR" sz="800" dirty="0" err="1"/>
              <a:t>inside</a:t>
            </a:r>
            <a:r>
              <a:rPr lang="fr-FR" sz="800" dirty="0"/>
              <a:t> a Vosges </a:t>
            </a:r>
            <a:r>
              <a:rPr lang="fr-FR" sz="800" dirty="0" err="1"/>
              <a:t>sandstone</a:t>
            </a:r>
            <a:r>
              <a:rPr lang="fr-FR" sz="800" dirty="0"/>
              <a:t> in a triaxial </a:t>
            </a:r>
            <a:r>
              <a:rPr lang="fr-FR" sz="800" dirty="0" err="1"/>
              <a:t>cell</a:t>
            </a:r>
            <a:r>
              <a:rPr lang="fr-FR" sz="800" i="1" dirty="0"/>
              <a:t>. Int. J. Rock </a:t>
            </a:r>
            <a:r>
              <a:rPr lang="fr-FR" sz="800" i="1" dirty="0" err="1"/>
              <a:t>Mech</a:t>
            </a:r>
            <a:r>
              <a:rPr lang="fr-FR" sz="800" i="1" dirty="0"/>
              <a:t>. Mining </a:t>
            </a:r>
            <a:r>
              <a:rPr lang="fr-FR" sz="800" i="1" dirty="0" err="1"/>
              <a:t>Sci</a:t>
            </a:r>
            <a:r>
              <a:rPr lang="fr-FR" sz="800" i="1" dirty="0"/>
              <a:t>.</a:t>
            </a:r>
            <a:r>
              <a:rPr lang="fr-FR" sz="800" dirty="0"/>
              <a:t>, Vol. 37, n° 8, pp. 1223-1237</a:t>
            </a:r>
            <a:r>
              <a:rPr lang="fr-FR" sz="800" dirty="0" smtClean="0"/>
              <a:t>.</a:t>
            </a:r>
          </a:p>
          <a:p>
            <a:r>
              <a:rPr lang="en-US" sz="800" dirty="0"/>
              <a:t>Bésuelle P., Baud P. and Wong T.-f., 2003, Failure mode and spatial distribution of damage in </a:t>
            </a:r>
            <a:r>
              <a:rPr lang="en-US" sz="800" dirty="0" err="1"/>
              <a:t>Rothbach</a:t>
            </a:r>
            <a:r>
              <a:rPr lang="en-US" sz="800" dirty="0"/>
              <a:t> sandstone in the brittle-ductile transition. Pure Appl. </a:t>
            </a:r>
            <a:r>
              <a:rPr lang="en-US" sz="800" dirty="0" err="1"/>
              <a:t>Geoph</a:t>
            </a:r>
            <a:r>
              <a:rPr lang="en-US" sz="800" dirty="0"/>
              <a:t>., Vol. 160, n° 5-6, pp. 851-868</a:t>
            </a:r>
            <a:r>
              <a:rPr lang="fr-FR" sz="800" dirty="0" smtClean="0"/>
              <a:t> </a:t>
            </a:r>
            <a:endParaRPr lang="fr-FR" sz="8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404603" y="5512591"/>
            <a:ext cx="888385" cy="261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sz="1100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20 </a:t>
            </a: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116026" y="5506695"/>
            <a:ext cx="888385" cy="261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sz="1100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50 </a:t>
            </a:r>
            <a:r>
              <a:rPr lang="fr-FR" sz="11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63206" y="5858108"/>
            <a:ext cx="7632848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How the </a:t>
            </a:r>
            <a:r>
              <a:rPr lang="fr-FR" sz="1400" dirty="0" err="1" smtClean="0"/>
              <a:t>emergence</a:t>
            </a:r>
            <a:r>
              <a:rPr lang="fr-FR" sz="1400" dirty="0" smtClean="0"/>
              <a:t> of digital images </a:t>
            </a:r>
            <a:r>
              <a:rPr lang="fr-FR" sz="1400" dirty="0" err="1" smtClean="0"/>
              <a:t>analysis</a:t>
            </a:r>
            <a:r>
              <a:rPr lang="fr-FR" sz="1400" dirty="0" smtClean="0"/>
              <a:t> </a:t>
            </a:r>
            <a:r>
              <a:rPr lang="fr-FR" sz="1400" dirty="0" err="1" smtClean="0"/>
              <a:t>contributes</a:t>
            </a:r>
            <a:r>
              <a:rPr lang="fr-FR" sz="1400" dirty="0" smtClean="0"/>
              <a:t> to </a:t>
            </a:r>
            <a:r>
              <a:rPr lang="fr-FR" sz="1400" dirty="0" err="1" smtClean="0"/>
              <a:t>improve</a:t>
            </a:r>
            <a:r>
              <a:rPr lang="fr-FR" sz="1400" dirty="0" smtClean="0"/>
              <a:t> </a:t>
            </a:r>
            <a:r>
              <a:rPr lang="fr-FR" sz="1400" dirty="0" err="1" smtClean="0"/>
              <a:t>experimental</a:t>
            </a:r>
            <a:r>
              <a:rPr lang="fr-FR" sz="1400" dirty="0" smtClean="0"/>
              <a:t> </a:t>
            </a:r>
            <a:r>
              <a:rPr lang="fr-FR" sz="1400" dirty="0" err="1" smtClean="0"/>
              <a:t>characterisation</a:t>
            </a:r>
            <a:r>
              <a:rPr lang="fr-FR" sz="1400" dirty="0" smtClean="0"/>
              <a:t> in rock </a:t>
            </a:r>
            <a:r>
              <a:rPr lang="fr-FR" sz="1400" dirty="0" err="1" smtClean="0"/>
              <a:t>mechanics</a:t>
            </a:r>
            <a:r>
              <a:rPr lang="fr-FR" sz="1400" dirty="0" smtClean="0"/>
              <a:t> ?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9312" y="3881309"/>
            <a:ext cx="3210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x-ray CT on </a:t>
            </a:r>
            <a:r>
              <a:rPr lang="fr-FR" sz="1100" dirty="0" err="1" smtClean="0"/>
              <a:t>sandstone</a:t>
            </a:r>
            <a:r>
              <a:rPr lang="fr-FR" sz="1100" dirty="0" smtClean="0"/>
              <a:t> </a:t>
            </a:r>
            <a:r>
              <a:rPr lang="fr-FR" sz="1100" dirty="0" err="1" smtClean="0"/>
              <a:t>specimens</a:t>
            </a:r>
            <a:r>
              <a:rPr lang="fr-FR" sz="1100" dirty="0" smtClean="0"/>
              <a:t> </a:t>
            </a:r>
            <a:r>
              <a:rPr lang="fr-FR" sz="1100" dirty="0" err="1" smtClean="0"/>
              <a:t>after</a:t>
            </a:r>
            <a:r>
              <a:rPr lang="fr-FR" sz="1100" dirty="0" smtClean="0"/>
              <a:t> </a:t>
            </a:r>
            <a:r>
              <a:rPr lang="fr-FR" sz="1100" dirty="0" err="1" smtClean="0"/>
              <a:t>loading</a:t>
            </a:r>
            <a:endParaRPr lang="fr-FR" sz="11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0183" y="4137472"/>
            <a:ext cx="1588001" cy="145363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056807" y="3310756"/>
            <a:ext cx="251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0000"/>
                </a:solidFill>
              </a:rPr>
              <a:t>Experimental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characterisation</a:t>
            </a:r>
            <a:r>
              <a:rPr lang="fr-FR" sz="1400" dirty="0" smtClean="0">
                <a:solidFill>
                  <a:srgbClr val="FF0000"/>
                </a:solidFill>
              </a:rPr>
              <a:t> on a </a:t>
            </a:r>
            <a:r>
              <a:rPr lang="fr-FR" sz="1400" dirty="0" err="1" smtClean="0">
                <a:solidFill>
                  <a:srgbClr val="FF0000"/>
                </a:solidFill>
              </a:rPr>
              <a:t>sandstone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5448" y="1557491"/>
            <a:ext cx="2142132" cy="166346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082487" y="1713924"/>
            <a:ext cx="1535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SEM </a:t>
            </a:r>
            <a:r>
              <a:rPr lang="fr-FR" sz="1100" i="1" dirty="0" smtClean="0"/>
              <a:t>post mortem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16480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Sandstone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7" y="6499619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J. Fonseca, P. Bésuelle, C. </a:t>
            </a:r>
            <a:r>
              <a:rPr lang="en-US" sz="800" dirty="0" err="1" smtClean="0"/>
              <a:t>Viggiani</a:t>
            </a:r>
            <a:r>
              <a:rPr lang="en-US" sz="800" dirty="0" smtClean="0"/>
              <a:t>, 2013, </a:t>
            </a:r>
            <a:r>
              <a:rPr lang="en-US" sz="800" dirty="0" err="1"/>
              <a:t>Micromechanisms</a:t>
            </a:r>
            <a:r>
              <a:rPr lang="en-US" sz="800" dirty="0"/>
              <a:t> of inelastic deformation in sandstones: an </a:t>
            </a:r>
            <a:r>
              <a:rPr lang="en-US" sz="800" dirty="0" smtClean="0"/>
              <a:t>insight using </a:t>
            </a:r>
            <a:r>
              <a:rPr lang="en-US" sz="800" dirty="0"/>
              <a:t>x-ray micro-tomography</a:t>
            </a:r>
            <a:r>
              <a:rPr lang="en-US" sz="800" dirty="0" smtClean="0"/>
              <a:t>, </a:t>
            </a:r>
            <a:r>
              <a:rPr lang="en-US" sz="800" i="1" dirty="0" err="1" smtClean="0"/>
              <a:t>Géotechnique</a:t>
            </a:r>
            <a:r>
              <a:rPr lang="en-US" sz="800" i="1" dirty="0" smtClean="0"/>
              <a:t> Letters</a:t>
            </a:r>
            <a:r>
              <a:rPr lang="en-US" sz="800" dirty="0" smtClean="0"/>
              <a:t>, vol. 3 n° 2, pp 78-83.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58963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#4 on Fontainebleau sandstones: (coll. J. Fonseca &amp; C. </a:t>
            </a:r>
            <a:r>
              <a:rPr lang="en-GB" dirty="0" err="1" smtClean="0">
                <a:solidFill>
                  <a:srgbClr val="C00000"/>
                </a:solidFill>
              </a:rPr>
              <a:t>Viggiani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Damage characterisation by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operando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x-ray CT  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--- </a:t>
            </a:r>
            <a:r>
              <a:rPr lang="en-GB" sz="1600" dirty="0" smtClean="0">
                <a:solidFill>
                  <a:srgbClr val="C00000"/>
                </a:solidFill>
              </a:rPr>
              <a:t>STIFF </a:t>
            </a:r>
            <a:r>
              <a:rPr lang="en-GB" sz="1600" dirty="0">
                <a:solidFill>
                  <a:srgbClr val="C00000"/>
                </a:solidFill>
              </a:rPr>
              <a:t>Sandstone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731985" y="1940200"/>
            <a:ext cx="2448273" cy="2238855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467544" y="4123823"/>
            <a:ext cx="3144763" cy="2401521"/>
            <a:chOff x="4739606" y="4123823"/>
            <a:chExt cx="3144763" cy="240152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9606" y="4443690"/>
              <a:ext cx="3144762" cy="208165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739607" y="4123823"/>
              <a:ext cx="31447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Stiff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FBH01-2MPa at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different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loading</a:t>
              </a:r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steps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734284" y="4274522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497852" y="4273000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261420" y="4271478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4965180" y="4279107"/>
              <a:ext cx="367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3571977" y="1700808"/>
            <a:ext cx="5464519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observed before peak stress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Damaging of the cement between grains, along vertical ridges, formation of vertical columns of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horizontaly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undounded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grains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Intra-granular cracking inhibited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dut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extended grain contacts</a:t>
            </a:r>
          </a:p>
          <a:p>
            <a:pPr marL="361950" lvl="1" indent="-2111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shearing progresses, vertical columns eventually collapse, unbounded grains increases shear band thickness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179" y="4179055"/>
            <a:ext cx="44862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O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utline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1196937"/>
            <a:ext cx="7867020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Introduction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Materials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 Vosges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Callovo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-Oxfordian clay rock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Experimental loading devices and </a:t>
            </a:r>
            <a:r>
              <a:rPr lang="en-GB" i="1" dirty="0" smtClean="0">
                <a:solidFill>
                  <a:srgbClr val="C00000"/>
                </a:solidFill>
              </a:rPr>
              <a:t>in situ </a:t>
            </a:r>
            <a:r>
              <a:rPr lang="en-GB" dirty="0" smtClean="0">
                <a:solidFill>
                  <a:srgbClr val="C00000"/>
                </a:solidFill>
              </a:rPr>
              <a:t>full field measurements 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 with 2D-imaging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cells for lab and synchrotron x-ray CT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Strain localisation and small scale deformation in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macro-scale characterisation (2D-DIC)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(SEM)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 x-ray CT)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rgbClr val="C00000"/>
                </a:solidFill>
              </a:rPr>
              <a:t>Strain localisation and small scale deformation in </a:t>
            </a:r>
            <a:r>
              <a:rPr lang="en-GB" dirty="0" smtClean="0">
                <a:solidFill>
                  <a:srgbClr val="C00000"/>
                </a:solidFill>
              </a:rPr>
              <a:t>a clay rock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macro-scale characterisation (2D-DIC)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micro-scale analysis (BIB-SEM)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(ESRF ID19 x-ray CT + 3D-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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4509120"/>
            <a:ext cx="7701702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4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Horizontal bedding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Prismatic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H 50 mm, W 25 mm, T 30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0" name="Imag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2996877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012160" y="2354396"/>
            <a:ext cx="1507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peak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values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vs.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 Box 68"/>
          <p:cNvSpPr txBox="1">
            <a:spLocks noChangeArrowheads="1"/>
          </p:cNvSpPr>
          <p:nvPr/>
        </p:nvSpPr>
        <p:spPr bwMode="auto">
          <a:xfrm rot="16200000">
            <a:off x="1147235" y="3150452"/>
            <a:ext cx="1047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27" name="Text Box 68"/>
          <p:cNvSpPr txBox="1">
            <a:spLocks noChangeArrowheads="1"/>
          </p:cNvSpPr>
          <p:nvPr/>
        </p:nvSpPr>
        <p:spPr bwMode="auto">
          <a:xfrm rot="16200000">
            <a:off x="1531153" y="4885672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3423852" y="4221088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pic>
        <p:nvPicPr>
          <p:cNvPr id="29" name="Image 2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18660" b="4897"/>
          <a:stretch>
            <a:fillRect/>
          </a:stretch>
        </p:blipFill>
        <p:spPr bwMode="auto">
          <a:xfrm>
            <a:off x="5580112" y="4496940"/>
            <a:ext cx="2208802" cy="186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70" y="2419390"/>
            <a:ext cx="3641184" cy="201255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154013" y="4520153"/>
            <a:ext cx="11989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deviatoric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plane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354" y="1924548"/>
            <a:ext cx="6638925" cy="2200275"/>
          </a:xfrm>
          <a:prstGeom prst="rect">
            <a:avLst/>
          </a:prstGeom>
        </p:spPr>
      </p:pic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08712" y="2747686"/>
            <a:ext cx="8994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866" y="4365104"/>
            <a:ext cx="6686550" cy="2209800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03431" y="5085184"/>
            <a:ext cx="95077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12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322252" y="2848166"/>
            <a:ext cx="8994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77385" b="13656"/>
          <a:stretch/>
        </p:blipFill>
        <p:spPr>
          <a:xfrm>
            <a:off x="2627784" y="4257283"/>
            <a:ext cx="1512168" cy="1908021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316971" y="5085184"/>
            <a:ext cx="95077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12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2879" r="10970" b="10559"/>
          <a:stretch>
            <a:fillRect/>
          </a:stretch>
        </p:blipFill>
        <p:spPr bwMode="auto">
          <a:xfrm>
            <a:off x="5004048" y="2077791"/>
            <a:ext cx="2838450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t="2916" r="11308" b="10042"/>
          <a:stretch>
            <a:fillRect/>
          </a:stretch>
        </p:blipFill>
        <p:spPr bwMode="auto">
          <a:xfrm>
            <a:off x="5004048" y="4360400"/>
            <a:ext cx="2780030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/>
          <a:srcRect l="51191" r="27116" b="12804"/>
          <a:stretch/>
        </p:blipFill>
        <p:spPr>
          <a:xfrm>
            <a:off x="2699792" y="2042969"/>
            <a:ext cx="1440160" cy="191856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999016" y="1873296"/>
            <a:ext cx="90954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normal gap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594413" y="1873296"/>
            <a:ext cx="106849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tangential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gap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#2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two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 &amp; 12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anisotropy: effect of bedding orientation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81477" y="2976824"/>
            <a:ext cx="23571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peak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stress </a:t>
            </a:r>
            <a:r>
              <a:rPr lang="fr-FR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vs.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bedding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orientation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 Box 68"/>
          <p:cNvSpPr txBox="1">
            <a:spLocks noChangeArrowheads="1"/>
          </p:cNvSpPr>
          <p:nvPr/>
        </p:nvSpPr>
        <p:spPr bwMode="auto">
          <a:xfrm rot="16200000">
            <a:off x="-292926" y="3189294"/>
            <a:ext cx="1047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sp>
        <p:nvSpPr>
          <p:cNvPr id="27" name="Text Box 68"/>
          <p:cNvSpPr txBox="1">
            <a:spLocks noChangeArrowheads="1"/>
          </p:cNvSpPr>
          <p:nvPr/>
        </p:nvSpPr>
        <p:spPr bwMode="auto">
          <a:xfrm rot="16200000">
            <a:off x="90993" y="4963018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el-GR" sz="1000" baseline="-25000" dirty="0"/>
          </a:p>
        </p:txBody>
      </p:sp>
      <p:pic>
        <p:nvPicPr>
          <p:cNvPr id="16" name="Imag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37" y="2550601"/>
            <a:ext cx="2808029" cy="158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37" y="4292708"/>
            <a:ext cx="2808029" cy="158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68" y="2552136"/>
            <a:ext cx="2421714" cy="158228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68" y="4294986"/>
            <a:ext cx="2421714" cy="1582286"/>
          </a:xfrm>
          <a:prstGeom prst="rect">
            <a:avLst/>
          </a:prstGeom>
        </p:spPr>
      </p:pic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2161210" y="3767853"/>
            <a:ext cx="294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177619" y="2273602"/>
            <a:ext cx="8994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802579" y="2268684"/>
            <a:ext cx="95077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12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Image 23"/>
          <p:cNvPicPr/>
          <p:nvPr/>
        </p:nvPicPr>
        <p:blipFill>
          <a:blip r:embed="rId8"/>
          <a:stretch>
            <a:fillRect/>
          </a:stretch>
        </p:blipFill>
        <p:spPr>
          <a:xfrm>
            <a:off x="5773550" y="3267446"/>
            <a:ext cx="3293537" cy="19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#2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two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 &amp; 12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anisotropy: effect of bedding orientation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50531" y="2767658"/>
            <a:ext cx="8994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24883" y="5157192"/>
            <a:ext cx="95077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</a:t>
            </a:r>
            <a:r>
              <a:rPr lang="fr-FR" b="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fr-FR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12 </a:t>
            </a:r>
            <a:r>
              <a:rPr lang="fr-FR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MPa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698884" y="2107400"/>
            <a:ext cx="3693695" cy="1983732"/>
            <a:chOff x="1698884" y="2107400"/>
            <a:chExt cx="3693695" cy="1983732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68" t="67370" r="21084" b="2390"/>
            <a:stretch/>
          </p:blipFill>
          <p:spPr bwMode="auto">
            <a:xfrm>
              <a:off x="2442465" y="3083132"/>
              <a:ext cx="672074" cy="10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2"/>
            <a:stretch/>
          </p:blipFill>
          <p:spPr bwMode="auto">
            <a:xfrm>
              <a:off x="2578796" y="2396657"/>
              <a:ext cx="337843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2556140" y="2107400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15°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4" t="50000" r="60843" b="3050"/>
            <a:stretch/>
          </p:blipFill>
          <p:spPr bwMode="auto">
            <a:xfrm>
              <a:off x="4758491" y="3083132"/>
              <a:ext cx="634088" cy="10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00"/>
            <a:stretch/>
          </p:blipFill>
          <p:spPr bwMode="auto">
            <a:xfrm>
              <a:off x="4847741" y="2340656"/>
              <a:ext cx="342697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4887759" y="2107400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80°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4" t="50000" r="24698" b="3480"/>
            <a:stretch/>
          </p:blipFill>
          <p:spPr bwMode="auto">
            <a:xfrm>
              <a:off x="3207412" y="3083132"/>
              <a:ext cx="654052" cy="10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Image 33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6"/>
            <a:stretch/>
          </p:blipFill>
          <p:spPr bwMode="auto">
            <a:xfrm>
              <a:off x="3275856" y="2396657"/>
              <a:ext cx="374629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3267413" y="2107400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24°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5" t="50000" r="59493" b="5606"/>
            <a:stretch/>
          </p:blipFill>
          <p:spPr bwMode="auto">
            <a:xfrm>
              <a:off x="3927492" y="3083132"/>
              <a:ext cx="794270" cy="10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/>
            <a:stretch/>
          </p:blipFill>
          <p:spPr bwMode="auto">
            <a:xfrm>
              <a:off x="4034278" y="2396657"/>
              <a:ext cx="346872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4026245" y="2107400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53°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2" t="50387" r="20760" b="3954"/>
            <a:stretch/>
          </p:blipFill>
          <p:spPr bwMode="auto">
            <a:xfrm>
              <a:off x="1698884" y="3083132"/>
              <a:ext cx="672075" cy="10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69"/>
            <a:stretch/>
          </p:blipFill>
          <p:spPr bwMode="auto">
            <a:xfrm>
              <a:off x="1796435" y="2396446"/>
              <a:ext cx="372252" cy="6484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1806163" y="2107400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12°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882645" y="4437704"/>
            <a:ext cx="3248630" cy="1992974"/>
            <a:chOff x="1590126" y="4604266"/>
            <a:chExt cx="3248630" cy="1992974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14"/>
            <a:srcRect l="41566" t="50313" r="39763" b="257"/>
            <a:stretch/>
          </p:blipFill>
          <p:spPr>
            <a:xfrm>
              <a:off x="1590126" y="5589240"/>
              <a:ext cx="830116" cy="1008000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7" t="20646" r="19402"/>
            <a:stretch/>
          </p:blipFill>
          <p:spPr bwMode="auto">
            <a:xfrm>
              <a:off x="1713607" y="4865823"/>
              <a:ext cx="345346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" name="Text Box 5"/>
            <p:cNvSpPr txBox="1">
              <a:spLocks noChangeArrowheads="1"/>
            </p:cNvSpPr>
            <p:nvPr/>
          </p:nvSpPr>
          <p:spPr bwMode="auto">
            <a:xfrm>
              <a:off x="1782843" y="4604266"/>
              <a:ext cx="34657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0</a:t>
              </a: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16"/>
            <a:srcRect t="50464" r="87614" b="1"/>
            <a:stretch/>
          </p:blipFill>
          <p:spPr>
            <a:xfrm>
              <a:off x="2411760" y="5589240"/>
              <a:ext cx="818195" cy="1008000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3" t="19636" r="14794"/>
            <a:stretch/>
          </p:blipFill>
          <p:spPr bwMode="auto">
            <a:xfrm>
              <a:off x="2604935" y="4865823"/>
              <a:ext cx="343059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561807" y="4604266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45°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18"/>
            <a:srcRect l="66449" t="34296" r="17298" b="33617"/>
            <a:stretch/>
          </p:blipFill>
          <p:spPr>
            <a:xfrm>
              <a:off x="4067944" y="5589240"/>
              <a:ext cx="770812" cy="100800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8" t="20106" r="18212"/>
            <a:stretch/>
          </p:blipFill>
          <p:spPr bwMode="auto">
            <a:xfrm>
              <a:off x="4199346" y="4865823"/>
              <a:ext cx="364406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4200626" y="4604266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77°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20"/>
            <a:srcRect l="20660" t="67868" r="62003" b="1760"/>
            <a:stretch/>
          </p:blipFill>
          <p:spPr>
            <a:xfrm>
              <a:off x="3275856" y="5560365"/>
              <a:ext cx="770812" cy="100800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6" t="19577" r="10844"/>
            <a:stretch/>
          </p:blipFill>
          <p:spPr bwMode="auto">
            <a:xfrm>
              <a:off x="3399622" y="4865823"/>
              <a:ext cx="362119" cy="6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3382005" y="4604266"/>
              <a:ext cx="4251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50°</a:t>
              </a:r>
              <a:endParaRPr lang="fr-FR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55" name="Image 54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09" y="4576203"/>
            <a:ext cx="261850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19" y="2054657"/>
            <a:ext cx="2618083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 Box 68"/>
          <p:cNvSpPr txBox="1">
            <a:spLocks noChangeArrowheads="1"/>
          </p:cNvSpPr>
          <p:nvPr/>
        </p:nvSpPr>
        <p:spPr bwMode="auto">
          <a:xfrm rot="16200000">
            <a:off x="5195480" y="2892654"/>
            <a:ext cx="1208985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000" dirty="0" err="1" smtClean="0">
                <a:cs typeface="Times New Roman" panose="02020603050405020304" pitchFamily="18" charset="0"/>
                <a:sym typeface="Symbol" panose="05050102010706020507" pitchFamily="18" charset="2"/>
              </a:rPr>
              <a:t>Fault</a:t>
            </a:r>
            <a:r>
              <a:rPr lang="fr-F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 orientation</a:t>
            </a:r>
            <a:r>
              <a:rPr lang="it-IT" sz="1000" dirty="0" smtClean="0"/>
              <a:t> [°]</a:t>
            </a:r>
            <a:endParaRPr lang="el-GR" sz="1000" dirty="0"/>
          </a:p>
        </p:txBody>
      </p:sp>
      <p:sp>
        <p:nvSpPr>
          <p:cNvPr id="59" name="Text Box 68"/>
          <p:cNvSpPr txBox="1">
            <a:spLocks noChangeArrowheads="1"/>
          </p:cNvSpPr>
          <p:nvPr/>
        </p:nvSpPr>
        <p:spPr bwMode="auto">
          <a:xfrm rot="16200000">
            <a:off x="5236432" y="5422551"/>
            <a:ext cx="1208985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000" dirty="0" err="1" smtClean="0">
                <a:cs typeface="Times New Roman" panose="02020603050405020304" pitchFamily="18" charset="0"/>
                <a:sym typeface="Symbol" panose="05050102010706020507" pitchFamily="18" charset="2"/>
              </a:rPr>
              <a:t>Fault</a:t>
            </a:r>
            <a:r>
              <a:rPr lang="fr-F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 orientation</a:t>
            </a:r>
            <a:r>
              <a:rPr lang="it-IT" sz="1000" dirty="0" smtClean="0"/>
              <a:t> [°]</a:t>
            </a:r>
            <a:endParaRPr lang="el-G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889049" y="3948032"/>
            <a:ext cx="235220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Bedding</a:t>
            </a:r>
            <a:r>
              <a:rPr lang="fr-FR" sz="1100" dirty="0" smtClean="0"/>
              <a:t> orientation [°]</a:t>
            </a:r>
            <a:endParaRPr lang="fr-FR" sz="1100" dirty="0"/>
          </a:p>
        </p:txBody>
      </p:sp>
      <p:sp>
        <p:nvSpPr>
          <p:cNvPr id="61" name="ZoneTexte 60"/>
          <p:cNvSpPr txBox="1"/>
          <p:nvPr/>
        </p:nvSpPr>
        <p:spPr>
          <a:xfrm>
            <a:off x="6022199" y="6427000"/>
            <a:ext cx="235220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Bedding</a:t>
            </a:r>
            <a:r>
              <a:rPr lang="fr-FR" sz="1100" dirty="0" smtClean="0"/>
              <a:t> orientation [°]</a:t>
            </a:r>
            <a:endParaRPr lang="fr-FR" sz="1100" dirty="0"/>
          </a:p>
        </p:txBody>
      </p:sp>
      <p:sp>
        <p:nvSpPr>
          <p:cNvPr id="62" name="ZoneTexte 61"/>
          <p:cNvSpPr txBox="1"/>
          <p:nvPr/>
        </p:nvSpPr>
        <p:spPr>
          <a:xfrm rot="2422732">
            <a:off x="6595943" y="3157422"/>
            <a:ext cx="109732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 smtClean="0"/>
              <a:t>Fault</a:t>
            </a:r>
            <a:r>
              <a:rPr lang="fr-FR" sz="900" dirty="0" smtClean="0"/>
              <a:t> // </a:t>
            </a:r>
            <a:r>
              <a:rPr lang="fr-FR" sz="900" dirty="0" err="1" smtClean="0"/>
              <a:t>bedding</a:t>
            </a:r>
            <a:endParaRPr lang="fr-FR" sz="900" dirty="0"/>
          </a:p>
        </p:txBody>
      </p:sp>
      <p:sp>
        <p:nvSpPr>
          <p:cNvPr id="63" name="ZoneTexte 62"/>
          <p:cNvSpPr txBox="1"/>
          <p:nvPr/>
        </p:nvSpPr>
        <p:spPr>
          <a:xfrm rot="2422732">
            <a:off x="6535247" y="5619266"/>
            <a:ext cx="109732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 smtClean="0"/>
              <a:t>Fault</a:t>
            </a:r>
            <a:r>
              <a:rPr lang="fr-FR" sz="900" dirty="0" smtClean="0"/>
              <a:t> // </a:t>
            </a:r>
            <a:r>
              <a:rPr lang="fr-FR" sz="900" dirty="0" err="1" smtClean="0"/>
              <a:t>bedding</a:t>
            </a:r>
            <a:endParaRPr lang="fr-FR" sz="900" dirty="0"/>
          </a:p>
        </p:txBody>
      </p:sp>
      <p:sp>
        <p:nvSpPr>
          <p:cNvPr id="11" name="Ellipse 10"/>
          <p:cNvSpPr/>
          <p:nvPr/>
        </p:nvSpPr>
        <p:spPr>
          <a:xfrm>
            <a:off x="6228184" y="2225814"/>
            <a:ext cx="648072" cy="72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6804248" y="5002666"/>
            <a:ext cx="648072" cy="72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57" y="1052138"/>
            <a:ext cx="907079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G. Dubois, J. </a:t>
            </a:r>
            <a:r>
              <a:rPr lang="en-GB" dirty="0" err="1" smtClean="0">
                <a:solidFill>
                  <a:srgbClr val="C00000"/>
                </a:solidFill>
              </a:rPr>
              <a:t>Urai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 observation by </a:t>
            </a:r>
            <a:r>
              <a:rPr lang="en-GB" sz="1600" b="1" dirty="0" smtClean="0">
                <a:solidFill>
                  <a:srgbClr val="FF0000"/>
                </a:solidFill>
              </a:rPr>
              <a:t>BIB-SEM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6499619"/>
            <a:ext cx="669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Desbois</a:t>
            </a:r>
            <a:r>
              <a:rPr lang="en-US" sz="800" dirty="0"/>
              <a:t> G., </a:t>
            </a:r>
            <a:r>
              <a:rPr lang="en-US" sz="800" dirty="0" err="1"/>
              <a:t>Höhne</a:t>
            </a:r>
            <a:r>
              <a:rPr lang="en-US" sz="800" dirty="0"/>
              <a:t> N., </a:t>
            </a:r>
            <a:r>
              <a:rPr lang="en-US" sz="800" dirty="0" err="1"/>
              <a:t>Urai</a:t>
            </a:r>
            <a:r>
              <a:rPr lang="en-US" sz="800" dirty="0"/>
              <a:t> J.L., Bésuelle P., </a:t>
            </a:r>
            <a:r>
              <a:rPr lang="en-US" sz="800" dirty="0" err="1"/>
              <a:t>Viggiani</a:t>
            </a:r>
            <a:r>
              <a:rPr lang="en-US" sz="800" dirty="0"/>
              <a:t> G., 2017, Deformation in cemented </a:t>
            </a:r>
            <a:r>
              <a:rPr lang="en-US" sz="800" dirty="0" err="1"/>
              <a:t>mudrock</a:t>
            </a:r>
            <a:r>
              <a:rPr lang="en-US" sz="800" dirty="0"/>
              <a:t> (</a:t>
            </a:r>
            <a:r>
              <a:rPr lang="en-US" sz="800" dirty="0" err="1"/>
              <a:t>Callovo</a:t>
            </a:r>
            <a:r>
              <a:rPr lang="en-US" sz="800" dirty="0"/>
              <a:t>-Oxfordian Clay) by </a:t>
            </a:r>
            <a:r>
              <a:rPr lang="en-US" sz="800" dirty="0" err="1"/>
              <a:t>microcracking</a:t>
            </a:r>
            <a:r>
              <a:rPr lang="en-US" sz="800" dirty="0"/>
              <a:t>, granular flow and phyllosilicate plasticity: insights from </a:t>
            </a:r>
            <a:r>
              <a:rPr lang="en-US" sz="800" dirty="0" err="1"/>
              <a:t>triaxial</a:t>
            </a:r>
            <a:r>
              <a:rPr lang="en-US" sz="800" dirty="0"/>
              <a:t> deformation, broad ion beam polishing and scanning electron microscopy, </a:t>
            </a:r>
            <a:r>
              <a:rPr lang="en-US" sz="800" i="1" dirty="0"/>
              <a:t>Solid </a:t>
            </a:r>
            <a:r>
              <a:rPr lang="en-US" sz="800" i="1" dirty="0" smtClean="0"/>
              <a:t>Earth,</a:t>
            </a:r>
            <a:r>
              <a:rPr lang="en-US" sz="800" dirty="0" smtClean="0"/>
              <a:t> </a:t>
            </a:r>
            <a:r>
              <a:rPr lang="en-US" sz="800" dirty="0"/>
              <a:t>vol. 8, pp. 291-305. .</a:t>
            </a:r>
            <a:endParaRPr lang="fr-FR" sz="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33598" t="69259"/>
          <a:stretch/>
        </p:blipFill>
        <p:spPr>
          <a:xfrm>
            <a:off x="134260" y="2996952"/>
            <a:ext cx="2327528" cy="1926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175673"/>
            <a:ext cx="6477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57" y="1052138"/>
            <a:ext cx="907079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G. Dubois, J. </a:t>
            </a:r>
            <a:r>
              <a:rPr lang="en-GB" dirty="0" err="1" smtClean="0">
                <a:solidFill>
                  <a:srgbClr val="C00000"/>
                </a:solidFill>
              </a:rPr>
              <a:t>Urai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 observation by BIB-SEM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7505" y="63813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Desbois</a:t>
            </a:r>
            <a:r>
              <a:rPr lang="en-US" sz="800" dirty="0"/>
              <a:t> G., </a:t>
            </a:r>
            <a:r>
              <a:rPr lang="en-US" sz="800" dirty="0" err="1"/>
              <a:t>Höhne</a:t>
            </a:r>
            <a:r>
              <a:rPr lang="en-US" sz="800" dirty="0"/>
              <a:t> N., </a:t>
            </a:r>
            <a:r>
              <a:rPr lang="en-US" sz="800" dirty="0" err="1"/>
              <a:t>Urai</a:t>
            </a:r>
            <a:r>
              <a:rPr lang="en-US" sz="800" dirty="0"/>
              <a:t> J.L., Bésuelle P., </a:t>
            </a:r>
            <a:r>
              <a:rPr lang="en-US" sz="800" dirty="0" err="1"/>
              <a:t>Viggiani</a:t>
            </a:r>
            <a:r>
              <a:rPr lang="en-US" sz="800" dirty="0"/>
              <a:t> G., 2017, Deformation in cemented </a:t>
            </a:r>
            <a:r>
              <a:rPr lang="en-US" sz="800" dirty="0" err="1"/>
              <a:t>mudrock</a:t>
            </a:r>
            <a:r>
              <a:rPr lang="en-US" sz="800" dirty="0"/>
              <a:t> (</a:t>
            </a:r>
            <a:r>
              <a:rPr lang="en-US" sz="800" dirty="0" err="1"/>
              <a:t>Callovo</a:t>
            </a:r>
            <a:r>
              <a:rPr lang="en-US" sz="800" dirty="0"/>
              <a:t>-Oxfordian Clay) by </a:t>
            </a:r>
            <a:r>
              <a:rPr lang="en-US" sz="800" dirty="0" err="1"/>
              <a:t>microcracking</a:t>
            </a:r>
            <a:r>
              <a:rPr lang="en-US" sz="800" dirty="0"/>
              <a:t>, granular flow and phyllosilicate plasticity: insights from </a:t>
            </a:r>
            <a:r>
              <a:rPr lang="en-US" sz="800" dirty="0" err="1"/>
              <a:t>triaxial</a:t>
            </a:r>
            <a:r>
              <a:rPr lang="en-US" sz="800" dirty="0"/>
              <a:t> deformation, broad ion beam polishing and scanning electron microscopy, </a:t>
            </a:r>
            <a:r>
              <a:rPr lang="en-US" sz="800" i="1" dirty="0"/>
              <a:t>Solid </a:t>
            </a:r>
            <a:r>
              <a:rPr lang="en-US" sz="800" i="1" dirty="0" smtClean="0"/>
              <a:t>Earth,</a:t>
            </a:r>
            <a:r>
              <a:rPr lang="en-US" sz="800" dirty="0" smtClean="0"/>
              <a:t> </a:t>
            </a:r>
            <a:r>
              <a:rPr lang="en-US" sz="800" dirty="0"/>
              <a:t>vol. 8, pp. 291-305. .</a:t>
            </a:r>
            <a:endParaRPr lang="fr-FR" sz="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33598" t="69259"/>
          <a:stretch/>
        </p:blipFill>
        <p:spPr>
          <a:xfrm>
            <a:off x="134260" y="2996952"/>
            <a:ext cx="2327528" cy="19266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09" y="2468237"/>
            <a:ext cx="2386445" cy="31513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597" y="1637907"/>
            <a:ext cx="3441015" cy="522009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89100" y="2376148"/>
            <a:ext cx="7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ROI-2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57" y="1052138"/>
            <a:ext cx="907079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G. Dubois, J. </a:t>
            </a:r>
            <a:r>
              <a:rPr lang="en-GB" dirty="0" err="1" smtClean="0">
                <a:solidFill>
                  <a:srgbClr val="C00000"/>
                </a:solidFill>
              </a:rPr>
              <a:t>Urai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 observation by BIB-SEM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7505" y="63813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Desbois</a:t>
            </a:r>
            <a:r>
              <a:rPr lang="en-US" sz="800" dirty="0"/>
              <a:t> G., </a:t>
            </a:r>
            <a:r>
              <a:rPr lang="en-US" sz="800" dirty="0" err="1"/>
              <a:t>Höhne</a:t>
            </a:r>
            <a:r>
              <a:rPr lang="en-US" sz="800" dirty="0"/>
              <a:t> N., </a:t>
            </a:r>
            <a:r>
              <a:rPr lang="en-US" sz="800" dirty="0" err="1"/>
              <a:t>Urai</a:t>
            </a:r>
            <a:r>
              <a:rPr lang="en-US" sz="800" dirty="0"/>
              <a:t> J.L., Bésuelle P., </a:t>
            </a:r>
            <a:r>
              <a:rPr lang="en-US" sz="800" dirty="0" err="1"/>
              <a:t>Viggiani</a:t>
            </a:r>
            <a:r>
              <a:rPr lang="en-US" sz="800" dirty="0"/>
              <a:t> G., 2017, Deformation in cemented </a:t>
            </a:r>
            <a:r>
              <a:rPr lang="en-US" sz="800" dirty="0" err="1"/>
              <a:t>mudrock</a:t>
            </a:r>
            <a:r>
              <a:rPr lang="en-US" sz="800" dirty="0"/>
              <a:t> (</a:t>
            </a:r>
            <a:r>
              <a:rPr lang="en-US" sz="800" dirty="0" err="1"/>
              <a:t>Callovo</a:t>
            </a:r>
            <a:r>
              <a:rPr lang="en-US" sz="800" dirty="0"/>
              <a:t>-Oxfordian Clay) by </a:t>
            </a:r>
            <a:r>
              <a:rPr lang="en-US" sz="800" dirty="0" err="1"/>
              <a:t>microcracking</a:t>
            </a:r>
            <a:r>
              <a:rPr lang="en-US" sz="800" dirty="0"/>
              <a:t>, granular flow and phyllosilicate plasticity: insights from </a:t>
            </a:r>
            <a:r>
              <a:rPr lang="en-US" sz="800" dirty="0" err="1"/>
              <a:t>triaxial</a:t>
            </a:r>
            <a:r>
              <a:rPr lang="en-US" sz="800" dirty="0"/>
              <a:t> deformation, broad ion beam polishing and scanning electron microscopy, </a:t>
            </a:r>
            <a:r>
              <a:rPr lang="en-US" sz="800" i="1" dirty="0"/>
              <a:t>Solid </a:t>
            </a:r>
            <a:r>
              <a:rPr lang="en-US" sz="800" i="1" dirty="0" smtClean="0"/>
              <a:t>Earth,</a:t>
            </a:r>
            <a:r>
              <a:rPr lang="en-US" sz="800" dirty="0" smtClean="0"/>
              <a:t> </a:t>
            </a:r>
            <a:r>
              <a:rPr lang="en-US" sz="800" dirty="0"/>
              <a:t>vol. 8, pp. 291-305. .</a:t>
            </a:r>
            <a:endParaRPr lang="fr-FR" sz="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33598" t="69259"/>
          <a:stretch/>
        </p:blipFill>
        <p:spPr>
          <a:xfrm>
            <a:off x="134260" y="2996952"/>
            <a:ext cx="2327528" cy="19266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597" y="1637907"/>
            <a:ext cx="3441015" cy="52200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967" y="1867989"/>
            <a:ext cx="2386445" cy="31513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446" y="3134523"/>
            <a:ext cx="3747057" cy="35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O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utline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1196937"/>
            <a:ext cx="7867020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Introduction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Materials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 Vosges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Callovo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-Oxfordian clay rock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Experimental loading devices and </a:t>
            </a:r>
            <a:r>
              <a:rPr lang="en-GB" i="1" dirty="0" smtClean="0">
                <a:solidFill>
                  <a:srgbClr val="C00000"/>
                </a:solidFill>
              </a:rPr>
              <a:t>in situ </a:t>
            </a:r>
            <a:r>
              <a:rPr lang="en-GB" dirty="0" smtClean="0">
                <a:solidFill>
                  <a:srgbClr val="C00000"/>
                </a:solidFill>
              </a:rPr>
              <a:t>full field measurements 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 with 2D-imaging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cells for lab and synchrotron x-ray CT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Strain localisation and small scale deformation in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macro-scale characterisation (2D-DIC)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(SEM)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 x-ray CT)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rgbClr val="C00000"/>
                </a:solidFill>
              </a:rPr>
              <a:t>Strain localisation and small scale deformation in </a:t>
            </a:r>
            <a:r>
              <a:rPr lang="en-GB" dirty="0" smtClean="0">
                <a:solidFill>
                  <a:srgbClr val="C00000"/>
                </a:solidFill>
              </a:rPr>
              <a:t>a clay rock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macro-scale characterisation (2D-DIC)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micro-scale analysis (BIB-SEM)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(ESRF ID19 x-ray CT + 3D-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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3079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57" y="1052138"/>
            <a:ext cx="907079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G. Dubois, J. </a:t>
            </a:r>
            <a:r>
              <a:rPr lang="en-GB" dirty="0" err="1" smtClean="0">
                <a:solidFill>
                  <a:srgbClr val="C00000"/>
                </a:solidFill>
              </a:rPr>
              <a:t>Urai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 observation by BIB-SEM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6499619"/>
            <a:ext cx="669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Desbois</a:t>
            </a:r>
            <a:r>
              <a:rPr lang="en-US" sz="800" dirty="0"/>
              <a:t> G., </a:t>
            </a:r>
            <a:r>
              <a:rPr lang="en-US" sz="800" dirty="0" err="1"/>
              <a:t>Höhne</a:t>
            </a:r>
            <a:r>
              <a:rPr lang="en-US" sz="800" dirty="0"/>
              <a:t> N., </a:t>
            </a:r>
            <a:r>
              <a:rPr lang="en-US" sz="800" dirty="0" err="1"/>
              <a:t>Urai</a:t>
            </a:r>
            <a:r>
              <a:rPr lang="en-US" sz="800" dirty="0"/>
              <a:t> J.L., Bésuelle P., </a:t>
            </a:r>
            <a:r>
              <a:rPr lang="en-US" sz="800" dirty="0" err="1"/>
              <a:t>Viggiani</a:t>
            </a:r>
            <a:r>
              <a:rPr lang="en-US" sz="800" dirty="0"/>
              <a:t> G., 2017, Deformation in cemented </a:t>
            </a:r>
            <a:r>
              <a:rPr lang="en-US" sz="800" dirty="0" err="1"/>
              <a:t>mudrock</a:t>
            </a:r>
            <a:r>
              <a:rPr lang="en-US" sz="800" dirty="0"/>
              <a:t> (</a:t>
            </a:r>
            <a:r>
              <a:rPr lang="en-US" sz="800" dirty="0" err="1"/>
              <a:t>Callovo</a:t>
            </a:r>
            <a:r>
              <a:rPr lang="en-US" sz="800" dirty="0"/>
              <a:t>-Oxfordian Clay) by </a:t>
            </a:r>
            <a:r>
              <a:rPr lang="en-US" sz="800" dirty="0" err="1"/>
              <a:t>microcracking</a:t>
            </a:r>
            <a:r>
              <a:rPr lang="en-US" sz="800" dirty="0"/>
              <a:t>, granular flow and phyllosilicate plasticity: insights from </a:t>
            </a:r>
            <a:r>
              <a:rPr lang="en-US" sz="800" dirty="0" err="1"/>
              <a:t>triaxial</a:t>
            </a:r>
            <a:r>
              <a:rPr lang="en-US" sz="800" dirty="0"/>
              <a:t> deformation, broad ion beam polishing and scanning electron microscopy, </a:t>
            </a:r>
            <a:r>
              <a:rPr lang="en-US" sz="800" i="1" dirty="0"/>
              <a:t>Solid </a:t>
            </a:r>
            <a:r>
              <a:rPr lang="en-US" sz="800" i="1" dirty="0" smtClean="0"/>
              <a:t>Earth,</a:t>
            </a:r>
            <a:r>
              <a:rPr lang="en-US" sz="800" dirty="0" smtClean="0"/>
              <a:t> </a:t>
            </a:r>
            <a:r>
              <a:rPr lang="en-US" sz="800" dirty="0"/>
              <a:t>vol. 8, pp. 291-305. .</a:t>
            </a:r>
            <a:endParaRPr lang="fr-FR" sz="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33598" t="69259"/>
          <a:stretch/>
        </p:blipFill>
        <p:spPr>
          <a:xfrm>
            <a:off x="134260" y="2996952"/>
            <a:ext cx="2327528" cy="1926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50028" t="49709"/>
          <a:stretch/>
        </p:blipFill>
        <p:spPr>
          <a:xfrm>
            <a:off x="2673192" y="2148367"/>
            <a:ext cx="3236640" cy="206938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761" y="2286581"/>
            <a:ext cx="2362200" cy="38195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248" y="4368595"/>
            <a:ext cx="372147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57" y="1052138"/>
            <a:ext cx="907079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#1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G. Dubois, J. </a:t>
            </a:r>
            <a:r>
              <a:rPr lang="en-GB" dirty="0" err="1" smtClean="0">
                <a:solidFill>
                  <a:srgbClr val="C00000"/>
                </a:solidFill>
              </a:rPr>
              <a:t>Urai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 strain compression tests (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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= 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with different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values [2-20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 observation by BIB-SEM</a:t>
            </a:r>
          </a:p>
          <a:p>
            <a:pPr lvl="1">
              <a:spcAft>
                <a:spcPts val="300"/>
              </a:spcAft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6499619"/>
            <a:ext cx="669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Desbois</a:t>
            </a:r>
            <a:r>
              <a:rPr lang="en-US" sz="800" dirty="0"/>
              <a:t> G., </a:t>
            </a:r>
            <a:r>
              <a:rPr lang="en-US" sz="800" dirty="0" err="1"/>
              <a:t>Höhne</a:t>
            </a:r>
            <a:r>
              <a:rPr lang="en-US" sz="800" dirty="0"/>
              <a:t> N., </a:t>
            </a:r>
            <a:r>
              <a:rPr lang="en-US" sz="800" dirty="0" err="1"/>
              <a:t>Urai</a:t>
            </a:r>
            <a:r>
              <a:rPr lang="en-US" sz="800" dirty="0"/>
              <a:t> J.L., Bésuelle P., </a:t>
            </a:r>
            <a:r>
              <a:rPr lang="en-US" sz="800" dirty="0" err="1"/>
              <a:t>Viggiani</a:t>
            </a:r>
            <a:r>
              <a:rPr lang="en-US" sz="800" dirty="0"/>
              <a:t> G., 2017, Deformation in cemented </a:t>
            </a:r>
            <a:r>
              <a:rPr lang="en-US" sz="800" dirty="0" err="1"/>
              <a:t>mudrock</a:t>
            </a:r>
            <a:r>
              <a:rPr lang="en-US" sz="800" dirty="0"/>
              <a:t> (</a:t>
            </a:r>
            <a:r>
              <a:rPr lang="en-US" sz="800" dirty="0" err="1"/>
              <a:t>Callovo</a:t>
            </a:r>
            <a:r>
              <a:rPr lang="en-US" sz="800" dirty="0"/>
              <a:t>-Oxfordian Clay) by </a:t>
            </a:r>
            <a:r>
              <a:rPr lang="en-US" sz="800" dirty="0" err="1"/>
              <a:t>microcracking</a:t>
            </a:r>
            <a:r>
              <a:rPr lang="en-US" sz="800" dirty="0"/>
              <a:t>, granular flow and phyllosilicate plasticity: insights from </a:t>
            </a:r>
            <a:r>
              <a:rPr lang="en-US" sz="800" dirty="0" err="1"/>
              <a:t>triaxial</a:t>
            </a:r>
            <a:r>
              <a:rPr lang="en-US" sz="800" dirty="0"/>
              <a:t> deformation, broad ion beam polishing and scanning electron microscopy, </a:t>
            </a:r>
            <a:r>
              <a:rPr lang="en-US" sz="800" i="1" dirty="0"/>
              <a:t>Solid </a:t>
            </a:r>
            <a:r>
              <a:rPr lang="en-US" sz="800" i="1" dirty="0" smtClean="0"/>
              <a:t>Earth,</a:t>
            </a:r>
            <a:r>
              <a:rPr lang="en-US" sz="800" dirty="0" smtClean="0"/>
              <a:t> </a:t>
            </a:r>
            <a:r>
              <a:rPr lang="en-US" sz="800" dirty="0"/>
              <a:t>vol. 8, pp. 291-305. .</a:t>
            </a:r>
            <a:endParaRPr lang="fr-FR" sz="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988840"/>
            <a:ext cx="4968552" cy="38379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34" y="5663220"/>
            <a:ext cx="7670439" cy="12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#3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(coll. E. Ando </a:t>
            </a:r>
            <a:r>
              <a:rPr lang="en-GB" i="1" dirty="0" smtClean="0">
                <a:solidFill>
                  <a:srgbClr val="C00000"/>
                </a:solidFill>
              </a:rPr>
              <a:t>et al.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with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 [5 &amp; 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 mm diameter, 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6" name="Text Box 68"/>
          <p:cNvSpPr txBox="1">
            <a:spLocks noChangeArrowheads="1"/>
          </p:cNvSpPr>
          <p:nvPr/>
        </p:nvSpPr>
        <p:spPr bwMode="auto">
          <a:xfrm rot="16200000">
            <a:off x="-56161" y="4566520"/>
            <a:ext cx="1047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it-IT" sz="1000" baseline="-25000" dirty="0">
                <a:cs typeface="Times New Roman" panose="02020603050405020304" pitchFamily="18" charset="0"/>
              </a:rPr>
              <a:t>1</a:t>
            </a:r>
            <a:r>
              <a:rPr lang="it-IT" sz="1000" dirty="0">
                <a:cs typeface="Times New Roman" panose="02020603050405020304" pitchFamily="18" charset="0"/>
              </a:rPr>
              <a:t>- </a:t>
            </a:r>
            <a:r>
              <a:rPr lang="el-GR" sz="1000" dirty="0">
                <a:sym typeface="Symbol" panose="05050102010706020507" pitchFamily="18" charset="2"/>
              </a:rPr>
              <a:t></a:t>
            </a:r>
            <a:r>
              <a:rPr lang="it-IT" sz="1000" baseline="-25000" dirty="0"/>
              <a:t>3</a:t>
            </a:r>
            <a:r>
              <a:rPr lang="it-IT" sz="1000" dirty="0"/>
              <a:t> [</a:t>
            </a:r>
            <a:r>
              <a:rPr lang="it-IT" sz="1000" dirty="0" err="1"/>
              <a:t>MPa</a:t>
            </a:r>
            <a:r>
              <a:rPr lang="it-IT" sz="1000" dirty="0"/>
              <a:t>]</a:t>
            </a:r>
            <a:endParaRPr lang="el-GR" sz="1000" dirty="0"/>
          </a:p>
        </p:txBody>
      </p:sp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70" y="2499803"/>
            <a:ext cx="1303827" cy="166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Connecteur droit 28"/>
          <p:cNvCxnSpPr/>
          <p:nvPr/>
        </p:nvCxnSpPr>
        <p:spPr>
          <a:xfrm>
            <a:off x="3996337" y="5944504"/>
            <a:ext cx="26753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23928" y="5651839"/>
            <a:ext cx="96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100µm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20" y="4259266"/>
            <a:ext cx="2413077" cy="14534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9166" t="5919" r="8062" b="5919"/>
          <a:stretch/>
        </p:blipFill>
        <p:spPr>
          <a:xfrm>
            <a:off x="3291530" y="2651838"/>
            <a:ext cx="2755310" cy="293899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/>
          <a:srcRect r="13306"/>
          <a:stretch/>
        </p:blipFill>
        <p:spPr>
          <a:xfrm>
            <a:off x="625115" y="2492896"/>
            <a:ext cx="1105008" cy="1670168"/>
          </a:xfrm>
          <a:prstGeom prst="rect">
            <a:avLst/>
          </a:prstGeom>
        </p:spPr>
      </p:pic>
      <p:sp>
        <p:nvSpPr>
          <p:cNvPr id="32" name="Text Box 68"/>
          <p:cNvSpPr txBox="1">
            <a:spLocks noChangeArrowheads="1"/>
          </p:cNvSpPr>
          <p:nvPr/>
        </p:nvSpPr>
        <p:spPr bwMode="auto">
          <a:xfrm>
            <a:off x="1583104" y="5685834"/>
            <a:ext cx="294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sz="1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fr-FR" sz="1000" baseline="-25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l-GR" sz="1000" baseline="-25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263" y="2636912"/>
            <a:ext cx="2883165" cy="2964304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6371480" y="5949280"/>
            <a:ext cx="2167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273678" y="5656615"/>
            <a:ext cx="96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10µm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4184964" y="3365306"/>
            <a:ext cx="603060" cy="639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4184964" y="2651838"/>
            <a:ext cx="1912299" cy="7134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4184964" y="4005064"/>
            <a:ext cx="1912299" cy="1596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#3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E. Ando </a:t>
            </a:r>
            <a:r>
              <a:rPr lang="en-GB" i="1" dirty="0">
                <a:solidFill>
                  <a:srgbClr val="C00000"/>
                </a:solidFill>
              </a:rPr>
              <a:t>et 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with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 [5 &amp; 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 mm diameter, 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248" y="2678710"/>
            <a:ext cx="7920440" cy="23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#3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E. Ando </a:t>
            </a:r>
            <a:r>
              <a:rPr lang="en-GB" i="1" dirty="0">
                <a:solidFill>
                  <a:srgbClr val="C00000"/>
                </a:solidFill>
              </a:rPr>
              <a:t>et 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with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 [5 &amp; 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 mm diameter, 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736" y="2177571"/>
            <a:ext cx="4051480" cy="45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#3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E. Ando </a:t>
            </a:r>
            <a:r>
              <a:rPr lang="en-GB" i="1" dirty="0">
                <a:solidFill>
                  <a:srgbClr val="C00000"/>
                </a:solidFill>
              </a:rPr>
              <a:t>et 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with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 [5 &amp; 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 mm diameter, 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ID19 (ESRF): voxel size 0.7 µm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DIC (Spam) analysis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ongoing work with E. Ando and O. </a:t>
            </a:r>
            <a:r>
              <a:rPr lang="en-GB" sz="1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Stamati</a:t>
            </a:r>
            <a:endParaRPr lang="en-GB" sz="1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796260"/>
            <a:ext cx="2017152" cy="297334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1527" y="2564904"/>
            <a:ext cx="582299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Continuous DIC: many ‘homogenous’ (without texture) mineral inclusions !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Discrete DIC: ok for mineral inclusions (if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powerfull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grain segmentation…), not for clay matrix !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Mixing continuous + discrete: ok for both clay matrix and mineral inclusions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Ongoing task: improving grain segmentation</a:t>
            </a:r>
          </a:p>
          <a:p>
            <a:pPr marL="1657350" lvl="3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both grey level + variance: ok but…</a:t>
            </a:r>
          </a:p>
          <a:p>
            <a:pPr marL="1657350" lvl="3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Deep learning ?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Objectives: quantify micro-mechanisms  of deformation at mesoscale (grain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debonding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grain breakage, etc…)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3" name="Picture 11" descr="DesruesFig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9" t="50000"/>
          <a:stretch/>
        </p:blipFill>
        <p:spPr bwMode="auto">
          <a:xfrm>
            <a:off x="7271955" y="4808220"/>
            <a:ext cx="1209271" cy="16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969058" y="645014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X-ray CT + </a:t>
            </a:r>
            <a:r>
              <a:rPr lang="fr-FR" sz="1200" dirty="0" err="1" smtClean="0"/>
              <a:t>discrete</a:t>
            </a:r>
            <a:r>
              <a:rPr lang="fr-FR" sz="1200" dirty="0" smtClean="0"/>
              <a:t> V-DIC on a </a:t>
            </a:r>
            <a:r>
              <a:rPr lang="fr-FR" sz="1200" dirty="0" err="1" smtClean="0"/>
              <a:t>sand</a:t>
            </a:r>
            <a:r>
              <a:rPr lang="fr-FR" sz="1200" dirty="0" smtClean="0"/>
              <a:t> </a:t>
            </a:r>
            <a:r>
              <a:rPr lang="fr-FR" sz="900" dirty="0" smtClean="0"/>
              <a:t>[Ando, 2015]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668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Experimental campaign </a:t>
            </a:r>
            <a:r>
              <a:rPr lang="en-GB" b="1" dirty="0" smtClean="0">
                <a:solidFill>
                  <a:srgbClr val="C00000"/>
                </a:solidFill>
              </a:rPr>
              <a:t>#3</a:t>
            </a:r>
            <a:r>
              <a:rPr lang="en-GB" dirty="0" smtClean="0">
                <a:solidFill>
                  <a:srgbClr val="C00000"/>
                </a:solidFill>
              </a:rPr>
              <a:t>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E. Ando </a:t>
            </a:r>
            <a:r>
              <a:rPr lang="en-GB" i="1" dirty="0">
                <a:solidFill>
                  <a:srgbClr val="C00000"/>
                </a:solidFill>
              </a:rPr>
              <a:t>et 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compression tests with minor stress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value [5 &amp; 20 MPa]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 mm diameter, 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91" y="2780928"/>
            <a:ext cx="7293214" cy="36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262" y="1052138"/>
            <a:ext cx="824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Self-sealing experiment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</a:t>
            </a:r>
            <a:r>
              <a:rPr lang="en-GB" dirty="0" smtClean="0">
                <a:solidFill>
                  <a:srgbClr val="C00000"/>
                </a:solidFill>
              </a:rPr>
              <a:t>A. Di Donna </a:t>
            </a:r>
            <a:r>
              <a:rPr lang="en-GB" i="1" dirty="0" smtClean="0">
                <a:solidFill>
                  <a:srgbClr val="C00000"/>
                </a:solidFill>
              </a:rPr>
              <a:t>et </a:t>
            </a:r>
            <a:r>
              <a:rPr lang="en-GB" i="1" dirty="0">
                <a:solidFill>
                  <a:srgbClr val="C00000"/>
                </a:solidFill>
              </a:rPr>
              <a:t>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Self-sealing experiment with synthetic crack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12 mm diameter, 20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Oedometric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conditions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3SR Lab &amp;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887566"/>
            <a:ext cx="5976664" cy="291898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15616" y="6499619"/>
            <a:ext cx="669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Di </a:t>
            </a:r>
            <a:r>
              <a:rPr lang="en-US" sz="800" dirty="0"/>
              <a:t>Donna A., Charrier P., </a:t>
            </a:r>
            <a:r>
              <a:rPr lang="en-US" sz="800" dirty="0" err="1"/>
              <a:t>Dijkstra</a:t>
            </a:r>
            <a:r>
              <a:rPr lang="en-US" sz="800" dirty="0"/>
              <a:t> J., </a:t>
            </a:r>
            <a:r>
              <a:rPr lang="en-US" sz="800" dirty="0" err="1"/>
              <a:t>Andò</a:t>
            </a:r>
            <a:r>
              <a:rPr lang="en-US" sz="800" dirty="0"/>
              <a:t> E., Bésuelle P., 2022, The contribution of swelling to self-sealing of claystone studied through x-ray tomography, </a:t>
            </a:r>
            <a:r>
              <a:rPr lang="en-US" sz="800" i="1" dirty="0"/>
              <a:t>Phys. Chem. Earth, Part A</a:t>
            </a:r>
            <a:r>
              <a:rPr lang="en-US" sz="800" dirty="0"/>
              <a:t>, vol. 127, pp. 103191, </a:t>
            </a:r>
            <a:r>
              <a:rPr lang="en-US" sz="800" dirty="0" err="1"/>
              <a:t>doi</a:t>
            </a:r>
            <a:r>
              <a:rPr lang="en-US" sz="800" dirty="0"/>
              <a:t> : 10.1016/j.pce.2022.103191.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1447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Strain </a:t>
            </a:r>
            <a:r>
              <a:rPr lang="en-US" sz="2800" b="1" cap="small" dirty="0" err="1" smtClean="0">
                <a:solidFill>
                  <a:schemeClr val="accent1"/>
                </a:solidFill>
              </a:rPr>
              <a:t>Localisation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000" b="1" cap="small" dirty="0" smtClean="0">
                <a:solidFill>
                  <a:schemeClr val="accent1"/>
                </a:solidFill>
              </a:rPr>
              <a:t>&amp;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small scale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Deformation </a:t>
            </a:r>
            <a:r>
              <a:rPr lang="en-US" sz="2800" b="1" cap="small" dirty="0">
                <a:solidFill>
                  <a:schemeClr val="accent1"/>
                </a:solidFill>
              </a:rPr>
              <a:t>in </a:t>
            </a:r>
            <a:r>
              <a:rPr lang="en-US" sz="2800" b="1" cap="small" dirty="0" smtClean="0">
                <a:solidFill>
                  <a:schemeClr val="accent1"/>
                </a:solidFill>
              </a:rPr>
              <a:t>a Clay Rock</a:t>
            </a:r>
            <a:endParaRPr lang="en-US" sz="2800" b="1" cap="small" dirty="0">
              <a:solidFill>
                <a:schemeClr val="accent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68" y="4072592"/>
            <a:ext cx="6283577" cy="253534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5536" y="292046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3SR x-ray CT</a:t>
            </a:r>
          </a:p>
          <a:p>
            <a:pPr algn="ctr"/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voxel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size 7.5 µm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10’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484493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ID19 x-ray CT</a:t>
            </a:r>
          </a:p>
          <a:p>
            <a:pPr algn="ctr"/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voxel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size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0.7 µm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5’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568" y="2470318"/>
            <a:ext cx="6263686" cy="159820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86262" y="1052138"/>
            <a:ext cx="824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Self-sealing experiment on the </a:t>
            </a:r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rock: </a:t>
            </a:r>
            <a:r>
              <a:rPr lang="en-GB" dirty="0">
                <a:solidFill>
                  <a:srgbClr val="C00000"/>
                </a:solidFill>
              </a:rPr>
              <a:t>(coll. </a:t>
            </a:r>
            <a:r>
              <a:rPr lang="en-GB" dirty="0" smtClean="0">
                <a:solidFill>
                  <a:srgbClr val="C00000"/>
                </a:solidFill>
              </a:rPr>
              <a:t>A. Di Donna </a:t>
            </a:r>
            <a:r>
              <a:rPr lang="en-GB" i="1" dirty="0" smtClean="0">
                <a:solidFill>
                  <a:srgbClr val="C00000"/>
                </a:solidFill>
              </a:rPr>
              <a:t>et </a:t>
            </a:r>
            <a:r>
              <a:rPr lang="en-GB" i="1" dirty="0">
                <a:solidFill>
                  <a:srgbClr val="C00000"/>
                </a:solidFill>
              </a:rPr>
              <a:t>al</a:t>
            </a:r>
            <a:r>
              <a:rPr lang="en-GB" i="1" dirty="0" smtClean="0">
                <a:solidFill>
                  <a:srgbClr val="C00000"/>
                </a:solidFill>
              </a:rPr>
              <a:t>.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Self-sealing experiment with synthetic crack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12 mm diameter, 20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Oedometric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conditions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operando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X-ray CT at 3SR Lab &amp; ID19 (ESRF): voxel size 0.7 µm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6" y="6546830"/>
            <a:ext cx="669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Di </a:t>
            </a:r>
            <a:r>
              <a:rPr lang="en-US" sz="800" dirty="0"/>
              <a:t>Donna A., Charrier P., </a:t>
            </a:r>
            <a:r>
              <a:rPr lang="en-US" sz="800" dirty="0" err="1"/>
              <a:t>Dijkstra</a:t>
            </a:r>
            <a:r>
              <a:rPr lang="en-US" sz="800" dirty="0"/>
              <a:t> J., </a:t>
            </a:r>
            <a:r>
              <a:rPr lang="en-US" sz="800" dirty="0" err="1"/>
              <a:t>Andò</a:t>
            </a:r>
            <a:r>
              <a:rPr lang="en-US" sz="800" dirty="0"/>
              <a:t> E., Bésuelle P., 2022, The contribution of swelling to self-sealing of claystone studied through x-ray tomography, </a:t>
            </a:r>
            <a:r>
              <a:rPr lang="en-US" sz="800" i="1" dirty="0"/>
              <a:t>Phys. Chem. Earth, Part A</a:t>
            </a:r>
            <a:r>
              <a:rPr lang="en-US" sz="800" dirty="0"/>
              <a:t>, vol. 127, pp. 103191, </a:t>
            </a:r>
            <a:r>
              <a:rPr lang="en-US" sz="800" dirty="0" err="1"/>
              <a:t>doi</a:t>
            </a:r>
            <a:r>
              <a:rPr lang="en-US" sz="800" dirty="0"/>
              <a:t> : 10.1016/j.pce.2022.103191.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9021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C</a:t>
            </a:r>
            <a:r>
              <a:rPr lang="fr-FR" sz="2800" b="1" cap="small" dirty="0" smtClean="0">
                <a:solidFill>
                  <a:schemeClr val="accent1"/>
                </a:solidFill>
              </a:rPr>
              <a:t>onclusions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7688" y="1268760"/>
            <a:ext cx="78461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full field measurement well adapted for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axisymetric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loading condition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True-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loading accessible for 2D DIC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2D DIC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fields used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define investigation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zones by microscopy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one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can go back to the loading history if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we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identify zones that have been deactivated during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loading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However,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post mortem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analysis problematic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3D imaging: need to adapt the spatial resolution to the material microstructure: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small specimen for fine microstructure, limits are evolving, however, technical difficulties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>
              <a:spcAft>
                <a:spcPts val="1200"/>
              </a:spcAft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M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aterials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1260443"/>
            <a:ext cx="786702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Red Vosges sandstones (eastern France):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‘Isotropic’ </a:t>
            </a:r>
            <a:r>
              <a:rPr lang="en-GB" dirty="0" err="1" smtClean="0">
                <a:solidFill>
                  <a:srgbClr val="0070C0"/>
                </a:solidFill>
              </a:rPr>
              <a:t>Woustwiller</a:t>
            </a:r>
            <a:r>
              <a:rPr lang="en-GB" dirty="0" smtClean="0">
                <a:solidFill>
                  <a:srgbClr val="0070C0"/>
                </a:solidFill>
              </a:rPr>
              <a:t> sandstone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Porosity 21 %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 grain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size  d</a:t>
            </a:r>
            <a:r>
              <a:rPr lang="en-GB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 300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µm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95% quartz, 5% microcline, 1% mica, 1%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kaolonite</a:t>
            </a:r>
            <a:endParaRPr lang="en-GB" dirty="0" smtClean="0"/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Anisotropic </a:t>
            </a:r>
            <a:r>
              <a:rPr lang="en-GB" dirty="0" err="1" smtClean="0">
                <a:solidFill>
                  <a:srgbClr val="0070C0"/>
                </a:solidFill>
              </a:rPr>
              <a:t>Hangviller</a:t>
            </a:r>
            <a:r>
              <a:rPr lang="en-GB" dirty="0" smtClean="0">
                <a:solidFill>
                  <a:srgbClr val="0070C0"/>
                </a:solidFill>
              </a:rPr>
              <a:t> sandstone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Porosity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22.6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 grain size  d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~ 300 µm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88%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quartz,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8%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microcline,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3%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mica, 1%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kaolinite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bedding with alternating bi-modal porosity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1-2 mm thick low porosity layer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2-4 mm thick high porosity layer</a:t>
            </a:r>
            <a:endParaRPr lang="en-GB" sz="1400" dirty="0"/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Fontainebleau sandstones (Paris basin)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Porosities: ‘stiff’ 6% and ‘soft’ 21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 grain size  d</a:t>
            </a:r>
            <a:r>
              <a:rPr lang="en-GB" sz="16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~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260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100% quartz</a:t>
            </a:r>
            <a:endParaRPr lang="en-GB" dirty="0"/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14747" r="51359"/>
          <a:stretch/>
        </p:blipFill>
        <p:spPr>
          <a:xfrm>
            <a:off x="6431848" y="1182945"/>
            <a:ext cx="2258721" cy="166513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476121" y="2899098"/>
            <a:ext cx="2170175" cy="2319184"/>
            <a:chOff x="6319188" y="3165777"/>
            <a:chExt cx="2354430" cy="261484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9188" y="3165777"/>
              <a:ext cx="2354430" cy="245977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7020272" y="5580568"/>
              <a:ext cx="129299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[Couture 2020]</a:t>
              </a:r>
              <a:endParaRPr lang="fr-FR" sz="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423477" y="5437931"/>
            <a:ext cx="2275462" cy="1267928"/>
            <a:chOff x="6362463" y="5432465"/>
            <a:chExt cx="2275462" cy="126792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2463" y="5432465"/>
              <a:ext cx="2275462" cy="114931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7049452" y="6500338"/>
              <a:ext cx="119180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[Fonseca </a:t>
              </a:r>
              <a:r>
                <a:rPr lang="fr-FR" sz="7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et al.</a:t>
              </a:r>
              <a:r>
                <a:rPr lang="fr-FR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2013]</a:t>
              </a:r>
              <a:endParaRPr lang="fr-FR" sz="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8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M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aterials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1260443"/>
            <a:ext cx="7867020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C00000"/>
                </a:solidFill>
              </a:rPr>
              <a:t>Callovo</a:t>
            </a:r>
            <a:r>
              <a:rPr lang="en-GB" dirty="0" smtClean="0">
                <a:solidFill>
                  <a:srgbClr val="C00000"/>
                </a:solidFill>
              </a:rPr>
              <a:t>-Oxfordian clay rock (eastern France – Meuse/Haute Marne URL):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Depth: -490 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Porosity  ~18 %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15-25 % quartz, 25-35 % carbonates, 40-60 % clay (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llite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smectite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~2 % pyrite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Pre-consolidation pressure: ~10 MPa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permeability: ~10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-20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GB" baseline="30000" dirty="0" smtClean="0"/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027856" y="3055207"/>
            <a:ext cx="7088288" cy="1872209"/>
            <a:chOff x="1403648" y="4293095"/>
            <a:chExt cx="7088288" cy="1872209"/>
          </a:xfrm>
        </p:grpSpPr>
        <p:grpSp>
          <p:nvGrpSpPr>
            <p:cNvPr id="17" name="Groupe 16"/>
            <p:cNvGrpSpPr/>
            <p:nvPr/>
          </p:nvGrpSpPr>
          <p:grpSpPr>
            <a:xfrm>
              <a:off x="1475656" y="4293095"/>
              <a:ext cx="7016280" cy="1872209"/>
              <a:chOff x="1754465" y="2996951"/>
              <a:chExt cx="7016280" cy="1872209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6960" y="2996952"/>
                <a:ext cx="2823785" cy="1872208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4762091" y="4599397"/>
                <a:ext cx="119180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[Robinet </a:t>
                </a:r>
                <a:r>
                  <a:rPr lang="fr-FR" sz="700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et al.</a:t>
                </a:r>
                <a:r>
                  <a:rPr lang="fr-F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2012]</a:t>
                </a:r>
                <a:endParaRPr lang="fr-FR" sz="7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754465" y="2996952"/>
                <a:ext cx="119180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SEM</a:t>
                </a:r>
                <a:endParaRPr lang="fr-FR" sz="7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318439" y="2996951"/>
                <a:ext cx="119180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X-ray CT</a:t>
                </a:r>
                <a:endParaRPr lang="fr-FR" sz="7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3648" y="4563039"/>
              <a:ext cx="2827784" cy="1332321"/>
            </a:xfrm>
            <a:prstGeom prst="rect">
              <a:avLst/>
            </a:prstGeom>
          </p:spPr>
        </p:pic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5154773"/>
            <a:ext cx="3035747" cy="1512203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703391" y="6638632"/>
            <a:ext cx="11918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[Di Donna </a:t>
            </a:r>
            <a:r>
              <a:rPr lang="fr-FR" sz="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fr-FR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2022]</a:t>
            </a:r>
            <a:endParaRPr lang="fr-FR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08304" y="4077072"/>
            <a:ext cx="45719" cy="4571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>
            <a:stCxn id="25" idx="1"/>
          </p:cNvCxnSpPr>
          <p:nvPr/>
        </p:nvCxnSpPr>
        <p:spPr>
          <a:xfrm flipH="1">
            <a:off x="6732240" y="4099932"/>
            <a:ext cx="576064" cy="985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dirty="0" err="1" smtClean="0">
                <a:solidFill>
                  <a:schemeClr val="accent1"/>
                </a:solidFill>
              </a:rPr>
              <a:t>Experimental</a:t>
            </a:r>
            <a:r>
              <a:rPr lang="fr-FR" sz="2800" b="1" cap="small" dirty="0" smtClean="0">
                <a:solidFill>
                  <a:schemeClr val="accent1"/>
                </a:solidFill>
              </a:rPr>
              <a:t> 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Devices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869819" y="1869128"/>
            <a:ext cx="3274181" cy="2011935"/>
            <a:chOff x="1680875" y="2974376"/>
            <a:chExt cx="3496803" cy="2167090"/>
          </a:xfrm>
        </p:grpSpPr>
        <p:sp>
          <p:nvSpPr>
            <p:cNvPr id="29" name="Rectangle 206"/>
            <p:cNvSpPr>
              <a:spLocks noChangeArrowheads="1"/>
            </p:cNvSpPr>
            <p:nvPr/>
          </p:nvSpPr>
          <p:spPr bwMode="auto">
            <a:xfrm>
              <a:off x="2040636" y="2974376"/>
              <a:ext cx="302842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Major Stress </a:t>
              </a: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</a:t>
              </a:r>
              <a:r>
                <a:rPr lang="en-GB" altLang="ja-JP" sz="900" baseline="-250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1</a:t>
              </a:r>
              <a:endParaRPr lang="en-GB" altLang="ja-JP" sz="900" baseline="-25000" dirty="0">
                <a:solidFill>
                  <a:srgbClr val="0070C0"/>
                </a:solidFill>
                <a:latin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(max. </a:t>
              </a: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750 MPa</a:t>
              </a:r>
              <a:r>
                <a:rPr lang="en-GB" altLang="ja-JP" sz="120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)</a:t>
              </a:r>
              <a:endParaRPr lang="fr-FR" altLang="it-IT" sz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0" name="Rectangle 210"/>
            <p:cNvSpPr>
              <a:spLocks noChangeArrowheads="1"/>
            </p:cNvSpPr>
            <p:nvPr/>
          </p:nvSpPr>
          <p:spPr bwMode="auto">
            <a:xfrm>
              <a:off x="1680875" y="3824096"/>
              <a:ext cx="1066318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Minor stress </a:t>
              </a:r>
              <a:r>
                <a:rPr lang="en-GB" altLang="ja-JP" sz="10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</a:t>
              </a:r>
              <a:r>
                <a:rPr lang="en-GB" altLang="ja-JP" sz="1000" baseline="-250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3</a:t>
              </a:r>
              <a:endParaRPr lang="it-IT" altLang="ja-JP" sz="1000" dirty="0">
                <a:solidFill>
                  <a:srgbClr val="0070C0"/>
                </a:solidFill>
                <a:latin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(Max. 100MPa)</a:t>
              </a:r>
              <a:endParaRPr lang="fr-FR" altLang="it-IT" sz="900" dirty="0">
                <a:solidFill>
                  <a:srgbClr val="0070C0"/>
                </a:solidFill>
                <a:latin typeface="Verdan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1" name="Rectangle 198"/>
            <p:cNvSpPr>
              <a:spLocks noChangeAspect="1" noChangeArrowheads="1"/>
            </p:cNvSpPr>
            <p:nvPr/>
          </p:nvSpPr>
          <p:spPr bwMode="auto">
            <a:xfrm>
              <a:off x="3081922" y="3855591"/>
              <a:ext cx="442835" cy="900113"/>
            </a:xfrm>
            <a:prstGeom prst="rect">
              <a:avLst/>
            </a:prstGeom>
            <a:solidFill>
              <a:srgbClr val="B12528">
                <a:alpha val="65097"/>
              </a:srgb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B12528"/>
              </a:extrusionClr>
              <a:contourClr>
                <a:srgbClr val="B12528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altLang="it-IT" sz="1800" b="0">
                <a:latin typeface="Arial" panose="020B0604020202020204" pitchFamily="34" charset="0"/>
              </a:endParaRPr>
            </a:p>
          </p:txBody>
        </p:sp>
        <p:grpSp>
          <p:nvGrpSpPr>
            <p:cNvPr id="32" name="Group 138"/>
            <p:cNvGrpSpPr>
              <a:grpSpLocks/>
            </p:cNvGrpSpPr>
            <p:nvPr/>
          </p:nvGrpSpPr>
          <p:grpSpPr bwMode="auto">
            <a:xfrm>
              <a:off x="2321641" y="4550916"/>
              <a:ext cx="611081" cy="590550"/>
              <a:chOff x="1166" y="3956"/>
              <a:chExt cx="385" cy="372"/>
            </a:xfrm>
          </p:grpSpPr>
          <p:sp>
            <p:nvSpPr>
              <p:cNvPr id="43" name="Line 199"/>
              <p:cNvSpPr>
                <a:spLocks noChangeShapeType="1"/>
              </p:cNvSpPr>
              <p:nvPr/>
            </p:nvSpPr>
            <p:spPr bwMode="auto">
              <a:xfrm>
                <a:off x="1306" y="3956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200"/>
              <p:cNvSpPr>
                <a:spLocks noChangeShapeType="1"/>
              </p:cNvSpPr>
              <p:nvPr/>
            </p:nvSpPr>
            <p:spPr bwMode="auto">
              <a:xfrm>
                <a:off x="1310" y="4184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201"/>
              <p:cNvSpPr>
                <a:spLocks noChangeShapeType="1"/>
              </p:cNvSpPr>
              <p:nvPr/>
            </p:nvSpPr>
            <p:spPr bwMode="auto">
              <a:xfrm flipV="1">
                <a:off x="1310" y="3997"/>
                <a:ext cx="173" cy="187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Rectangle 202"/>
              <p:cNvSpPr>
                <a:spLocks noChangeArrowheads="1"/>
              </p:cNvSpPr>
              <p:nvPr/>
            </p:nvSpPr>
            <p:spPr bwMode="auto">
              <a:xfrm>
                <a:off x="1166" y="3993"/>
                <a:ext cx="14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it-IT" sz="120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47" name="Rectangle 203"/>
              <p:cNvSpPr>
                <a:spLocks noChangeArrowheads="1"/>
              </p:cNvSpPr>
              <p:nvPr/>
            </p:nvSpPr>
            <p:spPr bwMode="auto">
              <a:xfrm>
                <a:off x="1404" y="3981"/>
                <a:ext cx="14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it-IT" sz="120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8" name="Rectangle 204"/>
              <p:cNvSpPr>
                <a:spLocks noChangeArrowheads="1"/>
              </p:cNvSpPr>
              <p:nvPr/>
            </p:nvSpPr>
            <p:spPr bwMode="auto">
              <a:xfrm>
                <a:off x="1349" y="4155"/>
                <a:ext cx="14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it-IT" sz="120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33" name="Line 205"/>
            <p:cNvSpPr>
              <a:spLocks noChangeShapeType="1"/>
            </p:cNvSpPr>
            <p:nvPr/>
          </p:nvSpPr>
          <p:spPr bwMode="auto">
            <a:xfrm flipH="1">
              <a:off x="3396192" y="3422204"/>
              <a:ext cx="12698" cy="3698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207"/>
            <p:cNvSpPr>
              <a:spLocks noChangeShapeType="1"/>
            </p:cNvSpPr>
            <p:nvPr/>
          </p:nvSpPr>
          <p:spPr bwMode="auto">
            <a:xfrm flipV="1">
              <a:off x="3361273" y="4730304"/>
              <a:ext cx="0" cy="3603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208"/>
            <p:cNvSpPr>
              <a:spLocks noChangeShapeType="1"/>
            </p:cNvSpPr>
            <p:nvPr/>
          </p:nvSpPr>
          <p:spPr bwMode="auto">
            <a:xfrm flipH="1" flipV="1">
              <a:off x="3618403" y="4255641"/>
              <a:ext cx="417439" cy="158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209"/>
            <p:cNvSpPr>
              <a:spLocks noChangeShapeType="1"/>
            </p:cNvSpPr>
            <p:nvPr/>
          </p:nvSpPr>
          <p:spPr bwMode="auto">
            <a:xfrm>
              <a:off x="2766064" y="4242941"/>
              <a:ext cx="34601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211"/>
            <p:cNvSpPr>
              <a:spLocks noChangeShapeType="1"/>
            </p:cNvSpPr>
            <p:nvPr/>
          </p:nvSpPr>
          <p:spPr bwMode="auto">
            <a:xfrm flipV="1">
              <a:off x="2956531" y="4190554"/>
              <a:ext cx="392045" cy="32226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212"/>
            <p:cNvSpPr>
              <a:spLocks noChangeShapeType="1"/>
            </p:cNvSpPr>
            <p:nvPr/>
          </p:nvSpPr>
          <p:spPr bwMode="auto">
            <a:xfrm flipH="1">
              <a:off x="3686653" y="3765104"/>
              <a:ext cx="366649" cy="287337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Rectangle 213"/>
            <p:cNvSpPr>
              <a:spLocks noChangeArrowheads="1"/>
            </p:cNvSpPr>
            <p:nvPr/>
          </p:nvSpPr>
          <p:spPr bwMode="auto">
            <a:xfrm>
              <a:off x="4049101" y="3552463"/>
              <a:ext cx="1128577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Intermediate stress </a:t>
              </a: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</a:t>
              </a:r>
              <a:r>
                <a:rPr lang="en-GB" altLang="ja-JP" sz="900" baseline="-25000" dirty="0" smtClean="0">
                  <a:solidFill>
                    <a:srgbClr val="0070C0"/>
                  </a:solidFill>
                  <a:latin typeface="Verdana" panose="020B0604030504040204" pitchFamily="34" charset="0"/>
                  <a:sym typeface="Symbol" panose="05050102010706020507" pitchFamily="18" charset="2"/>
                </a:rPr>
                <a:t>2</a:t>
              </a: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 </a:t>
              </a:r>
              <a:b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</a:br>
              <a:r>
                <a:rPr lang="en-GB" altLang="ja-JP" sz="900" dirty="0" smtClean="0">
                  <a:solidFill>
                    <a:srgbClr val="0070C0"/>
                  </a:solidFill>
                  <a:latin typeface="Verdana" panose="020B0604030504040204" pitchFamily="34" charset="0"/>
                </a:rPr>
                <a:t>(Max. 450 MPa)</a:t>
              </a:r>
              <a:endParaRPr lang="en-GB" altLang="ja-JP" sz="900" dirty="0">
                <a:solidFill>
                  <a:srgbClr val="0070C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40" name="Rectangle 151"/>
            <p:cNvSpPr>
              <a:spLocks noChangeArrowheads="1"/>
            </p:cNvSpPr>
            <p:nvPr/>
          </p:nvSpPr>
          <p:spPr bwMode="auto">
            <a:xfrm>
              <a:off x="2735907" y="4004816"/>
              <a:ext cx="32696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altLang="ja-JP" sz="1000">
                  <a:solidFill>
                    <a:srgbClr val="A50021"/>
                  </a:solidFill>
                  <a:cs typeface="Times New Roman" panose="02020603050405020304" pitchFamily="18" charset="0"/>
                </a:rPr>
                <a:t>σ</a:t>
              </a:r>
              <a:r>
                <a:rPr lang="it-IT" altLang="ja-JP" sz="1000" baseline="-25000">
                  <a:solidFill>
                    <a:srgbClr val="A50021"/>
                  </a:solidFill>
                  <a:cs typeface="Times New Roman" panose="02020603050405020304" pitchFamily="18" charset="0"/>
                </a:rPr>
                <a:t>3</a:t>
              </a:r>
              <a:endParaRPr lang="fr-FR" sz="1000" baseline="-25000">
                <a:solidFill>
                  <a:srgbClr val="A50021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152"/>
            <p:cNvSpPr>
              <a:spLocks noChangeArrowheads="1"/>
            </p:cNvSpPr>
            <p:nvPr/>
          </p:nvSpPr>
          <p:spPr bwMode="auto">
            <a:xfrm>
              <a:off x="3364448" y="3399979"/>
              <a:ext cx="32696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altLang="ja-JP" sz="1000">
                  <a:solidFill>
                    <a:srgbClr val="A50021"/>
                  </a:solidFill>
                  <a:cs typeface="Times New Roman" panose="02020603050405020304" pitchFamily="18" charset="0"/>
                </a:rPr>
                <a:t>σ</a:t>
              </a:r>
              <a:r>
                <a:rPr lang="it-IT" altLang="ja-JP" sz="1000" baseline="-25000">
                  <a:solidFill>
                    <a:srgbClr val="A50021"/>
                  </a:solidFill>
                  <a:cs typeface="Times New Roman" panose="02020603050405020304" pitchFamily="18" charset="0"/>
                </a:rPr>
                <a:t>1</a:t>
              </a:r>
              <a:endParaRPr lang="fr-FR" sz="1000" baseline="-25000">
                <a:solidFill>
                  <a:srgbClr val="A50021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153"/>
            <p:cNvSpPr>
              <a:spLocks noChangeArrowheads="1"/>
            </p:cNvSpPr>
            <p:nvPr/>
          </p:nvSpPr>
          <p:spPr bwMode="auto">
            <a:xfrm>
              <a:off x="3821568" y="3806379"/>
              <a:ext cx="32696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 eaLnBrk="0" hangingPunct="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defRPr sz="12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altLang="ja-JP" sz="1000">
                  <a:solidFill>
                    <a:srgbClr val="A50021"/>
                  </a:solidFill>
                  <a:cs typeface="Times New Roman" panose="02020603050405020304" pitchFamily="18" charset="0"/>
                </a:rPr>
                <a:t>σ</a:t>
              </a:r>
              <a:r>
                <a:rPr lang="it-IT" altLang="ja-JP" sz="1000" baseline="-25000">
                  <a:solidFill>
                    <a:srgbClr val="A50021"/>
                  </a:solidFill>
                  <a:cs typeface="Times New Roman" panose="02020603050405020304" pitchFamily="18" charset="0"/>
                </a:rPr>
                <a:t>2</a:t>
              </a:r>
              <a:endParaRPr lang="fr-FR" sz="1000" baseline="-25000">
                <a:solidFill>
                  <a:srgbClr val="A50021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286263" y="1052138"/>
            <a:ext cx="78670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True </a:t>
            </a:r>
            <a:r>
              <a:rPr lang="en-GB" dirty="0" err="1" smtClean="0">
                <a:solidFill>
                  <a:srgbClr val="C00000"/>
                </a:solidFill>
              </a:rPr>
              <a:t>triaxial</a:t>
            </a:r>
            <a:r>
              <a:rPr lang="en-GB" dirty="0" smtClean="0">
                <a:solidFill>
                  <a:srgbClr val="C00000"/>
                </a:solidFill>
              </a:rPr>
              <a:t> cell with visualising device: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Independent principal stresses loading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fixed directions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Confining pressure </a:t>
            </a:r>
            <a:r>
              <a:rPr lang="en-GB" sz="1400" dirty="0" smtClean="0">
                <a:solidFill>
                  <a:srgbClr val="FF0000"/>
                </a:solidFill>
              </a:rPr>
              <a:t>100 MPa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max. major stress 750 MPa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Prismatic specimen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size: H 50 mm, W 25 mm, T 30 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Stress or displacement control in directions 1 and 2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Window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(sapphire) in direct contact with specimen</a:t>
            </a:r>
            <a:b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surface perpendicular to direction 2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Synthetic speckle on the visible surface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Lubrication of the 6 specimen surfaces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Rotating loading caps in direction 1 and 2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High-resolution Camera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MPx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~7µm/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px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 (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Photowarp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then SPAM)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300"/>
              </a:spcAft>
            </a:pPr>
            <a:endParaRPr lang="en-GB" baseline="30000" dirty="0" smtClean="0"/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51520" y="4293096"/>
            <a:ext cx="2030910" cy="1790243"/>
            <a:chOff x="251520" y="4293096"/>
            <a:chExt cx="2030910" cy="1790243"/>
          </a:xfrm>
        </p:grpSpPr>
        <p:pic>
          <p:nvPicPr>
            <p:cNvPr id="21" name="Picture 165" descr="coupe 1_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5" t="7054" r="20866" b="5249"/>
            <a:stretch/>
          </p:blipFill>
          <p:spPr bwMode="auto">
            <a:xfrm>
              <a:off x="562114" y="4293096"/>
              <a:ext cx="1720316" cy="179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6" descr="occhio-profil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" t="20491" r="80882" b="25046"/>
            <a:stretch>
              <a:fillRect/>
            </a:stretch>
          </p:blipFill>
          <p:spPr bwMode="auto">
            <a:xfrm>
              <a:off x="251520" y="5322597"/>
              <a:ext cx="244264" cy="23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Line 67"/>
            <p:cNvSpPr>
              <a:spLocks noChangeShapeType="1"/>
            </p:cNvSpPr>
            <p:nvPr/>
          </p:nvSpPr>
          <p:spPr bwMode="auto">
            <a:xfrm flipV="1">
              <a:off x="495784" y="5332528"/>
              <a:ext cx="205630" cy="1059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68"/>
            <p:cNvSpPr>
              <a:spLocks noChangeShapeType="1"/>
            </p:cNvSpPr>
            <p:nvPr/>
          </p:nvSpPr>
          <p:spPr bwMode="auto">
            <a:xfrm>
              <a:off x="492045" y="5438468"/>
              <a:ext cx="231802" cy="9269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42"/>
            <p:cNvSpPr>
              <a:spLocks/>
            </p:cNvSpPr>
            <p:nvPr/>
          </p:nvSpPr>
          <p:spPr bwMode="auto">
            <a:xfrm>
              <a:off x="500769" y="5364531"/>
              <a:ext cx="229309" cy="133528"/>
            </a:xfrm>
            <a:custGeom>
              <a:avLst/>
              <a:gdLst>
                <a:gd name="T0" fmla="*/ 4763 w 184"/>
                <a:gd name="T1" fmla="*/ 103431 h 169"/>
                <a:gd name="T2" fmla="*/ 233363 w 184"/>
                <a:gd name="T3" fmla="*/ 12503 h 169"/>
                <a:gd name="T4" fmla="*/ 258763 w 184"/>
                <a:gd name="T5" fmla="*/ 176174 h 169"/>
                <a:gd name="T6" fmla="*/ 4763 w 184"/>
                <a:gd name="T7" fmla="*/ 103431 h 1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4" h="169">
                  <a:moveTo>
                    <a:pt x="3" y="91"/>
                  </a:moveTo>
                  <a:cubicBezTo>
                    <a:pt x="0" y="67"/>
                    <a:pt x="120" y="0"/>
                    <a:pt x="147" y="11"/>
                  </a:cubicBezTo>
                  <a:cubicBezTo>
                    <a:pt x="174" y="22"/>
                    <a:pt x="184" y="141"/>
                    <a:pt x="163" y="155"/>
                  </a:cubicBezTo>
                  <a:cubicBezTo>
                    <a:pt x="142" y="169"/>
                    <a:pt x="6" y="115"/>
                    <a:pt x="3" y="9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2440792" y="4341841"/>
            <a:ext cx="6256070" cy="2111495"/>
            <a:chOff x="1115616" y="4022134"/>
            <a:chExt cx="7514429" cy="263389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6"/>
            <a:srcRect b="18092"/>
            <a:stretch/>
          </p:blipFill>
          <p:spPr>
            <a:xfrm>
              <a:off x="1115616" y="4022134"/>
              <a:ext cx="7514429" cy="2287186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6"/>
            <a:srcRect t="86765"/>
            <a:stretch/>
          </p:blipFill>
          <p:spPr>
            <a:xfrm>
              <a:off x="1115616" y="6286456"/>
              <a:ext cx="7514429" cy="369568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532495" y="6498450"/>
            <a:ext cx="837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Bésuelle P., </a:t>
            </a:r>
            <a:r>
              <a:rPr lang="en-US" sz="800" dirty="0" err="1"/>
              <a:t>Lanatà</a:t>
            </a:r>
            <a:r>
              <a:rPr lang="en-US" sz="800" dirty="0"/>
              <a:t> P., 2016, A new true </a:t>
            </a:r>
            <a:r>
              <a:rPr lang="en-US" sz="800" dirty="0" err="1"/>
              <a:t>triaxial</a:t>
            </a:r>
            <a:r>
              <a:rPr lang="en-US" sz="800" dirty="0"/>
              <a:t> cell for field measurements on rock specimens and its use in the characterization of strain localization on a Vosges sandstone during a plane strain compression test, </a:t>
            </a:r>
            <a:r>
              <a:rPr lang="en-US" sz="800" i="1" dirty="0"/>
              <a:t>Geotechnical Testing Journal</a:t>
            </a:r>
            <a:r>
              <a:rPr lang="en-US" sz="800" dirty="0"/>
              <a:t>, vol. 39, n°5, pp. 879-890. ISSN 0149-6115, doi.org/ 10.1520/GTJ20150227.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94024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dirty="0" err="1" smtClean="0">
                <a:solidFill>
                  <a:schemeClr val="accent1"/>
                </a:solidFill>
              </a:rPr>
              <a:t>Experimental</a:t>
            </a:r>
            <a:r>
              <a:rPr lang="fr-FR" sz="2800" b="1" cap="small" dirty="0" smtClean="0">
                <a:solidFill>
                  <a:schemeClr val="accent1"/>
                </a:solidFill>
              </a:rPr>
              <a:t> 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Devices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86263" y="1052138"/>
            <a:ext cx="78670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Axisymmetric </a:t>
            </a:r>
            <a:r>
              <a:rPr lang="en-GB" dirty="0" err="1" smtClean="0">
                <a:solidFill>
                  <a:srgbClr val="C00000"/>
                </a:solidFill>
              </a:rPr>
              <a:t>triaxial</a:t>
            </a:r>
            <a:r>
              <a:rPr lang="en-GB" dirty="0" smtClean="0">
                <a:solidFill>
                  <a:srgbClr val="C00000"/>
                </a:solidFill>
              </a:rPr>
              <a:t> cell for 3SR x-ray CT apparatus: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Max. confining pressure 10 MPa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11 mm diameter, 22 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Scans with 8.5 µm voxel size</a:t>
            </a:r>
          </a:p>
          <a:p>
            <a:pPr lvl="1">
              <a:spcAft>
                <a:spcPts val="300"/>
              </a:spcAft>
            </a:pPr>
            <a:endParaRPr lang="en-GB" baseline="30000" dirty="0" smtClean="0"/>
          </a:p>
          <a:p>
            <a:r>
              <a:rPr lang="en-GB" dirty="0">
                <a:solidFill>
                  <a:srgbClr val="C00000"/>
                </a:solidFill>
              </a:rPr>
              <a:t>Axisymmetric </a:t>
            </a:r>
            <a:r>
              <a:rPr lang="en-GB" dirty="0" smtClean="0">
                <a:solidFill>
                  <a:srgbClr val="C00000"/>
                </a:solidFill>
              </a:rPr>
              <a:t>micro-</a:t>
            </a:r>
            <a:r>
              <a:rPr lang="en-GB" dirty="0" err="1" smtClean="0">
                <a:solidFill>
                  <a:srgbClr val="C00000"/>
                </a:solidFill>
              </a:rPr>
              <a:t>triaxial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cell for </a:t>
            </a:r>
            <a:r>
              <a:rPr lang="en-GB" dirty="0" smtClean="0">
                <a:solidFill>
                  <a:srgbClr val="C00000"/>
                </a:solidFill>
              </a:rPr>
              <a:t>ESRF ID19: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Max. confining pressure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 MPa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 size: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diameter,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height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Scans with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0.7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µm voxel size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067944" y="3717032"/>
            <a:ext cx="4208282" cy="2520280"/>
            <a:chOff x="4162344" y="3646164"/>
            <a:chExt cx="2592288" cy="1508812"/>
          </a:xfrm>
        </p:grpSpPr>
        <p:pic>
          <p:nvPicPr>
            <p:cNvPr id="58" name="Picture 3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672" y="3646164"/>
              <a:ext cx="1258960" cy="150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344" y="3646164"/>
              <a:ext cx="1319184" cy="150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r="13306"/>
          <a:stretch/>
        </p:blipFill>
        <p:spPr>
          <a:xfrm>
            <a:off x="971600" y="3717032"/>
            <a:ext cx="1800200" cy="27209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148" y="1084706"/>
            <a:ext cx="1225031" cy="202626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846344" y="3923764"/>
            <a:ext cx="12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Force &amp;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displacement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transducers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2843808" y="4283804"/>
            <a:ext cx="12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Self-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compensated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hydraulic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piston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2841272" y="4859868"/>
            <a:ext cx="12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Double-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(aluminium &amp; PEEK)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838736" y="5435932"/>
            <a:ext cx="1201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hydraulic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connexion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843808" y="5934472"/>
            <a:ext cx="12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fixed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 the </a:t>
            </a:r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rotating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plateau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6243009" y="6223458"/>
            <a:ext cx="201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Specimen</a:t>
            </a:r>
            <a:r>
              <a:rPr lang="fr-FR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fr-FR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silicon</a:t>
            </a:r>
            <a:r>
              <a:rPr lang="fr-FR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coating</a:t>
            </a:r>
            <a:r>
              <a:rPr lang="fr-FR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(jacket) and alumine </a:t>
            </a:r>
            <a:r>
              <a:rPr lang="fr-FR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heads</a:t>
            </a:r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837597" y="3630216"/>
            <a:ext cx="864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Piezo-actuator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Connecteur droit 14"/>
          <p:cNvCxnSpPr>
            <a:endCxn id="69" idx="3"/>
          </p:cNvCxnSpPr>
          <p:nvPr/>
        </p:nvCxnSpPr>
        <p:spPr>
          <a:xfrm flipH="1" flipV="1">
            <a:off x="3701640" y="3745632"/>
            <a:ext cx="1584178" cy="7634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1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7504" y="705218"/>
            <a:ext cx="8928992" cy="404004"/>
            <a:chOff x="107504" y="705218"/>
            <a:chExt cx="8928992" cy="404004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07504" y="908720"/>
              <a:ext cx="8928992" cy="0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8171505" y="705218"/>
              <a:ext cx="595107" cy="404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254" y="782716"/>
              <a:ext cx="455608" cy="2490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ZoneTexte 6"/>
          <p:cNvSpPr txBox="1"/>
          <p:nvPr/>
        </p:nvSpPr>
        <p:spPr>
          <a:xfrm>
            <a:off x="251520" y="1886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O</a:t>
            </a:r>
            <a:r>
              <a:rPr lang="fr-FR" sz="2800" b="1" cap="small" dirty="0" err="1" smtClean="0">
                <a:solidFill>
                  <a:schemeClr val="accent1"/>
                </a:solidFill>
              </a:rPr>
              <a:t>utline</a:t>
            </a:r>
            <a:endParaRPr lang="fr-FR" sz="2800" b="1" cap="small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1196937"/>
            <a:ext cx="7867020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Introduction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Materials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 Vosges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Callovo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-Oxfordian clay rock</a:t>
            </a: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Experimental loading devices and </a:t>
            </a:r>
            <a:r>
              <a:rPr lang="en-GB" i="1" dirty="0" smtClean="0">
                <a:solidFill>
                  <a:srgbClr val="C00000"/>
                </a:solidFill>
              </a:rPr>
              <a:t>in situ </a:t>
            </a:r>
            <a:r>
              <a:rPr lang="en-GB" dirty="0" smtClean="0">
                <a:solidFill>
                  <a:srgbClr val="C00000"/>
                </a:solidFill>
              </a:rPr>
              <a:t>full field measurements 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True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 with 2D-imaging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Triaxial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cells for lab and synchrotron x-ray CT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Strain localisation and small scale deformation in sandstone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macro-scale characterisation (2D-DIC)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(SEM)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 x-ray CT)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rgbClr val="C00000"/>
                </a:solidFill>
              </a:rPr>
              <a:t>Strain localisation and small scale deformation in </a:t>
            </a:r>
            <a:r>
              <a:rPr lang="en-GB" dirty="0" smtClean="0">
                <a:solidFill>
                  <a:srgbClr val="C00000"/>
                </a:solidFill>
              </a:rPr>
              <a:t>a clay rock</a:t>
            </a:r>
            <a:endParaRPr lang="en-GB" dirty="0">
              <a:solidFill>
                <a:srgbClr val="C00000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Strain localisation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macro-scale characterisation (2D-DIC)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2D </a:t>
            </a:r>
            <a:r>
              <a: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 mortem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micro-scale analysis (BIB-SEM)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3D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situ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-scale analysis (ESRF ID19 x-ray CT + 3D-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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 smtClean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3356992"/>
            <a:ext cx="7701702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15276</TotalTime>
  <Words>5819</Words>
  <Application>Microsoft Office PowerPoint</Application>
  <PresentationFormat>Affichage à l'écran (4:3)</PresentationFormat>
  <Paragraphs>650</Paragraphs>
  <Slides>49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ＭＳ Ｐゴシック</vt:lpstr>
      <vt:lpstr>Arial</vt:lpstr>
      <vt:lpstr>Calibri</vt:lpstr>
      <vt:lpstr>Symbol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Laboratoire 3SR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Bésuelle</dc:creator>
  <cp:lastModifiedBy>Pierre Bésuelle</cp:lastModifiedBy>
  <cp:revision>203</cp:revision>
  <dcterms:created xsi:type="dcterms:W3CDTF">2022-01-26T13:53:36Z</dcterms:created>
  <dcterms:modified xsi:type="dcterms:W3CDTF">2024-05-24T14:59:27Z</dcterms:modified>
</cp:coreProperties>
</file>