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429" r:id="rId2"/>
    <p:sldId id="430" r:id="rId3"/>
    <p:sldId id="433" r:id="rId4"/>
    <p:sldId id="434" r:id="rId5"/>
    <p:sldId id="435" r:id="rId6"/>
    <p:sldId id="436" r:id="rId7"/>
    <p:sldId id="437" r:id="rId8"/>
    <p:sldId id="438" r:id="rId9"/>
    <p:sldId id="444" r:id="rId10"/>
    <p:sldId id="445" r:id="rId11"/>
    <p:sldId id="446" r:id="rId12"/>
    <p:sldId id="447" r:id="rId13"/>
    <p:sldId id="448" r:id="rId14"/>
    <p:sldId id="449" r:id="rId15"/>
    <p:sldId id="450" r:id="rId16"/>
    <p:sldId id="451" r:id="rId17"/>
    <p:sldId id="452" r:id="rId18"/>
    <p:sldId id="428" r:id="rId19"/>
    <p:sldId id="454" r:id="rId20"/>
    <p:sldId id="423" r:id="rId21"/>
    <p:sldId id="427" r:id="rId22"/>
    <p:sldId id="453" r:id="rId23"/>
    <p:sldId id="422" r:id="rId24"/>
    <p:sldId id="416" r:id="rId25"/>
    <p:sldId id="393" r:id="rId26"/>
    <p:sldId id="417" r:id="rId27"/>
    <p:sldId id="411" r:id="rId28"/>
    <p:sldId id="407" r:id="rId29"/>
    <p:sldId id="409" r:id="rId30"/>
    <p:sldId id="413" r:id="rId31"/>
    <p:sldId id="412" r:id="rId32"/>
    <p:sldId id="414" r:id="rId33"/>
    <p:sldId id="415" r:id="rId34"/>
    <p:sldId id="420" r:id="rId35"/>
    <p:sldId id="421" r:id="rId36"/>
    <p:sldId id="424" r:id="rId37"/>
    <p:sldId id="425" r:id="rId38"/>
    <p:sldId id="426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7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1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13" Type="http://schemas.openxmlformats.org/officeDocument/2006/relationships/image" Target="../media/image23.wmf"/><Relationship Id="rId18" Type="http://schemas.openxmlformats.org/officeDocument/2006/relationships/image" Target="../media/image28.wmf"/><Relationship Id="rId3" Type="http://schemas.openxmlformats.org/officeDocument/2006/relationships/image" Target="../media/image13.wmf"/><Relationship Id="rId7" Type="http://schemas.openxmlformats.org/officeDocument/2006/relationships/image" Target="../media/image17.wmf"/><Relationship Id="rId12" Type="http://schemas.openxmlformats.org/officeDocument/2006/relationships/image" Target="../media/image22.wmf"/><Relationship Id="rId17" Type="http://schemas.openxmlformats.org/officeDocument/2006/relationships/image" Target="../media/image27.wmf"/><Relationship Id="rId2" Type="http://schemas.openxmlformats.org/officeDocument/2006/relationships/image" Target="../media/image12.wmf"/><Relationship Id="rId16" Type="http://schemas.openxmlformats.org/officeDocument/2006/relationships/image" Target="../media/image26.wmf"/><Relationship Id="rId1" Type="http://schemas.openxmlformats.org/officeDocument/2006/relationships/image" Target="../media/image11.wmf"/><Relationship Id="rId6" Type="http://schemas.openxmlformats.org/officeDocument/2006/relationships/image" Target="../media/image16.wmf"/><Relationship Id="rId11" Type="http://schemas.openxmlformats.org/officeDocument/2006/relationships/image" Target="../media/image21.wmf"/><Relationship Id="rId5" Type="http://schemas.openxmlformats.org/officeDocument/2006/relationships/image" Target="../media/image15.wmf"/><Relationship Id="rId15" Type="http://schemas.openxmlformats.org/officeDocument/2006/relationships/image" Target="../media/image25.wmf"/><Relationship Id="rId10" Type="http://schemas.openxmlformats.org/officeDocument/2006/relationships/image" Target="../media/image20.wmf"/><Relationship Id="rId19" Type="http://schemas.openxmlformats.org/officeDocument/2006/relationships/image" Target="../media/image29.wmf"/><Relationship Id="rId4" Type="http://schemas.openxmlformats.org/officeDocument/2006/relationships/image" Target="../media/image14.wmf"/><Relationship Id="rId9" Type="http://schemas.openxmlformats.org/officeDocument/2006/relationships/image" Target="../media/image19.wmf"/><Relationship Id="rId14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5E8E34-5C13-4BB1-B1ED-2C972C8093D8}" type="datetimeFigureOut">
              <a:rPr lang="en-US" smtClean="0"/>
              <a:t>9/28/2018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2E38B5-A882-4907-95B9-7407D062C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295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September 28,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COMPRES Next Generation Synchrotron Large Volume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Matthew L. Whitaker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383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14,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Los Alamos National Laboratory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D578D-3295-4BAE-A1D2-EF8400ACD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281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14,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Los Alamos National Laboratory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D578D-3295-4BAE-A1D2-EF8400ACD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662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September 28,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COMPRES Next Generation Synchrotron Large Volume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Matthew L. Whitaker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97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September 28,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COMPRES Next Generation Synchrotron Large Volume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D578D-3295-4BAE-A1D2-EF8400ACD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509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September 28, 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COMPRES Next Generation Synchrotron Large Volume Workshop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D578D-3295-4BAE-A1D2-EF8400ACD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461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September 28, 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COMPRES Next Generation Synchrotron Large Volume Workshop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D578D-3295-4BAE-A1D2-EF8400ACD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110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September 28,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COMPRES Next Generation Synchrotron Large Volume Workshop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D578D-3295-4BAE-A1D2-EF8400ACD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122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14, 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Los Alamos National Laboratory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D578D-3295-4BAE-A1D2-EF8400ACD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093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14,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Los Alamos National Laboratory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D578D-3295-4BAE-A1D2-EF8400ACD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286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14,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Los Alamos National Laboratory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D578D-3295-4BAE-A1D2-EF8400ACD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722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>
            <a:spLocks noChangeArrowheads="1"/>
          </p:cNvSpPr>
          <p:nvPr userDrawn="1"/>
        </p:nvSpPr>
        <p:spPr bwMode="auto">
          <a:xfrm>
            <a:off x="137160" y="6583680"/>
            <a:ext cx="11905488" cy="18288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0000">
                  <a:gamma/>
                  <a:shade val="46275"/>
                  <a:invGamma/>
                </a:srgbClr>
              </a:gs>
              <a:gs pos="100000">
                <a:srgbClr val="CC00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0"/>
            <a:ext cx="10351008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" y="822960"/>
            <a:ext cx="11795760" cy="571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2880" y="6556248"/>
            <a:ext cx="1828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September 28,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7248" y="6556248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COMPRES Next Generation Synchrotron Large Volume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8128" y="6556248"/>
            <a:ext cx="1828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Matthew L. Whitaker</a:t>
            </a:r>
            <a:endParaRPr lang="en-US" dirty="0"/>
          </a:p>
        </p:txBody>
      </p:sp>
      <p:sp>
        <p:nvSpPr>
          <p:cNvPr id="8" name="AutoShape 8"/>
          <p:cNvSpPr>
            <a:spLocks noChangeArrowheads="1"/>
          </p:cNvSpPr>
          <p:nvPr userDrawn="1"/>
        </p:nvSpPr>
        <p:spPr bwMode="auto">
          <a:xfrm>
            <a:off x="137160" y="646113"/>
            <a:ext cx="11905488" cy="13716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0000">
                  <a:gamma/>
                  <a:shade val="46275"/>
                  <a:invGamma/>
                </a:srgbClr>
              </a:gs>
              <a:gs pos="100000">
                <a:srgbClr val="CC00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24" descr="MPILogoTiny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6848" y="0"/>
            <a:ext cx="6223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" y="16669"/>
            <a:ext cx="734031" cy="61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752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"/><Relationship Id="rId2" Type="http://schemas.openxmlformats.org/officeDocument/2006/relationships/image" Target="../media/image41.t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"/><Relationship Id="rId2" Type="http://schemas.openxmlformats.org/officeDocument/2006/relationships/image" Target="../media/image46.t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18.wmf"/><Relationship Id="rId26" Type="http://schemas.openxmlformats.org/officeDocument/2006/relationships/image" Target="../media/image22.wmf"/><Relationship Id="rId39" Type="http://schemas.openxmlformats.org/officeDocument/2006/relationships/oleObject" Target="../embeddings/oleObject19.bin"/><Relationship Id="rId3" Type="http://schemas.openxmlformats.org/officeDocument/2006/relationships/oleObject" Target="../embeddings/oleObject1.bin"/><Relationship Id="rId21" Type="http://schemas.openxmlformats.org/officeDocument/2006/relationships/oleObject" Target="../embeddings/oleObject10.bin"/><Relationship Id="rId34" Type="http://schemas.openxmlformats.org/officeDocument/2006/relationships/image" Target="../media/image26.wmf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5.wmf"/><Relationship Id="rId17" Type="http://schemas.openxmlformats.org/officeDocument/2006/relationships/oleObject" Target="../embeddings/oleObject8.bin"/><Relationship Id="rId25" Type="http://schemas.openxmlformats.org/officeDocument/2006/relationships/oleObject" Target="../embeddings/oleObject12.bin"/><Relationship Id="rId33" Type="http://schemas.openxmlformats.org/officeDocument/2006/relationships/oleObject" Target="../embeddings/oleObject16.bin"/><Relationship Id="rId38" Type="http://schemas.openxmlformats.org/officeDocument/2006/relationships/image" Target="../media/image28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7.wmf"/><Relationship Id="rId20" Type="http://schemas.openxmlformats.org/officeDocument/2006/relationships/image" Target="../media/image19.wmf"/><Relationship Id="rId29" Type="http://schemas.openxmlformats.org/officeDocument/2006/relationships/oleObject" Target="../embeddings/oleObject14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wmf"/><Relationship Id="rId11" Type="http://schemas.openxmlformats.org/officeDocument/2006/relationships/oleObject" Target="../embeddings/oleObject5.bin"/><Relationship Id="rId24" Type="http://schemas.openxmlformats.org/officeDocument/2006/relationships/image" Target="../media/image21.wmf"/><Relationship Id="rId32" Type="http://schemas.openxmlformats.org/officeDocument/2006/relationships/image" Target="../media/image25.wmf"/><Relationship Id="rId37" Type="http://schemas.openxmlformats.org/officeDocument/2006/relationships/oleObject" Target="../embeddings/oleObject18.bin"/><Relationship Id="rId40" Type="http://schemas.openxmlformats.org/officeDocument/2006/relationships/image" Target="../media/image29.wmf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23" Type="http://schemas.openxmlformats.org/officeDocument/2006/relationships/oleObject" Target="../embeddings/oleObject11.bin"/><Relationship Id="rId28" Type="http://schemas.openxmlformats.org/officeDocument/2006/relationships/image" Target="../media/image23.wmf"/><Relationship Id="rId36" Type="http://schemas.openxmlformats.org/officeDocument/2006/relationships/image" Target="../media/image27.wmf"/><Relationship Id="rId10" Type="http://schemas.openxmlformats.org/officeDocument/2006/relationships/image" Target="../media/image14.wmf"/><Relationship Id="rId19" Type="http://schemas.openxmlformats.org/officeDocument/2006/relationships/oleObject" Target="../embeddings/oleObject9.bin"/><Relationship Id="rId31" Type="http://schemas.openxmlformats.org/officeDocument/2006/relationships/oleObject" Target="../embeddings/oleObject15.bin"/><Relationship Id="rId4" Type="http://schemas.openxmlformats.org/officeDocument/2006/relationships/image" Target="../media/image11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6.wmf"/><Relationship Id="rId22" Type="http://schemas.openxmlformats.org/officeDocument/2006/relationships/image" Target="../media/image20.wmf"/><Relationship Id="rId27" Type="http://schemas.openxmlformats.org/officeDocument/2006/relationships/oleObject" Target="../embeddings/oleObject13.bin"/><Relationship Id="rId30" Type="http://schemas.openxmlformats.org/officeDocument/2006/relationships/image" Target="../media/image24.wmf"/><Relationship Id="rId35" Type="http://schemas.openxmlformats.org/officeDocument/2006/relationships/oleObject" Target="../embeddings/oleObject17.bin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35" descr="D:\Beamline\NSLS\X17B2\DSC_0373-small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805" y="1122363"/>
            <a:ext cx="3389427" cy="509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September 28,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COMPRES Next Generation Synchrotron Large Volume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Matthew L. Whitaker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246" y="96216"/>
            <a:ext cx="2880360" cy="481584"/>
          </a:xfrm>
          <a:prstGeom prst="rect">
            <a:avLst/>
          </a:prstGeom>
        </p:spPr>
      </p:pic>
      <p:pic>
        <p:nvPicPr>
          <p:cNvPr id="8" name="Picture 2" descr="W2E2_1"/>
          <p:cNvPicPr>
            <a:picLocks noChangeAspect="1" noChangeArrowheads="1"/>
          </p:cNvPicPr>
          <p:nvPr/>
        </p:nvPicPr>
        <p:blipFill>
          <a:blip r:embed="rId5">
            <a:lum bright="30000" contrast="-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3810000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ore"/>
          <p:cNvPicPr>
            <a:picLocks noChangeAspect="1" noChangeArrowheads="1"/>
          </p:cNvPicPr>
          <p:nvPr/>
        </p:nvPicPr>
        <p:blipFill>
          <a:blip r:embed="rId6">
            <a:lum bright="30000" contrast="-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838200"/>
            <a:ext cx="5630863" cy="563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" y="838200"/>
            <a:ext cx="11814048" cy="4031836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Acoustic Velocity Measurements at High Pressures and Temperatures: State of the Art at Beamline 6-BM-B and Future Perspectives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" y="4884082"/>
            <a:ext cx="11860352" cy="1658120"/>
          </a:xfrm>
        </p:spPr>
        <p:txBody>
          <a:bodyPr>
            <a:normAutofit fontScale="92500"/>
          </a:bodyPr>
          <a:lstStyle/>
          <a:p>
            <a:r>
              <a:rPr lang="en-US" sz="3000" b="1" dirty="0" smtClean="0"/>
              <a:t>Matthew L. Whitaker, Kenneth J. Baldwin, and William R. </a:t>
            </a:r>
            <a:r>
              <a:rPr lang="en-US" sz="3000" b="1" dirty="0" err="1" smtClean="0"/>
              <a:t>Huebsch</a:t>
            </a:r>
            <a:endParaRPr lang="en-US" sz="3000" i="1" dirty="0" smtClean="0"/>
          </a:p>
          <a:p>
            <a:r>
              <a:rPr lang="en-US" i="1" dirty="0" smtClean="0"/>
              <a:t>Mineral Physics Institute &amp; Department of Geosciences</a:t>
            </a:r>
          </a:p>
          <a:p>
            <a:r>
              <a:rPr lang="en-US" i="1" dirty="0" smtClean="0"/>
              <a:t>Stony Brook University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95172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New Opportunities at 6-BM-B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September 28,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COMPRES Next Generation Synchrotron Large Volume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Matthew L. Whitaker</a:t>
            </a:r>
            <a:endParaRPr lang="en-US" dirty="0"/>
          </a:p>
        </p:txBody>
      </p:sp>
      <p:sp>
        <p:nvSpPr>
          <p:cNvPr id="7" name="Rectangle 4965"/>
          <p:cNvSpPr>
            <a:spLocks noChangeArrowheads="1"/>
          </p:cNvSpPr>
          <p:nvPr/>
        </p:nvSpPr>
        <p:spPr bwMode="auto">
          <a:xfrm>
            <a:off x="2625812" y="914400"/>
            <a:ext cx="6746789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417974" tIns="208987" rIns="417974" bIns="208987" anchor="ctr"/>
          <a:lstStyle/>
          <a:p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754" y="3966536"/>
            <a:ext cx="2570205" cy="2386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17" descr="Fig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315" y="5362833"/>
            <a:ext cx="1708542" cy="9967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3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603" y="4012342"/>
            <a:ext cx="1779373" cy="1301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721" y="3929448"/>
            <a:ext cx="1006298" cy="1013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090" y="914401"/>
            <a:ext cx="2283529" cy="1675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Sampl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943" y="2477530"/>
            <a:ext cx="1952368" cy="146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928" y="963828"/>
            <a:ext cx="2533761" cy="2965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03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672" y="4811308"/>
            <a:ext cx="2287534" cy="156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753" y="963828"/>
            <a:ext cx="1977132" cy="2965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317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D:\Research\Mineral Physics\Publications\DIASCoPE\block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070" y="831668"/>
            <a:ext cx="4278858" cy="193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770" y="2944391"/>
            <a:ext cx="5421398" cy="36142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DIASCoPE</a:t>
            </a:r>
            <a:r>
              <a:rPr lang="en-US" dirty="0"/>
              <a:t> System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September 28,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COMPRES Next Generation Synchrotron Large Volume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Matthew L. Whitaker</a:t>
            </a:r>
            <a:endParaRPr lang="en-US" dirty="0"/>
          </a:p>
        </p:txBody>
      </p:sp>
      <p:pic>
        <p:nvPicPr>
          <p:cNvPr id="7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7" y="899208"/>
            <a:ext cx="6803136" cy="5669280"/>
          </a:xfrm>
        </p:spPr>
      </p:pic>
      <p:sp>
        <p:nvSpPr>
          <p:cNvPr id="8" name="TextBox 7"/>
          <p:cNvSpPr txBox="1"/>
          <p:nvPr/>
        </p:nvSpPr>
        <p:spPr>
          <a:xfrm>
            <a:off x="6857350" y="508399"/>
            <a:ext cx="738664" cy="44196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Whitaker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, Baldwin &amp;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Huebsch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(2017) </a:t>
            </a:r>
          </a:p>
          <a:p>
            <a:pPr algn="ctr"/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Reviews of Scientific Instruments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63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Technical Developments for </a:t>
            </a:r>
            <a:r>
              <a:rPr lang="en-US" dirty="0" err="1" smtClean="0"/>
              <a:t>Ultrasonics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Separate control system not integrated into experimental controls</a:t>
            </a:r>
          </a:p>
          <a:p>
            <a:r>
              <a:rPr lang="en-US" dirty="0" smtClean="0"/>
              <a:t>No ability to script, automate, or coordinate experimental data collection</a:t>
            </a:r>
          </a:p>
          <a:p>
            <a:r>
              <a:rPr lang="en-US" dirty="0" smtClean="0"/>
              <a:t>Other multi-anvil-based ultrasonic systems in the U.S. take </a:t>
            </a:r>
            <a:r>
              <a:rPr lang="en-US" dirty="0"/>
              <a:t>~150-200 sec to collect and add 1024 waveform acquisitions</a:t>
            </a:r>
          </a:p>
          <a:p>
            <a:r>
              <a:rPr lang="en-US" dirty="0"/>
              <a:t>SPring-8 in Japan, 45-60 </a:t>
            </a:r>
            <a:r>
              <a:rPr lang="en-US" dirty="0" smtClean="0"/>
              <a:t>seconds (now down to ~30 sec)</a:t>
            </a:r>
            <a:endParaRPr lang="en-US" dirty="0"/>
          </a:p>
          <a:p>
            <a:r>
              <a:rPr lang="en-US" dirty="0"/>
              <a:t>Relatively “slow” collection speed limits experiments and measurements</a:t>
            </a:r>
          </a:p>
          <a:p>
            <a:r>
              <a:rPr lang="en-US" dirty="0"/>
              <a:t>Rely on single detector; no information on potential differential stress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DIASCoPE</a:t>
            </a:r>
            <a:r>
              <a:rPr lang="en-US" dirty="0" smtClean="0">
                <a:solidFill>
                  <a:srgbClr val="FF0000"/>
                </a:solidFill>
              </a:rPr>
              <a:t> system collects full set of ultrasonic data in ONE </a:t>
            </a:r>
            <a:r>
              <a:rPr lang="en-US" dirty="0">
                <a:solidFill>
                  <a:srgbClr val="FF0000"/>
                </a:solidFill>
              </a:rPr>
              <a:t>SECOND!!!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Can measure </a:t>
            </a:r>
            <a:r>
              <a:rPr lang="en-US" dirty="0">
                <a:solidFill>
                  <a:srgbClr val="FF0000"/>
                </a:solidFill>
              </a:rPr>
              <a:t>processes like melting and phase changes as they </a:t>
            </a:r>
            <a:r>
              <a:rPr lang="en-US" dirty="0" smtClean="0">
                <a:solidFill>
                  <a:srgbClr val="FF0000"/>
                </a:solidFill>
              </a:rPr>
              <a:t>occur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Makes use of full suite of detectors to quantify differential stress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Full integration into experimental EPICS-based controls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September 28,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COMPRES Next Generation Synchrotron Large Volume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Matthew L. Whitaker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18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DIASCoPE</a:t>
            </a:r>
            <a:r>
              <a:rPr lang="en-US" dirty="0"/>
              <a:t> System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September 28,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COMPRES Next Generation Synchrotron Large Volume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Matthew L. Whitaker</a:t>
            </a:r>
            <a:endParaRPr lang="en-US" dirty="0"/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634" y="838200"/>
            <a:ext cx="3851366" cy="55778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822960"/>
            <a:ext cx="3851366" cy="55778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058401" y="1600200"/>
            <a:ext cx="461665" cy="44196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Whitaker, Baldwin &amp;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Huebsch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(2017)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RSI</a:t>
            </a:r>
          </a:p>
        </p:txBody>
      </p:sp>
    </p:spTree>
    <p:extLst>
      <p:ext uri="{BB962C8B-B14F-4D97-AF65-F5344CB8AC3E}">
        <p14:creationId xmlns:p14="http://schemas.microsoft.com/office/powerpoint/2010/main" val="78785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DIASCoPE</a:t>
            </a:r>
            <a:r>
              <a:rPr lang="en-US" dirty="0" smtClean="0"/>
              <a:t> Applications: Phase Transitions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September 28,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COMPRES Next Generation Synchrotron Large Volume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Matthew L. Whitaker</a:t>
            </a:r>
            <a:endParaRPr lang="en-US" dirty="0"/>
          </a:p>
        </p:txBody>
      </p:sp>
      <p:pic>
        <p:nvPicPr>
          <p:cNvPr id="7" name="Picture 2" descr="D:\Programming\MATLAB\newfig1a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787400"/>
            <a:ext cx="8534400" cy="568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058401" y="1600200"/>
            <a:ext cx="461665" cy="44196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Whitaker, Baldwin &amp;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Huebsch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(2017)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RSI</a:t>
            </a:r>
          </a:p>
        </p:txBody>
      </p:sp>
    </p:spTree>
    <p:extLst>
      <p:ext uri="{BB962C8B-B14F-4D97-AF65-F5344CB8AC3E}">
        <p14:creationId xmlns:p14="http://schemas.microsoft.com/office/powerpoint/2010/main" val="424408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DIASCoPE</a:t>
            </a:r>
            <a:r>
              <a:rPr lang="en-US" dirty="0" smtClean="0"/>
              <a:t> Applications: Phase Transitions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September 28,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COMPRES Next Generation Synchrotron Large Volume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Matthew L. Whitaker</a:t>
            </a:r>
            <a:endParaRPr lang="en-US" dirty="0"/>
          </a:p>
        </p:txBody>
      </p:sp>
      <p:pic>
        <p:nvPicPr>
          <p:cNvPr id="8" name="Picture 2" descr="D:\Programming\MATLAB\newfig1b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787400"/>
            <a:ext cx="8534400" cy="568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058401" y="1600200"/>
            <a:ext cx="461665" cy="44196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Whitaker, Baldwin &amp;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Huebsch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(2017)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RSI</a:t>
            </a:r>
          </a:p>
        </p:txBody>
      </p:sp>
    </p:spTree>
    <p:extLst>
      <p:ext uri="{BB962C8B-B14F-4D97-AF65-F5344CB8AC3E}">
        <p14:creationId xmlns:p14="http://schemas.microsoft.com/office/powerpoint/2010/main" val="234016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DIASCoPE</a:t>
            </a:r>
            <a:r>
              <a:rPr lang="en-US" dirty="0" smtClean="0"/>
              <a:t>: </a:t>
            </a:r>
            <a:r>
              <a:rPr lang="en-US" dirty="0"/>
              <a:t>Elasticity of Fe-rich </a:t>
            </a:r>
            <a:r>
              <a:rPr lang="en-US" dirty="0" err="1"/>
              <a:t>Olivines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September 28,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COMPRES Next Generation Synchrotron Large Volume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Matthew L. Whitaker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1" y="828016"/>
            <a:ext cx="7188427" cy="56981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48801" y="963560"/>
            <a:ext cx="461665" cy="51816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Bejina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Terce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(Ph.D. Thesis), Whitaker,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Bystricky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0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DIASCoPE</a:t>
            </a:r>
            <a:r>
              <a:rPr lang="en-US" dirty="0" smtClean="0"/>
              <a:t>: </a:t>
            </a:r>
            <a:r>
              <a:rPr lang="en-US" dirty="0"/>
              <a:t>Elasticity of Fe-rich </a:t>
            </a:r>
            <a:r>
              <a:rPr lang="en-US" dirty="0" err="1"/>
              <a:t>Olivines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September 28,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COMPRES Next Generation Synchrotron Large Volume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Matthew L. Whitaker</a:t>
            </a:r>
            <a:endParaRPr lang="en-US" dirty="0"/>
          </a:p>
        </p:txBody>
      </p:sp>
      <p:pic>
        <p:nvPicPr>
          <p:cNvPr id="9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2" y="838201"/>
            <a:ext cx="4952999" cy="3663155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329" y="2590800"/>
            <a:ext cx="4962671" cy="39338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81801" y="1391335"/>
            <a:ext cx="3357265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Bejina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Terce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(Ph.D. Thesis), Whitaker,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Bystricky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24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Double Reflectors for Problem Samples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September 28,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COMPRES Next Generation Synchrotron Large Volume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Matthew L. Whitaker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2736"/>
            <a:ext cx="4400292" cy="45285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292" y="1071227"/>
            <a:ext cx="7791708" cy="53049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1514" y="5729888"/>
            <a:ext cx="3357265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Li, Whitaker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Weidner (2018) RSI (Editor’s Pick!)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13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Ultrasonics</a:t>
            </a:r>
            <a:r>
              <a:rPr lang="en-US" dirty="0"/>
              <a:t> </a:t>
            </a:r>
            <a:r>
              <a:rPr lang="en-US" dirty="0" smtClean="0"/>
              <a:t>+ Steady-State Deformation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28,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7248" y="6556248"/>
            <a:ext cx="5943600" cy="228600"/>
          </a:xfrm>
        </p:spPr>
        <p:txBody>
          <a:bodyPr/>
          <a:lstStyle/>
          <a:p>
            <a:r>
              <a:rPr lang="en-US" dirty="0" smtClean="0"/>
              <a:t>COMPRES Next Generation Synchrotron Large Volume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Matthew L. Whitaker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915" y="1422539"/>
            <a:ext cx="6450793" cy="4215873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35" y="1390794"/>
            <a:ext cx="6387301" cy="4279365"/>
          </a:xfrm>
        </p:spPr>
      </p:pic>
      <p:sp>
        <p:nvSpPr>
          <p:cNvPr id="10" name="TextBox 9"/>
          <p:cNvSpPr txBox="1"/>
          <p:nvPr/>
        </p:nvSpPr>
        <p:spPr>
          <a:xfrm>
            <a:off x="521514" y="5986201"/>
            <a:ext cx="11053959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Collaboration with Pamela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Burnley’s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group – Data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Analysis Heavy Lifting by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student Taryn Traylor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89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6-BM-B: White Beam Multi-Anvil Facility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024" y="822960"/>
            <a:ext cx="11795760" cy="5961888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/>
              <a:t>Bending Magnet Beamline at Sector 6 at APS</a:t>
            </a:r>
          </a:p>
          <a:p>
            <a:r>
              <a:rPr lang="en-US" sz="3000" dirty="0"/>
              <a:t>Energy Dispersive X-Ray </a:t>
            </a:r>
            <a:r>
              <a:rPr lang="en-US" sz="3000" dirty="0" smtClean="0"/>
              <a:t>Diffraction; ~</a:t>
            </a:r>
            <a:r>
              <a:rPr lang="en-US" sz="3000" dirty="0"/>
              <a:t>20-100 </a:t>
            </a:r>
            <a:r>
              <a:rPr lang="en-US" sz="3000" dirty="0" err="1"/>
              <a:t>keV</a:t>
            </a:r>
            <a:r>
              <a:rPr lang="en-US" sz="3000" dirty="0"/>
              <a:t> X-Ray Energy Range</a:t>
            </a:r>
          </a:p>
          <a:p>
            <a:r>
              <a:rPr lang="en-US" sz="3000" dirty="0"/>
              <a:t>10-Element Array of Solid State Ge Detectors</a:t>
            </a:r>
          </a:p>
          <a:p>
            <a:r>
              <a:rPr lang="en-US" sz="3000" dirty="0"/>
              <a:t>X-Radiographic Imaging w/ YAG &amp; </a:t>
            </a:r>
            <a:r>
              <a:rPr lang="en-US" sz="3000" dirty="0" err="1"/>
              <a:t>Prosilica</a:t>
            </a:r>
            <a:r>
              <a:rPr lang="en-US" sz="3000" dirty="0"/>
              <a:t> CCD Camera</a:t>
            </a:r>
          </a:p>
          <a:p>
            <a:r>
              <a:rPr lang="en-US" sz="3000" dirty="0" smtClean="0"/>
              <a:t>250-ton </a:t>
            </a:r>
            <a:r>
              <a:rPr lang="en-US" sz="3000" dirty="0"/>
              <a:t>Hydraulic Press Installed; </a:t>
            </a:r>
            <a:r>
              <a:rPr lang="en-US" sz="3000" dirty="0" smtClean="0"/>
              <a:t>D-DIA </a:t>
            </a:r>
            <a:r>
              <a:rPr lang="en-US" sz="3000" dirty="0"/>
              <a:t>Module </a:t>
            </a:r>
            <a:r>
              <a:rPr lang="en-US" sz="3000" dirty="0" smtClean="0"/>
              <a:t>Standard </a:t>
            </a:r>
            <a:r>
              <a:rPr lang="en-US" sz="3000" dirty="0"/>
              <a:t>Installation</a:t>
            </a:r>
          </a:p>
          <a:p>
            <a:r>
              <a:rPr lang="en-US" sz="3000" dirty="0"/>
              <a:t>Differential Hydraulic Pumps for Deformation Studies</a:t>
            </a:r>
          </a:p>
          <a:p>
            <a:r>
              <a:rPr lang="en-US" sz="3000" dirty="0"/>
              <a:t>Press also accommodates T-10/</a:t>
            </a:r>
            <a:r>
              <a:rPr lang="en-US" sz="3000" dirty="0" err="1"/>
              <a:t>Tcup</a:t>
            </a:r>
            <a:r>
              <a:rPr lang="en-US" sz="3000" dirty="0"/>
              <a:t> (Kawai)</a:t>
            </a:r>
          </a:p>
          <a:p>
            <a:r>
              <a:rPr lang="en-US" sz="3000" dirty="0"/>
              <a:t>SAM85 can be temporarily removed for Rotational </a:t>
            </a:r>
            <a:r>
              <a:rPr lang="en-US" sz="3000" dirty="0" err="1"/>
              <a:t>Drickamer</a:t>
            </a:r>
            <a:r>
              <a:rPr lang="en-US" sz="3000" dirty="0"/>
              <a:t> </a:t>
            </a:r>
            <a:r>
              <a:rPr lang="en-US" sz="3000" dirty="0" smtClean="0"/>
              <a:t>Apparatus</a:t>
            </a:r>
          </a:p>
          <a:p>
            <a:r>
              <a:rPr lang="en-US" sz="3000" dirty="0" smtClean="0"/>
              <a:t>Steady </a:t>
            </a:r>
            <a:r>
              <a:rPr lang="en-US" sz="3000" dirty="0"/>
              <a:t>State and Dynamic Stress Studies</a:t>
            </a:r>
          </a:p>
          <a:p>
            <a:r>
              <a:rPr lang="en-US" sz="3000" dirty="0"/>
              <a:t>New Integrated Acoustic Velocity </a:t>
            </a:r>
            <a:r>
              <a:rPr lang="en-US" sz="3000" dirty="0" smtClean="0"/>
              <a:t>System </a:t>
            </a:r>
          </a:p>
          <a:p>
            <a:r>
              <a:rPr lang="en-US" sz="3000" dirty="0" smtClean="0"/>
              <a:t>User </a:t>
            </a:r>
            <a:r>
              <a:rPr lang="en-US" sz="3000" dirty="0"/>
              <a:t>Program Began in 2015-2 Cycle</a:t>
            </a:r>
          </a:p>
          <a:p>
            <a:pPr marL="0" indent="0" algn="ctr">
              <a:buNone/>
            </a:pPr>
            <a:r>
              <a:rPr lang="en-US" sz="5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We Are Open for Business!!!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September 28,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COMPRES Next Generation Synchrotron Large Volume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Matthew L. Whitaker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41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Ultrasonics</a:t>
            </a:r>
            <a:r>
              <a:rPr lang="en-US" dirty="0"/>
              <a:t> </a:t>
            </a:r>
            <a:r>
              <a:rPr lang="en-US" dirty="0" smtClean="0"/>
              <a:t>+ Steady-State Deformation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28,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COMPRES Next Generation Synchrotron Large Volume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Matthew L. Whitaker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30" y="1786103"/>
            <a:ext cx="4596825" cy="366984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214" y="1786104"/>
            <a:ext cx="4596825" cy="36825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1514" y="5986201"/>
            <a:ext cx="11053959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Collaboration with Pamela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Burnley’s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group –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Data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Analysis Heavy Lifting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by student Taryn Traylor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64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New Ultrasonic Directions &amp; Collaborations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024" y="773800"/>
            <a:ext cx="11795760" cy="5961888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DIASCoPE</a:t>
            </a:r>
            <a:r>
              <a:rPr lang="en-US" dirty="0" smtClean="0">
                <a:solidFill>
                  <a:srgbClr val="FF0000"/>
                </a:solidFill>
              </a:rPr>
              <a:t> Data Collection </a:t>
            </a:r>
            <a:r>
              <a:rPr lang="en-US" dirty="0">
                <a:solidFill>
                  <a:srgbClr val="FF0000"/>
                </a:solidFill>
              </a:rPr>
              <a:t>now </a:t>
            </a:r>
            <a:r>
              <a:rPr lang="en-US" b="1" u="sng" dirty="0">
                <a:solidFill>
                  <a:srgbClr val="FF0000"/>
                </a:solidFill>
              </a:rPr>
              <a:t>another</a:t>
            </a:r>
            <a:r>
              <a:rPr lang="en-US" dirty="0">
                <a:solidFill>
                  <a:srgbClr val="FF0000"/>
                </a:solidFill>
              </a:rPr>
              <a:t> 100x </a:t>
            </a:r>
            <a:r>
              <a:rPr lang="en-US" dirty="0" smtClean="0">
                <a:solidFill>
                  <a:srgbClr val="FF0000"/>
                </a:solidFill>
              </a:rPr>
              <a:t>faster; 4-11x better S/N</a:t>
            </a:r>
            <a:endParaRPr lang="en-US" dirty="0"/>
          </a:p>
          <a:p>
            <a:r>
              <a:rPr lang="en-US" dirty="0" smtClean="0"/>
              <a:t>Ultrasonic </a:t>
            </a:r>
            <a:r>
              <a:rPr lang="en-US" dirty="0"/>
              <a:t>Acoustic Velocities During Partial Melting of </a:t>
            </a:r>
            <a:r>
              <a:rPr lang="en-US" dirty="0" smtClean="0"/>
              <a:t>KLB-1     </a:t>
            </a:r>
            <a:r>
              <a:rPr lang="en-US" i="1" dirty="0" smtClean="0"/>
              <a:t>Weidner et al. (2018) Journal of Geophysical Research; Solid Earth</a:t>
            </a:r>
          </a:p>
          <a:p>
            <a:r>
              <a:rPr lang="en-US" dirty="0" smtClean="0"/>
              <a:t>Ultrasonic </a:t>
            </a:r>
            <a:r>
              <a:rPr lang="en-US" dirty="0"/>
              <a:t>Acoustic Wave Velocities of </a:t>
            </a:r>
            <a:r>
              <a:rPr lang="en-US" dirty="0" err="1"/>
              <a:t>Neighborite</a:t>
            </a:r>
            <a:r>
              <a:rPr lang="en-US" dirty="0"/>
              <a:t> (NaMgF</a:t>
            </a:r>
            <a:r>
              <a:rPr lang="en-US" baseline="-25000" dirty="0"/>
              <a:t>3</a:t>
            </a:r>
            <a:r>
              <a:rPr lang="en-US" dirty="0"/>
              <a:t>) Across Orthorhombic to Cubic Phase Boundary at High </a:t>
            </a:r>
            <a:r>
              <a:rPr lang="en-US" dirty="0" smtClean="0"/>
              <a:t>P-T                                    </a:t>
            </a:r>
            <a:r>
              <a:rPr lang="en-US" i="1" dirty="0" smtClean="0"/>
              <a:t>Li et al. (2018) Physics of the Earth and Planetary Interiors</a:t>
            </a:r>
          </a:p>
          <a:p>
            <a:r>
              <a:rPr lang="en-US" dirty="0" smtClean="0"/>
              <a:t>Acoustic Velocities in Hydrous </a:t>
            </a:r>
            <a:r>
              <a:rPr lang="en-US" dirty="0" err="1" smtClean="0"/>
              <a:t>Wadsleyite</a:t>
            </a:r>
            <a:r>
              <a:rPr lang="en-US" dirty="0" smtClean="0"/>
              <a:t> as a function of Water Content – w/ Gabriel </a:t>
            </a:r>
            <a:r>
              <a:rPr lang="en-US" dirty="0" err="1" smtClean="0"/>
              <a:t>Gwanmesia</a:t>
            </a:r>
            <a:r>
              <a:rPr lang="en-US" dirty="0" smtClean="0"/>
              <a:t>, Delaware State U. </a:t>
            </a:r>
          </a:p>
          <a:p>
            <a:r>
              <a:rPr lang="en-US" dirty="0" smtClean="0"/>
              <a:t>First experiment combining steady state deformation with acoustic velocity measurements – w/ Pamela C. </a:t>
            </a:r>
            <a:r>
              <a:rPr lang="en-US" dirty="0" err="1" smtClean="0"/>
              <a:t>Burnley</a:t>
            </a:r>
            <a:r>
              <a:rPr lang="en-US" dirty="0" smtClean="0"/>
              <a:t>, UNLV</a:t>
            </a:r>
            <a:endParaRPr lang="en-US" dirty="0" smtClean="0">
              <a:solidFill>
                <a:srgbClr val="C00000"/>
              </a:solidFill>
            </a:endParaRPr>
          </a:p>
          <a:p>
            <a:r>
              <a:rPr lang="en-US" dirty="0" smtClean="0"/>
              <a:t>First experiment combining </a:t>
            </a:r>
            <a:r>
              <a:rPr lang="en-US" dirty="0" err="1" smtClean="0"/>
              <a:t>sinusoidally</a:t>
            </a:r>
            <a:r>
              <a:rPr lang="en-US" dirty="0" smtClean="0"/>
              <a:t> oscillating stress fields with acoustic velocity measurements – w/ Donald J. Weidner, SBU</a:t>
            </a:r>
            <a:endParaRPr lang="en-US" dirty="0" smtClean="0">
              <a:solidFill>
                <a:srgbClr val="C00000"/>
              </a:solidFill>
            </a:endParaRPr>
          </a:p>
          <a:p>
            <a:r>
              <a:rPr lang="en-US" dirty="0" smtClean="0"/>
              <a:t>Potential interest from this broader community?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September 28,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COMPRES Next Generation Synchrotron Large Volume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Matthew L. Whitaker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41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endParaRPr lang="en-US" sz="4400" b="1" kern="0" dirty="0" smtClean="0">
              <a:solidFill>
                <a:srgbClr val="00206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/>
              <a:ea typeface="ＭＳ Ｐゴシック"/>
              <a:cs typeface="+mn-cs"/>
            </a:endParaRPr>
          </a:p>
          <a:p>
            <a:pPr marL="0" lvl="0" indent="0" algn="ctr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en-US" sz="44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ＭＳ Ｐゴシック"/>
                <a:cs typeface="+mn-cs"/>
              </a:rPr>
              <a:t>General </a:t>
            </a:r>
            <a:r>
              <a:rPr lang="en-US" sz="44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ＭＳ Ｐゴシック"/>
                <a:cs typeface="+mn-cs"/>
              </a:rPr>
              <a:t>User Proposal Deadline for the </a:t>
            </a:r>
            <a:r>
              <a:rPr lang="en-US" sz="44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ＭＳ Ｐゴシック"/>
                <a:cs typeface="+mn-cs"/>
              </a:rPr>
              <a:t>2019-1 Cycle @ APS: </a:t>
            </a:r>
            <a:endParaRPr lang="en-US" sz="4400" b="1" kern="0" dirty="0">
              <a:solidFill>
                <a:srgbClr val="C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/>
              <a:ea typeface="ＭＳ Ｐゴシック"/>
              <a:cs typeface="+mn-cs"/>
            </a:endParaRPr>
          </a:p>
          <a:p>
            <a:pPr marL="0" lvl="0" indent="0" algn="ctr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en-US" sz="4400" b="1" u="sng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ＭＳ Ｐゴシック"/>
                <a:cs typeface="+mn-cs"/>
              </a:rPr>
              <a:t>October 26, 2018!!!</a:t>
            </a:r>
            <a:endParaRPr lang="en-US" sz="4400" b="1" u="sng" kern="0" dirty="0">
              <a:solidFill>
                <a:srgbClr val="C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/>
              <a:ea typeface="ＭＳ Ｐゴシック"/>
              <a:cs typeface="+mn-cs"/>
            </a:endParaRPr>
          </a:p>
          <a:p>
            <a:pPr marL="0" lvl="0" indent="0" algn="ctr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endParaRPr lang="en-US" sz="4400" b="1" kern="0" dirty="0">
              <a:solidFill>
                <a:srgbClr val="C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/>
              <a:ea typeface="ＭＳ Ｐゴシック"/>
              <a:cs typeface="+mn-cs"/>
            </a:endParaRPr>
          </a:p>
          <a:p>
            <a:pPr marL="0" lvl="0" indent="0" algn="ctr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en-US" sz="44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ＭＳ Ｐゴシック"/>
                <a:cs typeface="+mn-cs"/>
              </a:rPr>
              <a:t>Have an idea for an experiment? Let’s Talk!</a:t>
            </a:r>
          </a:p>
          <a:p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September 28,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COMPRES Next Generation Synchrotron Large Volume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Matthew L. Whitaker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68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35" descr="D:\Beamline\NSLS\X17B2\DSC_0373-small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805" y="1122363"/>
            <a:ext cx="3389427" cy="509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September 28,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COMPRES Next Generation Synchrotron Large Volume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Matthew L. Whitaker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246" y="96216"/>
            <a:ext cx="2880360" cy="481584"/>
          </a:xfrm>
          <a:prstGeom prst="rect">
            <a:avLst/>
          </a:prstGeom>
        </p:spPr>
      </p:pic>
      <p:pic>
        <p:nvPicPr>
          <p:cNvPr id="8" name="Picture 2" descr="W2E2_1"/>
          <p:cNvPicPr>
            <a:picLocks noChangeAspect="1" noChangeArrowheads="1"/>
          </p:cNvPicPr>
          <p:nvPr/>
        </p:nvPicPr>
        <p:blipFill>
          <a:blip r:embed="rId5">
            <a:lum bright="30000" contrast="-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3810000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ore"/>
          <p:cNvPicPr>
            <a:picLocks noChangeAspect="1" noChangeArrowheads="1"/>
          </p:cNvPicPr>
          <p:nvPr/>
        </p:nvPicPr>
        <p:blipFill>
          <a:blip r:embed="rId6">
            <a:lum bright="30000" contrast="-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838200"/>
            <a:ext cx="5630863" cy="563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" y="838200"/>
            <a:ext cx="11814048" cy="4031836"/>
          </a:xfrm>
        </p:spPr>
        <p:txBody>
          <a:bodyPr anchor="ctr">
            <a:normAutofit/>
          </a:bodyPr>
          <a:lstStyle/>
          <a:p>
            <a:r>
              <a:rPr lang="en-US" dirty="0"/>
              <a:t>MAXPD: Multi-Anvil X-ray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Powder Diffraction -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COMPRES Multi-Anvil Facility at Beamline XPD-D at NSLS-II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" y="4786114"/>
            <a:ext cx="11860352" cy="1658120"/>
          </a:xfrm>
        </p:spPr>
        <p:txBody>
          <a:bodyPr>
            <a:no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Matthew L. Whitaker, Kenneth J. Baldwin, William R. </a:t>
            </a:r>
            <a:r>
              <a:rPr lang="en-US" sz="4000" b="1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Huebsch</a:t>
            </a:r>
            <a:r>
              <a:rPr lang="en-US" sz="40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, Michael T. Vaughan, </a:t>
            </a:r>
            <a:r>
              <a:rPr lang="en-US" sz="4000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Donald </a:t>
            </a:r>
            <a:r>
              <a:rPr lang="en-US" sz="40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J. Weidner, Richard S. Triplett</a:t>
            </a:r>
          </a:p>
        </p:txBody>
      </p:sp>
    </p:spTree>
    <p:extLst>
      <p:ext uri="{BB962C8B-B14F-4D97-AF65-F5344CB8AC3E}">
        <p14:creationId xmlns:p14="http://schemas.microsoft.com/office/powerpoint/2010/main" val="414107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MAXPD Beamline Details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Insertion Device Beamline; Sector 28-ID-2-D</a:t>
            </a:r>
          </a:p>
          <a:p>
            <a:r>
              <a:rPr lang="en-US" sz="3600" dirty="0"/>
              <a:t>1.8 Tesla Damping Wiggler Source</a:t>
            </a:r>
          </a:p>
          <a:p>
            <a:r>
              <a:rPr lang="en-US" sz="3600" dirty="0"/>
              <a:t>1100-ton Hydraulic Press Installed</a:t>
            </a:r>
          </a:p>
          <a:p>
            <a:r>
              <a:rPr lang="en-US" sz="3600" dirty="0"/>
              <a:t>DT-25 (Differential Kawai) Standard Module</a:t>
            </a:r>
          </a:p>
          <a:p>
            <a:r>
              <a:rPr lang="en-US" sz="3600" dirty="0"/>
              <a:t>D-DIA Module Also Available</a:t>
            </a:r>
          </a:p>
          <a:p>
            <a:r>
              <a:rPr lang="en-US" sz="3600" dirty="0"/>
              <a:t>Differential Hydraulic Pumps for Deformation</a:t>
            </a:r>
          </a:p>
          <a:p>
            <a:r>
              <a:rPr lang="en-US" sz="3600" dirty="0"/>
              <a:t>Monochromatic Beam; Tunable ~30-70 </a:t>
            </a:r>
            <a:r>
              <a:rPr lang="en-US" sz="3600" dirty="0" err="1" smtClean="0"/>
              <a:t>keV</a:t>
            </a:r>
            <a:r>
              <a:rPr lang="en-US" sz="3600" dirty="0"/>
              <a:t> </a:t>
            </a:r>
            <a:r>
              <a:rPr lang="en-US" sz="3600" dirty="0" smtClean="0"/>
              <a:t>(52 &amp; 67)</a:t>
            </a:r>
            <a:endParaRPr lang="en-US" sz="3600" dirty="0"/>
          </a:p>
          <a:p>
            <a:r>
              <a:rPr lang="en-US" sz="3600" dirty="0"/>
              <a:t>Angle Dispersive XRD; Perkin-Elmer </a:t>
            </a:r>
            <a:r>
              <a:rPr lang="en-US" sz="3600" dirty="0" smtClean="0"/>
              <a:t>Area Detector</a:t>
            </a:r>
            <a:endParaRPr lang="en-US" sz="3600" dirty="0"/>
          </a:p>
          <a:p>
            <a:r>
              <a:rPr lang="en-US" sz="3600" dirty="0"/>
              <a:t>X-Radiographic Imaging; YAG &amp; Point Gray </a:t>
            </a:r>
            <a:r>
              <a:rPr lang="en-US" sz="3600" dirty="0" smtClean="0"/>
              <a:t>Camera</a:t>
            </a:r>
            <a:endParaRPr lang="en-US" sz="3600" dirty="0"/>
          </a:p>
          <a:p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September 28,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COMPRES Next Generation Synchrotron Large Volume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Matthew L. Whitaker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64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Inside the MAXPD Hutch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September 28,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COMPRES Next Generation Synchrotron Large Volume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Matthew L. Whitaker</a:t>
            </a:r>
            <a:endParaRPr lang="en-US" dirty="0"/>
          </a:p>
        </p:txBody>
      </p:sp>
      <p:pic>
        <p:nvPicPr>
          <p:cNvPr id="23" name="Content Placeholder 2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9" y="841248"/>
            <a:ext cx="3810000" cy="5715000"/>
          </a:xfr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684" y="841248"/>
            <a:ext cx="3810000" cy="5715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039" y="841248"/>
            <a:ext cx="428421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43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Inside the MAXPD Hutch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1248"/>
            <a:ext cx="4286250" cy="5715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September 28,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COMPRES Next Generation Synchrotron Large Volume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Matthew L. Whitaker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779" y="841248"/>
            <a:ext cx="4286250" cy="571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750" y="841248"/>
            <a:ext cx="4286250" cy="57150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3946779" y="841248"/>
            <a:ext cx="0" cy="57150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905750" y="841248"/>
            <a:ext cx="0" cy="57150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646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DT-25 Experimental Details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September 28,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COMPRES Next Generation Synchrotron Large Volume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Matthew L. Whitaker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010" y="3681244"/>
            <a:ext cx="4561553" cy="28652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362" y="826772"/>
            <a:ext cx="4788293" cy="29097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7487" y="814025"/>
            <a:ext cx="6813625" cy="57324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2286" y="821271"/>
            <a:ext cx="2055235" cy="1450114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</a:ln>
        </p:spPr>
      </p:pic>
      <p:cxnSp>
        <p:nvCxnSpPr>
          <p:cNvPr id="13" name="Straight Arrow Connector 12"/>
          <p:cNvCxnSpPr/>
          <p:nvPr/>
        </p:nvCxnSpPr>
        <p:spPr>
          <a:xfrm>
            <a:off x="6099048" y="1916662"/>
            <a:ext cx="2402608" cy="98038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089903" y="1926425"/>
            <a:ext cx="2411753" cy="175383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926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Formation of CaSiO</a:t>
            </a:r>
            <a:r>
              <a:rPr lang="en-US" baseline="-25000" dirty="0" smtClean="0"/>
              <a:t>3</a:t>
            </a:r>
            <a:r>
              <a:rPr lang="en-US" dirty="0" smtClean="0"/>
              <a:t> Perovskite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September 28,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COMPRES Next Generation Synchrotron Large Volume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Matthew L. Whitaker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1489340"/>
            <a:ext cx="5029200" cy="5029200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728" y="1489340"/>
            <a:ext cx="5029200" cy="50292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92024" y="853645"/>
            <a:ext cx="11795760" cy="571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 smtClean="0"/>
              <a:t>Experimental Conditions: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dirty="0" smtClean="0"/>
              <a:t>~18 </a:t>
            </a:r>
            <a:r>
              <a:rPr lang="en-US" sz="3200" dirty="0" err="1" smtClean="0"/>
              <a:t>Gpa</a:t>
            </a:r>
            <a:r>
              <a:rPr lang="en-US" sz="3200" dirty="0" smtClean="0"/>
              <a:t>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dirty="0" smtClean="0"/>
              <a:t>300 tons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i="1" dirty="0" smtClean="0"/>
              <a:t>(30% Max!)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dirty="0" smtClean="0"/>
              <a:t>~1000</a:t>
            </a:r>
            <a:r>
              <a:rPr lang="en-US" sz="3200" b="1" dirty="0" smtClean="0"/>
              <a:t>°</a:t>
            </a:r>
            <a:r>
              <a:rPr lang="en-US" sz="3200" dirty="0" smtClean="0"/>
              <a:t>C</a:t>
            </a:r>
            <a:endParaRPr lang="en-US" sz="32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3295521" y="4912666"/>
            <a:ext cx="5638800" cy="1661993"/>
            <a:chOff x="22326600" y="7511434"/>
            <a:chExt cx="5638800" cy="1661993"/>
          </a:xfrm>
        </p:grpSpPr>
        <p:sp>
          <p:nvSpPr>
            <p:cNvPr id="12" name="TextBox 11"/>
            <p:cNvSpPr txBox="1"/>
            <p:nvPr/>
          </p:nvSpPr>
          <p:spPr>
            <a:xfrm>
              <a:off x="22326600" y="7511434"/>
              <a:ext cx="5638800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400" b="1" dirty="0" err="1" smtClean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Pseudowollastonite</a:t>
              </a:r>
              <a:endParaRPr lang="en-US" sz="3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3400" b="1" dirty="0" smtClean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to</a:t>
              </a:r>
            </a:p>
            <a:p>
              <a:pPr algn="ctr"/>
              <a:r>
                <a:rPr lang="en-US" sz="3400" b="1" dirty="0" smtClean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CaSiO</a:t>
              </a:r>
              <a:r>
                <a:rPr lang="en-US" sz="3400" b="1" baseline="-25000" dirty="0" smtClean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3400" b="1" dirty="0" smtClean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Perovskite</a:t>
              </a:r>
              <a:endParaRPr lang="en-US" sz="3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 flipH="1">
              <a:off x="22426868" y="7828961"/>
              <a:ext cx="609600" cy="0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lg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Arrow Connector 13"/>
            <p:cNvCxnSpPr/>
            <p:nvPr/>
          </p:nvCxnSpPr>
          <p:spPr bwMode="auto">
            <a:xfrm flipH="1">
              <a:off x="27087080" y="8905973"/>
              <a:ext cx="609600" cy="0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rgbClr val="00B0F0"/>
              </a:solidFill>
              <a:prstDash val="solid"/>
              <a:round/>
              <a:headEnd type="triangle" w="lg" len="med"/>
              <a:tailEnd type="none" w="lg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52313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Formation of CaSiO</a:t>
            </a:r>
            <a:r>
              <a:rPr lang="en-US" baseline="-25000" dirty="0"/>
              <a:t>3</a:t>
            </a:r>
            <a:r>
              <a:rPr lang="en-US" dirty="0"/>
              <a:t> Perovskite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460751"/>
            <a:ext cx="5715000" cy="45085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September 28,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COMPRES Next Generation Synchrotron Large Volume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Matthew L. Whitaker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928" y="1460751"/>
            <a:ext cx="5715000" cy="45085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flipH="1">
            <a:off x="2698077" y="1516496"/>
            <a:ext cx="31998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</a:rPr>
              <a:t>Room P &amp; </a:t>
            </a:r>
            <a:r>
              <a:rPr lang="en-US" sz="2800" dirty="0" smtClean="0">
                <a:solidFill>
                  <a:schemeClr val="bg1"/>
                </a:solidFill>
              </a:rPr>
              <a:t>T</a:t>
            </a:r>
          </a:p>
          <a:p>
            <a:pPr algn="r"/>
            <a:r>
              <a:rPr lang="en-US" sz="2800" dirty="0" err="1" smtClean="0">
                <a:solidFill>
                  <a:schemeClr val="bg1"/>
                </a:solidFill>
              </a:rPr>
              <a:t>Pseudowollastonite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9250069" y="1516496"/>
            <a:ext cx="27468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</a:rPr>
              <a:t>18 </a:t>
            </a:r>
            <a:r>
              <a:rPr lang="en-US" sz="2800" dirty="0" err="1">
                <a:solidFill>
                  <a:schemeClr val="bg1"/>
                </a:solidFill>
              </a:rPr>
              <a:t>Gpa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  <a:r>
              <a:rPr lang="en-US" sz="2800" dirty="0" smtClean="0">
                <a:solidFill>
                  <a:schemeClr val="bg1"/>
                </a:solidFill>
              </a:rPr>
              <a:t>1000°C</a:t>
            </a:r>
          </a:p>
          <a:p>
            <a:pPr algn="r"/>
            <a:r>
              <a:rPr lang="en-US" sz="2800" dirty="0" smtClean="0">
                <a:solidFill>
                  <a:schemeClr val="bg1"/>
                </a:solidFill>
              </a:rPr>
              <a:t>CaSiO</a:t>
            </a:r>
            <a:r>
              <a:rPr lang="en-US" sz="2800" baseline="-25000" dirty="0" smtClean="0">
                <a:solidFill>
                  <a:schemeClr val="bg1"/>
                </a:solidFill>
              </a:rPr>
              <a:t>3</a:t>
            </a:r>
            <a:r>
              <a:rPr lang="en-US" sz="2800" dirty="0" smtClean="0">
                <a:solidFill>
                  <a:schemeClr val="bg1"/>
                </a:solidFill>
              </a:rPr>
              <a:t> Perovskite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57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>
                <a:cs typeface="ＭＳ Ｐゴシック" charset="0"/>
              </a:rPr>
              <a:t>The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024" y="822959"/>
            <a:ext cx="7592099" cy="5733289"/>
          </a:xfrm>
        </p:spPr>
        <p:txBody>
          <a:bodyPr>
            <a:noAutofit/>
          </a:bodyPr>
          <a:lstStyle/>
          <a:p>
            <a:r>
              <a:rPr lang="en-US" altLang="ja-JP" dirty="0">
                <a:cs typeface="ＭＳ Ｐゴシック" charset="0"/>
              </a:rPr>
              <a:t>Minerals that exist at the surface are not the same as the ones found in the deep Earth</a:t>
            </a:r>
          </a:p>
          <a:p>
            <a:r>
              <a:rPr lang="en-US" altLang="ja-JP" dirty="0">
                <a:cs typeface="ＭＳ Ｐゴシック" charset="0"/>
              </a:rPr>
              <a:t>Temperature and Pressure </a:t>
            </a:r>
            <a:r>
              <a:rPr lang="en-US" altLang="ja-JP" dirty="0" smtClean="0">
                <a:cs typeface="ＭＳ Ｐゴシック" charset="0"/>
              </a:rPr>
              <a:t>increase w/ </a:t>
            </a:r>
            <a:r>
              <a:rPr lang="en-US" altLang="ja-JP" dirty="0">
                <a:cs typeface="ＭＳ Ｐゴシック" charset="0"/>
              </a:rPr>
              <a:t>depth below </a:t>
            </a:r>
            <a:r>
              <a:rPr lang="en-US" altLang="ja-JP" dirty="0" smtClean="0">
                <a:cs typeface="ＭＳ Ｐゴシック" charset="0"/>
              </a:rPr>
              <a:t>surface</a:t>
            </a:r>
            <a:endParaRPr lang="en-US" altLang="ja-JP" dirty="0">
              <a:cs typeface="ＭＳ Ｐゴシック" charset="0"/>
            </a:endParaRPr>
          </a:p>
          <a:p>
            <a:r>
              <a:rPr lang="en-US" altLang="ja-JP" dirty="0">
                <a:cs typeface="ＭＳ Ｐゴシック" charset="0"/>
              </a:rPr>
              <a:t>Many minerals change structure, chemistry, and behavior with changes in P and T</a:t>
            </a:r>
          </a:p>
          <a:p>
            <a:r>
              <a:rPr lang="en-US" altLang="ja-JP" dirty="0">
                <a:cs typeface="ＭＳ Ｐゴシック" charset="0"/>
              </a:rPr>
              <a:t>No direct access to Earth’s deep interior</a:t>
            </a:r>
          </a:p>
          <a:p>
            <a:r>
              <a:rPr lang="en-US" altLang="ja-JP" dirty="0">
                <a:cs typeface="ＭＳ Ｐゴシック" charset="0"/>
              </a:rPr>
              <a:t>Seismic data hint at interior structure and composition</a:t>
            </a:r>
          </a:p>
          <a:p>
            <a:r>
              <a:rPr lang="en-US" altLang="ja-JP" dirty="0" smtClean="0">
                <a:cs typeface="ＭＳ Ｐゴシック" charset="0"/>
              </a:rPr>
              <a:t>To </a:t>
            </a:r>
            <a:r>
              <a:rPr lang="en-US" altLang="ja-JP" dirty="0">
                <a:cs typeface="ＭＳ Ｐゴシック" charset="0"/>
              </a:rPr>
              <a:t>find out what materials might be found deep below the Earth’s surface, we must study minerals at high temperatures and pressures to compare to </a:t>
            </a:r>
            <a:r>
              <a:rPr lang="en-US" altLang="ja-JP" dirty="0" smtClean="0">
                <a:cs typeface="ＭＳ Ｐゴシック" charset="0"/>
              </a:rPr>
              <a:t>seismology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September 28,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COMPRES Next Generation Synchrotron Large Volume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Matthew L. Whitaker</a:t>
            </a:r>
            <a:endParaRPr lang="en-US" dirty="0"/>
          </a:p>
        </p:txBody>
      </p:sp>
      <p:pic>
        <p:nvPicPr>
          <p:cNvPr id="7" name="Picture 5" descr="Fig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277" y="872646"/>
            <a:ext cx="4134651" cy="5683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8456921" y="4438460"/>
            <a:ext cx="237588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Dziewonski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&amp; Anderson 1981</a:t>
            </a:r>
          </a:p>
        </p:txBody>
      </p:sp>
    </p:spTree>
    <p:extLst>
      <p:ext uri="{BB962C8B-B14F-4D97-AF65-F5344CB8AC3E}">
        <p14:creationId xmlns:p14="http://schemas.microsoft.com/office/powerpoint/2010/main" val="348755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Deformation of CaSiO</a:t>
            </a:r>
            <a:r>
              <a:rPr lang="en-US" baseline="-25000" dirty="0" smtClean="0"/>
              <a:t>3</a:t>
            </a:r>
            <a:r>
              <a:rPr lang="en-US" dirty="0" smtClean="0"/>
              <a:t> Perovskite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936268"/>
            <a:ext cx="5486400" cy="54864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September 28,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COMPRES Next Generation Synchrotron Large Volume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Matthew L. Whitaker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528" y="936268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03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Deformation of CaSiO</a:t>
            </a:r>
            <a:r>
              <a:rPr lang="en-US" baseline="-25000" dirty="0" smtClean="0"/>
              <a:t>3</a:t>
            </a:r>
            <a:r>
              <a:rPr lang="en-US" dirty="0" smtClean="0"/>
              <a:t> Perovskite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936268"/>
            <a:ext cx="5486400" cy="54864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September 28,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COMPRES Next Generation Synchrotron Large Volume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Matthew L. Whitaker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528" y="936268"/>
            <a:ext cx="5486400" cy="54864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1404593" y="5731498"/>
            <a:ext cx="91440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04593" y="1802092"/>
            <a:ext cx="91440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894576" y="2463540"/>
            <a:ext cx="3657600" cy="0"/>
          </a:xfrm>
          <a:prstGeom prst="line">
            <a:avLst/>
          </a:prstGeom>
          <a:ln w="254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8031637" y="1802092"/>
            <a:ext cx="0" cy="661448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233424" y="1871206"/>
            <a:ext cx="30319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~18% Deformation!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71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Science Enabled by MAXPD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September 28,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COMPRES Next Generation Synchrotron Large Volume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Matthew L. Whitaker</a:t>
            </a:r>
            <a:endParaRPr lang="en-US" dirty="0"/>
          </a:p>
        </p:txBody>
      </p:sp>
      <p:sp>
        <p:nvSpPr>
          <p:cNvPr id="7" name="Content Placeholder 9"/>
          <p:cNvSpPr txBox="1">
            <a:spLocks/>
          </p:cNvSpPr>
          <p:nvPr/>
        </p:nvSpPr>
        <p:spPr>
          <a:xfrm>
            <a:off x="182879" y="840508"/>
            <a:ext cx="5812567" cy="57157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Stress – strain – time relationships for Earth and other materials</a:t>
            </a:r>
          </a:p>
          <a:p>
            <a:r>
              <a:rPr lang="en-US" sz="2400" dirty="0" smtClean="0"/>
              <a:t>Elastic, </a:t>
            </a:r>
            <a:r>
              <a:rPr lang="en-US" sz="2400" dirty="0" err="1" smtClean="0"/>
              <a:t>anelastic</a:t>
            </a:r>
            <a:r>
              <a:rPr lang="en-US" sz="2400" dirty="0" smtClean="0"/>
              <a:t>, plastic properties from MHz to </a:t>
            </a:r>
            <a:r>
              <a:rPr lang="en-US" sz="2400" dirty="0" err="1" smtClean="0"/>
              <a:t>mHz</a:t>
            </a:r>
            <a:endParaRPr lang="en-US" sz="2400" dirty="0" smtClean="0"/>
          </a:p>
          <a:p>
            <a:r>
              <a:rPr lang="en-US" sz="2400" dirty="0" smtClean="0"/>
              <a:t>Kinetics of phase transitions</a:t>
            </a:r>
          </a:p>
          <a:p>
            <a:r>
              <a:rPr lang="en-US" sz="2400" dirty="0"/>
              <a:t>Atomic structure </a:t>
            </a:r>
          </a:p>
          <a:p>
            <a:r>
              <a:rPr lang="en-US" sz="2400" dirty="0"/>
              <a:t>Crystalline phases &amp; liquids and amorphous materials</a:t>
            </a:r>
          </a:p>
          <a:p>
            <a:r>
              <a:rPr lang="en-US" sz="2400" kern="0" dirty="0" err="1"/>
              <a:t>Thz</a:t>
            </a:r>
            <a:r>
              <a:rPr lang="en-US" sz="2400" kern="0" dirty="0"/>
              <a:t> to </a:t>
            </a:r>
            <a:r>
              <a:rPr lang="en-US" sz="2400" kern="0" dirty="0" err="1"/>
              <a:t>mhz</a:t>
            </a:r>
            <a:r>
              <a:rPr lang="en-US" sz="2400" kern="0" dirty="0"/>
              <a:t> elastic, viscous properties</a:t>
            </a:r>
          </a:p>
          <a:p>
            <a:r>
              <a:rPr lang="en-US" sz="2400" kern="0" dirty="0"/>
              <a:t>Equation of state</a:t>
            </a:r>
          </a:p>
          <a:p>
            <a:r>
              <a:rPr lang="en-US" sz="2400" kern="0" dirty="0"/>
              <a:t>Metallurgical and ceramic phase relations</a:t>
            </a:r>
          </a:p>
          <a:p>
            <a:r>
              <a:rPr lang="en-US" sz="2400" kern="0" dirty="0"/>
              <a:t>Physics of fracking</a:t>
            </a:r>
          </a:p>
          <a:p>
            <a:endParaRPr lang="en-US" sz="2400" dirty="0"/>
          </a:p>
        </p:txBody>
      </p:sp>
      <p:sp>
        <p:nvSpPr>
          <p:cNvPr id="8" name="Content Placeholder 10"/>
          <p:cNvSpPr txBox="1">
            <a:spLocks/>
          </p:cNvSpPr>
          <p:nvPr/>
        </p:nvSpPr>
        <p:spPr>
          <a:xfrm>
            <a:off x="5995445" y="825759"/>
            <a:ext cx="5929461" cy="571574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9pPr>
          </a:lstStyle>
          <a:p>
            <a:r>
              <a:rPr lang="en-US" sz="24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Solidus of the lower mantle</a:t>
            </a:r>
          </a:p>
          <a:p>
            <a:r>
              <a:rPr lang="en-US" sz="24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Water/Volatiles in the Earth</a:t>
            </a:r>
          </a:p>
          <a:p>
            <a:r>
              <a:rPr lang="en-US" sz="24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Properties of melts</a:t>
            </a:r>
          </a:p>
          <a:p>
            <a:r>
              <a:rPr lang="en-US" sz="24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Rock mechanics</a:t>
            </a:r>
          </a:p>
          <a:p>
            <a:r>
              <a:rPr lang="en-US" sz="24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Carbon sequestration</a:t>
            </a:r>
          </a:p>
          <a:p>
            <a:r>
              <a:rPr lang="en-US" sz="24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Mechanical and chemical interaction of rocks and fluids</a:t>
            </a:r>
          </a:p>
          <a:p>
            <a:r>
              <a:rPr lang="en-US" sz="24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Earthquake faulting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Effects of/on Q (attenuation)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Cation coordination, order / disorder relationships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Extreme petrology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Petrology of the whole Earth</a:t>
            </a:r>
          </a:p>
          <a:p>
            <a:endParaRPr lang="en-US" sz="2400" kern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10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Forward Momentum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Full General User Program begins in 2018-3 cycle</a:t>
            </a:r>
          </a:p>
          <a:p>
            <a:r>
              <a:rPr lang="en-US" sz="3600" dirty="0" smtClean="0"/>
              <a:t>Continuing work on integration with </a:t>
            </a:r>
            <a:r>
              <a:rPr lang="en-US" sz="3600" dirty="0" err="1" smtClean="0"/>
              <a:t>Bluesky</a:t>
            </a:r>
            <a:r>
              <a:rPr lang="en-US" sz="3600" dirty="0" smtClean="0"/>
              <a:t> and </a:t>
            </a:r>
            <a:r>
              <a:rPr lang="en-US" sz="3600" dirty="0" err="1" smtClean="0"/>
              <a:t>xpdAcq</a:t>
            </a:r>
            <a:endParaRPr lang="en-US" sz="3600" dirty="0" smtClean="0"/>
          </a:p>
          <a:p>
            <a:r>
              <a:rPr lang="en-US" sz="3600" dirty="0" smtClean="0"/>
              <a:t>Development of essential CSS experimental controls with dynamic feedback capabilities</a:t>
            </a:r>
          </a:p>
          <a:p>
            <a:r>
              <a:rPr lang="en-US" sz="3600" dirty="0" smtClean="0"/>
              <a:t>Planned commissioning work on “</a:t>
            </a:r>
            <a:r>
              <a:rPr lang="en-US" sz="3600" dirty="0" err="1" smtClean="0"/>
              <a:t>spiderweb</a:t>
            </a:r>
            <a:r>
              <a:rPr lang="en-US" sz="3600" dirty="0" smtClean="0"/>
              <a:t> slits” for use in conjunction with multi-anvil experiments</a:t>
            </a:r>
          </a:p>
          <a:p>
            <a:r>
              <a:rPr lang="en-US" sz="3600" dirty="0" smtClean="0"/>
              <a:t>Preparation of DT-25 module for integration of acoustic velocity measurements; elasticity vs. plasticity</a:t>
            </a:r>
          </a:p>
          <a:p>
            <a:r>
              <a:rPr lang="en-US" sz="3600" dirty="0" smtClean="0"/>
              <a:t>Continued expansion of potential user base both within and beyond the Earth Science community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September 28,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COMPRES Next Generation Synchrotron Large Volume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Matthew L. Whitaker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69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endParaRPr lang="en-US" sz="4400" b="1" kern="0" dirty="0" smtClean="0">
              <a:solidFill>
                <a:srgbClr val="00206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/>
              <a:ea typeface="ＭＳ Ｐゴシック"/>
              <a:cs typeface="+mn-cs"/>
            </a:endParaRPr>
          </a:p>
          <a:p>
            <a:pPr marL="0" lvl="0" indent="0" algn="ctr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en-US" sz="44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ＭＳ Ｐゴシック"/>
                <a:cs typeface="+mn-cs"/>
              </a:rPr>
              <a:t>General </a:t>
            </a:r>
            <a:r>
              <a:rPr lang="en-US" sz="4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ＭＳ Ｐゴシック"/>
                <a:cs typeface="+mn-cs"/>
              </a:rPr>
              <a:t>User Proposal Deadline for the </a:t>
            </a:r>
            <a:r>
              <a:rPr lang="en-US" sz="44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ＭＳ Ｐゴシック"/>
                <a:cs typeface="+mn-cs"/>
              </a:rPr>
              <a:t>2019-1 Cycle @ NSLS-II: </a:t>
            </a:r>
            <a:endParaRPr lang="en-US" sz="4400" b="1" kern="0" dirty="0">
              <a:solidFill>
                <a:srgbClr val="00206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/>
              <a:ea typeface="ＭＳ Ｐゴシック"/>
              <a:cs typeface="+mn-cs"/>
            </a:endParaRPr>
          </a:p>
          <a:p>
            <a:pPr marL="0" lvl="0" indent="0" algn="ctr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en-US" sz="4400" b="1" u="sng" kern="0" dirty="0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ＭＳ Ｐゴシック"/>
                <a:cs typeface="+mn-cs"/>
              </a:rPr>
              <a:t>September 30, </a:t>
            </a:r>
            <a:r>
              <a:rPr lang="en-US" sz="4400" b="1" u="sng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ＭＳ Ｐゴシック"/>
                <a:cs typeface="+mn-cs"/>
              </a:rPr>
              <a:t>2018!!!</a:t>
            </a:r>
            <a:endParaRPr lang="en-US" sz="4400" b="1" u="sng" kern="0" dirty="0">
              <a:solidFill>
                <a:srgbClr val="00206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/>
              <a:ea typeface="ＭＳ Ｐゴシック"/>
              <a:cs typeface="+mn-cs"/>
            </a:endParaRPr>
          </a:p>
          <a:p>
            <a:pPr marL="0" lvl="0" indent="0" algn="ctr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endParaRPr lang="en-US" sz="4400" b="1" kern="0" dirty="0">
              <a:solidFill>
                <a:srgbClr val="00206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/>
              <a:ea typeface="ＭＳ Ｐゴシック"/>
              <a:cs typeface="+mn-cs"/>
            </a:endParaRPr>
          </a:p>
          <a:p>
            <a:pPr marL="0" lvl="0" indent="0" algn="ctr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en-US" sz="4400" b="1" i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ＭＳ Ｐゴシック"/>
                <a:cs typeface="+mn-cs"/>
              </a:rPr>
              <a:t>Have an idea for an experiment? Let’s Talk!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September 28,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COMPRES Next Generation Synchrotron Large Volume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Matthew L. Whitaker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64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75151" y="1644848"/>
            <a:ext cx="5486400" cy="4114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06121" y="1874520"/>
            <a:ext cx="5488543" cy="3657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02665" y="1874520"/>
            <a:ext cx="5488543" cy="3657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Obligatory Kid Closer (Not To Scale)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September 28,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COMPRES Next Generation Synchrotron Large Volume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Matthew L. Whitaker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38322" y="5624673"/>
            <a:ext cx="109214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Sleep Tight, Little Atlas, </a:t>
            </a:r>
            <a:r>
              <a:rPr lang="en-US" sz="2700" i="1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‘Cause</a:t>
            </a:r>
            <a:r>
              <a:rPr lang="en-US" sz="27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When Your Daddy Goes Off, Just You Know</a:t>
            </a:r>
          </a:p>
          <a:p>
            <a:pPr algn="ctr"/>
            <a:r>
              <a:rPr lang="en-US" sz="2700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You’re The Weight Of His Anchor; The Love That Is Guiding Him Home.</a:t>
            </a:r>
            <a:endParaRPr lang="en-US" sz="2700" i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3940" y="1076034"/>
            <a:ext cx="29488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Emiko (96 Months)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67783" y="1076034"/>
            <a:ext cx="3365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Bronwyn (17 Months)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4641" y="1076034"/>
            <a:ext cx="31139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Nikolas (17 Months)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004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28,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COMPRES Next Generation Synchrotron Large Volume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Matthew L. Whitaker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21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Mimicking Meteorites in the Multi-Anvil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September 28,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COMPRES Next Generation Synchrotron Large Volume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Matthew L. Whitaker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971360" y="5161566"/>
            <a:ext cx="30848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Melinda Rucks</a:t>
            </a:r>
          </a:p>
          <a:p>
            <a:pPr algn="r"/>
            <a:r>
              <a:rPr lang="en-US" dirty="0" smtClean="0"/>
              <a:t>Ph.D. Candidate (2019)</a:t>
            </a:r>
          </a:p>
          <a:p>
            <a:pPr algn="r"/>
            <a:r>
              <a:rPr lang="en-US" dirty="0" smtClean="0"/>
              <a:t>w/ T.D</a:t>
            </a:r>
            <a:r>
              <a:rPr lang="en-US" dirty="0"/>
              <a:t>. </a:t>
            </a:r>
            <a:r>
              <a:rPr lang="en-US" dirty="0" err="1"/>
              <a:t>Glotch</a:t>
            </a:r>
            <a:r>
              <a:rPr lang="en-US" dirty="0"/>
              <a:t> &amp; M.L. Whitaker</a:t>
            </a:r>
          </a:p>
          <a:p>
            <a:pPr algn="r"/>
            <a:r>
              <a:rPr lang="en-US" dirty="0" smtClean="0"/>
              <a:t>Stony Brook University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92024" y="822959"/>
            <a:ext cx="8720085" cy="590230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Many mineral phases only found in meteorites or impacts</a:t>
            </a:r>
          </a:p>
          <a:p>
            <a:r>
              <a:rPr lang="en-US" dirty="0" smtClean="0"/>
              <a:t>How </a:t>
            </a:r>
            <a:r>
              <a:rPr lang="en-US" dirty="0"/>
              <a:t>do we investigate the formation of </a:t>
            </a:r>
            <a:r>
              <a:rPr lang="en-US" dirty="0" smtClean="0"/>
              <a:t>these phases?</a:t>
            </a:r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LET’S BEAT UP THE PRESS!!!</a:t>
            </a:r>
          </a:p>
          <a:p>
            <a:r>
              <a:rPr lang="en-US" dirty="0" smtClean="0"/>
              <a:t>Quick compression </a:t>
            </a:r>
            <a:r>
              <a:rPr lang="en-US" dirty="0"/>
              <a:t>to peak load (~1-2 </a:t>
            </a:r>
            <a:r>
              <a:rPr lang="en-US" dirty="0" smtClean="0"/>
              <a:t>hours; 2-5x faster)</a:t>
            </a:r>
            <a:endParaRPr lang="en-US" dirty="0"/>
          </a:p>
          <a:p>
            <a:r>
              <a:rPr lang="en-US" dirty="0"/>
              <a:t>Spike heating from room T </a:t>
            </a:r>
            <a:r>
              <a:rPr lang="en-US" dirty="0" smtClean="0"/>
              <a:t>to </a:t>
            </a:r>
            <a:r>
              <a:rPr lang="en-US" dirty="0"/>
              <a:t>~1500°C in &lt;1 sec</a:t>
            </a:r>
            <a:r>
              <a:rPr lang="en-US" dirty="0" smtClean="0"/>
              <a:t>! (~1000x)</a:t>
            </a:r>
            <a:endParaRPr lang="en-US" dirty="0"/>
          </a:p>
          <a:p>
            <a:r>
              <a:rPr lang="en-US" dirty="0"/>
              <a:t>Quench to room T after 5-60 </a:t>
            </a:r>
            <a:r>
              <a:rPr lang="en-US" dirty="0" smtClean="0"/>
              <a:t>seconds </a:t>
            </a:r>
            <a:endParaRPr lang="en-US" dirty="0"/>
          </a:p>
          <a:p>
            <a:r>
              <a:rPr lang="en-US" dirty="0"/>
              <a:t>Decompress and recover sample (~1-2 </a:t>
            </a:r>
            <a:r>
              <a:rPr lang="en-US" dirty="0" smtClean="0"/>
              <a:t>hours; 5-12x faster)</a:t>
            </a:r>
            <a:endParaRPr lang="en-US" dirty="0"/>
          </a:p>
          <a:p>
            <a:r>
              <a:rPr lang="en-US" dirty="0"/>
              <a:t>Experimental protocol is like a reverse impact event</a:t>
            </a:r>
          </a:p>
          <a:p>
            <a:r>
              <a:rPr lang="en-US" dirty="0"/>
              <a:t>Temperature wave enters first, followed by pressure </a:t>
            </a:r>
            <a:r>
              <a:rPr lang="en-US" dirty="0" smtClean="0"/>
              <a:t>wave</a:t>
            </a:r>
          </a:p>
          <a:p>
            <a:r>
              <a:rPr lang="en-US" dirty="0"/>
              <a:t>Rucks et al. (in press) Making </a:t>
            </a:r>
            <a:r>
              <a:rPr lang="en-US" dirty="0" err="1"/>
              <a:t>Tissintite</a:t>
            </a:r>
            <a:r>
              <a:rPr lang="en-US" dirty="0"/>
              <a:t>: Mimicking Meteorites in the Multi – Anvil. American Mineralogist (September 2018)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This new </a:t>
            </a:r>
            <a:r>
              <a:rPr lang="en-US" dirty="0">
                <a:solidFill>
                  <a:srgbClr val="FF0000"/>
                </a:solidFill>
              </a:rPr>
              <a:t>spike heating technique </a:t>
            </a:r>
            <a:r>
              <a:rPr lang="en-US" dirty="0" smtClean="0">
                <a:solidFill>
                  <a:srgbClr val="FF0000"/>
                </a:solidFill>
              </a:rPr>
              <a:t>is now available </a:t>
            </a:r>
            <a:r>
              <a:rPr lang="en-US" dirty="0">
                <a:solidFill>
                  <a:srgbClr val="FF0000"/>
                </a:solidFill>
              </a:rPr>
              <a:t>for other experiments and new collaborations looking at CaSiO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  <a:r>
              <a:rPr lang="en-US" dirty="0">
                <a:solidFill>
                  <a:srgbClr val="FF0000"/>
                </a:solidFill>
              </a:rPr>
              <a:t> perovskite, </a:t>
            </a:r>
            <a:r>
              <a:rPr lang="en-US" dirty="0" err="1">
                <a:solidFill>
                  <a:srgbClr val="FF0000"/>
                </a:solidFill>
              </a:rPr>
              <a:t>diamondoids</a:t>
            </a:r>
            <a:r>
              <a:rPr lang="en-US" dirty="0">
                <a:solidFill>
                  <a:srgbClr val="FF0000"/>
                </a:solidFill>
              </a:rPr>
              <a:t>, etc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200" y="949979"/>
            <a:ext cx="3325728" cy="418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3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Maskelynite</a:t>
            </a:r>
            <a:r>
              <a:rPr lang="en-US" dirty="0" smtClean="0"/>
              <a:t> Formation via DAC Abuse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024" y="822960"/>
            <a:ext cx="7322820" cy="57150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My insane suggestion – load the DAC to just below </a:t>
            </a:r>
            <a:r>
              <a:rPr lang="en-US" dirty="0" err="1" smtClean="0"/>
              <a:t>amorphization</a:t>
            </a:r>
            <a:r>
              <a:rPr lang="en-US" dirty="0" smtClean="0"/>
              <a:t> pressure (~15 </a:t>
            </a:r>
            <a:r>
              <a:rPr lang="en-US" dirty="0" err="1" smtClean="0"/>
              <a:t>GPa</a:t>
            </a:r>
            <a:r>
              <a:rPr lang="en-US" dirty="0" smtClean="0"/>
              <a:t>)</a:t>
            </a:r>
          </a:p>
          <a:p>
            <a:r>
              <a:rPr lang="en-US" dirty="0" smtClean="0"/>
              <a:t>Then, pick up the DAC and drop it on table</a:t>
            </a:r>
          </a:p>
          <a:p>
            <a:r>
              <a:rPr lang="en-US" dirty="0" smtClean="0"/>
              <a:t>Took a good deal of thought and convincing</a:t>
            </a:r>
          </a:p>
          <a:p>
            <a:r>
              <a:rPr lang="en-US" dirty="0" smtClean="0"/>
              <a:t>First attempt – 2 ft. drop: No effect</a:t>
            </a:r>
          </a:p>
          <a:p>
            <a:r>
              <a:rPr lang="en-US" dirty="0" smtClean="0"/>
              <a:t>Second attempt – 6 ft. drop: </a:t>
            </a:r>
            <a:r>
              <a:rPr lang="en-US" dirty="0" err="1" smtClean="0"/>
              <a:t>Maskelynite</a:t>
            </a:r>
            <a:r>
              <a:rPr lang="en-US" dirty="0" smtClean="0"/>
              <a:t> remained amorphous for several minutes upon decompression, then recrystallized</a:t>
            </a:r>
          </a:p>
          <a:p>
            <a:r>
              <a:rPr lang="en-US" dirty="0" smtClean="0"/>
              <a:t>Third attempt – SMACADAC: load as a above, then hit it with a hammer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SUCCESS!!! </a:t>
            </a:r>
            <a:r>
              <a:rPr lang="en-US" dirty="0" smtClean="0"/>
              <a:t>Sample remained amorphous even after decompressing!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Not just the addition of strain, but strain-rate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September 28,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COMPRES Next Generation Synchrotron Large Volume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Matthew L. Whitaker</a:t>
            </a:r>
            <a:endParaRPr lang="en-US" dirty="0"/>
          </a:p>
        </p:txBody>
      </p:sp>
      <p:pic>
        <p:nvPicPr>
          <p:cNvPr id="9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28" y="1103916"/>
            <a:ext cx="2857500" cy="40576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971360" y="5161566"/>
            <a:ext cx="30848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Melissa Sims</a:t>
            </a:r>
          </a:p>
          <a:p>
            <a:pPr algn="r"/>
            <a:r>
              <a:rPr lang="en-US" dirty="0" smtClean="0"/>
              <a:t>Ph.D. Candidate (2018)</a:t>
            </a:r>
          </a:p>
          <a:p>
            <a:pPr algn="r"/>
            <a:r>
              <a:rPr lang="en-US" dirty="0" smtClean="0"/>
              <a:t>w/ T.D</a:t>
            </a:r>
            <a:r>
              <a:rPr lang="en-US" dirty="0"/>
              <a:t>. </a:t>
            </a:r>
            <a:r>
              <a:rPr lang="en-US" dirty="0" err="1"/>
              <a:t>Glotch</a:t>
            </a:r>
            <a:r>
              <a:rPr lang="en-US" dirty="0"/>
              <a:t> &amp; M.L. Whitaker</a:t>
            </a:r>
          </a:p>
          <a:p>
            <a:pPr algn="r"/>
            <a:r>
              <a:rPr lang="en-US" dirty="0" smtClean="0"/>
              <a:t>Stony Brook University</a:t>
            </a:r>
          </a:p>
        </p:txBody>
      </p:sp>
    </p:spTree>
    <p:extLst>
      <p:ext uri="{BB962C8B-B14F-4D97-AF65-F5344CB8AC3E}">
        <p14:creationId xmlns:p14="http://schemas.microsoft.com/office/powerpoint/2010/main" val="196177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>
                <a:cs typeface="ＭＳ Ｐゴシック" charset="0"/>
              </a:rPr>
              <a:t>Long-standing question: </a:t>
            </a:r>
            <a:r>
              <a:rPr lang="en-US" altLang="ja-JP" i="1" dirty="0">
                <a:solidFill>
                  <a:srgbClr val="FF0000"/>
                </a:solidFill>
                <a:cs typeface="ＭＳ Ｐゴシック" charset="0"/>
              </a:rPr>
              <a:t>What is the composition of the </a:t>
            </a:r>
            <a:r>
              <a:rPr lang="en-US" altLang="ja-JP" i="1" dirty="0" smtClean="0">
                <a:solidFill>
                  <a:srgbClr val="FF0000"/>
                </a:solidFill>
                <a:cs typeface="ＭＳ Ｐゴシック" charset="0"/>
              </a:rPr>
              <a:t>deep Earth?</a:t>
            </a:r>
            <a:endParaRPr lang="en-US" altLang="ja-JP" i="1" dirty="0">
              <a:solidFill>
                <a:srgbClr val="FF0000"/>
              </a:solidFill>
              <a:cs typeface="ＭＳ Ｐゴシック" charset="0"/>
            </a:endParaRPr>
          </a:p>
          <a:p>
            <a:r>
              <a:rPr lang="en-US" dirty="0" smtClean="0"/>
              <a:t>Many mineral phases </a:t>
            </a:r>
            <a:r>
              <a:rPr lang="en-US" dirty="0"/>
              <a:t>consistent with geochemical arguments</a:t>
            </a:r>
          </a:p>
          <a:p>
            <a:r>
              <a:rPr lang="en-US" dirty="0"/>
              <a:t>Need experimental data to constrain possible </a:t>
            </a:r>
            <a:r>
              <a:rPr lang="en-US" dirty="0" smtClean="0"/>
              <a:t>phases                   present under the conditions of the deep Earth</a:t>
            </a:r>
            <a:endParaRPr lang="en-US" dirty="0"/>
          </a:p>
          <a:p>
            <a:r>
              <a:rPr lang="en-US" dirty="0"/>
              <a:t>Must ascertain </a:t>
            </a:r>
            <a:r>
              <a:rPr lang="en-US" dirty="0" smtClean="0"/>
              <a:t>physical properties </a:t>
            </a:r>
            <a:r>
              <a:rPr lang="en-US" dirty="0"/>
              <a:t>of </a:t>
            </a:r>
            <a:r>
              <a:rPr lang="en-US" dirty="0" smtClean="0"/>
              <a:t>candidate deep                       Earth materials and analogs </a:t>
            </a:r>
            <a:r>
              <a:rPr lang="en-US" dirty="0"/>
              <a:t>at extreme </a:t>
            </a:r>
            <a:r>
              <a:rPr lang="en-US" dirty="0" smtClean="0"/>
              <a:t>conditions</a:t>
            </a:r>
          </a:p>
          <a:p>
            <a:r>
              <a:rPr lang="en-US" dirty="0"/>
              <a:t>Apply the results of these studies to </a:t>
            </a:r>
            <a:r>
              <a:rPr lang="en-US" dirty="0" smtClean="0"/>
              <a:t>seismic profiles of                   Earth’s interior</a:t>
            </a:r>
            <a:endParaRPr lang="en-US" dirty="0"/>
          </a:p>
          <a:p>
            <a:r>
              <a:rPr lang="en-US" dirty="0" smtClean="0"/>
              <a:t>Isotopic</a:t>
            </a:r>
            <a:r>
              <a:rPr lang="en-US" dirty="0"/>
              <a:t>, geochemical, and meteoritic evidence suggest several candidate </a:t>
            </a:r>
            <a:r>
              <a:rPr lang="en-US" dirty="0" smtClean="0"/>
              <a:t>phases and compositions</a:t>
            </a:r>
            <a:endParaRPr lang="en-US" dirty="0"/>
          </a:p>
          <a:p>
            <a:r>
              <a:rPr lang="en-US" dirty="0">
                <a:solidFill>
                  <a:srgbClr val="CC0000"/>
                </a:solidFill>
              </a:rPr>
              <a:t>Synchrotron X-Radiation and Ultrasonic Interferometry in Multi-Anvil Apparatus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September 28,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COMPRES Next Generation Synchrotron Large Volume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Matthew L. Whitaker</a:t>
            </a:r>
            <a:endParaRPr lang="en-US" dirty="0"/>
          </a:p>
        </p:txBody>
      </p:sp>
      <p:pic>
        <p:nvPicPr>
          <p:cNvPr id="7" name="Picture 4" descr="co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645" y="1838565"/>
            <a:ext cx="2788139" cy="2788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369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Ultrasonic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26400" y="822960"/>
            <a:ext cx="4165600" cy="571500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Directly measures several physical properties</a:t>
            </a:r>
          </a:p>
          <a:p>
            <a:r>
              <a:rPr lang="en-US" sz="2400" dirty="0"/>
              <a:t>Not </a:t>
            </a:r>
            <a:r>
              <a:rPr lang="en-US" sz="2400" dirty="0" smtClean="0"/>
              <a:t>dependent </a:t>
            </a:r>
            <a:r>
              <a:rPr lang="en-US" sz="2400" dirty="0"/>
              <a:t>upon a pressure standard</a:t>
            </a:r>
          </a:p>
          <a:p>
            <a:r>
              <a:rPr lang="en-US" sz="2400" dirty="0"/>
              <a:t>Provide important </a:t>
            </a:r>
            <a:r>
              <a:rPr lang="en-US" sz="2400" dirty="0" smtClean="0"/>
              <a:t>ground truth benchmarks </a:t>
            </a:r>
            <a:r>
              <a:rPr lang="en-US" sz="2400" dirty="0"/>
              <a:t>against which </a:t>
            </a:r>
            <a:r>
              <a:rPr lang="en-US" sz="2400" dirty="0" smtClean="0"/>
              <a:t>other </a:t>
            </a:r>
            <a:r>
              <a:rPr lang="en-US" sz="2400" dirty="0"/>
              <a:t>techniques can be compared</a:t>
            </a:r>
          </a:p>
          <a:p>
            <a:r>
              <a:rPr lang="en-US" sz="2400" dirty="0" smtClean="0"/>
              <a:t>Measure shear properties; other techniques do not</a:t>
            </a:r>
          </a:p>
          <a:p>
            <a:r>
              <a:rPr lang="en-US" sz="2400" dirty="0" smtClean="0"/>
              <a:t>Diffraction gives density</a:t>
            </a:r>
          </a:p>
          <a:p>
            <a:r>
              <a:rPr lang="en-US" sz="2400" dirty="0" smtClean="0"/>
              <a:t>Image gives sample length</a:t>
            </a:r>
          </a:p>
          <a:p>
            <a:r>
              <a:rPr lang="en-US" sz="2400" dirty="0" err="1" smtClean="0"/>
              <a:t>Ultrasonics</a:t>
            </a:r>
            <a:r>
              <a:rPr lang="en-US" sz="2400" dirty="0" smtClean="0"/>
              <a:t> give P- and S-wave travel times</a:t>
            </a:r>
          </a:p>
          <a:p>
            <a:r>
              <a:rPr lang="en-US" sz="2400" dirty="0" smtClean="0"/>
              <a:t>Density and velocities yield bulk and shear modulus</a:t>
            </a:r>
            <a:endParaRPr lang="en-US" sz="2400" dirty="0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September 28,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COMPRES Next Generation Synchrotron Large Volume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Matthew L. Whitaker</a:t>
            </a:r>
            <a:endParaRPr lang="en-US" dirty="0"/>
          </a:p>
        </p:txBody>
      </p:sp>
      <p:pic>
        <p:nvPicPr>
          <p:cNvPr id="7" name="Picture 3" descr="Schemat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923571"/>
            <a:ext cx="7934570" cy="539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963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X-Radiographic Imaging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September 28,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COMPRES Next Generation Synchrotron Large Volume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Matthew L. Whitaker</a:t>
            </a:r>
            <a:endParaRPr lang="en-US" dirty="0"/>
          </a:p>
        </p:txBody>
      </p:sp>
      <p:pic>
        <p:nvPicPr>
          <p:cNvPr id="7" name="Picture 4" descr="Figur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78" y="812486"/>
            <a:ext cx="10067521" cy="575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148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Ultrasonic Signal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September 28,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COMPRES Next Generation Synchrotron Large Volume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Matthew L. Whitaker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098871" y="1678353"/>
            <a:ext cx="461665" cy="44196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Whitaker, Baldwin &amp;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Huebsch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(2017) RSI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336" y="916353"/>
            <a:ext cx="83439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2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Finite Strain Equations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September 28,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COMPRES Next Generation Synchrotron Large Volume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Matthew L. Whitaker</a:t>
            </a:r>
            <a:endParaRPr lang="en-US" dirty="0"/>
          </a:p>
        </p:txBody>
      </p:sp>
      <p:graphicFrame>
        <p:nvGraphicFramePr>
          <p:cNvPr id="7" name="Object 8"/>
          <p:cNvGraphicFramePr>
            <a:graphicFrameLocks noChangeAspect="1"/>
          </p:cNvGraphicFramePr>
          <p:nvPr>
            <p:extLst/>
          </p:nvPr>
        </p:nvGraphicFramePr>
        <p:xfrm>
          <a:off x="1783232" y="838200"/>
          <a:ext cx="2174875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7" name="Equation" r:id="rId3" imgW="1714500" imgH="241300" progId="Equation.3">
                  <p:embed/>
                </p:oleObj>
              </mc:Choice>
              <mc:Fallback>
                <p:oleObj name="Equation" r:id="rId3" imgW="17145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3232" y="838200"/>
                        <a:ext cx="2174875" cy="30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6"/>
          <p:cNvGraphicFramePr>
            <a:graphicFrameLocks noChangeAspect="1"/>
          </p:cNvGraphicFramePr>
          <p:nvPr>
            <p:extLst/>
          </p:nvPr>
        </p:nvGraphicFramePr>
        <p:xfrm>
          <a:off x="7650632" y="2971800"/>
          <a:ext cx="2951163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" name="Equation" r:id="rId5" imgW="2362200" imgH="457200" progId="Equation.3">
                  <p:embed/>
                </p:oleObj>
              </mc:Choice>
              <mc:Fallback>
                <p:oleObj name="Equation" r:id="rId5" imgW="23622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50632" y="2971800"/>
                        <a:ext cx="2951163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7"/>
          <p:cNvGraphicFramePr>
            <a:graphicFrameLocks noChangeAspect="1"/>
          </p:cNvGraphicFramePr>
          <p:nvPr>
            <p:extLst/>
          </p:nvPr>
        </p:nvGraphicFramePr>
        <p:xfrm>
          <a:off x="7955432" y="4419600"/>
          <a:ext cx="2681288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9" name="Equation" r:id="rId7" imgW="2145369" imgH="444307" progId="Equation.3">
                  <p:embed/>
                </p:oleObj>
              </mc:Choice>
              <mc:Fallback>
                <p:oleObj name="Equation" r:id="rId7" imgW="2145369" imgH="44430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5432" y="4419600"/>
                        <a:ext cx="2681288" cy="55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8"/>
          <p:cNvGraphicFramePr>
            <a:graphicFrameLocks noChangeAspect="1"/>
          </p:cNvGraphicFramePr>
          <p:nvPr>
            <p:extLst/>
          </p:nvPr>
        </p:nvGraphicFramePr>
        <p:xfrm>
          <a:off x="4678832" y="3657600"/>
          <a:ext cx="4618038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0" name="Equation" r:id="rId9" imgW="3695700" imgH="533400" progId="Equation.3">
                  <p:embed/>
                </p:oleObj>
              </mc:Choice>
              <mc:Fallback>
                <p:oleObj name="Equation" r:id="rId9" imgW="3695700" imgH="533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8832" y="3657600"/>
                        <a:ext cx="4618038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9"/>
          <p:cNvGraphicFramePr>
            <a:graphicFrameLocks noChangeAspect="1"/>
          </p:cNvGraphicFramePr>
          <p:nvPr>
            <p:extLst/>
          </p:nvPr>
        </p:nvGraphicFramePr>
        <p:xfrm>
          <a:off x="4678832" y="5048250"/>
          <a:ext cx="4443413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1" name="Equation" r:id="rId11" imgW="3556000" imgH="533400" progId="Equation.3">
                  <p:embed/>
                </p:oleObj>
              </mc:Choice>
              <mc:Fallback>
                <p:oleObj name="Equation" r:id="rId11" imgW="3556000" imgH="533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8832" y="5048250"/>
                        <a:ext cx="4443413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20"/>
          <p:cNvGraphicFramePr>
            <a:graphicFrameLocks noChangeAspect="1"/>
          </p:cNvGraphicFramePr>
          <p:nvPr>
            <p:extLst/>
          </p:nvPr>
        </p:nvGraphicFramePr>
        <p:xfrm>
          <a:off x="5669432" y="5867400"/>
          <a:ext cx="4967288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2" name="Equation" r:id="rId13" imgW="3975100" imgH="558800" progId="Equation.3">
                  <p:embed/>
                </p:oleObj>
              </mc:Choice>
              <mc:Fallback>
                <p:oleObj name="Equation" r:id="rId13" imgW="3975100" imgH="558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9432" y="5867400"/>
                        <a:ext cx="4967288" cy="69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21"/>
          <p:cNvGraphicFramePr>
            <a:graphicFrameLocks noChangeAspect="1"/>
          </p:cNvGraphicFramePr>
          <p:nvPr>
            <p:extLst/>
          </p:nvPr>
        </p:nvGraphicFramePr>
        <p:xfrm>
          <a:off x="1783232" y="5638800"/>
          <a:ext cx="1458913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3" name="Equation" r:id="rId15" imgW="1167893" imgH="253890" progId="Equation.3">
                  <p:embed/>
                </p:oleObj>
              </mc:Choice>
              <mc:Fallback>
                <p:oleObj name="Equation" r:id="rId15" imgW="1167893" imgH="25389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3232" y="5638800"/>
                        <a:ext cx="1458913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22"/>
          <p:cNvGraphicFramePr>
            <a:graphicFrameLocks noChangeAspect="1"/>
          </p:cNvGraphicFramePr>
          <p:nvPr>
            <p:extLst/>
          </p:nvPr>
        </p:nvGraphicFramePr>
        <p:xfrm>
          <a:off x="1783232" y="4724400"/>
          <a:ext cx="142875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4" name="Equation" r:id="rId17" imgW="1143000" imgH="457200" progId="Equation.3">
                  <p:embed/>
                </p:oleObj>
              </mc:Choice>
              <mc:Fallback>
                <p:oleObj name="Equation" r:id="rId17" imgW="1143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3232" y="4724400"/>
                        <a:ext cx="1428750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23"/>
          <p:cNvGraphicFramePr>
            <a:graphicFrameLocks noChangeAspect="1"/>
          </p:cNvGraphicFramePr>
          <p:nvPr>
            <p:extLst/>
          </p:nvPr>
        </p:nvGraphicFramePr>
        <p:xfrm>
          <a:off x="7574432" y="1447800"/>
          <a:ext cx="2998788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5" name="Equation" r:id="rId19" imgW="2400300" imgH="546100" progId="Equation.3">
                  <p:embed/>
                </p:oleObj>
              </mc:Choice>
              <mc:Fallback>
                <p:oleObj name="Equation" r:id="rId19" imgW="2400300" imgH="546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4432" y="1447800"/>
                        <a:ext cx="2998788" cy="682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24"/>
          <p:cNvGraphicFramePr>
            <a:graphicFrameLocks noChangeAspect="1"/>
          </p:cNvGraphicFramePr>
          <p:nvPr>
            <p:extLst/>
          </p:nvPr>
        </p:nvGraphicFramePr>
        <p:xfrm>
          <a:off x="7531570" y="762000"/>
          <a:ext cx="3014662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6" name="Equation" r:id="rId21" imgW="2413000" imgH="457200" progId="Equation.3">
                  <p:embed/>
                </p:oleObj>
              </mc:Choice>
              <mc:Fallback>
                <p:oleObj name="Equation" r:id="rId21" imgW="2413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31570" y="762000"/>
                        <a:ext cx="3014662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25"/>
          <p:cNvGraphicFramePr>
            <a:graphicFrameLocks noChangeAspect="1"/>
          </p:cNvGraphicFramePr>
          <p:nvPr>
            <p:extLst/>
          </p:nvPr>
        </p:nvGraphicFramePr>
        <p:xfrm>
          <a:off x="4635970" y="2286000"/>
          <a:ext cx="2317750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7" name="Equation" r:id="rId23" imgW="1854200" imgH="419100" progId="Equation.3">
                  <p:embed/>
                </p:oleObj>
              </mc:Choice>
              <mc:Fallback>
                <p:oleObj name="Equation" r:id="rId23" imgW="18542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5970" y="2286000"/>
                        <a:ext cx="2317750" cy="52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26"/>
          <p:cNvGraphicFramePr>
            <a:graphicFrameLocks noChangeAspect="1"/>
          </p:cNvGraphicFramePr>
          <p:nvPr>
            <p:extLst/>
          </p:nvPr>
        </p:nvGraphicFramePr>
        <p:xfrm>
          <a:off x="4635970" y="1447800"/>
          <a:ext cx="1952625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" name="Equation" r:id="rId25" imgW="1562100" imgH="419100" progId="Equation.3">
                  <p:embed/>
                </p:oleObj>
              </mc:Choice>
              <mc:Fallback>
                <p:oleObj name="Equation" r:id="rId25" imgW="15621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5970" y="1447800"/>
                        <a:ext cx="1952625" cy="52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27"/>
          <p:cNvGraphicFramePr>
            <a:graphicFrameLocks noChangeAspect="1"/>
          </p:cNvGraphicFramePr>
          <p:nvPr>
            <p:extLst/>
          </p:nvPr>
        </p:nvGraphicFramePr>
        <p:xfrm>
          <a:off x="4635970" y="762000"/>
          <a:ext cx="15240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9" name="Equation" r:id="rId27" imgW="1219200" imgH="457200" progId="Equation.3">
                  <p:embed/>
                </p:oleObj>
              </mc:Choice>
              <mc:Fallback>
                <p:oleObj name="Equation" r:id="rId27" imgW="12192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5970" y="762000"/>
                        <a:ext cx="1524000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28"/>
          <p:cNvGraphicFramePr>
            <a:graphicFrameLocks noChangeAspect="1"/>
          </p:cNvGraphicFramePr>
          <p:nvPr>
            <p:extLst/>
          </p:nvPr>
        </p:nvGraphicFramePr>
        <p:xfrm>
          <a:off x="1783232" y="2362200"/>
          <a:ext cx="650875" cy="26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0" name="Equation" r:id="rId29" imgW="520474" imgH="215806" progId="Equation.3">
                  <p:embed/>
                </p:oleObj>
              </mc:Choice>
              <mc:Fallback>
                <p:oleObj name="Equation" r:id="rId29" imgW="520474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3232" y="2362200"/>
                        <a:ext cx="650875" cy="269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9"/>
          <p:cNvGraphicFramePr>
            <a:graphicFrameLocks noChangeAspect="1"/>
          </p:cNvGraphicFramePr>
          <p:nvPr>
            <p:extLst/>
          </p:nvPr>
        </p:nvGraphicFramePr>
        <p:xfrm>
          <a:off x="1783232" y="3962400"/>
          <a:ext cx="215900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1" name="Equation" r:id="rId31" imgW="1727200" imgH="431800" progId="Equation.3">
                  <p:embed/>
                </p:oleObj>
              </mc:Choice>
              <mc:Fallback>
                <p:oleObj name="Equation" r:id="rId31" imgW="17272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3232" y="3962400"/>
                        <a:ext cx="2159000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30"/>
          <p:cNvGraphicFramePr>
            <a:graphicFrameLocks noChangeAspect="1"/>
          </p:cNvGraphicFramePr>
          <p:nvPr>
            <p:extLst/>
          </p:nvPr>
        </p:nvGraphicFramePr>
        <p:xfrm>
          <a:off x="1783232" y="3352800"/>
          <a:ext cx="1125538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2" name="Equation" r:id="rId33" imgW="901309" imgH="393529" progId="Equation.3">
                  <p:embed/>
                </p:oleObj>
              </mc:Choice>
              <mc:Fallback>
                <p:oleObj name="Equation" r:id="rId33" imgW="901309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3232" y="3352800"/>
                        <a:ext cx="1125538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31"/>
          <p:cNvGraphicFramePr>
            <a:graphicFrameLocks noChangeAspect="1"/>
          </p:cNvGraphicFramePr>
          <p:nvPr>
            <p:extLst/>
          </p:nvPr>
        </p:nvGraphicFramePr>
        <p:xfrm>
          <a:off x="1783232" y="2895600"/>
          <a:ext cx="1444625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3" name="Equation" r:id="rId35" imgW="1155700" imgH="228600" progId="Equation.3">
                  <p:embed/>
                </p:oleObj>
              </mc:Choice>
              <mc:Fallback>
                <p:oleObj name="Equation" r:id="rId35" imgW="11557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3232" y="2895600"/>
                        <a:ext cx="1444625" cy="285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32"/>
          <p:cNvGraphicFramePr>
            <a:graphicFrameLocks noChangeAspect="1"/>
          </p:cNvGraphicFramePr>
          <p:nvPr>
            <p:extLst/>
          </p:nvPr>
        </p:nvGraphicFramePr>
        <p:xfrm>
          <a:off x="1783232" y="1295400"/>
          <a:ext cx="22860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4" name="Equation" r:id="rId37" imgW="1828800" imgH="254000" progId="Equation.3">
                  <p:embed/>
                </p:oleObj>
              </mc:Choice>
              <mc:Fallback>
                <p:oleObj name="Equation" r:id="rId37" imgW="18288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3232" y="1295400"/>
                        <a:ext cx="2286000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33"/>
          <p:cNvGraphicFramePr>
            <a:graphicFrameLocks noChangeAspect="1"/>
          </p:cNvGraphicFramePr>
          <p:nvPr>
            <p:extLst/>
          </p:nvPr>
        </p:nvGraphicFramePr>
        <p:xfrm>
          <a:off x="1783232" y="1752600"/>
          <a:ext cx="138112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5" name="Equation" r:id="rId39" imgW="1104900" imgH="431800" progId="Equation.3">
                  <p:embed/>
                </p:oleObj>
              </mc:Choice>
              <mc:Fallback>
                <p:oleObj name="Equation" r:id="rId39" imgW="11049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3232" y="1752600"/>
                        <a:ext cx="1381125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Oval 34"/>
          <p:cNvSpPr>
            <a:spLocks noChangeArrowheads="1"/>
          </p:cNvSpPr>
          <p:nvPr/>
        </p:nvSpPr>
        <p:spPr bwMode="auto">
          <a:xfrm>
            <a:off x="9860432" y="2895600"/>
            <a:ext cx="762000" cy="7620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Oval 35"/>
          <p:cNvSpPr>
            <a:spLocks noChangeArrowheads="1"/>
          </p:cNvSpPr>
          <p:nvPr/>
        </p:nvSpPr>
        <p:spPr bwMode="auto">
          <a:xfrm>
            <a:off x="10012832" y="4343400"/>
            <a:ext cx="609600" cy="6858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Oval 36"/>
          <p:cNvSpPr>
            <a:spLocks noChangeArrowheads="1"/>
          </p:cNvSpPr>
          <p:nvPr/>
        </p:nvSpPr>
        <p:spPr bwMode="auto">
          <a:xfrm>
            <a:off x="8336432" y="2895600"/>
            <a:ext cx="762000" cy="7620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Oval 37"/>
          <p:cNvSpPr>
            <a:spLocks noChangeArrowheads="1"/>
          </p:cNvSpPr>
          <p:nvPr/>
        </p:nvSpPr>
        <p:spPr bwMode="auto">
          <a:xfrm>
            <a:off x="8488832" y="4267200"/>
            <a:ext cx="762000" cy="7620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Oval 38"/>
          <p:cNvSpPr>
            <a:spLocks noChangeArrowheads="1"/>
          </p:cNvSpPr>
          <p:nvPr/>
        </p:nvSpPr>
        <p:spPr bwMode="auto">
          <a:xfrm>
            <a:off x="5517032" y="3581400"/>
            <a:ext cx="762000" cy="7620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Oval 39"/>
          <p:cNvSpPr>
            <a:spLocks noChangeArrowheads="1"/>
          </p:cNvSpPr>
          <p:nvPr/>
        </p:nvSpPr>
        <p:spPr bwMode="auto">
          <a:xfrm>
            <a:off x="5440832" y="5029200"/>
            <a:ext cx="762000" cy="7620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37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Technical Developments for </a:t>
            </a:r>
            <a:r>
              <a:rPr lang="en-US" dirty="0" err="1" smtClean="0"/>
              <a:t>Ultrasonics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Separate control system not integrated into experimental controls</a:t>
            </a:r>
          </a:p>
          <a:p>
            <a:r>
              <a:rPr lang="en-US" dirty="0" smtClean="0"/>
              <a:t>No ability to script, automate, or coordinate experimental data collection</a:t>
            </a:r>
          </a:p>
          <a:p>
            <a:r>
              <a:rPr lang="en-US" dirty="0" smtClean="0"/>
              <a:t>Other multi-anvil-based ultrasonic systems in the U.S. take </a:t>
            </a:r>
            <a:r>
              <a:rPr lang="en-US" dirty="0"/>
              <a:t>~150-200 sec to collect and add 1024 waveform acquisitions</a:t>
            </a:r>
          </a:p>
          <a:p>
            <a:r>
              <a:rPr lang="en-US" dirty="0"/>
              <a:t>SPring-8 in Japan, 45-60 </a:t>
            </a:r>
            <a:r>
              <a:rPr lang="en-US" dirty="0" smtClean="0"/>
              <a:t>seconds (now down to ~30 sec)</a:t>
            </a:r>
            <a:endParaRPr lang="en-US" dirty="0"/>
          </a:p>
          <a:p>
            <a:r>
              <a:rPr lang="en-US" dirty="0"/>
              <a:t>Relatively “slow” collection speed limits </a:t>
            </a:r>
            <a:r>
              <a:rPr lang="en-US" dirty="0" smtClean="0"/>
              <a:t>experiments and measurements</a:t>
            </a:r>
          </a:p>
          <a:p>
            <a:r>
              <a:rPr lang="en-US" dirty="0" smtClean="0"/>
              <a:t>Rely on one XRD detector; no information on potential differential stress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September 28,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COMPRES Next Generation Synchrotron Large Volume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Matthew L. Whitaker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85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3835</TotalTime>
  <Words>2156</Words>
  <Application>Microsoft Office PowerPoint</Application>
  <PresentationFormat>Widescreen</PresentationFormat>
  <Paragraphs>311</Paragraphs>
  <Slides>38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MS PGothic</vt:lpstr>
      <vt:lpstr>Yu Gothic</vt:lpstr>
      <vt:lpstr>Yu Gothic Light</vt:lpstr>
      <vt:lpstr>Arial</vt:lpstr>
      <vt:lpstr>Calibri</vt:lpstr>
      <vt:lpstr>Office Theme</vt:lpstr>
      <vt:lpstr>Equation</vt:lpstr>
      <vt:lpstr>Acoustic Velocity Measurements at High Pressures and Temperatures: State of the Art at Beamline 6-BM-B and Future Perspectives</vt:lpstr>
      <vt:lpstr>6-BM-B: White Beam Multi-Anvil Facility</vt:lpstr>
      <vt:lpstr>The Problem</vt:lpstr>
      <vt:lpstr>The Question</vt:lpstr>
      <vt:lpstr>Ultrasonic Experiment</vt:lpstr>
      <vt:lpstr>X-Radiographic Imaging</vt:lpstr>
      <vt:lpstr>Ultrasonic Signal</vt:lpstr>
      <vt:lpstr>Finite Strain Equations</vt:lpstr>
      <vt:lpstr>Technical Developments for Ultrasonics</vt:lpstr>
      <vt:lpstr>New Opportunities at 6-BM-B</vt:lpstr>
      <vt:lpstr>DIASCoPE System</vt:lpstr>
      <vt:lpstr>Technical Developments for Ultrasonics</vt:lpstr>
      <vt:lpstr>DIASCoPE System</vt:lpstr>
      <vt:lpstr>DIASCoPE Applications: Phase Transitions</vt:lpstr>
      <vt:lpstr>DIASCoPE Applications: Phase Transitions</vt:lpstr>
      <vt:lpstr>DIASCoPE: Elasticity of Fe-rich Olivines</vt:lpstr>
      <vt:lpstr>DIASCoPE: Elasticity of Fe-rich Olivines</vt:lpstr>
      <vt:lpstr>Double Reflectors for Problem Samples</vt:lpstr>
      <vt:lpstr>Ultrasonics + Steady-State Deformation</vt:lpstr>
      <vt:lpstr>Ultrasonics + Steady-State Deformation</vt:lpstr>
      <vt:lpstr>New Ultrasonic Directions &amp; Collaborations</vt:lpstr>
      <vt:lpstr>PowerPoint Presentation</vt:lpstr>
      <vt:lpstr>MAXPD: Multi-Anvil X-ray  Powder Diffraction -  COMPRES Multi-Anvil Facility at Beamline XPD-D at NSLS-II</vt:lpstr>
      <vt:lpstr>MAXPD Beamline Details</vt:lpstr>
      <vt:lpstr>Inside the MAXPD Hutch</vt:lpstr>
      <vt:lpstr>Inside the MAXPD Hutch</vt:lpstr>
      <vt:lpstr>The DT-25 Experimental Details</vt:lpstr>
      <vt:lpstr>Formation of CaSiO3 Perovskite</vt:lpstr>
      <vt:lpstr>Formation of CaSiO3 Perovskite</vt:lpstr>
      <vt:lpstr>Deformation of CaSiO3 Perovskite</vt:lpstr>
      <vt:lpstr>Deformation of CaSiO3 Perovskite</vt:lpstr>
      <vt:lpstr>Science Enabled by MAXPD</vt:lpstr>
      <vt:lpstr>Forward Momentum</vt:lpstr>
      <vt:lpstr>PowerPoint Presentation</vt:lpstr>
      <vt:lpstr>Obligatory Kid Closer (Not To Scale)</vt:lpstr>
      <vt:lpstr>PowerPoint Presentation</vt:lpstr>
      <vt:lpstr>Mimicking Meteorites in the Multi-Anvil</vt:lpstr>
      <vt:lpstr>Maskelynite Formation via DAC Abuse</vt:lpstr>
    </vt:vector>
  </TitlesOfParts>
  <Company>Stony Brook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L. Whitaker</dc:creator>
  <cp:lastModifiedBy>Matthew L. Whitaker</cp:lastModifiedBy>
  <cp:revision>168</cp:revision>
  <dcterms:created xsi:type="dcterms:W3CDTF">2018-06-11T22:29:48Z</dcterms:created>
  <dcterms:modified xsi:type="dcterms:W3CDTF">2018-09-28T14:02:34Z</dcterms:modified>
</cp:coreProperties>
</file>