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68" r:id="rId2"/>
    <p:sldId id="266" r:id="rId3"/>
    <p:sldId id="272" r:id="rId4"/>
    <p:sldId id="276" r:id="rId5"/>
    <p:sldId id="295" r:id="rId6"/>
    <p:sldId id="333" r:id="rId7"/>
    <p:sldId id="322" r:id="rId8"/>
    <p:sldId id="275" r:id="rId9"/>
    <p:sldId id="277" r:id="rId10"/>
    <p:sldId id="300" r:id="rId11"/>
    <p:sldId id="332" r:id="rId12"/>
    <p:sldId id="301" r:id="rId13"/>
    <p:sldId id="304" r:id="rId14"/>
    <p:sldId id="321" r:id="rId15"/>
    <p:sldId id="283" r:id="rId16"/>
    <p:sldId id="327" r:id="rId17"/>
    <p:sldId id="328" r:id="rId18"/>
    <p:sldId id="335" r:id="rId19"/>
    <p:sldId id="331" r:id="rId20"/>
    <p:sldId id="323" r:id="rId21"/>
    <p:sldId id="288" r:id="rId22"/>
    <p:sldId id="329" r:id="rId23"/>
    <p:sldId id="285" r:id="rId24"/>
    <p:sldId id="330" r:id="rId25"/>
    <p:sldId id="325" r:id="rId26"/>
    <p:sldId id="279" r:id="rId27"/>
    <p:sldId id="280" r:id="rId28"/>
    <p:sldId id="334" r:id="rId29"/>
    <p:sldId id="281" r:id="rId30"/>
    <p:sldId id="284" r:id="rId31"/>
    <p:sldId id="289" r:id="rId32"/>
    <p:sldId id="286" r:id="rId33"/>
    <p:sldId id="287" r:id="rId34"/>
    <p:sldId id="273" r:id="rId35"/>
    <p:sldId id="274" r:id="rId36"/>
    <p:sldId id="324" r:id="rId37"/>
    <p:sldId id="320" r:id="rId38"/>
    <p:sldId id="290" r:id="rId39"/>
    <p:sldId id="306" r:id="rId40"/>
    <p:sldId id="307" r:id="rId41"/>
    <p:sldId id="312" r:id="rId42"/>
    <p:sldId id="313" r:id="rId43"/>
    <p:sldId id="309" r:id="rId44"/>
    <p:sldId id="310" r:id="rId45"/>
    <p:sldId id="311" r:id="rId46"/>
    <p:sldId id="315" r:id="rId47"/>
    <p:sldId id="319" r:id="rId48"/>
    <p:sldId id="294" r:id="rId49"/>
    <p:sldId id="305" r:id="rId50"/>
  </p:sldIdLst>
  <p:sldSz cx="9144000" cy="6858000" type="screen4x3"/>
  <p:notesSz cx="9931400" cy="1436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EBF7FF"/>
    <a:srgbClr val="CDEBFF"/>
    <a:srgbClr val="008000"/>
    <a:srgbClr val="CCCC00"/>
    <a:srgbClr val="00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75" autoAdjust="0"/>
    <p:restoredTop sz="86559" autoAdjust="0"/>
  </p:normalViewPr>
  <p:slideViewPr>
    <p:cSldViewPr showGuides="1">
      <p:cViewPr varScale="1">
        <p:scale>
          <a:sx n="99" d="100"/>
          <a:sy n="99" d="100"/>
        </p:scale>
        <p:origin x="-966" y="-102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4524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ESY%20Beamline\Laboratory\Press-force%20gene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33720943043949"/>
          <c:y val="2.4999463671596101E-2"/>
          <c:w val="0.76863150110981726"/>
          <c:h val="0.8548155942242025"/>
        </c:manualLayout>
      </c:layout>
      <c:scatterChart>
        <c:scatterStyle val="smoothMarker"/>
        <c:varyColors val="0"/>
        <c:ser>
          <c:idx val="5"/>
          <c:order val="0"/>
          <c:tx>
            <c:strRef>
              <c:f>'6-6'!$M$3</c:f>
              <c:strCache>
                <c:ptCount val="1"/>
                <c:pt idx="0">
                  <c:v>BGI 8/6 fired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'6-6'!$H$5:$H$68</c:f>
              <c:numCache>
                <c:formatCode>General</c:formatCode>
                <c:ptCount val="64"/>
                <c:pt idx="0">
                  <c:v>38.095238095238102</c:v>
                </c:pt>
                <c:pt idx="1">
                  <c:v>380.95238095238102</c:v>
                </c:pt>
                <c:pt idx="2">
                  <c:v>761.90476190476204</c:v>
                </c:pt>
                <c:pt idx="3">
                  <c:v>1142.8571428571431</c:v>
                </c:pt>
                <c:pt idx="4">
                  <c:v>1523.8095238095241</c:v>
                </c:pt>
                <c:pt idx="5">
                  <c:v>1904.761904761905</c:v>
                </c:pt>
                <c:pt idx="6">
                  <c:v>2285.7142857142862</c:v>
                </c:pt>
                <c:pt idx="7">
                  <c:v>2666.666666666667</c:v>
                </c:pt>
                <c:pt idx="8">
                  <c:v>3047.6190476190482</c:v>
                </c:pt>
                <c:pt idx="9">
                  <c:v>3428.5714285714294</c:v>
                </c:pt>
                <c:pt idx="10">
                  <c:v>3809.5238095238101</c:v>
                </c:pt>
                <c:pt idx="11">
                  <c:v>4190.4761904761908</c:v>
                </c:pt>
                <c:pt idx="12">
                  <c:v>4571.4285714285725</c:v>
                </c:pt>
                <c:pt idx="13">
                  <c:v>4952.3809523809532</c:v>
                </c:pt>
                <c:pt idx="14">
                  <c:v>5333.3333333333339</c:v>
                </c:pt>
                <c:pt idx="15">
                  <c:v>5714.2857142857156</c:v>
                </c:pt>
                <c:pt idx="16">
                  <c:v>6095.2380952380963</c:v>
                </c:pt>
                <c:pt idx="17">
                  <c:v>6476.1904761904771</c:v>
                </c:pt>
                <c:pt idx="18">
                  <c:v>6857.1428571428587</c:v>
                </c:pt>
                <c:pt idx="19">
                  <c:v>7238.0952380952394</c:v>
                </c:pt>
                <c:pt idx="20">
                  <c:v>7619.0476190476202</c:v>
                </c:pt>
                <c:pt idx="21">
                  <c:v>8000.0000000000018</c:v>
                </c:pt>
                <c:pt idx="22">
                  <c:v>8380.9523809523816</c:v>
                </c:pt>
                <c:pt idx="23">
                  <c:v>8761.9047619047633</c:v>
                </c:pt>
                <c:pt idx="24">
                  <c:v>9142.8571428571449</c:v>
                </c:pt>
                <c:pt idx="25">
                  <c:v>9523.8095238095248</c:v>
                </c:pt>
                <c:pt idx="26">
                  <c:v>9904.7619047619064</c:v>
                </c:pt>
                <c:pt idx="27">
                  <c:v>10285.714285714288</c:v>
                </c:pt>
                <c:pt idx="28">
                  <c:v>10666.666666666668</c:v>
                </c:pt>
                <c:pt idx="29">
                  <c:v>11047.61904761905</c:v>
                </c:pt>
                <c:pt idx="30">
                  <c:v>11428.571428571431</c:v>
                </c:pt>
                <c:pt idx="31">
                  <c:v>11809.523809523811</c:v>
                </c:pt>
                <c:pt idx="32">
                  <c:v>12190.476190476193</c:v>
                </c:pt>
                <c:pt idx="33">
                  <c:v>12571.428571428574</c:v>
                </c:pt>
                <c:pt idx="34">
                  <c:v>12952.380952380954</c:v>
                </c:pt>
                <c:pt idx="35">
                  <c:v>13333.333333333336</c:v>
                </c:pt>
                <c:pt idx="36">
                  <c:v>13714.285714285717</c:v>
                </c:pt>
                <c:pt idx="37">
                  <c:v>14095.238095238097</c:v>
                </c:pt>
                <c:pt idx="38">
                  <c:v>14476.190476190479</c:v>
                </c:pt>
                <c:pt idx="39">
                  <c:v>14857.142857142861</c:v>
                </c:pt>
                <c:pt idx="40">
                  <c:v>15238.09523809524</c:v>
                </c:pt>
                <c:pt idx="41">
                  <c:v>15619.047619047622</c:v>
                </c:pt>
                <c:pt idx="42">
                  <c:v>16000.000000000004</c:v>
                </c:pt>
                <c:pt idx="43">
                  <c:v>16380.952380952383</c:v>
                </c:pt>
                <c:pt idx="44">
                  <c:v>16761.904761904763</c:v>
                </c:pt>
                <c:pt idx="45">
                  <c:v>17142.857142857145</c:v>
                </c:pt>
                <c:pt idx="46">
                  <c:v>17523.809523809527</c:v>
                </c:pt>
                <c:pt idx="47">
                  <c:v>17904.761904761908</c:v>
                </c:pt>
                <c:pt idx="48">
                  <c:v>18285.71428571429</c:v>
                </c:pt>
                <c:pt idx="49">
                  <c:v>18666.666666666672</c:v>
                </c:pt>
                <c:pt idx="50">
                  <c:v>19047.61904761905</c:v>
                </c:pt>
                <c:pt idx="51">
                  <c:v>19428.571428571431</c:v>
                </c:pt>
                <c:pt idx="52">
                  <c:v>19809.523809523813</c:v>
                </c:pt>
                <c:pt idx="53">
                  <c:v>20190.476190476194</c:v>
                </c:pt>
                <c:pt idx="54">
                  <c:v>20571.428571428576</c:v>
                </c:pt>
                <c:pt idx="55">
                  <c:v>20952.380952380958</c:v>
                </c:pt>
                <c:pt idx="56">
                  <c:v>21333.333333333336</c:v>
                </c:pt>
                <c:pt idx="57">
                  <c:v>21714.285714285717</c:v>
                </c:pt>
                <c:pt idx="58">
                  <c:v>22095.238095238099</c:v>
                </c:pt>
                <c:pt idx="59">
                  <c:v>22476.190476190481</c:v>
                </c:pt>
                <c:pt idx="60">
                  <c:v>22857.142857142862</c:v>
                </c:pt>
                <c:pt idx="61">
                  <c:v>23238.095238095244</c:v>
                </c:pt>
                <c:pt idx="62">
                  <c:v>23619.047619047622</c:v>
                </c:pt>
                <c:pt idx="63">
                  <c:v>24000.000000000004</c:v>
                </c:pt>
              </c:numCache>
            </c:numRef>
          </c:xVal>
          <c:yVal>
            <c:numRef>
              <c:f>'6-6'!$M$5:$M$68</c:f>
              <c:numCache>
                <c:formatCode>General</c:formatCode>
                <c:ptCount val="64"/>
                <c:pt idx="0">
                  <c:v>0.23677736780045355</c:v>
                </c:pt>
                <c:pt idx="1">
                  <c:v>2.2389482086167805</c:v>
                </c:pt>
                <c:pt idx="2">
                  <c:v>4.1916175963718834</c:v>
                </c:pt>
                <c:pt idx="3">
                  <c:v>5.8580081632653078</c:v>
                </c:pt>
                <c:pt idx="4">
                  <c:v>7.2381199092970538</c:v>
                </c:pt>
                <c:pt idx="5">
                  <c:v>8.3319528344671205</c:v>
                </c:pt>
                <c:pt idx="6">
                  <c:v>9.1395069387755115</c:v>
                </c:pt>
                <c:pt idx="7">
                  <c:v>9.6607822222222204</c:v>
                </c:pt>
                <c:pt idx="8">
                  <c:v>9.895778684807258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3EE-4A26-87D1-1143806210D0}"/>
            </c:ext>
          </c:extLst>
        </c:ser>
        <c:ser>
          <c:idx val="1"/>
          <c:order val="1"/>
          <c:tx>
            <c:strRef>
              <c:f>'6-6'!$O$3</c:f>
              <c:strCache>
                <c:ptCount val="1"/>
                <c:pt idx="0">
                  <c:v>DESY 20/15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trendline>
            <c:spPr>
              <a:ln w="28575">
                <a:solidFill>
                  <a:srgbClr val="7030A0"/>
                </a:solidFill>
                <a:prstDash val="solid"/>
              </a:ln>
            </c:spPr>
            <c:trendlineType val="poly"/>
            <c:order val="2"/>
            <c:forward val="2"/>
            <c:backward val="2"/>
            <c:intercept val="0"/>
            <c:dispRSqr val="0"/>
            <c:dispEq val="0"/>
          </c:trendline>
          <c:xVal>
            <c:numRef>
              <c:f>'6-6'!$Q$5:$Q$12</c:f>
              <c:numCache>
                <c:formatCode>General</c:formatCode>
                <c:ptCount val="8"/>
                <c:pt idx="0">
                  <c:v>0</c:v>
                </c:pt>
                <c:pt idx="1">
                  <c:v>2147.2139999999999</c:v>
                </c:pt>
                <c:pt idx="2">
                  <c:v>2610.4332000000004</c:v>
                </c:pt>
                <c:pt idx="3">
                  <c:v>3715.404</c:v>
                </c:pt>
                <c:pt idx="4">
                  <c:v>5015.7954</c:v>
                </c:pt>
                <c:pt idx="5">
                  <c:v>5790.2400000000007</c:v>
                </c:pt>
                <c:pt idx="6">
                  <c:v>6620.1743999999999</c:v>
                </c:pt>
                <c:pt idx="7">
                  <c:v>8926.6200000000008</c:v>
                </c:pt>
              </c:numCache>
            </c:numRef>
          </c:xVal>
          <c:yVal>
            <c:numRef>
              <c:f>'6-6'!$O$5:$O$12</c:f>
              <c:numCache>
                <c:formatCode>General</c:formatCode>
                <c:ptCount val="8"/>
                <c:pt idx="0">
                  <c:v>0</c:v>
                </c:pt>
                <c:pt idx="1">
                  <c:v>2.5499999999999998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5.5</c:v>
                </c:pt>
                <c:pt idx="6">
                  <c:v>6</c:v>
                </c:pt>
                <c:pt idx="7">
                  <c:v>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3EE-4A26-87D1-1143806210D0}"/>
            </c:ext>
          </c:extLst>
        </c:ser>
        <c:ser>
          <c:idx val="7"/>
          <c:order val="2"/>
          <c:tx>
            <c:strRef>
              <c:f>'6-6'!$AE$3</c:f>
              <c:strCache>
                <c:ptCount val="1"/>
                <c:pt idx="0">
                  <c:v>5/3 Co-MgO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'6-6'!$AF$5:$AF$8</c:f>
              <c:numCache>
                <c:formatCode>General</c:formatCode>
                <c:ptCount val="4"/>
                <c:pt idx="0">
                  <c:v>0</c:v>
                </c:pt>
                <c:pt idx="1">
                  <c:v>800</c:v>
                </c:pt>
                <c:pt idx="2">
                  <c:v>900</c:v>
                </c:pt>
                <c:pt idx="3">
                  <c:v>1350</c:v>
                </c:pt>
              </c:numCache>
            </c:numRef>
          </c:xVal>
          <c:yVal>
            <c:numRef>
              <c:f>'6-6'!$AE$5:$AE$8</c:f>
              <c:numCache>
                <c:formatCode>General</c:formatCode>
                <c:ptCount val="4"/>
                <c:pt idx="0">
                  <c:v>0</c:v>
                </c:pt>
                <c:pt idx="1">
                  <c:v>12</c:v>
                </c:pt>
                <c:pt idx="2">
                  <c:v>15.6</c:v>
                </c:pt>
                <c:pt idx="3">
                  <c:v>17.399999999999999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3EE-4A26-87D1-114380621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344640"/>
        <c:axId val="111625728"/>
      </c:scatterChart>
      <c:valAx>
        <c:axId val="111344640"/>
        <c:scaling>
          <c:orientation val="minMax"/>
          <c:max val="8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de-DE" sz="1600" baseline="0"/>
                  <a:t>Load (MN)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 b="1" i="0" baseline="0"/>
            </a:pPr>
            <a:endParaRPr lang="de-DE"/>
          </a:p>
        </c:txPr>
        <c:crossAx val="111625728"/>
        <c:crossesAt val="0"/>
        <c:crossBetween val="midCat"/>
        <c:majorUnit val="1000"/>
        <c:minorUnit val="500"/>
        <c:dispUnits>
          <c:builtInUnit val="thousands"/>
        </c:dispUnits>
      </c:valAx>
      <c:valAx>
        <c:axId val="11162572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de-DE" sz="1600" baseline="0"/>
                  <a:t>Sample Pressure (GPa)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out"/>
        <c:tickLblPos val="nextTo"/>
        <c:spPr>
          <a:ln w="1905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600" b="1" i="0" baseline="0"/>
            </a:pPr>
            <a:endParaRPr lang="de-DE"/>
          </a:p>
        </c:txPr>
        <c:crossAx val="111344640"/>
        <c:crosses val="autoZero"/>
        <c:crossBetween val="midCat"/>
        <c:majorUnit val="5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12700"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0.75118</cdr:x>
      <cdr:y>0.55986</cdr:y>
    </cdr:from>
    <cdr:to>
      <cdr:x>0.9444</cdr:x>
      <cdr:y>0.66336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58894" y="2661461"/>
          <a:ext cx="1069764" cy="492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7030A0"/>
              </a:solidFill>
            </a:rPr>
            <a:t>≤ 8 </a:t>
          </a:r>
          <a:r>
            <a:rPr lang="en-US" sz="1800" b="1" dirty="0" err="1" smtClean="0">
              <a:solidFill>
                <a:srgbClr val="7030A0"/>
              </a:solidFill>
            </a:rPr>
            <a:t>GPa</a:t>
          </a:r>
          <a:endParaRPr lang="de-DE" sz="1800" b="1" dirty="0">
            <a:solidFill>
              <a:srgbClr val="7030A0"/>
            </a:solidFill>
          </a:endParaRPr>
        </a:p>
      </cdr:txBody>
    </cdr:sp>
  </cdr:relSizeAnchor>
  <cdr:relSizeAnchor xmlns:cdr="http://schemas.openxmlformats.org/drawingml/2006/chartDrawing">
    <cdr:from>
      <cdr:x>0.75118</cdr:x>
      <cdr:y>0.74562</cdr:y>
    </cdr:from>
    <cdr:to>
      <cdr:x>0.9444</cdr:x>
      <cdr:y>0.84912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58894" y="3544539"/>
          <a:ext cx="1069764" cy="492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0070C0"/>
              </a:solidFill>
            </a:rPr>
            <a:t>≤ </a:t>
          </a:r>
          <a:r>
            <a:rPr lang="en-US" sz="1800" b="1" dirty="0" smtClean="0">
              <a:solidFill>
                <a:srgbClr val="0070C0"/>
              </a:solidFill>
            </a:rPr>
            <a:t>4 </a:t>
          </a:r>
          <a:r>
            <a:rPr lang="en-US" sz="1800" b="1" dirty="0" err="1" smtClean="0">
              <a:solidFill>
                <a:srgbClr val="0070C0"/>
              </a:solidFill>
            </a:rPr>
            <a:t>GPa</a:t>
          </a:r>
          <a:endParaRPr lang="de-DE" sz="1800" b="1" dirty="0">
            <a:solidFill>
              <a:srgbClr val="0070C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720679"/>
          </a:xfrm>
          <a:prstGeom prst="rect">
            <a:avLst/>
          </a:prstGeom>
        </p:spPr>
        <p:txBody>
          <a:bodyPr vert="horz" lIns="138824" tIns="69412" rIns="138824" bIns="69412" rtlCol="0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5495" y="0"/>
            <a:ext cx="4303607" cy="720679"/>
          </a:xfrm>
          <a:prstGeom prst="rect">
            <a:avLst/>
          </a:prstGeom>
        </p:spPr>
        <p:txBody>
          <a:bodyPr vert="horz" lIns="138824" tIns="69412" rIns="138824" bIns="69412" rtlCol="0"/>
          <a:lstStyle>
            <a:lvl1pPr algn="r">
              <a:defRPr sz="1800"/>
            </a:lvl1pPr>
          </a:lstStyle>
          <a:p>
            <a:fld id="{FC75E6C4-5F43-4FF9-96D4-21B8157BE639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13643023"/>
            <a:ext cx="4303607" cy="720678"/>
          </a:xfrm>
          <a:prstGeom prst="rect">
            <a:avLst/>
          </a:prstGeom>
        </p:spPr>
        <p:txBody>
          <a:bodyPr vert="horz" lIns="138824" tIns="69412" rIns="138824" bIns="69412" rtlCol="0" anchor="b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5495" y="13643023"/>
            <a:ext cx="4303607" cy="720678"/>
          </a:xfrm>
          <a:prstGeom prst="rect">
            <a:avLst/>
          </a:prstGeom>
        </p:spPr>
        <p:txBody>
          <a:bodyPr vert="horz" lIns="138824" tIns="69412" rIns="138824" bIns="69412" rtlCol="0" anchor="b"/>
          <a:lstStyle>
            <a:lvl1pPr algn="r">
              <a:defRPr sz="18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720679"/>
          </a:xfrm>
          <a:prstGeom prst="rect">
            <a:avLst/>
          </a:prstGeom>
        </p:spPr>
        <p:txBody>
          <a:bodyPr vert="horz" lIns="138824" tIns="69412" rIns="138824" bIns="69412" rtlCol="0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720679"/>
          </a:xfrm>
          <a:prstGeom prst="rect">
            <a:avLst/>
          </a:prstGeom>
        </p:spPr>
        <p:txBody>
          <a:bodyPr vert="horz" lIns="138824" tIns="69412" rIns="138824" bIns="69412" rtlCol="0"/>
          <a:lstStyle>
            <a:lvl1pPr algn="r">
              <a:defRPr sz="1800"/>
            </a:lvl1pPr>
          </a:lstStyle>
          <a:p>
            <a:fld id="{801BD367-6A7A-405A-BFB1-15817186491F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5463"/>
            <a:ext cx="6464300" cy="484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824" tIns="69412" rIns="138824" bIns="694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140" y="6912530"/>
            <a:ext cx="7945120" cy="6490511"/>
          </a:xfrm>
          <a:prstGeom prst="rect">
            <a:avLst/>
          </a:prstGeom>
        </p:spPr>
        <p:txBody>
          <a:bodyPr vert="horz" lIns="138824" tIns="69412" rIns="138824" bIns="69412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3643023"/>
            <a:ext cx="4303607" cy="720678"/>
          </a:xfrm>
          <a:prstGeom prst="rect">
            <a:avLst/>
          </a:prstGeom>
        </p:spPr>
        <p:txBody>
          <a:bodyPr vert="horz" lIns="138824" tIns="69412" rIns="138824" bIns="69412" rtlCol="0" anchor="b"/>
          <a:lstStyle>
            <a:lvl1pPr algn="l">
              <a:defRPr sz="1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5495" y="13643023"/>
            <a:ext cx="4303607" cy="720678"/>
          </a:xfrm>
          <a:prstGeom prst="rect">
            <a:avLst/>
          </a:prstGeom>
        </p:spPr>
        <p:txBody>
          <a:bodyPr vert="horz" lIns="138824" tIns="69412" rIns="138824" bIns="69412" rtlCol="0" anchor="b"/>
          <a:lstStyle>
            <a:lvl1pPr algn="r">
              <a:defRPr sz="18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49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521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483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774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41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22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700 C: </a:t>
            </a:r>
            <a:r>
              <a:rPr lang="en-US" dirty="0" err="1" smtClean="0"/>
              <a:t>Boudin</a:t>
            </a:r>
            <a:r>
              <a:rPr lang="en-US" baseline="0" dirty="0" smtClean="0"/>
              <a:t> wavelength is 1000 um (1 mm), and </a:t>
            </a:r>
            <a:r>
              <a:rPr lang="en-US" baseline="0" dirty="0" err="1" smtClean="0"/>
              <a:t>n_marble</a:t>
            </a:r>
            <a:r>
              <a:rPr lang="en-US" baseline="0" dirty="0" smtClean="0"/>
              <a:t> = 11, and m ~ 2.5, then </a:t>
            </a:r>
            <a:r>
              <a:rPr lang="en-US" baseline="0" dirty="0" err="1" smtClean="0"/>
              <a:t>n_amph</a:t>
            </a:r>
            <a:r>
              <a:rPr lang="en-US" baseline="0" dirty="0" smtClean="0"/>
              <a:t> ~ 8 to 9 (ductile </a:t>
            </a:r>
            <a:r>
              <a:rPr lang="en-US" baseline="0" dirty="0" err="1" smtClean="0"/>
              <a:t>behaviour</a:t>
            </a:r>
            <a:r>
              <a:rPr lang="en-US" baseline="0" smtClean="0"/>
              <a:t>)</a:t>
            </a:r>
            <a:endParaRPr lang="en-US" baseline="0" dirty="0" smtClean="0"/>
          </a:p>
          <a:p>
            <a:r>
              <a:rPr lang="en-US" baseline="0" dirty="0" smtClean="0"/>
              <a:t>For 500 C: </a:t>
            </a:r>
            <a:r>
              <a:rPr lang="en-US" baseline="0" dirty="0" err="1" smtClean="0"/>
              <a:t>Boudin</a:t>
            </a:r>
            <a:r>
              <a:rPr lang="en-US" baseline="0" dirty="0" smtClean="0"/>
              <a:t> wavelength is 280 um, and </a:t>
            </a:r>
            <a:r>
              <a:rPr lang="en-US" baseline="0" dirty="0" err="1" smtClean="0"/>
              <a:t>n_marble</a:t>
            </a:r>
            <a:r>
              <a:rPr lang="en-US" baseline="0" dirty="0" smtClean="0"/>
              <a:t> = 11, and m ~ 2 to 3, then </a:t>
            </a:r>
            <a:r>
              <a:rPr lang="en-US" baseline="0" dirty="0" err="1" smtClean="0"/>
              <a:t>n_amph</a:t>
            </a:r>
            <a:r>
              <a:rPr lang="en-US" baseline="0" dirty="0" smtClean="0"/>
              <a:t> &gt; 100 (brittle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)!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732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613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751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656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65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365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873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300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925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925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624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77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137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15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990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77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301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751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429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341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9837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145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889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595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775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908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68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9981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1744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363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One way of looking at what</a:t>
            </a:r>
            <a:r>
              <a:rPr lang="en-US" baseline="0" noProof="0" dirty="0" smtClean="0"/>
              <a:t> happens in more complex system in a simplified way is to look at the .so called facies =&gt; regions of the P-T phase diagram for all rocks.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C2512-F5D2-43E2-8EA9-0869EBDFD799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540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153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32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4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497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97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80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19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FA66228A-40CC-4875-B5B2-E0DA77FB3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5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15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7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6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6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26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42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BF7FF"/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5400000">
              <a:schemeClr val="bg2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395536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endParaRPr lang="de-DE" sz="1000" b="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187624" y="36004"/>
            <a:ext cx="72008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BL Char.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197971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HP techniques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3131840" y="36004"/>
            <a:ext cx="129614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Science highlights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0" name="Rounded Rectangle 9"/>
          <p:cNvSpPr/>
          <p:nvPr userDrawn="1"/>
        </p:nvSpPr>
        <p:spPr>
          <a:xfrm>
            <a:off x="4499992" y="36004"/>
            <a:ext cx="108012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Instrumentation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52120" y="36004"/>
            <a:ext cx="1008112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User support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6732240" y="40258"/>
            <a:ext cx="1017290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Future</a:t>
            </a:r>
            <a:r>
              <a:rPr lang="en-US" sz="10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 plans</a:t>
            </a:r>
            <a:endParaRPr lang="de-DE" sz="1000" dirty="0" err="1" smtClean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12360" y="36004"/>
            <a:ext cx="936104" cy="188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Summary</a:t>
            </a:r>
            <a:endParaRPr lang="de-DE" sz="1000" dirty="0" err="1" smtClean="0">
              <a:solidFill>
                <a:schemeClr val="tx1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4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DC059C8A-4E30-4CF7-8596-8085B43DF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AD71804E-76B6-4901-BC63-91145FE90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704B3C6-C432-42C5-94A1-832129851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E82049A-6019-4056-8638-0E7938261DF0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8E7668B4-E772-45DD-8F6B-23E9883B6073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1383398B-695A-4C6B-980D-9B67FB512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00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138113" y="95250"/>
            <a:ext cx="8851900" cy="544513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chemeClr val="accent6">
                  <a:lumMod val="20000"/>
                  <a:lumOff val="80000"/>
                </a:schemeClr>
              </a:contourClr>
            </a:sp3d>
          </a:bodyPr>
          <a:lstStyle>
            <a:lvl1pPr>
              <a:defRPr sz="20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z="2800" i="1" kern="0" dirty="0" smtClean="0">
                <a:solidFill>
                  <a:schemeClr val="accent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stA="55000" endA="300" endPos="45000" dir="5400000" sy="-100000" algn="bl" rotWithShape="0"/>
                </a:effectLst>
              </a:rPr>
              <a:t>Overview</a:t>
            </a:r>
            <a:endParaRPr lang="de-DE" sz="2800" i="1" kern="0" dirty="0">
              <a:solidFill>
                <a:schemeClr val="accent2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stA="55000" endA="300" endPos="4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34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au-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1619671" cy="633257"/>
          </a:xfrm>
          <a:prstGeom prst="rect">
            <a:avLst/>
          </a:prstGeom>
          <a:noFill/>
        </p:spPr>
      </p:pic>
      <p:pic>
        <p:nvPicPr>
          <p:cNvPr id="3" name="Picture 2" descr="http://pr.desy.de/sites2009/site_pr/content/e223/e228/infoboxContent284/DESY-Logo-cyan-RGB_ger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85" y="9736"/>
            <a:ext cx="601216" cy="6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r Verbinder 4"/>
          <p:cNvCxnSpPr/>
          <p:nvPr userDrawn="1"/>
        </p:nvCxnSpPr>
        <p:spPr>
          <a:xfrm flipV="1">
            <a:off x="1619673" y="608120"/>
            <a:ext cx="7524327" cy="1256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200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au-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1619671" cy="633257"/>
          </a:xfrm>
          <a:prstGeom prst="rect">
            <a:avLst/>
          </a:prstGeom>
          <a:noFill/>
        </p:spPr>
      </p:pic>
      <p:pic>
        <p:nvPicPr>
          <p:cNvPr id="3" name="Picture 2" descr="http://pr.desy.de/sites2009/site_pr/content/e223/e228/infoboxContent284/DESY-Logo-cyan-RGB_ger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85" y="9736"/>
            <a:ext cx="601216" cy="6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r Verbinder 4"/>
          <p:cNvCxnSpPr/>
          <p:nvPr userDrawn="1"/>
        </p:nvCxnSpPr>
        <p:spPr>
          <a:xfrm flipV="1">
            <a:off x="1619673" y="608120"/>
            <a:ext cx="7524327" cy="1256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979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E6D37-DED3-4B8E-8428-DA8D1336693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A576D5-F8F3-42BF-907A-355DB923345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1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95250"/>
            <a:ext cx="8851900" cy="544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48433" y="6554527"/>
            <a:ext cx="7315956" cy="186841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Water in the Earth | H.P. Liermann, Feb. 2018 |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3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15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| P61 Large Volume Press beamline | Robert FARLA, 28 September 2018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=""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=""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| P61 Large Volume Press beamline | Robert FARLA, 28 September 2018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1A9E512-39DB-45FA-95C7-CE8C891DDC6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88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67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g"/><Relationship Id="rId5" Type="http://schemas.microsoft.com/office/2007/relationships/hdphoto" Target="../media/hdphoto3.wdp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microsoft.com/office/2007/relationships/hdphoto" Target="../media/hdphoto4.wdp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7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6.gif"/><Relationship Id="rId4" Type="http://schemas.openxmlformats.org/officeDocument/2006/relationships/image" Target="../media/image10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arlarob\Downloads\New folder (4)\1Shot_20180328_1659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9"/>
          <a:stretch/>
        </p:blipFill>
        <p:spPr bwMode="auto">
          <a:xfrm>
            <a:off x="0" y="3475608"/>
            <a:ext cx="479573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425184" cy="1855253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GB" sz="3600" dirty="0"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The LVP beamline P61B at PETRA III</a:t>
            </a:r>
            <a:r>
              <a:rPr lang="en-GB" sz="3600" dirty="0" smtClean="0"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:</a:t>
            </a:r>
            <a:endParaRPr lang="en-US" sz="3600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287" y="883477"/>
            <a:ext cx="8353425" cy="889339"/>
          </a:xfrm>
        </p:spPr>
        <p:txBody>
          <a:bodyPr/>
          <a:lstStyle/>
          <a:p>
            <a:r>
              <a:rPr lang="en-GB" sz="24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Development </a:t>
            </a:r>
            <a:r>
              <a:rPr lang="en-GB" sz="240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and </a:t>
            </a:r>
            <a:r>
              <a:rPr lang="en-GB" sz="24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experiments</a:t>
            </a:r>
            <a:endParaRPr lang="en-US" sz="240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954170" y="3645024"/>
            <a:ext cx="3672408" cy="2448272"/>
          </a:xfrm>
        </p:spPr>
        <p:txBody>
          <a:bodyPr/>
          <a:lstStyle/>
          <a:p>
            <a:r>
              <a:rPr lang="en-US" sz="2000" b="1" dirty="0" smtClean="0"/>
              <a:t>Robert FARLA</a:t>
            </a:r>
          </a:p>
          <a:p>
            <a:endParaRPr lang="en-US" sz="2000" dirty="0" smtClean="0"/>
          </a:p>
          <a:p>
            <a:r>
              <a:rPr lang="en-US" sz="2000" dirty="0" smtClean="0"/>
              <a:t>APS, Argonne Nat. Lab, USA</a:t>
            </a:r>
            <a:br>
              <a:rPr lang="en-US" sz="2000" dirty="0" smtClean="0"/>
            </a:br>
            <a:r>
              <a:rPr lang="en-US" dirty="0" smtClean="0"/>
              <a:t>28 September 2018</a:t>
            </a:r>
          </a:p>
          <a:p>
            <a:endParaRPr lang="en-US" sz="1400" dirty="0"/>
          </a:p>
          <a:p>
            <a:r>
              <a:rPr lang="en-US" sz="1400" dirty="0" err="1" smtClean="0"/>
              <a:t>Ack</a:t>
            </a:r>
            <a:r>
              <a:rPr lang="en-US" sz="1400" dirty="0" smtClean="0"/>
              <a:t>: </a:t>
            </a:r>
            <a:r>
              <a:rPr lang="en-US" sz="1400" dirty="0" err="1" smtClean="0"/>
              <a:t>Shrikant</a:t>
            </a:r>
            <a:r>
              <a:rPr lang="en-US" sz="1400" dirty="0" smtClean="0"/>
              <a:t> Bhat, Stefan Sonntag, Nico </a:t>
            </a:r>
            <a:r>
              <a:rPr lang="en-US" sz="1400" dirty="0" err="1" smtClean="0"/>
              <a:t>Gaida</a:t>
            </a:r>
            <a:r>
              <a:rPr lang="en-US" sz="1400" dirty="0" smtClean="0"/>
              <a:t>, Eleonora </a:t>
            </a:r>
            <a:r>
              <a:rPr lang="en-US" sz="1400" dirty="0" err="1" smtClean="0"/>
              <a:t>Kulik</a:t>
            </a:r>
            <a:r>
              <a:rPr lang="en-US" sz="1400" dirty="0" smtClean="0"/>
              <a:t>, Norimasa </a:t>
            </a:r>
            <a:r>
              <a:rPr lang="en-US" sz="1400" dirty="0" err="1" smtClean="0"/>
              <a:t>Nishiyama</a:t>
            </a:r>
            <a:r>
              <a:rPr lang="en-US" sz="1400" dirty="0" smtClean="0"/>
              <a:t>, Wolfgang </a:t>
            </a:r>
            <a:r>
              <a:rPr lang="en-US" sz="1400" dirty="0" err="1" smtClean="0"/>
              <a:t>Drube</a:t>
            </a:r>
            <a:r>
              <a:rPr lang="en-US" sz="1400" dirty="0" smtClean="0"/>
              <a:t>, </a:t>
            </a:r>
            <a:r>
              <a:rPr lang="en-US" sz="1400" dirty="0" err="1" smtClean="0"/>
              <a:t>Tomo</a:t>
            </a:r>
            <a:r>
              <a:rPr lang="en-US" sz="1400" dirty="0" smtClean="0"/>
              <a:t> </a:t>
            </a:r>
            <a:r>
              <a:rPr lang="en-US" sz="1400" dirty="0" err="1" smtClean="0"/>
              <a:t>Katsura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4305232" y="2636912"/>
            <a:ext cx="864096" cy="5760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72008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8542"/>
            <a:ext cx="6930286" cy="502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467954" y="4151412"/>
            <a:ext cx="3121833" cy="2170337"/>
            <a:chOff x="3692563" y="1645483"/>
            <a:chExt cx="3399717" cy="2363525"/>
          </a:xfrm>
        </p:grpSpPr>
        <p:pic>
          <p:nvPicPr>
            <p:cNvPr id="28" name="Picture 16" descr="D:\DESY Beamline\DESYday\Poster figures\Shrikant\IMG_20170829_14042876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959" y="1645483"/>
              <a:ext cx="2374209" cy="236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692563" y="3635732"/>
              <a:ext cx="3399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Before compression</a:t>
              </a:r>
              <a:endParaRPr lang="de-DE" sz="16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12803" y="4163500"/>
            <a:ext cx="3121833" cy="2170668"/>
            <a:chOff x="24354479" y="32391227"/>
            <a:chExt cx="3868675" cy="2689960"/>
          </a:xfrm>
        </p:grpSpPr>
        <p:pic>
          <p:nvPicPr>
            <p:cNvPr id="33" name="Picture 17" descr="D:\DESY Beamline\DESYday\Poster figures\Shrikant\IMG_20170925_092422029_HD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2339" y="32391227"/>
              <a:ext cx="2689960" cy="2689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4354479" y="34651192"/>
              <a:ext cx="3868675" cy="419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After compression</a:t>
              </a:r>
              <a:endParaRPr lang="de-DE" sz="16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91229" y="3919361"/>
            <a:ext cx="839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ZnTe</a:t>
            </a:r>
            <a:r>
              <a:rPr lang="en-US" sz="1400" b="1" dirty="0" smtClean="0"/>
              <a:t> </a:t>
            </a:r>
            <a:r>
              <a:rPr lang="en-US" sz="1400" b="1" dirty="0" smtClean="0">
                <a:sym typeface="Wingdings" panose="05000000000000000000" pitchFamily="2" charset="2"/>
              </a:rPr>
              <a:t></a:t>
            </a:r>
            <a:endParaRPr lang="de-DE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478732" y="3511533"/>
            <a:ext cx="839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ZnTe</a:t>
            </a:r>
            <a:r>
              <a:rPr lang="en-US" sz="1400" b="1" dirty="0" smtClean="0"/>
              <a:t> </a:t>
            </a:r>
            <a:r>
              <a:rPr lang="en-US" sz="1400" b="1" dirty="0" smtClean="0">
                <a:sym typeface="Wingdings" panose="05000000000000000000" pitchFamily="2" charset="2"/>
              </a:rPr>
              <a:t></a:t>
            </a:r>
            <a:endParaRPr lang="de-DE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592757" y="2877043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ZnS</a:t>
            </a:r>
            <a:r>
              <a:rPr lang="en-US" sz="1400" b="1" dirty="0" smtClean="0"/>
              <a:t> </a:t>
            </a:r>
            <a:r>
              <a:rPr lang="en-US" sz="1400" b="1" dirty="0" smtClean="0">
                <a:sym typeface="Wingdings" panose="05000000000000000000" pitchFamily="2" charset="2"/>
              </a:rPr>
              <a:t></a:t>
            </a:r>
            <a:endParaRPr lang="de-DE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933488" y="2542524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GaAs </a:t>
            </a:r>
            <a:r>
              <a:rPr lang="en-US" sz="1400" b="1" dirty="0" smtClean="0">
                <a:sym typeface="Wingdings" panose="05000000000000000000" pitchFamily="2" charset="2"/>
              </a:rPr>
              <a:t></a:t>
            </a:r>
            <a:endParaRPr lang="de-DE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88814" y="1700220"/>
            <a:ext cx="782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GaP</a:t>
            </a:r>
            <a:r>
              <a:rPr lang="en-US" sz="1400" b="1" dirty="0" smtClean="0"/>
              <a:t> </a:t>
            </a:r>
            <a:r>
              <a:rPr lang="en-US" sz="1400" b="1" dirty="0" smtClean="0">
                <a:sym typeface="Wingdings" panose="05000000000000000000" pitchFamily="2" charset="2"/>
              </a:rPr>
              <a:t></a:t>
            </a:r>
            <a:endParaRPr lang="de-DE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60327" y="1467343"/>
            <a:ext cx="146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Room temperature</a:t>
            </a:r>
            <a:endParaRPr lang="de-DE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5574001" y="1484783"/>
            <a:ext cx="1734303" cy="2428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2258" y="1760955"/>
            <a:ext cx="23150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Sample sizes: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8/3 ~ 1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10/4 ~ 1.5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14/7 ~ 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18/10 ~ 2.5 mm</a:t>
            </a:r>
            <a:endParaRPr lang="de-DE" sz="2000" dirty="0" err="1" smtClean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‘</a:t>
            </a:r>
            <a:r>
              <a:rPr lang="de-DE" dirty="0" err="1"/>
              <a:t>Kawai</a:t>
            </a:r>
            <a:r>
              <a:rPr lang="de-DE" dirty="0"/>
              <a:t>’ </a:t>
            </a:r>
            <a:r>
              <a:rPr lang="de-DE" dirty="0" err="1"/>
              <a:t>octahedral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(6-8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Isotropic compression</a:t>
            </a:r>
            <a:endParaRPr lang="de-DE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| P61B Large Volume Press beamline | Robert FARLA, 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716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‘</a:t>
            </a:r>
            <a:r>
              <a:rPr lang="de-DE" dirty="0" err="1"/>
              <a:t>Kawai</a:t>
            </a:r>
            <a:r>
              <a:rPr lang="de-DE" dirty="0"/>
              <a:t>’ </a:t>
            </a:r>
            <a:r>
              <a:rPr lang="de-DE" dirty="0" err="1"/>
              <a:t>octahedral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(6-8)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Targeting pressures &gt; 40 </a:t>
            </a:r>
            <a:r>
              <a:rPr lang="en-US" dirty="0" err="1"/>
              <a:t>GPa</a:t>
            </a:r>
            <a:r>
              <a:rPr lang="en-US" dirty="0"/>
              <a:t> at high temperatures in the LVP</a:t>
            </a:r>
            <a:endParaRPr lang="de-DE" dirty="0"/>
          </a:p>
          <a:p>
            <a:endParaRPr lang="de-DE" dirty="0"/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0FA8E9C6-4031-40AD-9795-0B0331332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803288" cy="330449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01174"/>
            <a:ext cx="4918473" cy="17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図 4">
            <a:extLst>
              <a:ext uri="{FF2B5EF4-FFF2-40B4-BE49-F238E27FC236}">
                <a16:creationId xmlns="" xmlns:a16="http://schemas.microsoft.com/office/drawing/2014/main" id="{A04A72FE-C4AA-4CC3-BA25-09927B9A9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95" y="2849000"/>
            <a:ext cx="4623570" cy="36391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1520" y="4581128"/>
            <a:ext cx="3744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Spacer system with cage to shrink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stage anvil EL from 60 mm to 50 mm for smaller WC anvils</a:t>
            </a:r>
            <a:br>
              <a:rPr lang="en-US" sz="1600" dirty="0" smtClean="0"/>
            </a:br>
            <a:r>
              <a:rPr lang="en-US" sz="1600" dirty="0" smtClean="0"/>
              <a:t>(27 mm EL). </a:t>
            </a:r>
            <a:endParaRPr lang="de-DE" sz="1600" dirty="0" err="1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69" y="5230391"/>
            <a:ext cx="1184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11560" y="580526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Fujilloy</a:t>
            </a:r>
            <a:r>
              <a:rPr lang="en-US" sz="1600" dirty="0" smtClean="0"/>
              <a:t> F05 anvils with negative tapers (-1°)</a:t>
            </a:r>
            <a:endParaRPr lang="de-DE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38159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290701"/>
              </p:ext>
            </p:extLst>
          </p:nvPr>
        </p:nvGraphicFramePr>
        <p:xfrm>
          <a:off x="310272" y="1483475"/>
          <a:ext cx="5536497" cy="475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187624" y="4944028"/>
            <a:ext cx="45719" cy="6811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648" y="3294122"/>
            <a:ext cx="1764196" cy="14988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8268" y="4540773"/>
            <a:ext cx="437427" cy="6811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210483" y="4878298"/>
            <a:ext cx="116410" cy="6811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1268688" y="4838912"/>
            <a:ext cx="171164" cy="6811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688" y="1637937"/>
            <a:ext cx="1351352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45946" y="4365104"/>
            <a:ext cx="297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20/15 ~ 6 mm</a:t>
            </a:r>
          </a:p>
        </p:txBody>
      </p:sp>
      <p:pic>
        <p:nvPicPr>
          <p:cNvPr id="20" name="Picture 18" descr="D:\DESY Beamline\DESYday\Poster figures\phone\1Shot_20171102_102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637939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Cubic geometry </a:t>
            </a:r>
            <a:r>
              <a:rPr lang="en-GB" dirty="0"/>
              <a:t>(6-6)</a:t>
            </a:r>
            <a:br>
              <a:rPr lang="en-GB" dirty="0"/>
            </a:b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Isotropic compression of very large sample volumes</a:t>
            </a:r>
            <a:endParaRPr lang="de-DE" dirty="0"/>
          </a:p>
        </p:txBody>
      </p:sp>
      <p:sp>
        <p:nvSpPr>
          <p:cNvPr id="8" name="Freeform 7"/>
          <p:cNvSpPr/>
          <p:nvPr/>
        </p:nvSpPr>
        <p:spPr>
          <a:xfrm>
            <a:off x="1138844" y="4921135"/>
            <a:ext cx="4239491" cy="739832"/>
          </a:xfrm>
          <a:custGeom>
            <a:avLst/>
            <a:gdLst>
              <a:gd name="connsiteX0" fmla="*/ 0 w 4239491"/>
              <a:gd name="connsiteY0" fmla="*/ 739832 h 739832"/>
              <a:gd name="connsiteX1" fmla="*/ 4239491 w 4239491"/>
              <a:gd name="connsiteY1" fmla="*/ 0 h 73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9491" h="739832">
                <a:moveTo>
                  <a:pt x="0" y="739832"/>
                </a:moveTo>
                <a:cubicBezTo>
                  <a:pt x="1575262" y="395547"/>
                  <a:pt x="3150524" y="51262"/>
                  <a:pt x="4239491" y="0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24" y="1637937"/>
            <a:ext cx="2160240" cy="20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45946" y="4725144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30/20 </a:t>
            </a:r>
            <a:r>
              <a:rPr lang="en-US" sz="2000" b="1" dirty="0">
                <a:solidFill>
                  <a:srgbClr val="0070C0"/>
                </a:solidFill>
              </a:rPr>
              <a:t>~ 10 mm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5465" y="179430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</a:t>
            </a:r>
            <a:endParaRPr lang="de-DE" sz="1600" dirty="0" err="1" smtClean="0"/>
          </a:p>
        </p:txBody>
      </p:sp>
      <p:sp>
        <p:nvSpPr>
          <p:cNvPr id="22" name="TextBox 21"/>
          <p:cNvSpPr txBox="1"/>
          <p:nvPr/>
        </p:nvSpPr>
        <p:spPr>
          <a:xfrm>
            <a:off x="7918169" y="1650286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ZrO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23" name="TextBox 22"/>
          <p:cNvSpPr txBox="1"/>
          <p:nvPr/>
        </p:nvSpPr>
        <p:spPr>
          <a:xfrm>
            <a:off x="4716016" y="2276872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 (disc)</a:t>
            </a:r>
            <a:endParaRPr lang="de-DE" sz="1600" dirty="0" err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5132098" y="2869870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MgO</a:t>
            </a:r>
            <a:endParaRPr lang="de-DE" sz="1600" dirty="0" err="1" smtClean="0"/>
          </a:p>
        </p:txBody>
      </p:sp>
      <p:sp>
        <p:nvSpPr>
          <p:cNvPr id="25" name="TextBox 24"/>
          <p:cNvSpPr txBox="1"/>
          <p:nvPr/>
        </p:nvSpPr>
        <p:spPr>
          <a:xfrm>
            <a:off x="7860224" y="2955568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MgO</a:t>
            </a:r>
            <a:r>
              <a:rPr lang="en-US" sz="1600" dirty="0" smtClean="0"/>
              <a:t>/</a:t>
            </a:r>
            <a:r>
              <a:rPr lang="en-US" sz="1600" i="1" dirty="0" err="1" smtClean="0"/>
              <a:t>h</a:t>
            </a:r>
            <a:r>
              <a:rPr lang="en-US" sz="1600" dirty="0" err="1" smtClean="0"/>
              <a:t>BN</a:t>
            </a:r>
            <a:endParaRPr lang="de-DE" sz="1600" dirty="0" err="1" smtClean="0"/>
          </a:p>
        </p:txBody>
      </p:sp>
      <p:sp>
        <p:nvSpPr>
          <p:cNvPr id="26" name="TextBox 25"/>
          <p:cNvSpPr txBox="1"/>
          <p:nvPr/>
        </p:nvSpPr>
        <p:spPr>
          <a:xfrm>
            <a:off x="7833697" y="2323759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graphite</a:t>
            </a:r>
            <a:endParaRPr lang="de-DE" sz="1600" dirty="0" err="1" smtClean="0"/>
          </a:p>
        </p:txBody>
      </p:sp>
      <p:sp>
        <p:nvSpPr>
          <p:cNvPr id="17" name="TextBox 16"/>
          <p:cNvSpPr txBox="1"/>
          <p:nvPr/>
        </p:nvSpPr>
        <p:spPr>
          <a:xfrm>
            <a:off x="5510465" y="5559567"/>
            <a:ext cx="278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WC Anvils may not survive up to 15 MN…</a:t>
            </a:r>
            <a:endParaRPr lang="de-DE" sz="1600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1187624" y="3501008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50 mm ø base!</a:t>
            </a:r>
            <a:endParaRPr lang="de-DE" sz="1600" dirty="0" err="1" smtClean="0"/>
          </a:p>
        </p:txBody>
      </p:sp>
      <p:sp>
        <p:nvSpPr>
          <p:cNvPr id="21" name="TextBox 20"/>
          <p:cNvSpPr txBox="1"/>
          <p:nvPr/>
        </p:nvSpPr>
        <p:spPr>
          <a:xfrm>
            <a:off x="5220072" y="1143794"/>
            <a:ext cx="31320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Pyrophyllite</a:t>
            </a:r>
            <a:r>
              <a:rPr lang="en-US" sz="1600" dirty="0" smtClean="0"/>
              <a:t> cube</a:t>
            </a:r>
          </a:p>
          <a:p>
            <a:pPr algn="ctr"/>
            <a:r>
              <a:rPr lang="en-US" sz="1600" dirty="0" smtClean="0"/>
              <a:t>(pre-fired @ 500 °C overnight)</a:t>
            </a:r>
            <a:endParaRPr lang="de-DE" sz="1600" dirty="0" err="1" smtClean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| P61B Large Volume Press beamline | Robert FARLA, 28 September 2018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24711" y="4067780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Sample sizes:</a:t>
            </a:r>
          </a:p>
        </p:txBody>
      </p:sp>
    </p:spTree>
    <p:extLst>
      <p:ext uri="{BB962C8B-B14F-4D97-AF65-F5344CB8AC3E}">
        <p14:creationId xmlns:p14="http://schemas.microsoft.com/office/powerpoint/2010/main" val="30056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44" y="4271136"/>
            <a:ext cx="2705205" cy="139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56176" y="40863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 mm</a:t>
            </a:r>
            <a:endParaRPr lang="de-DE" sz="1600" dirty="0" err="1" smtClean="0"/>
          </a:p>
        </p:txBody>
      </p:sp>
      <p:sp>
        <p:nvSpPr>
          <p:cNvPr id="45" name="TextBox 44"/>
          <p:cNvSpPr txBox="1"/>
          <p:nvPr/>
        </p:nvSpPr>
        <p:spPr>
          <a:xfrm>
            <a:off x="6935686" y="4086364"/>
            <a:ext cx="92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 mm</a:t>
            </a:r>
            <a:endParaRPr lang="de-DE" sz="1600" dirty="0" err="1" smtClean="0"/>
          </a:p>
        </p:txBody>
      </p:sp>
      <p:sp>
        <p:nvSpPr>
          <p:cNvPr id="46" name="TextBox 45"/>
          <p:cNvSpPr txBox="1"/>
          <p:nvPr/>
        </p:nvSpPr>
        <p:spPr>
          <a:xfrm>
            <a:off x="7884368" y="4086364"/>
            <a:ext cx="92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 mm</a:t>
            </a:r>
            <a:endParaRPr lang="de-DE" sz="1600" dirty="0" err="1" smtClean="0"/>
          </a:p>
        </p:txBody>
      </p:sp>
      <p:pic>
        <p:nvPicPr>
          <p:cNvPr id="47" name="Picture 2" descr="C:\Users\farlarob\Downloads\New folder (6)\1Shot_20180419_0905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9844"/>
          <a:stretch/>
        </p:blipFill>
        <p:spPr bwMode="auto">
          <a:xfrm>
            <a:off x="6046944" y="1530916"/>
            <a:ext cx="2705205" cy="24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2090" y="5993327"/>
            <a:ext cx="1632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9900"/>
                </a:solidFill>
              </a:rPr>
              <a:t>8/6 ~ 2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5/3 ~ 1 mm</a:t>
            </a:r>
            <a:endParaRPr lang="de-DE" sz="1600" dirty="0" err="1">
              <a:solidFill>
                <a:schemeClr val="accent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81" y="1412776"/>
            <a:ext cx="6163643" cy="4745660"/>
            <a:chOff x="-6286677" y="-2456192"/>
            <a:chExt cx="6163643" cy="47456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86677" y="-2456192"/>
              <a:ext cx="5887318" cy="4745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17635" y="-1308038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669900"/>
                  </a:solidFill>
                </a:rPr>
                <a:t>12 </a:t>
              </a:r>
              <a:r>
                <a:rPr lang="en-US" sz="1600" b="1" dirty="0" err="1" smtClean="0">
                  <a:solidFill>
                    <a:srgbClr val="669900"/>
                  </a:solidFill>
                </a:rPr>
                <a:t>GPa</a:t>
              </a:r>
              <a:endParaRPr lang="en-US" sz="1600" b="1" dirty="0" smtClean="0">
                <a:solidFill>
                  <a:srgbClr val="6699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7266" y="-1053269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8/6</a:t>
              </a:r>
              <a:endParaRPr lang="de-DE" sz="1600" dirty="0" err="1" smtClean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221080" y="-260313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12/9</a:t>
              </a:r>
              <a:endParaRPr lang="de-DE" sz="1600" dirty="0" err="1" smtClean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403823" y="-509843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8 </a:t>
              </a:r>
              <a:r>
                <a:rPr lang="en-US" sz="1600" b="1" dirty="0" err="1" smtClean="0">
                  <a:solidFill>
                    <a:srgbClr val="0070C0"/>
                  </a:solidFill>
                </a:rPr>
                <a:t>GPa</a:t>
              </a:r>
              <a:endParaRPr lang="en-US" sz="1600" b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488068" y="640152"/>
              <a:ext cx="9444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50000"/>
                    </a:schemeClr>
                  </a:solidFill>
                </a:rPr>
                <a:t>&gt; 5 </a:t>
              </a:r>
              <a:r>
                <a:rPr lang="en-US" sz="1600" b="1" dirty="0" err="1" smtClean="0">
                  <a:solidFill>
                    <a:schemeClr val="bg2">
                      <a:lumMod val="50000"/>
                    </a:schemeClr>
                  </a:solidFill>
                </a:rPr>
                <a:t>GPa</a:t>
              </a:r>
              <a:endParaRPr lang="en-US" sz="1600" b="1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334893" y="848061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16/12</a:t>
              </a:r>
              <a:endParaRPr lang="de-DE" sz="1600" dirty="0" err="1"/>
            </a:p>
          </p:txBody>
        </p:sp>
        <p:sp>
          <p:nvSpPr>
            <p:cNvPr id="55" name="TextBox 54"/>
            <p:cNvSpPr txBox="1"/>
            <p:nvPr/>
          </p:nvSpPr>
          <p:spPr>
            <a:xfrm rot="16769369">
              <a:off x="-6223130" y="-1140214"/>
              <a:ext cx="2254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Kawazoe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2010,2016</a:t>
              </a:r>
              <a:endParaRPr lang="de-DE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 rot="18026143">
              <a:off x="-5274347" y="-718628"/>
              <a:ext cx="19351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Manthilake</a:t>
              </a:r>
              <a:r>
                <a:rPr lang="en-US" sz="1400" dirty="0" smtClean="0"/>
                <a:t> et al. 2008</a:t>
              </a:r>
              <a:endParaRPr lang="de-DE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4383097" y="-2349229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18+ </a:t>
              </a:r>
              <a:r>
                <a:rPr lang="en-US" sz="1600" b="1" dirty="0" err="1" smtClean="0">
                  <a:solidFill>
                    <a:srgbClr val="C00000"/>
                  </a:solidFill>
                </a:rPr>
                <a:t>GPa</a:t>
              </a:r>
              <a:endParaRPr lang="en-US" sz="1600" b="1" dirty="0" smtClean="0">
                <a:solidFill>
                  <a:srgbClr val="C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3752256" y="-1860314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28E00"/>
                  </a:solidFill>
                </a:rPr>
                <a:t>15+ </a:t>
              </a:r>
              <a:r>
                <a:rPr lang="en-US" sz="1600" b="1" dirty="0" err="1" smtClean="0">
                  <a:solidFill>
                    <a:srgbClr val="F28E00"/>
                  </a:solidFill>
                </a:rPr>
                <a:t>GPa</a:t>
              </a:r>
              <a:endParaRPr lang="en-US" sz="1600" b="1" dirty="0" smtClean="0">
                <a:solidFill>
                  <a:srgbClr val="F28E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-3283141" y="-2254437"/>
              <a:ext cx="886545" cy="1540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-2768383" y="-2100339"/>
              <a:ext cx="367655" cy="1882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-2396596" y="-2326444"/>
              <a:ext cx="820273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To do</a:t>
              </a:r>
              <a:endParaRPr lang="de-DE" sz="1800" dirty="0" err="1" smtClean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3230294" y="-66147"/>
              <a:ext cx="1226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ym typeface="Wingdings" panose="05000000000000000000" pitchFamily="2" charset="2"/>
                </a:rPr>
                <a:t></a:t>
              </a:r>
              <a:r>
                <a:rPr lang="en-US" sz="1400" b="1" dirty="0" smtClean="0"/>
                <a:t> Bi III-V </a:t>
              </a:r>
              <a:r>
                <a:rPr lang="en-US" sz="1400" b="1" dirty="0" smtClean="0">
                  <a:sym typeface="Wingdings" panose="05000000000000000000" pitchFamily="2" charset="2"/>
                </a:rPr>
                <a:t></a:t>
              </a:r>
              <a:endParaRPr lang="de-DE" sz="1400" b="1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3347855" y="-904823"/>
              <a:ext cx="1081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ym typeface="Wingdings" panose="05000000000000000000" pitchFamily="2" charset="2"/>
                </a:rPr>
                <a:t>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ZnTe</a:t>
              </a:r>
              <a:r>
                <a:rPr lang="en-US" sz="1400" b="1" dirty="0" smtClean="0"/>
                <a:t> </a:t>
              </a:r>
              <a:r>
                <a:rPr lang="en-US" sz="1400" b="1" dirty="0" smtClean="0">
                  <a:sym typeface="Wingdings" panose="05000000000000000000" pitchFamily="2" charset="2"/>
                </a:rPr>
                <a:t></a:t>
              </a:r>
              <a:endParaRPr lang="de-DE" sz="14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-3846794" y="-1573337"/>
              <a:ext cx="8146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 </a:t>
              </a:r>
              <a:r>
                <a:rPr lang="en-US" sz="1400" b="1" dirty="0" smtClean="0">
                  <a:sym typeface="Wingdings" panose="05000000000000000000" pitchFamily="2" charset="2"/>
                </a:rPr>
                <a:t> </a:t>
              </a:r>
              <a:r>
                <a:rPr lang="en-US" sz="1400" b="1" dirty="0" err="1" smtClean="0"/>
                <a:t>ZnS</a:t>
              </a:r>
              <a:endParaRPr lang="de-DE" sz="14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-1589621" y="-2389134"/>
              <a:ext cx="1466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Room temperature</a:t>
              </a:r>
              <a:endParaRPr lang="de-DE" sz="14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4302938" y="-473903"/>
              <a:ext cx="1081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ym typeface="Wingdings" panose="05000000000000000000" pitchFamily="2" charset="2"/>
                </a:rPr>
                <a:t>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ZnTe</a:t>
              </a:r>
              <a:r>
                <a:rPr lang="en-US" sz="1400" b="1" dirty="0" smtClean="0"/>
                <a:t> </a:t>
              </a:r>
              <a:r>
                <a:rPr lang="en-US" sz="1400" b="1" dirty="0" smtClean="0">
                  <a:sym typeface="Wingdings" panose="05000000000000000000" pitchFamily="2" charset="2"/>
                </a:rPr>
                <a:t></a:t>
              </a:r>
              <a:endParaRPr lang="de-DE" sz="1400" b="1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517071" y="5735578"/>
            <a:ext cx="1813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Sample sizes: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16/12 ~ 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12/9 ~ 3 mm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26969" y="205347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5/3</a:t>
            </a:r>
            <a:endParaRPr lang="de-DE" sz="1600" dirty="0" err="1" smtClean="0"/>
          </a:p>
        </p:txBody>
      </p:sp>
      <p:sp>
        <p:nvSpPr>
          <p:cNvPr id="68" name="TextBox 67"/>
          <p:cNvSpPr txBox="1"/>
          <p:nvPr/>
        </p:nvSpPr>
        <p:spPr>
          <a:xfrm>
            <a:off x="1512260" y="145284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4/2.5</a:t>
            </a:r>
            <a:endParaRPr lang="de-DE" sz="1600" dirty="0" err="1" smtClean="0"/>
          </a:p>
        </p:txBody>
      </p:sp>
      <p:sp>
        <p:nvSpPr>
          <p:cNvPr id="69" name="TextBox 68"/>
          <p:cNvSpPr txBox="1"/>
          <p:nvPr/>
        </p:nvSpPr>
        <p:spPr>
          <a:xfrm>
            <a:off x="3670775" y="4741261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ym typeface="Wingdings" panose="05000000000000000000" pitchFamily="2" charset="2"/>
              </a:rPr>
              <a:t></a:t>
            </a:r>
            <a:r>
              <a:rPr lang="en-US" sz="1400" b="1" dirty="0" smtClean="0"/>
              <a:t> Bi I-II-III</a:t>
            </a:r>
            <a:endParaRPr lang="de-DE" sz="1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9591" y="5555332"/>
            <a:ext cx="5140208" cy="941658"/>
            <a:chOff x="899591" y="5555332"/>
            <a:chExt cx="5140208" cy="941658"/>
          </a:xfrm>
        </p:grpSpPr>
        <p:sp>
          <p:nvSpPr>
            <p:cNvPr id="10" name="Oval 9"/>
            <p:cNvSpPr/>
            <p:nvPr/>
          </p:nvSpPr>
          <p:spPr>
            <a:xfrm>
              <a:off x="5582830" y="5555332"/>
              <a:ext cx="456969" cy="28803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355976" y="5735578"/>
              <a:ext cx="1210916" cy="4308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99591" y="6158436"/>
              <a:ext cx="4318487" cy="3385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Load limit for WC 7% Co anvils with 25 mm ø</a:t>
              </a:r>
              <a:endParaRPr lang="de-DE" sz="1600" dirty="0" err="1" smtClean="0"/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Cubic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(6-6)</a:t>
            </a:r>
            <a:br>
              <a:rPr lang="de-DE" dirty="0"/>
            </a:br>
            <a:endParaRPr lang="de-DE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Pressure calibrations for “smaller” </a:t>
            </a:r>
            <a:r>
              <a:rPr lang="en-US" dirty="0" smtClean="0"/>
              <a:t>sample volumes at higher pressures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94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37" y="351707"/>
            <a:ext cx="4625559" cy="6408712"/>
          </a:xfrm>
          <a:prstGeom prst="rect">
            <a:avLst/>
          </a:prstGeom>
        </p:spPr>
      </p:pic>
      <p:pic>
        <p:nvPicPr>
          <p:cNvPr id="48" name="Picture 2" descr="C:\Users\farlarob\Downloads\New folder (6)\1Shot_20180419_101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903290" cy="21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705644" y="1692635"/>
            <a:ext cx="360040" cy="36004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34668" y="3103079"/>
            <a:ext cx="253913" cy="2539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513956" y="1692635"/>
            <a:ext cx="360040" cy="36004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148216" y="1643869"/>
            <a:ext cx="253913" cy="253913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148215" y="3048130"/>
            <a:ext cx="253913" cy="2539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42531" y="1691283"/>
            <a:ext cx="23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de-DE" dirty="0" err="1" smtClean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30487" y="3088618"/>
            <a:ext cx="271065" cy="307777"/>
            <a:chOff x="936403" y="3232634"/>
            <a:chExt cx="271065" cy="307777"/>
          </a:xfrm>
        </p:grpSpPr>
        <p:sp>
          <p:nvSpPr>
            <p:cNvPr id="59" name="Oval 58"/>
            <p:cNvSpPr/>
            <p:nvPr/>
          </p:nvSpPr>
          <p:spPr>
            <a:xfrm>
              <a:off x="953555" y="3247095"/>
              <a:ext cx="253913" cy="2539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36403" y="3232634"/>
              <a:ext cx="239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  <a:endParaRPr lang="de-DE" sz="1400" dirty="0" err="1" smtClean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47298" y="1695639"/>
            <a:ext cx="23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de-DE" dirty="0" err="1" smtClean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13236" y="3075936"/>
            <a:ext cx="23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de-DE" sz="1400" dirty="0" err="1" smtClean="0"/>
          </a:p>
        </p:txBody>
      </p:sp>
      <p:sp>
        <p:nvSpPr>
          <p:cNvPr id="73" name="TextBox 72"/>
          <p:cNvSpPr txBox="1"/>
          <p:nvPr/>
        </p:nvSpPr>
        <p:spPr>
          <a:xfrm>
            <a:off x="2126683" y="2999736"/>
            <a:ext cx="23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</a:t>
            </a:r>
            <a:endParaRPr lang="de-DE" sz="1600" dirty="0" err="1" smtClean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138459" y="1601548"/>
            <a:ext cx="23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de-DE" sz="1600" dirty="0" err="1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3645024"/>
            <a:ext cx="4378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Controlled displacement rate of rams: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8000"/>
                </a:solidFill>
              </a:rPr>
              <a:t>3</a:t>
            </a:r>
            <a:r>
              <a:rPr lang="en-US" b="1" dirty="0" smtClean="0"/>
              <a:t>,</a:t>
            </a:r>
            <a:r>
              <a:rPr lang="en-US" b="1" dirty="0" smtClean="0">
                <a:solidFill>
                  <a:srgbClr val="CCCC00"/>
                </a:solidFill>
              </a:rPr>
              <a:t>4</a:t>
            </a:r>
            <a:r>
              <a:rPr lang="en-US" dirty="0" smtClean="0"/>
              <a:t>: -7.2 µm/min (move in)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5</a:t>
            </a:r>
            <a:r>
              <a:rPr lang="en-US" b="1" dirty="0" smtClean="0"/>
              <a:t>,</a:t>
            </a:r>
            <a:r>
              <a:rPr lang="en-US" b="1" dirty="0" smtClean="0">
                <a:solidFill>
                  <a:srgbClr val="7030A0"/>
                </a:solidFill>
              </a:rPr>
              <a:t>6</a:t>
            </a:r>
            <a:r>
              <a:rPr lang="en-US" dirty="0" smtClean="0"/>
              <a:t>: +7.2 µm/min (move out)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: holds pressure at 45 bar (profile)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2</a:t>
            </a:r>
            <a:r>
              <a:rPr lang="en-US" dirty="0" smtClean="0"/>
              <a:t>: follows position of ram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is </a:t>
            </a:r>
            <a:r>
              <a:rPr lang="en-US" b="1" dirty="0" smtClean="0"/>
              <a:t>constant volume anisotropic compression</a:t>
            </a:r>
            <a:r>
              <a:rPr lang="en-US" dirty="0" smtClean="0"/>
              <a:t>. Is sample pressure constant??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23528" y="349611"/>
            <a:ext cx="8353425" cy="451098"/>
          </a:xfrm>
        </p:spPr>
        <p:txBody>
          <a:bodyPr/>
          <a:lstStyle/>
          <a:p>
            <a:r>
              <a:rPr lang="de-DE" dirty="0" err="1"/>
              <a:t>Cubic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(6-6)</a:t>
            </a:r>
            <a:br>
              <a:rPr lang="de-DE" dirty="0"/>
            </a:br>
            <a:endParaRPr lang="de-DE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23528" y="817500"/>
            <a:ext cx="8364699" cy="379252"/>
          </a:xfrm>
        </p:spPr>
        <p:txBody>
          <a:bodyPr/>
          <a:lstStyle/>
          <a:p>
            <a:r>
              <a:rPr lang="en-US" dirty="0"/>
              <a:t>Anisotropic compression (deformation)</a:t>
            </a:r>
            <a:endParaRPr lang="de-DE" dirty="0"/>
          </a:p>
          <a:p>
            <a:endParaRPr lang="de-DE" dirty="0"/>
          </a:p>
        </p:txBody>
      </p:sp>
      <p:sp>
        <p:nvSpPr>
          <p:cNvPr id="4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| P61B Large Volume Press beamline | Robert FARLA, 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highlights (</a:t>
            </a:r>
            <a:r>
              <a:rPr lang="en-US" i="1" dirty="0" smtClean="0"/>
              <a:t>ex situ</a:t>
            </a:r>
            <a:r>
              <a:rPr lang="en-US" dirty="0" smtClean="0"/>
              <a:t>)</a:t>
            </a:r>
            <a:endParaRPr lang="de-DE" dirty="0"/>
          </a:p>
        </p:txBody>
      </p:sp>
      <p:sp>
        <p:nvSpPr>
          <p:cNvPr id="21" name="Rectangle 83"/>
          <p:cNvSpPr>
            <a:spLocks noChangeArrowheads="1"/>
          </p:cNvSpPr>
          <p:nvPr/>
        </p:nvSpPr>
        <p:spPr bwMode="auto">
          <a:xfrm>
            <a:off x="17748" y="692696"/>
            <a:ext cx="8434621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chemeClr val="accent2"/>
                </a:solidFill>
              </a:rPr>
              <a:t>- Synthesis of transparent cubic </a:t>
            </a:r>
            <a:r>
              <a:rPr lang="en-GB" sz="2400" b="1" dirty="0">
                <a:solidFill>
                  <a:schemeClr val="accent2"/>
                </a:solidFill>
              </a:rPr>
              <a:t>silicon nitride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sp>
        <p:nvSpPr>
          <p:cNvPr id="22" name="Text Box 224"/>
          <p:cNvSpPr txBox="1">
            <a:spLocks noChangeArrowheads="1"/>
          </p:cNvSpPr>
          <p:nvPr/>
        </p:nvSpPr>
        <p:spPr bwMode="auto">
          <a:xfrm>
            <a:off x="323528" y="5549170"/>
            <a:ext cx="66967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/>
              <a:t>Synthesis conditions: P ≈ 15.6 </a:t>
            </a:r>
            <a:r>
              <a:rPr lang="en-US" sz="2000" b="1" dirty="0" err="1" smtClean="0"/>
              <a:t>GPa</a:t>
            </a:r>
            <a:r>
              <a:rPr lang="en-US" sz="2000" b="1" dirty="0" smtClean="0"/>
              <a:t>, T &gt; 1500 °C</a:t>
            </a:r>
          </a:p>
        </p:txBody>
      </p:sp>
      <p:sp>
        <p:nvSpPr>
          <p:cNvPr id="23" name="Text Box 224"/>
          <p:cNvSpPr txBox="1">
            <a:spLocks noChangeArrowheads="1"/>
          </p:cNvSpPr>
          <p:nvPr/>
        </p:nvSpPr>
        <p:spPr bwMode="auto">
          <a:xfrm>
            <a:off x="377788" y="1241831"/>
            <a:ext cx="8165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dirty="0" err="1"/>
              <a:t>Nishiyama</a:t>
            </a:r>
            <a:r>
              <a:rPr lang="fr-FR" dirty="0"/>
              <a:t> N, Ishikawa R, </a:t>
            </a:r>
            <a:r>
              <a:rPr lang="fr-FR" dirty="0" err="1"/>
              <a:t>Ohfuji</a:t>
            </a:r>
            <a:r>
              <a:rPr lang="fr-FR" dirty="0"/>
              <a:t> H, </a:t>
            </a:r>
            <a:r>
              <a:rPr lang="fr-FR" i="1" dirty="0"/>
              <a:t>et al</a:t>
            </a:r>
            <a:r>
              <a:rPr lang="fr-FR" dirty="0"/>
              <a:t>. </a:t>
            </a:r>
            <a:r>
              <a:rPr lang="fr-FR" i="1" dirty="0" smtClean="0"/>
              <a:t>Scientific Reports</a:t>
            </a:r>
            <a:r>
              <a:rPr lang="fr-FR" dirty="0" smtClean="0"/>
              <a:t> </a:t>
            </a:r>
            <a:r>
              <a:rPr lang="fr-FR" b="1" dirty="0" smtClean="0"/>
              <a:t>7</a:t>
            </a:r>
            <a:r>
              <a:rPr lang="fr-FR" dirty="0" smtClean="0"/>
              <a:t>:44755 (2017) </a:t>
            </a:r>
            <a:endParaRPr lang="en-US" dirty="0" smtClean="0">
              <a:cs typeface="Times New Roman" pitchFamily="18" charset="0"/>
            </a:endParaRPr>
          </a:p>
        </p:txBody>
      </p:sp>
      <p:pic>
        <p:nvPicPr>
          <p:cNvPr id="24" name="Picture 2" descr="D:\DESY Beamline\Reports\PoF2017\sample_rul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9" y="2439845"/>
            <a:ext cx="3499931" cy="30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8857" y="5125773"/>
            <a:ext cx="41911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Transparent cubic </a:t>
            </a:r>
            <a:r>
              <a:rPr lang="en-GB" sz="1600" dirty="0"/>
              <a:t>silicon </a:t>
            </a:r>
            <a:r>
              <a:rPr lang="en-GB" sz="1600" dirty="0" smtClean="0"/>
              <a:t>nitride (c-Si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N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)</a:t>
            </a:r>
            <a:endParaRPr lang="de-DE" sz="1600" dirty="0"/>
          </a:p>
        </p:txBody>
      </p:sp>
      <p:sp>
        <p:nvSpPr>
          <p:cNvPr id="3" name="Rectangle 2"/>
          <p:cNvSpPr/>
          <p:nvPr/>
        </p:nvSpPr>
        <p:spPr>
          <a:xfrm>
            <a:off x="323528" y="6021288"/>
            <a:ext cx="8165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Attractive choices for creating optical windows with supreme durability</a:t>
            </a:r>
            <a:r>
              <a:rPr lang="en-US" dirty="0"/>
              <a:t>.</a:t>
            </a:r>
            <a:r>
              <a:rPr lang="de-DE" dirty="0"/>
              <a:t> </a:t>
            </a:r>
            <a:r>
              <a:rPr lang="en-US" dirty="0"/>
              <a:t>  </a:t>
            </a: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0" y="1467512"/>
            <a:ext cx="9252520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chemeClr val="accent2"/>
                </a:solidFill>
              </a:rPr>
              <a:t>- Synthesis of transparent </a:t>
            </a:r>
            <a:r>
              <a:rPr lang="en-GB" sz="2400" b="1" dirty="0" err="1" smtClean="0">
                <a:solidFill>
                  <a:schemeClr val="accent2"/>
                </a:solidFill>
              </a:rPr>
              <a:t>kyanite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sp>
        <p:nvSpPr>
          <p:cNvPr id="12" name="Text Box 224"/>
          <p:cNvSpPr txBox="1">
            <a:spLocks noChangeArrowheads="1"/>
          </p:cNvSpPr>
          <p:nvPr/>
        </p:nvSpPr>
        <p:spPr bwMode="auto">
          <a:xfrm>
            <a:off x="377788" y="1993101"/>
            <a:ext cx="8165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dirty="0" err="1" smtClean="0"/>
              <a:t>Gaida</a:t>
            </a:r>
            <a:r>
              <a:rPr lang="fr-FR" dirty="0" smtClean="0"/>
              <a:t> </a:t>
            </a:r>
            <a:r>
              <a:rPr lang="fr-FR" dirty="0"/>
              <a:t>N, </a:t>
            </a:r>
            <a:r>
              <a:rPr lang="fr-FR" dirty="0" err="1" smtClean="0"/>
              <a:t>Nishiyama</a:t>
            </a:r>
            <a:r>
              <a:rPr lang="fr-FR" dirty="0" smtClean="0"/>
              <a:t> N, </a:t>
            </a:r>
            <a:r>
              <a:rPr lang="fr-FR" dirty="0" err="1" smtClean="0"/>
              <a:t>Masuno</a:t>
            </a:r>
            <a:r>
              <a:rPr lang="fr-FR" dirty="0" smtClean="0"/>
              <a:t> A, </a:t>
            </a:r>
            <a:r>
              <a:rPr lang="fr-FR" i="1" dirty="0"/>
              <a:t>et al</a:t>
            </a:r>
            <a:r>
              <a:rPr lang="fr-FR" dirty="0"/>
              <a:t>. </a:t>
            </a:r>
            <a:r>
              <a:rPr lang="fr-FR" i="1" dirty="0" smtClean="0"/>
              <a:t>J Am </a:t>
            </a:r>
            <a:r>
              <a:rPr lang="fr-FR" i="1" dirty="0" err="1" smtClean="0"/>
              <a:t>Ceram</a:t>
            </a:r>
            <a:r>
              <a:rPr lang="fr-FR" i="1" dirty="0" smtClean="0"/>
              <a:t> Soc</a:t>
            </a:r>
            <a:r>
              <a:rPr lang="fr-FR" dirty="0" smtClean="0"/>
              <a:t> </a:t>
            </a:r>
            <a:r>
              <a:rPr lang="fr-FR" b="1" dirty="0" smtClean="0"/>
              <a:t>100</a:t>
            </a:r>
            <a:r>
              <a:rPr lang="fr-FR" dirty="0" smtClean="0"/>
              <a:t>:323-332 (2017) </a:t>
            </a:r>
            <a:endParaRPr lang="en-US" dirty="0" smtClean="0">
              <a:cs typeface="Times New Roman" pitchFamily="18" charset="0"/>
            </a:endParaRPr>
          </a:p>
        </p:txBody>
      </p:sp>
      <p:pic>
        <p:nvPicPr>
          <p:cNvPr id="13" name="Grafik 2">
            <a:extLst>
              <a:ext uri="{FF2B5EF4-FFF2-40B4-BE49-F238E27FC236}">
                <a16:creationId xmlns="" xmlns:a16="http://schemas.microsoft.com/office/drawing/2014/main" id="{16D93847-DD41-47F6-AD28-535E39299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28" y="2433392"/>
            <a:ext cx="4896544" cy="2692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5441" y="5121419"/>
            <a:ext cx="347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Transparent cubic </a:t>
            </a:r>
            <a:r>
              <a:rPr lang="en-GB" sz="1600" dirty="0" err="1" smtClean="0"/>
              <a:t>kyanite</a:t>
            </a:r>
            <a:r>
              <a:rPr lang="en-GB" sz="1600" dirty="0" smtClean="0"/>
              <a:t> (Al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SiO</a:t>
            </a:r>
            <a:r>
              <a:rPr lang="en-GB" sz="1600" baseline="-25000" dirty="0" smtClean="0"/>
              <a:t>5</a:t>
            </a:r>
            <a:r>
              <a:rPr lang="en-GB" sz="1600" dirty="0" smtClean="0"/>
              <a:t>)</a:t>
            </a:r>
            <a:endParaRPr lang="de-DE" sz="1600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| P61B Large Volume Press beamline | Robert FARLA, 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highlights (</a:t>
            </a:r>
            <a:r>
              <a:rPr lang="en-US" i="1" dirty="0"/>
              <a:t>ex situ</a:t>
            </a:r>
            <a:r>
              <a:rPr lang="en-US" dirty="0"/>
              <a:t>)</a:t>
            </a:r>
            <a:br>
              <a:rPr lang="en-US" dirty="0"/>
            </a:b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Synthesis of Sn-Ge-N compounds (courtesy of Dr. Bhat)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55015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8144" y="4725144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Band-gap tuning semi-conductors for solar-energy conversion and light emitting diodes</a:t>
            </a:r>
            <a:endParaRPr lang="de-DE" sz="16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179081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highlights (</a:t>
            </a:r>
            <a:r>
              <a:rPr lang="en-US" i="1" dirty="0"/>
              <a:t>ex situ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Synthesis of Sn-Ge-N compounds </a:t>
            </a:r>
            <a:r>
              <a:rPr lang="en-US" dirty="0"/>
              <a:t>(courtesy of Dr. Bhat)</a:t>
            </a:r>
            <a:endParaRPr lang="de-DE" dirty="0"/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6" y="1607314"/>
            <a:ext cx="4396978" cy="370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1268760"/>
            <a:ext cx="3587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15.6 – 20 </a:t>
            </a:r>
            <a:r>
              <a:rPr lang="en-US" sz="1600" dirty="0" err="1" smtClean="0"/>
              <a:t>GPa</a:t>
            </a:r>
            <a:r>
              <a:rPr lang="en-US" sz="1600" dirty="0" smtClean="0"/>
              <a:t> and 800 – 1000 °C</a:t>
            </a:r>
            <a:endParaRPr lang="de-DE" sz="1600" dirty="0" err="1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462569" y="1722294"/>
            <a:ext cx="5247109" cy="4254168"/>
            <a:chOff x="3462569" y="1722294"/>
            <a:chExt cx="5247109" cy="425416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569" y="2060848"/>
              <a:ext cx="5247109" cy="3915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870600" y="1722294"/>
              <a:ext cx="3251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At 20 </a:t>
              </a:r>
              <a:r>
                <a:rPr lang="en-US" sz="1600" dirty="0" err="1" smtClean="0"/>
                <a:t>GPa</a:t>
              </a:r>
              <a:r>
                <a:rPr lang="en-US" sz="1600" dirty="0" smtClean="0"/>
                <a:t> and &gt; 1000 – 1500 °C</a:t>
              </a:r>
              <a:endParaRPr lang="de-DE" sz="1600" dirty="0" err="1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7734" y="5805264"/>
            <a:ext cx="308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Measurements done at P02.1, the powder diffraction beamline</a:t>
            </a:r>
            <a:endParaRPr lang="de-DE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420080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highlights (</a:t>
            </a:r>
            <a:r>
              <a:rPr lang="en-US" i="1" dirty="0"/>
              <a:t>ex situ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Synthesis of Sn-Ge-N compounds </a:t>
            </a:r>
            <a:r>
              <a:rPr lang="en-US" dirty="0"/>
              <a:t>(courtesy of Dr. Bhat)</a:t>
            </a:r>
            <a:endParaRPr lang="de-DE" dirty="0"/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6" y="1607314"/>
            <a:ext cx="4396978" cy="370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1268760"/>
            <a:ext cx="3050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15.6 </a:t>
            </a:r>
            <a:r>
              <a:rPr lang="en-US" sz="1600" dirty="0" err="1" smtClean="0"/>
              <a:t>GPa</a:t>
            </a:r>
            <a:r>
              <a:rPr lang="en-US" sz="1600" dirty="0" smtClean="0"/>
              <a:t> and 800 – 1000 °C</a:t>
            </a:r>
            <a:endParaRPr lang="de-DE" sz="1600" dirty="0" err="1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462569" y="1722294"/>
            <a:ext cx="5247109" cy="4254168"/>
            <a:chOff x="3462569" y="1722294"/>
            <a:chExt cx="5247109" cy="425416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569" y="2060848"/>
              <a:ext cx="5247109" cy="3915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870600" y="1722294"/>
              <a:ext cx="2671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At &gt; 20 </a:t>
              </a:r>
              <a:r>
                <a:rPr lang="en-US" sz="1600" dirty="0" err="1" smtClean="0"/>
                <a:t>GPa</a:t>
              </a:r>
              <a:r>
                <a:rPr lang="en-US" sz="1600" dirty="0" smtClean="0"/>
                <a:t> and &gt; 1100 °C</a:t>
              </a:r>
              <a:endParaRPr lang="de-DE" sz="1600" dirty="0" err="1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7734" y="5805264"/>
            <a:ext cx="308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Measurements done at P02.1, the powder diffraction beamline</a:t>
            </a:r>
            <a:endParaRPr lang="de-DE" sz="1600" dirty="0" err="1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827583" y="951527"/>
            <a:ext cx="7524761" cy="5439093"/>
            <a:chOff x="827583" y="951527"/>
            <a:chExt cx="7524761" cy="5439093"/>
          </a:xfrm>
        </p:grpSpPr>
        <p:grpSp>
          <p:nvGrpSpPr>
            <p:cNvPr id="15" name="Group 14"/>
            <p:cNvGrpSpPr/>
            <p:nvPr/>
          </p:nvGrpSpPr>
          <p:grpSpPr>
            <a:xfrm>
              <a:off x="827583" y="951527"/>
              <a:ext cx="7524761" cy="5439093"/>
              <a:chOff x="611560" y="620688"/>
              <a:chExt cx="7524761" cy="5439093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620688"/>
                <a:ext cx="7524761" cy="51048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04800" sx="102000" sy="102000" algn="ctr" rotWithShape="0">
                  <a:prstClr val="black">
                    <a:alpha val="25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347865" y="5690449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 theta (Cu, K</a:t>
                </a:r>
                <a:r>
                  <a:rPr lang="en-US" dirty="0" smtClean="0">
                    <a:sym typeface="Symbol"/>
                  </a:rPr>
                  <a:t> )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876256" y="908720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ym typeface="Symbol"/>
                  </a:rPr>
                  <a:t>- </a:t>
                </a:r>
                <a:r>
                  <a:rPr lang="en-US" dirty="0" smtClean="0"/>
                  <a:t>Sn</a:t>
                </a:r>
                <a:r>
                  <a:rPr lang="en-US" baseline="-25000" dirty="0" smtClean="0"/>
                  <a:t>3</a:t>
                </a:r>
                <a:r>
                  <a:rPr lang="en-US" dirty="0" smtClean="0"/>
                  <a:t>N</a:t>
                </a:r>
                <a:r>
                  <a:rPr lang="en-US" baseline="-25000" dirty="0" smtClean="0"/>
                  <a:t>4</a:t>
                </a:r>
                <a:endParaRPr lang="en-US" baseline="-25000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267116" y="1124744"/>
                <a:ext cx="5040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5364088" y="1369969"/>
                <a:ext cx="259228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GNR </a:t>
                </a:r>
                <a:r>
                  <a:rPr lang="el-GR" b="1" dirty="0" smtClean="0"/>
                  <a:t>θ</a:t>
                </a:r>
                <a:r>
                  <a:rPr lang="en-US" b="1" dirty="0" smtClean="0"/>
                  <a:t>-</a:t>
                </a:r>
                <a:r>
                  <a:rPr lang="el-GR" b="1" dirty="0" smtClean="0"/>
                  <a:t>θ</a:t>
                </a:r>
                <a:r>
                  <a:rPr lang="en-US" b="1" dirty="0" smtClean="0"/>
                  <a:t> Europe XRD</a:t>
                </a:r>
              </a:p>
              <a:p>
                <a:r>
                  <a:rPr lang="en-US" i="1" dirty="0" smtClean="0"/>
                  <a:t>(600 W)</a:t>
                </a:r>
              </a:p>
              <a:p>
                <a:r>
                  <a:rPr lang="en-US" i="1" dirty="0" smtClean="0"/>
                  <a:t>Measurement below</a:t>
                </a:r>
              </a:p>
              <a:p>
                <a:r>
                  <a:rPr lang="en-US" dirty="0" smtClean="0"/>
                  <a:t>Range: 10 – 110°</a:t>
                </a:r>
              </a:p>
              <a:p>
                <a:r>
                  <a:rPr lang="en-US" dirty="0" smtClean="0"/>
                  <a:t>Anode: Cu, k</a:t>
                </a:r>
                <a:r>
                  <a:rPr lang="en-US" dirty="0" smtClean="0">
                    <a:sym typeface="Symbol"/>
                  </a:rPr>
                  <a:t></a:t>
                </a:r>
              </a:p>
              <a:p>
                <a:r>
                  <a:rPr lang="en-US" dirty="0" smtClean="0"/>
                  <a:t>Acquisition time: 2 </a:t>
                </a:r>
                <a:r>
                  <a:rPr lang="en-US" dirty="0" err="1" smtClean="0"/>
                  <a:t>hrs</a:t>
                </a:r>
                <a:endParaRPr lang="en-US" dirty="0" smtClean="0"/>
              </a:p>
              <a:p>
                <a:r>
                  <a:rPr lang="en-US" dirty="0" smtClean="0"/>
                  <a:t>Throughput: &gt; 10 </a:t>
                </a:r>
                <a:r>
                  <a:rPr lang="en-US" dirty="0" err="1" smtClean="0"/>
                  <a:t>kcps</a:t>
                </a:r>
                <a:endParaRPr lang="en-US" dirty="0" smtClean="0"/>
              </a:p>
              <a:p>
                <a:endParaRPr lang="en-US" dirty="0" smtClean="0"/>
              </a:p>
              <a:p>
                <a:endParaRPr lang="de-DE" dirty="0"/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569" y="1699595"/>
              <a:ext cx="2052641" cy="1949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25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63" y="3674370"/>
            <a:ext cx="2815141" cy="28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89" y="3674369"/>
            <a:ext cx="2823381" cy="28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Rectangle 101"/>
          <p:cNvSpPr/>
          <p:nvPr/>
        </p:nvSpPr>
        <p:spPr>
          <a:xfrm>
            <a:off x="2756559" y="2629768"/>
            <a:ext cx="2268015" cy="9959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highlights (</a:t>
            </a:r>
            <a:r>
              <a:rPr lang="en-US" i="1" dirty="0"/>
              <a:t>ex situ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Pinch-and-swell structures of deformed amphibolite in marble (R. </a:t>
            </a:r>
            <a:r>
              <a:rPr lang="en-US" dirty="0" err="1" smtClean="0"/>
              <a:t>Farla</a:t>
            </a:r>
            <a:r>
              <a:rPr lang="en-US" dirty="0" smtClean="0"/>
              <a:t>)</a:t>
            </a:r>
            <a:endParaRPr lang="de-DE" dirty="0"/>
          </a:p>
          <a:p>
            <a:endParaRPr lang="de-DE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23" y="1157996"/>
            <a:ext cx="2448272" cy="245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06" y="2499247"/>
            <a:ext cx="1875030" cy="113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19" y="2492897"/>
            <a:ext cx="1874387" cy="113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873680" y="2475918"/>
            <a:ext cx="206499" cy="13766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16" y="1157997"/>
            <a:ext cx="4577363" cy="132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00779" y="1069362"/>
            <a:ext cx="1549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Natural observations</a:t>
            </a:r>
          </a:p>
          <a:p>
            <a:r>
              <a:rPr lang="en-US" sz="1400" dirty="0" smtClean="0"/>
              <a:t>Naxos, Greece</a:t>
            </a:r>
          </a:p>
          <a:p>
            <a:r>
              <a:rPr lang="en-US" sz="1200" dirty="0" smtClean="0"/>
              <a:t>   (Virgo et al. </a:t>
            </a:r>
            <a:br>
              <a:rPr lang="en-US" sz="1200" dirty="0" smtClean="0"/>
            </a:br>
            <a:r>
              <a:rPr lang="en-US" sz="1200" dirty="0" smtClean="0"/>
              <a:t>Solid Earth 2018)</a:t>
            </a:r>
            <a:endParaRPr lang="de-DE" sz="1200" dirty="0" err="1" smtClean="0"/>
          </a:p>
        </p:txBody>
      </p:sp>
      <p:sp>
        <p:nvSpPr>
          <p:cNvPr id="4" name="Rectangle 3"/>
          <p:cNvSpPr/>
          <p:nvPr/>
        </p:nvSpPr>
        <p:spPr>
          <a:xfrm>
            <a:off x="4838603" y="2492105"/>
            <a:ext cx="371945" cy="13766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4104" name="Group 4103"/>
          <p:cNvGrpSpPr/>
          <p:nvPr/>
        </p:nvGrpSpPr>
        <p:grpSpPr>
          <a:xfrm>
            <a:off x="41000" y="1036110"/>
            <a:ext cx="4408021" cy="2625560"/>
            <a:chOff x="41000" y="1036110"/>
            <a:chExt cx="4408021" cy="2625560"/>
          </a:xfrm>
        </p:grpSpPr>
        <p:grpSp>
          <p:nvGrpSpPr>
            <p:cNvPr id="4102" name="Group 4101"/>
            <p:cNvGrpSpPr/>
            <p:nvPr/>
          </p:nvGrpSpPr>
          <p:grpSpPr>
            <a:xfrm>
              <a:off x="107504" y="1124744"/>
              <a:ext cx="4341517" cy="2536926"/>
              <a:chOff x="107504" y="1124744"/>
              <a:chExt cx="4341517" cy="253692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828568" y="2499248"/>
                <a:ext cx="340913" cy="16736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07504" y="1124744"/>
                <a:ext cx="2570691" cy="25009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07504" y="2439938"/>
                <a:ext cx="651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Side </a:t>
                </a:r>
              </a:p>
              <a:p>
                <a:r>
                  <a:rPr lang="en-US" sz="1600" dirty="0" smtClean="0"/>
                  <a:t>view:</a:t>
                </a:r>
                <a:endParaRPr lang="de-DE" sz="1600" dirty="0" err="1" smtClean="0"/>
              </a:p>
            </p:txBody>
          </p:sp>
          <p:sp>
            <p:nvSpPr>
              <p:cNvPr id="4096" name="Rectangle 4095"/>
              <p:cNvSpPr/>
              <p:nvPr/>
            </p:nvSpPr>
            <p:spPr>
              <a:xfrm>
                <a:off x="830652" y="2481592"/>
                <a:ext cx="1365084" cy="3191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30652" y="2800753"/>
                <a:ext cx="1365084" cy="121791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30652" y="2922544"/>
                <a:ext cx="1365084" cy="3191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187624" y="2523654"/>
                <a:ext cx="70830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Marble</a:t>
                </a:r>
                <a:endParaRPr lang="de-DE" sz="1100" dirty="0" err="1" smtClean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187624" y="2953673"/>
                <a:ext cx="70830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Marble</a:t>
                </a:r>
                <a:endParaRPr lang="de-DE" sz="1100" dirty="0" err="1" smtClean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47263" y="2732162"/>
                <a:ext cx="15841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Amphibolite ~ 0.3 mm</a:t>
                </a:r>
                <a:endParaRPr lang="de-DE" sz="1100" dirty="0" err="1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07504" y="2967335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sample</a:t>
                </a:r>
              </a:p>
              <a:p>
                <a:r>
                  <a:rPr lang="en-US" sz="1200" b="1" dirty="0" smtClean="0"/>
                  <a:t>stack</a:t>
                </a:r>
                <a:endParaRPr lang="de-DE" sz="1200" b="1" dirty="0" err="1" smtClean="0"/>
              </a:p>
            </p:txBody>
          </p:sp>
          <p:pic>
            <p:nvPicPr>
              <p:cNvPr id="8200" name="Picture 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29081" y="1012677"/>
                <a:ext cx="670761" cy="13269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9" name="Right Arrow 88"/>
              <p:cNvSpPr/>
              <p:nvPr/>
            </p:nvSpPr>
            <p:spPr>
              <a:xfrm rot="16200000" flipH="1">
                <a:off x="1379445" y="2260962"/>
                <a:ext cx="278390" cy="301253"/>
              </a:xfrm>
              <a:prstGeom prst="rightArrow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100" name="Group 4099"/>
              <p:cNvGrpSpPr/>
              <p:nvPr/>
            </p:nvGrpSpPr>
            <p:grpSpPr>
              <a:xfrm>
                <a:off x="1380046" y="2060848"/>
                <a:ext cx="266105" cy="307777"/>
                <a:chOff x="1387475" y="2060848"/>
                <a:chExt cx="266105" cy="307777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1399667" y="2075309"/>
                  <a:ext cx="253913" cy="253913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387475" y="2060848"/>
                  <a:ext cx="2396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3</a:t>
                  </a:r>
                  <a:endParaRPr lang="de-DE" sz="1400" dirty="0" err="1" smtClea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0" name="Right Arrow 89"/>
              <p:cNvSpPr/>
              <p:nvPr/>
            </p:nvSpPr>
            <p:spPr>
              <a:xfrm rot="5400000" flipH="1">
                <a:off x="1379445" y="3162420"/>
                <a:ext cx="278390" cy="301253"/>
              </a:xfrm>
              <a:prstGeom prst="rightArrow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97" name="Group 4096"/>
              <p:cNvGrpSpPr/>
              <p:nvPr/>
            </p:nvGrpSpPr>
            <p:grpSpPr>
              <a:xfrm>
                <a:off x="1384174" y="3353893"/>
                <a:ext cx="264073" cy="307777"/>
                <a:chOff x="1389445" y="3322143"/>
                <a:chExt cx="264073" cy="307777"/>
              </a:xfrm>
            </p:grpSpPr>
            <p:sp>
              <p:nvSpPr>
                <p:cNvPr id="91" name="Oval 90"/>
                <p:cNvSpPr/>
                <p:nvPr/>
              </p:nvSpPr>
              <p:spPr>
                <a:xfrm>
                  <a:off x="1399605" y="3348794"/>
                  <a:ext cx="253913" cy="253913"/>
                </a:xfrm>
                <a:prstGeom prst="ellipse">
                  <a:avLst/>
                </a:prstGeom>
                <a:solidFill>
                  <a:srgbClr val="CCCC0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389445" y="3322143"/>
                  <a:ext cx="2396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4</a:t>
                  </a:r>
                  <a:endParaRPr lang="de-DE" sz="1400" dirty="0" err="1" smtClea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5" name="TextBox 94"/>
              <p:cNvSpPr txBox="1"/>
              <p:nvPr/>
            </p:nvSpPr>
            <p:spPr>
              <a:xfrm>
                <a:off x="755576" y="1836314"/>
                <a:ext cx="135965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effectLst>
                      <a:glow rad="139700">
                        <a:schemeClr val="tx1">
                          <a:alpha val="40000"/>
                        </a:schemeClr>
                      </a:glow>
                    </a:effectLst>
                  </a:rPr>
                  <a:t>Amphibolite</a:t>
                </a:r>
                <a:endParaRPr lang="de-DE" sz="1100" b="1" dirty="0" err="1" smtClean="0">
                  <a:solidFill>
                    <a:schemeClr val="bg1"/>
                  </a:solidFill>
                  <a:effectLst>
                    <a:glow rad="139700">
                      <a:schemeClr val="tx1">
                        <a:alpha val="40000"/>
                      </a:schemeClr>
                    </a:glow>
                  </a:effectLst>
                </a:endParaRPr>
              </a:p>
            </p:txBody>
          </p:sp>
          <p:pic>
            <p:nvPicPr>
              <p:cNvPr id="8199" name="Picture 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0884" y="2733729"/>
                <a:ext cx="873125" cy="873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339752" y="2439938"/>
                <a:ext cx="651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Top </a:t>
                </a:r>
              </a:p>
              <a:p>
                <a:r>
                  <a:rPr lang="en-US" sz="1600" dirty="0" smtClean="0"/>
                  <a:t>view:</a:t>
                </a:r>
                <a:endParaRPr lang="de-DE" sz="1600" dirty="0" err="1" smtClean="0"/>
              </a:p>
            </p:txBody>
          </p:sp>
          <p:sp>
            <p:nvSpPr>
              <p:cNvPr id="25" name="Right Arrow 24"/>
              <p:cNvSpPr/>
              <p:nvPr/>
            </p:nvSpPr>
            <p:spPr>
              <a:xfrm>
                <a:off x="3888896" y="3019664"/>
                <a:ext cx="278390" cy="301253"/>
              </a:xfrm>
              <a:prstGeom prst="rightArrow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ight Arrow 45"/>
              <p:cNvSpPr/>
              <p:nvPr/>
            </p:nvSpPr>
            <p:spPr>
              <a:xfrm flipH="1">
                <a:off x="2843808" y="3019664"/>
                <a:ext cx="278390" cy="301253"/>
              </a:xfrm>
              <a:prstGeom prst="rightArrow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275857" y="2724160"/>
                <a:ext cx="5241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MgO</a:t>
                </a:r>
                <a:endParaRPr lang="de-DE" sz="1100" dirty="0" err="1" smtClean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275856" y="3341171"/>
                <a:ext cx="5241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MgO</a:t>
                </a:r>
                <a:endParaRPr lang="de-DE" sz="1100" dirty="0" err="1" smtClean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181638" y="2939456"/>
                <a:ext cx="7270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Sample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stack</a:t>
                </a:r>
                <a:endParaRPr lang="de-DE" sz="1200" dirty="0" err="1" smtClean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2540536" y="3027367"/>
                <a:ext cx="271065" cy="307777"/>
                <a:chOff x="936403" y="3232634"/>
                <a:chExt cx="271065" cy="307777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953555" y="3247095"/>
                  <a:ext cx="253913" cy="25391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936403" y="3232634"/>
                  <a:ext cx="2396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de-DE" sz="1400" dirty="0" err="1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178052" y="3027367"/>
                <a:ext cx="270969" cy="307777"/>
                <a:chOff x="936499" y="3232634"/>
                <a:chExt cx="270969" cy="307777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953555" y="3247095"/>
                  <a:ext cx="253913" cy="253913"/>
                </a:xfrm>
                <a:prstGeom prst="ellipse">
                  <a:avLst/>
                </a:prstGeom>
                <a:solidFill>
                  <a:srgbClr val="7030A0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936499" y="3232634"/>
                  <a:ext cx="2396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6</a:t>
                  </a:r>
                  <a:endParaRPr lang="de-DE" sz="1400" dirty="0" err="1" smtClean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103" name="TextBox 4102"/>
            <p:cNvSpPr txBox="1"/>
            <p:nvPr/>
          </p:nvSpPr>
          <p:spPr>
            <a:xfrm>
              <a:off x="41000" y="1036110"/>
              <a:ext cx="2875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Experimental observations</a:t>
              </a:r>
              <a:endParaRPr lang="de-DE" sz="1600" b="1" dirty="0" err="1" smtClean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29923" y="2666609"/>
            <a:ext cx="8604448" cy="3831411"/>
            <a:chOff x="229923" y="2666609"/>
            <a:chExt cx="8604448" cy="3831411"/>
          </a:xfrm>
        </p:grpSpPr>
        <p:grpSp>
          <p:nvGrpSpPr>
            <p:cNvPr id="58" name="Group 57"/>
            <p:cNvGrpSpPr/>
            <p:nvPr/>
          </p:nvGrpSpPr>
          <p:grpSpPr>
            <a:xfrm>
              <a:off x="229923" y="3645024"/>
              <a:ext cx="8604448" cy="2852996"/>
              <a:chOff x="229923" y="3645024"/>
              <a:chExt cx="8604448" cy="285299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923" y="3645024"/>
                <a:ext cx="8604448" cy="284353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098834" y="6190243"/>
                <a:ext cx="116891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Undeformed</a:t>
                </a:r>
                <a:endParaRPr lang="de-DE" sz="1400" dirty="0" err="1" smtClean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72098" y="6190243"/>
                <a:ext cx="251062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400" dirty="0" smtClean="0"/>
                  <a:t>ε</a:t>
                </a:r>
                <a:r>
                  <a:rPr lang="en-US" sz="1400" baseline="-25000" dirty="0" smtClean="0"/>
                  <a:t>stack</a:t>
                </a:r>
                <a:r>
                  <a:rPr lang="en-US" sz="1400" dirty="0" smtClean="0"/>
                  <a:t> ~50%, </a:t>
                </a:r>
                <a:r>
                  <a:rPr lang="el-GR" sz="1400" dirty="0"/>
                  <a:t>ε</a:t>
                </a:r>
                <a:r>
                  <a:rPr lang="en-US" sz="1400" baseline="-25000" dirty="0"/>
                  <a:t>stack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~6 x 10</a:t>
                </a:r>
                <a:r>
                  <a:rPr lang="en-US" sz="1400" baseline="30000" dirty="0" smtClean="0"/>
                  <a:t>-5</a:t>
                </a:r>
                <a:r>
                  <a:rPr lang="en-US" sz="1400" dirty="0" smtClean="0"/>
                  <a:t> s</a:t>
                </a:r>
                <a:r>
                  <a:rPr lang="en-US" sz="1400" baseline="30000" dirty="0" smtClean="0"/>
                  <a:t>-1</a:t>
                </a:r>
                <a:endParaRPr lang="de-DE" sz="1400" baseline="30000" dirty="0" err="1" smtClean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108101" y="6181930"/>
                <a:ext cx="251062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sz="1400" dirty="0" smtClean="0"/>
                  <a:t>ε</a:t>
                </a:r>
                <a:r>
                  <a:rPr lang="en-US" sz="1400" baseline="-25000" dirty="0" smtClean="0"/>
                  <a:t>stack</a:t>
                </a:r>
                <a:r>
                  <a:rPr lang="en-US" sz="1400" dirty="0" smtClean="0"/>
                  <a:t> ~50%, </a:t>
                </a:r>
                <a:r>
                  <a:rPr lang="el-GR" sz="1400" dirty="0"/>
                  <a:t>ε</a:t>
                </a:r>
                <a:r>
                  <a:rPr lang="en-US" sz="1400" baseline="-25000" dirty="0"/>
                  <a:t>stack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~6 x 10</a:t>
                </a:r>
                <a:r>
                  <a:rPr lang="en-US" sz="1400" baseline="30000" dirty="0" smtClean="0"/>
                  <a:t>-5</a:t>
                </a:r>
                <a:r>
                  <a:rPr lang="en-US" sz="1400" dirty="0" smtClean="0"/>
                  <a:t> s</a:t>
                </a:r>
                <a:r>
                  <a:rPr lang="en-US" sz="1400" baseline="30000" dirty="0" smtClean="0"/>
                  <a:t>-1</a:t>
                </a:r>
                <a:endParaRPr lang="de-DE" sz="1400" baseline="30000" dirty="0" err="1" smtClean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380677" y="5881313"/>
                <a:ext cx="206800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P ~ 1.5 </a:t>
                </a:r>
                <a:r>
                  <a:rPr lang="en-US" sz="1400" dirty="0" err="1" smtClean="0"/>
                  <a:t>GPa</a:t>
                </a:r>
                <a:r>
                  <a:rPr lang="en-US" sz="1400" dirty="0" smtClean="0"/>
                  <a:t> T ~ 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700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°C</a:t>
                </a:r>
                <a:endParaRPr lang="de-DE" sz="1400" b="1" dirty="0" err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329412" y="5873000"/>
                <a:ext cx="206800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P ~ 1.5 </a:t>
                </a:r>
                <a:r>
                  <a:rPr lang="en-US" sz="1400" dirty="0" err="1" smtClean="0"/>
                  <a:t>GPa</a:t>
                </a:r>
                <a:r>
                  <a:rPr lang="en-US" sz="1400" dirty="0" smtClean="0"/>
                  <a:t> T ~ </a:t>
                </a:r>
                <a:r>
                  <a:rPr lang="en-US" sz="1400" b="1" dirty="0" smtClean="0">
                    <a:solidFill>
                      <a:schemeClr val="accent3"/>
                    </a:solidFill>
                  </a:rPr>
                  <a:t>500</a:t>
                </a:r>
                <a:r>
                  <a:rPr lang="en-US" sz="1400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en-US" sz="1400" b="1" dirty="0" smtClean="0">
                    <a:solidFill>
                      <a:schemeClr val="accent3"/>
                    </a:solidFill>
                  </a:rPr>
                  <a:t>°C</a:t>
                </a:r>
                <a:endParaRPr lang="de-DE" sz="1400" b="1" dirty="0" err="1" smtClean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24574" y="5881312"/>
                <a:ext cx="197521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 ~ 2 </a:t>
                </a:r>
                <a:r>
                  <a:rPr lang="en-US" sz="1400" dirty="0" err="1" smtClean="0"/>
                  <a:t>GPa</a:t>
                </a:r>
                <a:r>
                  <a:rPr lang="en-US" sz="1400" dirty="0" smtClean="0"/>
                  <a:t> T ~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750 °C</a:t>
                </a:r>
                <a:endParaRPr lang="de-DE" sz="1400" dirty="0" err="1" smtClean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>
                <a:off x="395536" y="5661248"/>
                <a:ext cx="25923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333674" y="5636339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 mm</a:t>
                </a:r>
                <a:endParaRPr lang="de-DE" sz="1200" dirty="0" err="1" smtClean="0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flipH="1">
                <a:off x="3339112" y="5661248"/>
                <a:ext cx="234345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4211960" y="5636339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 mm</a:t>
                </a:r>
                <a:endParaRPr lang="de-DE" sz="1200" dirty="0" err="1" smtClean="0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>
                <a:off x="6228184" y="5661248"/>
                <a:ext cx="231853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7106557" y="5636339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 mm</a:t>
                </a:r>
                <a:endParaRPr lang="de-DE" sz="1200" dirty="0" err="1" smtClean="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11560" y="4582245"/>
                <a:ext cx="0" cy="97033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 rot="16200000">
                <a:off x="133777" y="4858666"/>
                <a:ext cx="703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2 mm</a:t>
                </a:r>
                <a:endParaRPr lang="de-DE" sz="1200" dirty="0" err="1" smtClean="0"/>
              </a:p>
            </p:txBody>
          </p:sp>
        </p:grpSp>
        <p:sp>
          <p:nvSpPr>
            <p:cNvPr id="32" name="Down Arrow 31"/>
            <p:cNvSpPr/>
            <p:nvPr/>
          </p:nvSpPr>
          <p:spPr>
            <a:xfrm rot="20387194">
              <a:off x="6398442" y="3082487"/>
              <a:ext cx="200165" cy="1937230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8100392" y="3284984"/>
              <a:ext cx="200165" cy="1631042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4706374" y="2666609"/>
              <a:ext cx="225666" cy="2202552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50430" y="2454796"/>
            <a:ext cx="13781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Viscous </a:t>
            </a:r>
            <a:r>
              <a:rPr lang="en-US" sz="900" dirty="0" err="1" smtClean="0"/>
              <a:t>boundinage</a:t>
            </a:r>
            <a:endParaRPr lang="de-DE" sz="900" dirty="0" err="1" smtClean="0"/>
          </a:p>
        </p:txBody>
      </p:sp>
    </p:spTree>
    <p:extLst>
      <p:ext uri="{BB962C8B-B14F-4D97-AF65-F5344CB8AC3E}">
        <p14:creationId xmlns:p14="http://schemas.microsoft.com/office/powerpoint/2010/main" val="40033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457622"/>
            <a:ext cx="8353425" cy="451098"/>
          </a:xfrm>
        </p:spPr>
        <p:txBody>
          <a:bodyPr/>
          <a:lstStyle/>
          <a:p>
            <a:r>
              <a:rPr lang="en-US" dirty="0" smtClean="0"/>
              <a:t>Overview of P61B (PETRA III)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| P61B Large Volume Press beamline | Robert FARLA, </a:t>
            </a:r>
            <a:r>
              <a:rPr lang="en-GB" dirty="0"/>
              <a:t>28 September 2018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1249548"/>
            <a:ext cx="8364699" cy="469973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>01</a:t>
            </a:r>
            <a:r>
              <a:rPr lang="en-US" b="1" dirty="0" smtClean="0">
                <a:solidFill>
                  <a:schemeClr val="tx1"/>
                </a:solidFill>
              </a:rPr>
              <a:t>	Strategy of operation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>02</a:t>
            </a:r>
            <a:r>
              <a:rPr lang="en-US" b="1" dirty="0" smtClean="0">
                <a:solidFill>
                  <a:schemeClr val="tx1"/>
                </a:solidFill>
              </a:rPr>
              <a:t>	Beamline characteristics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>03</a:t>
            </a:r>
            <a:r>
              <a:rPr lang="en-US" b="1" dirty="0" smtClean="0">
                <a:solidFill>
                  <a:schemeClr val="tx1"/>
                </a:solidFill>
              </a:rPr>
              <a:t>	High-pressure techniques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>04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  <a:r>
              <a:rPr lang="en-US" b="1" dirty="0">
                <a:solidFill>
                  <a:schemeClr val="tx1"/>
                </a:solidFill>
              </a:rPr>
              <a:t>Science </a:t>
            </a:r>
            <a:r>
              <a:rPr lang="en-US" b="1" dirty="0" smtClean="0">
                <a:solidFill>
                  <a:schemeClr val="tx1"/>
                </a:solidFill>
              </a:rPr>
              <a:t>highlights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b="1" i="1" dirty="0">
                <a:solidFill>
                  <a:schemeClr val="tx1"/>
                </a:solidFill>
              </a:rPr>
              <a:t>ex situ </a:t>
            </a:r>
            <a:r>
              <a:rPr lang="en-US" b="1" i="1" dirty="0" smtClean="0">
                <a:solidFill>
                  <a:schemeClr val="tx1"/>
                </a:solidFill>
              </a:rPr>
              <a:t>studies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05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Instrumentation (detectors…)</a:t>
            </a:r>
            <a:endParaRPr lang="en-US" b="1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06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User support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07</a:t>
            </a:r>
            <a:r>
              <a:rPr lang="en-US" b="1" dirty="0">
                <a:solidFill>
                  <a:schemeClr val="tx1"/>
                </a:solidFill>
              </a:rPr>
              <a:t>	Future plans (supply/demand)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08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Summary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201130"/>
            <a:ext cx="3460307" cy="50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X-rays for the LVP</a:t>
            </a:r>
            <a:endParaRPr lang="de-DE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light in the Front End of P61 (21 Aug 2018)</a:t>
            </a:r>
            <a:endParaRPr lang="de-DE" dirty="0"/>
          </a:p>
        </p:txBody>
      </p:sp>
      <p:pic>
        <p:nvPicPr>
          <p:cNvPr id="35" name="Grafik 4" descr="C:\Users\Nico Alexander\AppData\Local\Microsoft\Windows\INetCache\Content.Word\Detector_amoun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r="3201"/>
          <a:stretch/>
        </p:blipFill>
        <p:spPr bwMode="auto">
          <a:xfrm>
            <a:off x="3467821" y="1342678"/>
            <a:ext cx="5384269" cy="466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3" y="1340768"/>
            <a:ext cx="3214889" cy="4671234"/>
          </a:xfrm>
          <a:prstGeom prst="rect">
            <a:avLst/>
          </a:prstGeom>
        </p:spPr>
      </p:pic>
      <p:sp>
        <p:nvSpPr>
          <p:cNvPr id="26" name="Text Box 224"/>
          <p:cNvSpPr txBox="1">
            <a:spLocks noChangeArrowheads="1"/>
          </p:cNvSpPr>
          <p:nvPr/>
        </p:nvSpPr>
        <p:spPr bwMode="auto">
          <a:xfrm>
            <a:off x="3491880" y="2924944"/>
            <a:ext cx="1537568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Times New Roman" pitchFamily="18" charset="0"/>
              </a:rPr>
              <a:t>2x Ge-detectors</a:t>
            </a:r>
          </a:p>
        </p:txBody>
      </p:sp>
      <p:sp>
        <p:nvSpPr>
          <p:cNvPr id="27" name="Text Box 224"/>
          <p:cNvSpPr txBox="1">
            <a:spLocks noChangeArrowheads="1"/>
          </p:cNvSpPr>
          <p:nvPr/>
        </p:nvSpPr>
        <p:spPr bwMode="auto">
          <a:xfrm>
            <a:off x="3491880" y="4653136"/>
            <a:ext cx="1537568" cy="5847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Times New Roman" pitchFamily="18" charset="0"/>
              </a:rPr>
              <a:t>sCMOS</a:t>
            </a:r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Times New Roman" pitchFamily="18" charset="0"/>
              </a:rPr>
              <a:t> camera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(not shown)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8" name="Text Box 224"/>
          <p:cNvSpPr txBox="1">
            <a:spLocks noChangeArrowheads="1"/>
          </p:cNvSpPr>
          <p:nvPr/>
        </p:nvSpPr>
        <p:spPr bwMode="auto">
          <a:xfrm>
            <a:off x="5076056" y="4899357"/>
            <a:ext cx="1456928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Times New Roman" pitchFamily="18" charset="0"/>
              </a:rPr>
              <a:t>Detector table</a:t>
            </a:r>
            <a:endParaRPr lang="en-US" sz="1600" dirty="0" smtClean="0">
              <a:solidFill>
                <a:schemeClr val="accent2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9" name="Text Box 224"/>
          <p:cNvSpPr txBox="1">
            <a:spLocks noChangeArrowheads="1"/>
          </p:cNvSpPr>
          <p:nvPr/>
        </p:nvSpPr>
        <p:spPr bwMode="auto">
          <a:xfrm>
            <a:off x="7670636" y="4746630"/>
            <a:ext cx="1183744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5-axis stage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0" name="Text Box 224"/>
          <p:cNvSpPr txBox="1">
            <a:spLocks noChangeArrowheads="1"/>
          </p:cNvSpPr>
          <p:nvPr/>
        </p:nvSpPr>
        <p:spPr bwMode="auto">
          <a:xfrm>
            <a:off x="8100392" y="1772816"/>
            <a:ext cx="936104" cy="8309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Incident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X-rays and </a:t>
            </a:r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Times New Roman" pitchFamily="18" charset="0"/>
              </a:rPr>
              <a:t>slits</a:t>
            </a:r>
            <a:endParaRPr lang="en-US" sz="1600" dirty="0" smtClean="0">
              <a:solidFill>
                <a:schemeClr val="accent2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1" name="Text Box 224"/>
          <p:cNvSpPr txBox="1">
            <a:spLocks noChangeArrowheads="1"/>
          </p:cNvSpPr>
          <p:nvPr/>
        </p:nvSpPr>
        <p:spPr bwMode="auto">
          <a:xfrm>
            <a:off x="7436316" y="1342678"/>
            <a:ext cx="1647800" cy="3385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Press hydraulics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252934" y="5263108"/>
            <a:ext cx="8599156" cy="75818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2 </a:t>
            </a:r>
            <a:r>
              <a:rPr lang="en-US" sz="1400" b="1" dirty="0"/>
              <a:t>HP Ge-detectors for ED-XRD </a:t>
            </a:r>
            <a:r>
              <a:rPr lang="en-US" sz="1400" b="1" dirty="0" smtClean="0"/>
              <a:t>measurements, </a:t>
            </a:r>
            <a:r>
              <a:rPr lang="en-US" sz="1400" b="1" dirty="0" err="1" smtClean="0"/>
              <a:t>sCMOS</a:t>
            </a:r>
            <a:r>
              <a:rPr lang="en-US" sz="1400" b="1" dirty="0" smtClean="0"/>
              <a:t> camera for radiography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X-ray </a:t>
            </a:r>
            <a:r>
              <a:rPr lang="en-US" sz="1400" b="1" dirty="0"/>
              <a:t>transport tube with </a:t>
            </a:r>
            <a:r>
              <a:rPr lang="en-US" sz="1400" b="1" dirty="0" smtClean="0"/>
              <a:t>adjustable slits (W, 10 mm thick blades)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5-axis stage </a:t>
            </a:r>
            <a:r>
              <a:rPr lang="en-US" sz="1400" b="1" dirty="0"/>
              <a:t>[x, y1, y2, z (± 100 mm), </a:t>
            </a:r>
            <a:r>
              <a:rPr lang="en-US" sz="1400" b="1" dirty="0" smtClean="0"/>
              <a:t>rotation </a:t>
            </a:r>
            <a:r>
              <a:rPr lang="en-US" sz="1400" b="1" dirty="0"/>
              <a:t>(± 20</a:t>
            </a:r>
            <a:r>
              <a:rPr lang="en-US" sz="1400" b="1" dirty="0" smtClean="0"/>
              <a:t>°)]</a:t>
            </a:r>
            <a:endParaRPr lang="de-DE" sz="1400" b="1" dirty="0"/>
          </a:p>
        </p:txBody>
      </p:sp>
      <p:pic>
        <p:nvPicPr>
          <p:cNvPr id="2050" name="Picture 2" descr="D:\DESY Beamline\P61 beamline\Developments\First-light-F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0" y="1196752"/>
            <a:ext cx="8227963" cy="523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techniques</a:t>
            </a:r>
            <a:endParaRPr lang="de-DE" dirty="0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Energy-dispersive X-ray Diffraction </a:t>
            </a:r>
            <a:r>
              <a:rPr lang="en-GB" b="0" dirty="0"/>
              <a:t>using </a:t>
            </a:r>
            <a:r>
              <a:rPr lang="en-GB" b="0" dirty="0" smtClean="0"/>
              <a:t>2 Ge-SSD</a:t>
            </a:r>
            <a:endParaRPr lang="en-GB" b="0" dirty="0"/>
          </a:p>
          <a:p>
            <a:endParaRPr lang="en-GB" dirty="0"/>
          </a:p>
          <a:p>
            <a:endParaRPr lang="de-DE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519" y="3334301"/>
            <a:ext cx="9017155" cy="2758995"/>
            <a:chOff x="251519" y="3821807"/>
            <a:chExt cx="9017155" cy="2758995"/>
          </a:xfrm>
        </p:grpSpPr>
        <p:pic>
          <p:nvPicPr>
            <p:cNvPr id="6150" name="Picture 6" descr="http://pd.chem.ucl.ac.uk/pdnn/inst2/endis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881585"/>
              <a:ext cx="5229225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51519" y="3821807"/>
              <a:ext cx="13516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/>
                  </a:solidFill>
                </a:rPr>
                <a:t>Principle:</a:t>
              </a:r>
              <a:endParaRPr lang="de-DE" sz="2000" b="1" dirty="0" err="1" smtClean="0">
                <a:solidFill>
                  <a:schemeClr val="accent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6337924" y="4387170"/>
                  <a:ext cx="2177006" cy="665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h𝑐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h𝑘𝑙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h𝑘𝑙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θ</m:t>
                            </m:r>
                          </m:e>
                        </m:func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924" y="4387170"/>
                  <a:ext cx="2177006" cy="6650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TextBox 122"/>
            <p:cNvSpPr txBox="1"/>
            <p:nvPr/>
          </p:nvSpPr>
          <p:spPr>
            <a:xfrm>
              <a:off x="6897088" y="4013858"/>
              <a:ext cx="23715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where</a:t>
              </a:r>
              <a:endParaRPr lang="de-DE" sz="1600" dirty="0"/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6602649" y="4715852"/>
              <a:ext cx="504056" cy="36933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7474847" y="4531186"/>
              <a:ext cx="500468" cy="369332"/>
            </a:xfrm>
            <a:prstGeom prst="ellips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7449768" y="3995772"/>
                  <a:ext cx="117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λ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h𝑐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9768" y="3995772"/>
                  <a:ext cx="1170833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5706618" y="4005064"/>
              <a:ext cx="12966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Bragg’s law;</a:t>
              </a:r>
              <a:endParaRPr lang="de-DE" sz="1600" dirty="0" err="1" smtClean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52120" y="5232102"/>
              <a:ext cx="10626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Scanned variable </a:t>
              </a:r>
              <a:br>
                <a:rPr lang="en-US" sz="1600" dirty="0" smtClean="0"/>
              </a:br>
              <a:r>
                <a:rPr lang="en-US" sz="1600" dirty="0" smtClean="0"/>
                <a:t>(by ED detector)</a:t>
              </a:r>
              <a:endParaRPr lang="de-DE" sz="1600" dirty="0" err="1" smtClean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656400" y="5724545"/>
              <a:ext cx="1354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Determined variable</a:t>
              </a:r>
              <a:endParaRPr lang="de-DE" sz="1600" dirty="0" err="1" smtClean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901289" y="5478323"/>
              <a:ext cx="1208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Fixed</a:t>
              </a:r>
              <a:br>
                <a:rPr lang="en-US" sz="1600" dirty="0" smtClean="0"/>
              </a:br>
              <a:r>
                <a:rPr lang="en-US" sz="1600" dirty="0" smtClean="0"/>
                <a:t>(by collimator)</a:t>
              </a:r>
              <a:endParaRPr lang="de-DE" sz="1600" dirty="0" err="1" smtClean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8313764" y="4890994"/>
              <a:ext cx="0" cy="5778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30" idx="0"/>
            </p:cNvCxnSpPr>
            <p:nvPr/>
          </p:nvCxnSpPr>
          <p:spPr>
            <a:xfrm flipV="1">
              <a:off x="7333637" y="4943201"/>
              <a:ext cx="336233" cy="7813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6426698" y="5085184"/>
              <a:ext cx="241459" cy="2234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699792" y="5749805"/>
              <a:ext cx="11521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Gauge (sample) volume</a:t>
              </a:r>
              <a:endParaRPr lang="de-DE" sz="1600" dirty="0" err="1" smtClean="0"/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flipH="1" flipV="1">
              <a:off x="2619375" y="5637659"/>
              <a:ext cx="152425" cy="2352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763287" y="4565904"/>
              <a:ext cx="1016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(e.g. 50 µm)</a:t>
              </a:r>
              <a:endParaRPr lang="de-DE" sz="1200" dirty="0" err="1" smtClean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72041" y="4535126"/>
              <a:ext cx="13131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incident slits</a:t>
              </a:r>
              <a:endParaRPr lang="de-DE" sz="1600" dirty="0" err="1" smtClean="0"/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H="1" flipV="1">
              <a:off x="4668980" y="4566157"/>
              <a:ext cx="88739" cy="15445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 flipV="1">
              <a:off x="4517468" y="4312539"/>
              <a:ext cx="82518" cy="143623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513760" y="4653136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receiving</a:t>
              </a:r>
            </a:p>
            <a:p>
              <a:r>
                <a:rPr lang="en-US" sz="1600" dirty="0" smtClean="0"/>
                <a:t>slits</a:t>
              </a:r>
              <a:endParaRPr lang="de-DE" sz="1600" dirty="0" err="1" smtClean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635896" y="6289664"/>
              <a:ext cx="1944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http://pd.chem.ucl.ac.uk/</a:t>
              </a:r>
              <a:endParaRPr lang="de-DE" sz="1200" dirty="0" smtClean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8603" y="1325668"/>
            <a:ext cx="4812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Anticipated features: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Fast acquisition (10s of seconds)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Choice of diffraction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throughput: </a:t>
            </a:r>
          </a:p>
          <a:p>
            <a:r>
              <a:rPr lang="en-GB" dirty="0"/>
              <a:t>     &gt; million cps at 50 </a:t>
            </a:r>
            <a:r>
              <a:rPr lang="en-GB" dirty="0" err="1"/>
              <a:t>keV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     &gt; 700 </a:t>
            </a:r>
            <a:r>
              <a:rPr lang="en-GB" dirty="0" err="1"/>
              <a:t>kcps</a:t>
            </a:r>
            <a:r>
              <a:rPr lang="en-GB" dirty="0"/>
              <a:t> at 122 </a:t>
            </a:r>
            <a:r>
              <a:rPr lang="en-GB" dirty="0" err="1" smtClean="0"/>
              <a:t>keV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67943" y="1602666"/>
            <a:ext cx="4752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Electrically cooled: no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Advantageous for studies on low Z &amp; amorphous </a:t>
            </a:r>
            <a:r>
              <a:rPr lang="en-GB" dirty="0" smtClean="0"/>
              <a:t>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Possible implementation of CAESAR data acquisition for combined AD/ED-XRD</a:t>
            </a:r>
            <a:endParaRPr lang="en-GB" dirty="0"/>
          </a:p>
          <a:p>
            <a:endParaRPr lang="de-DE" dirty="0" err="1" smtClean="0"/>
          </a:p>
        </p:txBody>
      </p:sp>
    </p:spTree>
    <p:extLst>
      <p:ext uri="{BB962C8B-B14F-4D97-AF65-F5344CB8AC3E}">
        <p14:creationId xmlns:p14="http://schemas.microsoft.com/office/powerpoint/2010/main" val="10286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table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Call for tender out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588090" cy="516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716016" y="4365104"/>
            <a:ext cx="0" cy="194421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15193" y="4465687"/>
            <a:ext cx="35017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Table can move backwards </a:t>
            </a:r>
            <a:r>
              <a:rPr lang="en-US" sz="2000" dirty="0"/>
              <a:t>to make room (1.7 </a:t>
            </a:r>
            <a:r>
              <a:rPr lang="en-US" sz="2000" dirty="0" smtClean="0"/>
              <a:t>m) for a smaller roll in – roll out instrument (e.g. Paris-Edinburgh press from P02.2)</a:t>
            </a:r>
            <a:endParaRPr lang="de-DE" sz="2000" dirty="0" err="1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26" y="1273716"/>
            <a:ext cx="3799976" cy="2849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26" y="1273716"/>
            <a:ext cx="3799976" cy="28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576348"/>
            <a:ext cx="8638995" cy="473297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Detector-collimator-slit system</a:t>
            </a:r>
            <a:endParaRPr lang="de-DE" dirty="0" err="1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Horizontal </a:t>
            </a:r>
            <a:r>
              <a:rPr lang="de-DE" dirty="0" err="1"/>
              <a:t>scanning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#1</a:t>
            </a:r>
          </a:p>
          <a:p>
            <a:endParaRPr lang="de-DE" dirty="0" err="1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Detector-collimator-slit system</a:t>
            </a:r>
            <a:endParaRPr lang="de-DE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Horizontal and vertical scanning detector #2</a:t>
            </a:r>
            <a:endParaRPr lang="de-DE" dirty="0" err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3798"/>
            <a:ext cx="8612385" cy="4725522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40420"/>
            <a:ext cx="3190528" cy="272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2" y="3533748"/>
            <a:ext cx="2553275" cy="2736304"/>
          </a:xfrm>
          <a:prstGeom prst="rect">
            <a:avLst/>
          </a:prstGeom>
        </p:spPr>
      </p:pic>
      <p:grpSp>
        <p:nvGrpSpPr>
          <p:cNvPr id="2076" name="Group 2075"/>
          <p:cNvGrpSpPr/>
          <p:nvPr/>
        </p:nvGrpSpPr>
        <p:grpSpPr>
          <a:xfrm>
            <a:off x="467544" y="3356992"/>
            <a:ext cx="8424936" cy="3046988"/>
            <a:chOff x="489387" y="3586310"/>
            <a:chExt cx="8424936" cy="3046988"/>
          </a:xfrm>
        </p:grpSpPr>
        <p:sp>
          <p:nvSpPr>
            <p:cNvPr id="4" name="TextBox 3"/>
            <p:cNvSpPr txBox="1"/>
            <p:nvPr/>
          </p:nvSpPr>
          <p:spPr>
            <a:xfrm>
              <a:off x="489387" y="3791942"/>
              <a:ext cx="144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Top view</a:t>
              </a:r>
            </a:p>
            <a:p>
              <a:r>
                <a:rPr lang="en-US" sz="1600" dirty="0" smtClean="0"/>
                <a:t>At -5°H and 5°H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59832" y="3780329"/>
              <a:ext cx="1354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Side view</a:t>
              </a:r>
            </a:p>
            <a:p>
              <a:r>
                <a:rPr lang="en-US" sz="1600" dirty="0" smtClean="0"/>
                <a:t>At 5°H </a:t>
              </a:r>
              <a:r>
                <a:rPr lang="en-US" sz="1600" dirty="0"/>
                <a:t>and </a:t>
              </a:r>
              <a:r>
                <a:rPr lang="en-US" sz="1600" dirty="0" smtClean="0"/>
                <a:t>5°V</a:t>
              </a:r>
            </a:p>
          </p:txBody>
        </p:sp>
        <p:sp>
          <p:nvSpPr>
            <p:cNvPr id="2074" name="TextBox 2073"/>
            <p:cNvSpPr txBox="1"/>
            <p:nvPr/>
          </p:nvSpPr>
          <p:spPr>
            <a:xfrm>
              <a:off x="6322607" y="3586310"/>
              <a:ext cx="2591716" cy="3046988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</a:rPr>
                <a:t>Detector movements: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err="1" smtClean="0"/>
                <a:t>x,y,z</a:t>
              </a:r>
              <a:r>
                <a:rPr lang="en-US" sz="1600" dirty="0" smtClean="0"/>
                <a:t> translations,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z-axis rotation,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y-axis rotation (vert. detector only)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Angular res: </a:t>
              </a:r>
              <a:r>
                <a:rPr lang="en-US" sz="1600" dirty="0"/>
                <a:t>± </a:t>
              </a:r>
              <a:r>
                <a:rPr lang="en-US" sz="1600" dirty="0" smtClean="0"/>
                <a:t>0.0001 </a:t>
              </a:r>
              <a:r>
                <a:rPr lang="en-US" sz="1600" dirty="0"/>
                <a:t>° </a:t>
              </a:r>
              <a:endParaRPr lang="en-US" sz="1600" dirty="0" smtClean="0"/>
            </a:p>
            <a:p>
              <a:endParaRPr lang="en-US" sz="1600" dirty="0" smtClean="0"/>
            </a:p>
            <a:p>
              <a:r>
                <a:rPr lang="en-US" sz="1600" dirty="0" smtClean="0"/>
                <a:t>For CAESAR: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Angle step size: 0.001°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Movement precision:</a:t>
              </a:r>
              <a:br>
                <a:rPr lang="en-US" sz="1600" dirty="0" smtClean="0"/>
              </a:br>
              <a:r>
                <a:rPr lang="en-US" sz="1600" dirty="0" smtClean="0"/>
                <a:t>&lt; 5 µm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1600" dirty="0" err="1" smtClean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5287" y="3171089"/>
            <a:ext cx="23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Minimum angles</a:t>
            </a:r>
            <a:endParaRPr lang="de-DE" b="1" dirty="0" err="1" smtClean="0">
              <a:solidFill>
                <a:schemeClr val="accent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</a:t>
            </a:r>
            <a:r>
              <a:rPr lang="en-US" dirty="0" smtClean="0"/>
              <a:t>positioning</a:t>
            </a:r>
            <a:endParaRPr lang="de-DE" dirty="0" err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2" y="1073905"/>
            <a:ext cx="3632662" cy="19950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67944" y="980728"/>
            <a:ext cx="144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Distance  </a:t>
            </a:r>
            <a:r>
              <a:rPr lang="en-US" dirty="0" smtClean="0"/>
              <a:t>sample to first slit in collimator</a:t>
            </a:r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3" r="17232"/>
          <a:stretch/>
        </p:blipFill>
        <p:spPr>
          <a:xfrm>
            <a:off x="5496661" y="1136251"/>
            <a:ext cx="2016000" cy="193270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545378" y="980728"/>
            <a:ext cx="1275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Receiving cross-slits</a:t>
            </a:r>
          </a:p>
          <a:p>
            <a:r>
              <a:rPr lang="en-US" dirty="0" smtClean="0"/>
              <a:t>(10 mm</a:t>
            </a:r>
            <a:br>
              <a:rPr lang="en-US" dirty="0" smtClean="0"/>
            </a:br>
            <a:r>
              <a:rPr lang="en-US" dirty="0" smtClean="0"/>
              <a:t>tungsten blades)</a:t>
            </a:r>
            <a:endParaRPr lang="de-DE" dirty="0"/>
          </a:p>
        </p:txBody>
      </p:sp>
      <p:sp>
        <p:nvSpPr>
          <p:cNvPr id="5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02" y="2852936"/>
            <a:ext cx="32067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1"/>
            <a:ext cx="3096593" cy="1045286"/>
          </a:xfrm>
        </p:spPr>
        <p:txBody>
          <a:bodyPr/>
          <a:lstStyle/>
          <a:p>
            <a:r>
              <a:rPr lang="en-US" dirty="0"/>
              <a:t>Detector positioning</a:t>
            </a:r>
            <a:endParaRPr lang="de-DE" dirty="0"/>
          </a:p>
        </p:txBody>
      </p:sp>
      <p:pic>
        <p:nvPicPr>
          <p:cNvPr id="35" name="Picture 34"/>
          <p:cNvPicPr/>
          <p:nvPr/>
        </p:nvPicPr>
        <p:blipFill>
          <a:blip r:embed="rId5"/>
          <a:stretch>
            <a:fillRect/>
          </a:stretch>
        </p:blipFill>
        <p:spPr>
          <a:xfrm>
            <a:off x="323528" y="2852936"/>
            <a:ext cx="4121150" cy="32067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1520" y="605968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Isometric view</a:t>
            </a:r>
          </a:p>
          <a:p>
            <a:r>
              <a:rPr lang="en-US" sz="1600" dirty="0" smtClean="0"/>
              <a:t>Both detectors at max. 10° in horizontal plane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66927" y="6059686"/>
            <a:ext cx="428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Top view</a:t>
            </a:r>
          </a:p>
          <a:p>
            <a:r>
              <a:rPr lang="en-US" sz="1600" dirty="0" smtClean="0"/>
              <a:t>Max. 10° in horizontal without press rotation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64288" y="4444107"/>
            <a:ext cx="165618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3023195">
            <a:off x="5172340" y="4408377"/>
            <a:ext cx="216024" cy="216024"/>
          </a:xfrm>
          <a:prstGeom prst="arc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4745448" y="4383459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10°</a:t>
            </a:r>
            <a:endParaRPr lang="de-DE" sz="1400" dirty="0" err="1" smtClean="0"/>
          </a:p>
        </p:txBody>
      </p:sp>
      <p:sp>
        <p:nvSpPr>
          <p:cNvPr id="47" name="TextBox 46"/>
          <p:cNvSpPr txBox="1"/>
          <p:nvPr/>
        </p:nvSpPr>
        <p:spPr>
          <a:xfrm rot="20866963">
            <a:off x="4440167" y="4541286"/>
            <a:ext cx="179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Detector 1</a:t>
            </a:r>
            <a:endParaRPr lang="de-DE" sz="1400" dirty="0" err="1" smtClean="0"/>
          </a:p>
        </p:txBody>
      </p:sp>
      <p:sp>
        <p:nvSpPr>
          <p:cNvPr id="5" name="TextBox 4"/>
          <p:cNvSpPr txBox="1"/>
          <p:nvPr/>
        </p:nvSpPr>
        <p:spPr>
          <a:xfrm>
            <a:off x="7236296" y="412841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Incident X-rays</a:t>
            </a:r>
            <a:endParaRPr lang="de-DE" sz="1600" dirty="0" err="1" smtClean="0"/>
          </a:p>
        </p:txBody>
      </p:sp>
      <p:sp>
        <p:nvSpPr>
          <p:cNvPr id="20" name="TextBox 19"/>
          <p:cNvSpPr txBox="1"/>
          <p:nvPr/>
        </p:nvSpPr>
        <p:spPr>
          <a:xfrm>
            <a:off x="225803" y="2495750"/>
            <a:ext cx="23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Maximum angles</a:t>
            </a:r>
            <a:endParaRPr lang="de-DE" b="1" dirty="0" err="1" smtClean="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412776"/>
            <a:ext cx="30592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GB" sz="2000" b="1" dirty="0" smtClean="0">
                <a:cs typeface="Times New Roman" pitchFamily="18" charset="0"/>
              </a:rPr>
              <a:t>Energy-dispersive</a:t>
            </a:r>
            <a:br>
              <a:rPr lang="en-GB" sz="2000" b="1" dirty="0" smtClean="0">
                <a:cs typeface="Times New Roman" pitchFamily="18" charset="0"/>
              </a:rPr>
            </a:br>
            <a:r>
              <a:rPr lang="en-GB" sz="2000" b="1" dirty="0" smtClean="0">
                <a:cs typeface="Times New Roman" pitchFamily="18" charset="0"/>
              </a:rPr>
              <a:t>X-ray </a:t>
            </a:r>
            <a:r>
              <a:rPr lang="en-GB" sz="2000" b="1" dirty="0">
                <a:cs typeface="Times New Roman" pitchFamily="18" charset="0"/>
              </a:rPr>
              <a:t>Diffraction </a:t>
            </a:r>
            <a:r>
              <a:rPr lang="en-GB" sz="2000" dirty="0" smtClean="0">
                <a:cs typeface="Times New Roman" pitchFamily="18" charset="0"/>
              </a:rPr>
              <a:t/>
            </a:r>
            <a:br>
              <a:rPr lang="en-GB" sz="2000" dirty="0" smtClean="0">
                <a:cs typeface="Times New Roman" pitchFamily="18" charset="0"/>
              </a:rPr>
            </a:br>
            <a:r>
              <a:rPr lang="en-GB" sz="2000" dirty="0" smtClean="0">
                <a:cs typeface="Times New Roman" pitchFamily="18" charset="0"/>
              </a:rPr>
              <a:t>using two Ge-SSD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dirty="0" smtClean="0"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8828"/>
            <a:ext cx="5363835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35896" y="1107173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10°</a:t>
            </a:r>
            <a:endParaRPr lang="de-DE" sz="1600" dirty="0" err="1" smtClean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707904" y="1394897"/>
            <a:ext cx="864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12868050">
            <a:off x="4100579" y="1249832"/>
            <a:ext cx="98170" cy="145780"/>
          </a:xfrm>
          <a:prstGeom prst="arc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7884368" y="1049933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Adjustable</a:t>
            </a:r>
            <a:br>
              <a:rPr lang="en-US" sz="1600" dirty="0" smtClean="0"/>
            </a:br>
            <a:r>
              <a:rPr lang="en-US" sz="1600" dirty="0" smtClean="0"/>
              <a:t>slits</a:t>
            </a:r>
            <a:endParaRPr lang="de-DE" sz="1600" dirty="0" err="1" smtClean="0"/>
          </a:p>
        </p:txBody>
      </p:sp>
      <p:cxnSp>
        <p:nvCxnSpPr>
          <p:cNvPr id="19" name="Straight Arrow Connector 18"/>
          <p:cNvCxnSpPr>
            <a:endCxn id="4098" idx="1"/>
          </p:cNvCxnSpPr>
          <p:nvPr/>
        </p:nvCxnSpPr>
        <p:spPr>
          <a:xfrm flipH="1">
            <a:off x="4533602" y="4444107"/>
            <a:ext cx="2667632" cy="12204"/>
          </a:xfrm>
          <a:prstGeom prst="straightConnector1">
            <a:avLst/>
          </a:prstGeom>
          <a:ln w="190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538935" y="4438005"/>
            <a:ext cx="1473225" cy="0"/>
          </a:xfrm>
          <a:prstGeom prst="straightConnector1">
            <a:avLst/>
          </a:prstGeom>
          <a:ln w="190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0"/>
            <a:ext cx="3384376" cy="1351197"/>
          </a:xfrm>
        </p:spPr>
        <p:txBody>
          <a:bodyPr/>
          <a:lstStyle/>
          <a:p>
            <a:r>
              <a:rPr lang="en-US" dirty="0"/>
              <a:t>Detector positioning</a:t>
            </a:r>
            <a:endParaRPr lang="de-DE" dirty="0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605968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Isometric view</a:t>
            </a:r>
          </a:p>
          <a:p>
            <a:r>
              <a:rPr lang="en-US" sz="1600" dirty="0" smtClean="0"/>
              <a:t>Both detectors at max. 10° in horizontal plane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512" y="1412776"/>
            <a:ext cx="30592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GB" sz="2000" b="1" dirty="0" smtClean="0">
                <a:cs typeface="Times New Roman" pitchFamily="18" charset="0"/>
              </a:rPr>
              <a:t>Energy-dispersive</a:t>
            </a:r>
            <a:br>
              <a:rPr lang="en-GB" sz="2000" b="1" dirty="0" smtClean="0">
                <a:cs typeface="Times New Roman" pitchFamily="18" charset="0"/>
              </a:rPr>
            </a:br>
            <a:r>
              <a:rPr lang="en-GB" sz="2000" b="1" dirty="0" smtClean="0">
                <a:cs typeface="Times New Roman" pitchFamily="18" charset="0"/>
              </a:rPr>
              <a:t>X-ray </a:t>
            </a:r>
            <a:r>
              <a:rPr lang="en-GB" sz="2000" b="1" dirty="0">
                <a:cs typeface="Times New Roman" pitchFamily="18" charset="0"/>
              </a:rPr>
              <a:t>Diffraction </a:t>
            </a:r>
            <a:r>
              <a:rPr lang="en-GB" sz="2000" dirty="0" smtClean="0">
                <a:cs typeface="Times New Roman" pitchFamily="18" charset="0"/>
              </a:rPr>
              <a:t/>
            </a:r>
            <a:br>
              <a:rPr lang="en-GB" sz="2000" dirty="0" smtClean="0">
                <a:cs typeface="Times New Roman" pitchFamily="18" charset="0"/>
              </a:rPr>
            </a:br>
            <a:r>
              <a:rPr lang="en-GB" sz="2000" dirty="0" smtClean="0">
                <a:cs typeface="Times New Roman" pitchFamily="18" charset="0"/>
              </a:rPr>
              <a:t>using two Ge-SSD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dirty="0" smtClean="0"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803" y="2495750"/>
            <a:ext cx="23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Maximum angles</a:t>
            </a:r>
            <a:endParaRPr lang="de-DE" b="1" dirty="0" err="1" smtClean="0">
              <a:solidFill>
                <a:schemeClr val="accent2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2764"/>
            <a:ext cx="536443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34425" y="872481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23.5°</a:t>
            </a:r>
            <a:endParaRPr lang="de-DE" sz="1600" dirty="0" err="1" smtClean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067944" y="1162844"/>
            <a:ext cx="864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2868050">
            <a:off x="4558753" y="908840"/>
            <a:ext cx="216024" cy="282187"/>
          </a:xfrm>
          <a:prstGeom prst="arc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Box 28"/>
          <p:cNvSpPr txBox="1"/>
          <p:nvPr/>
        </p:nvSpPr>
        <p:spPr>
          <a:xfrm>
            <a:off x="7884368" y="1049933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Adjustable</a:t>
            </a:r>
            <a:br>
              <a:rPr lang="en-US" sz="1600" dirty="0" smtClean="0"/>
            </a:br>
            <a:r>
              <a:rPr lang="en-US" sz="1600" dirty="0" smtClean="0"/>
              <a:t>slits</a:t>
            </a:r>
            <a:endParaRPr lang="de-DE" sz="1600" dirty="0" err="1" smtClean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02" y="2852936"/>
            <a:ext cx="32067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/>
          <p:nvPr/>
        </p:nvPicPr>
        <p:blipFill>
          <a:blip r:embed="rId6"/>
          <a:stretch>
            <a:fillRect/>
          </a:stretch>
        </p:blipFill>
        <p:spPr>
          <a:xfrm>
            <a:off x="323528" y="2852936"/>
            <a:ext cx="4121150" cy="3206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466927" y="6059686"/>
            <a:ext cx="428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Top view</a:t>
            </a:r>
          </a:p>
          <a:p>
            <a:r>
              <a:rPr lang="en-US" sz="1600" dirty="0" smtClean="0"/>
              <a:t>Max. 10° in horizontal without press rotation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164288" y="4444107"/>
            <a:ext cx="1656184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rot="13023195">
            <a:off x="5172340" y="4408377"/>
            <a:ext cx="216024" cy="216024"/>
          </a:xfrm>
          <a:prstGeom prst="arc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Box 38"/>
          <p:cNvSpPr txBox="1"/>
          <p:nvPr/>
        </p:nvSpPr>
        <p:spPr>
          <a:xfrm>
            <a:off x="4745448" y="4383459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10°</a:t>
            </a:r>
            <a:endParaRPr lang="de-DE" sz="1400" dirty="0" err="1" smtClean="0"/>
          </a:p>
        </p:txBody>
      </p:sp>
      <p:sp>
        <p:nvSpPr>
          <p:cNvPr id="40" name="TextBox 39"/>
          <p:cNvSpPr txBox="1"/>
          <p:nvPr/>
        </p:nvSpPr>
        <p:spPr>
          <a:xfrm rot="20866963">
            <a:off x="4440167" y="4541286"/>
            <a:ext cx="179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Detector 1</a:t>
            </a:r>
            <a:endParaRPr lang="de-DE" sz="1400" dirty="0" err="1" smtClean="0"/>
          </a:p>
        </p:txBody>
      </p:sp>
      <p:sp>
        <p:nvSpPr>
          <p:cNvPr id="41" name="TextBox 40"/>
          <p:cNvSpPr txBox="1"/>
          <p:nvPr/>
        </p:nvSpPr>
        <p:spPr>
          <a:xfrm>
            <a:off x="7236296" y="412841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Incident X-rays</a:t>
            </a:r>
            <a:endParaRPr lang="de-DE" sz="1600" dirty="0" err="1" smtClean="0"/>
          </a:p>
        </p:txBody>
      </p:sp>
      <p:cxnSp>
        <p:nvCxnSpPr>
          <p:cNvPr id="42" name="Straight Arrow Connector 41"/>
          <p:cNvCxnSpPr>
            <a:endCxn id="30" idx="1"/>
          </p:cNvCxnSpPr>
          <p:nvPr/>
        </p:nvCxnSpPr>
        <p:spPr>
          <a:xfrm flipH="1">
            <a:off x="4533602" y="4444107"/>
            <a:ext cx="2667632" cy="12204"/>
          </a:xfrm>
          <a:prstGeom prst="straightConnector1">
            <a:avLst/>
          </a:prstGeom>
          <a:ln w="190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538935" y="4438005"/>
            <a:ext cx="1473225" cy="0"/>
          </a:xfrm>
          <a:prstGeom prst="straightConnector1">
            <a:avLst/>
          </a:prstGeom>
          <a:ln w="190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1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58" y="2852936"/>
            <a:ext cx="3207494" cy="32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0"/>
            <a:ext cx="3384376" cy="1351197"/>
          </a:xfrm>
        </p:spPr>
        <p:txBody>
          <a:bodyPr/>
          <a:lstStyle/>
          <a:p>
            <a:r>
              <a:rPr lang="en-US" dirty="0"/>
              <a:t>Detector positioning</a:t>
            </a:r>
            <a:endParaRPr lang="de-DE" dirty="0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P61B Large Volume Press beamline | Robert FARLA, </a:t>
            </a:r>
            <a:r>
              <a:rPr lang="en-GB" dirty="0" smtClean="0"/>
              <a:t>28 September 2018</a:t>
            </a:r>
            <a:endParaRPr lang="en-US" dirty="0"/>
          </a:p>
        </p:txBody>
      </p:sp>
      <p:pic>
        <p:nvPicPr>
          <p:cNvPr id="35" name="Picture 34"/>
          <p:cNvPicPr/>
          <p:nvPr/>
        </p:nvPicPr>
        <p:blipFill>
          <a:blip r:embed="rId5"/>
          <a:stretch>
            <a:fillRect/>
          </a:stretch>
        </p:blipFill>
        <p:spPr>
          <a:xfrm>
            <a:off x="323528" y="2852936"/>
            <a:ext cx="4121150" cy="32067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76452" y="605968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One horizontal detector at max. </a:t>
            </a:r>
            <a:r>
              <a:rPr lang="en-US" sz="1600" dirty="0"/>
              <a:t>to 20</a:t>
            </a:r>
            <a:r>
              <a:rPr lang="en-US" sz="1600" dirty="0" smtClean="0"/>
              <a:t>° with press rotation (max. 11.5°)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64288" y="4450457"/>
            <a:ext cx="1656184" cy="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3023195">
            <a:off x="5164491" y="4417829"/>
            <a:ext cx="469702" cy="372848"/>
          </a:xfrm>
          <a:prstGeom prst="arc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4807074" y="454722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20°</a:t>
            </a:r>
            <a:endParaRPr lang="de-DE" sz="1400" dirty="0" err="1" smtClean="0"/>
          </a:p>
        </p:txBody>
      </p:sp>
      <p:sp>
        <p:nvSpPr>
          <p:cNvPr id="5" name="TextBox 4"/>
          <p:cNvSpPr txBox="1"/>
          <p:nvPr/>
        </p:nvSpPr>
        <p:spPr>
          <a:xfrm>
            <a:off x="7236296" y="412841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Incident X-rays</a:t>
            </a:r>
            <a:endParaRPr lang="de-DE" sz="1600" dirty="0" err="1" smtClean="0"/>
          </a:p>
        </p:txBody>
      </p:sp>
      <p:sp>
        <p:nvSpPr>
          <p:cNvPr id="15" name="TextBox 14"/>
          <p:cNvSpPr txBox="1"/>
          <p:nvPr/>
        </p:nvSpPr>
        <p:spPr>
          <a:xfrm>
            <a:off x="251520" y="605968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Isometric view</a:t>
            </a:r>
          </a:p>
          <a:p>
            <a:r>
              <a:rPr lang="en-US" sz="1600" dirty="0" smtClean="0"/>
              <a:t>Both detectors at max. 10° in horizontal plane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512" y="1412776"/>
            <a:ext cx="30592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GB" sz="2000" b="1" dirty="0" smtClean="0">
                <a:cs typeface="Times New Roman" pitchFamily="18" charset="0"/>
              </a:rPr>
              <a:t>Energy-dispersive</a:t>
            </a:r>
            <a:br>
              <a:rPr lang="en-GB" sz="2000" b="1" dirty="0" smtClean="0">
                <a:cs typeface="Times New Roman" pitchFamily="18" charset="0"/>
              </a:rPr>
            </a:br>
            <a:r>
              <a:rPr lang="en-GB" sz="2000" b="1" dirty="0" smtClean="0">
                <a:cs typeface="Times New Roman" pitchFamily="18" charset="0"/>
              </a:rPr>
              <a:t>X-ray </a:t>
            </a:r>
            <a:r>
              <a:rPr lang="en-GB" sz="2000" b="1" dirty="0">
                <a:cs typeface="Times New Roman" pitchFamily="18" charset="0"/>
              </a:rPr>
              <a:t>Diffraction </a:t>
            </a:r>
            <a:r>
              <a:rPr lang="en-GB" sz="2000" dirty="0" smtClean="0">
                <a:cs typeface="Times New Roman" pitchFamily="18" charset="0"/>
              </a:rPr>
              <a:t/>
            </a:r>
            <a:br>
              <a:rPr lang="en-GB" sz="2000" dirty="0" smtClean="0">
                <a:cs typeface="Times New Roman" pitchFamily="18" charset="0"/>
              </a:rPr>
            </a:br>
            <a:r>
              <a:rPr lang="en-GB" sz="2000" dirty="0" smtClean="0">
                <a:cs typeface="Times New Roman" pitchFamily="18" charset="0"/>
              </a:rPr>
              <a:t>using two Ge-SSD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dirty="0" smtClean="0"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803" y="2495750"/>
            <a:ext cx="23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Maximum angles</a:t>
            </a:r>
            <a:endParaRPr lang="de-DE" b="1" dirty="0" err="1" smtClean="0">
              <a:solidFill>
                <a:schemeClr val="accent2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2764"/>
            <a:ext cx="536443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34425" y="872481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23.5°</a:t>
            </a:r>
            <a:endParaRPr lang="de-DE" sz="1600" dirty="0" err="1" smtClean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067944" y="1162844"/>
            <a:ext cx="864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2868050">
            <a:off x="4558753" y="908840"/>
            <a:ext cx="216024" cy="282187"/>
          </a:xfrm>
          <a:prstGeom prst="arc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Box 28"/>
          <p:cNvSpPr txBox="1"/>
          <p:nvPr/>
        </p:nvSpPr>
        <p:spPr>
          <a:xfrm>
            <a:off x="7884368" y="1049933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Adjustable</a:t>
            </a:r>
            <a:br>
              <a:rPr lang="en-US" sz="1600" dirty="0" smtClean="0"/>
            </a:br>
            <a:r>
              <a:rPr lang="en-US" sz="1600" dirty="0" smtClean="0"/>
              <a:t>slits</a:t>
            </a:r>
            <a:endParaRPr lang="de-DE" sz="1600" dirty="0" err="1" smtClean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533602" y="4444107"/>
            <a:ext cx="2667632" cy="12204"/>
          </a:xfrm>
          <a:prstGeom prst="straightConnector1">
            <a:avLst/>
          </a:prstGeom>
          <a:ln w="190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538935" y="4438005"/>
            <a:ext cx="1473225" cy="0"/>
          </a:xfrm>
          <a:prstGeom prst="straightConnector1">
            <a:avLst/>
          </a:prstGeom>
          <a:ln w="190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c 2"/>
          <p:cNvSpPr/>
          <p:nvPr/>
        </p:nvSpPr>
        <p:spPr>
          <a:xfrm rot="15302107">
            <a:off x="4924330" y="3325854"/>
            <a:ext cx="467302" cy="491910"/>
          </a:xfrm>
          <a:prstGeom prst="arc">
            <a:avLst>
              <a:gd name="adj1" fmla="val 17236191"/>
              <a:gd name="adj2" fmla="val 21374210"/>
            </a:avLst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4562475" y="3119021"/>
            <a:ext cx="83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11.5°</a:t>
            </a:r>
            <a:endParaRPr lang="de-DE" sz="1600" dirty="0" err="1" smtClean="0"/>
          </a:p>
        </p:txBody>
      </p:sp>
      <p:sp>
        <p:nvSpPr>
          <p:cNvPr id="23" name="TextBox 22"/>
          <p:cNvSpPr txBox="1"/>
          <p:nvPr/>
        </p:nvSpPr>
        <p:spPr>
          <a:xfrm rot="20300143">
            <a:off x="4562036" y="4672050"/>
            <a:ext cx="179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Detector 1</a:t>
            </a: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685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Fig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-51" r="4608"/>
          <a:stretch/>
        </p:blipFill>
        <p:spPr bwMode="auto">
          <a:xfrm>
            <a:off x="4067944" y="292699"/>
            <a:ext cx="4837236" cy="21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r="12724"/>
          <a:stretch/>
        </p:blipFill>
        <p:spPr bwMode="auto">
          <a:xfrm flipH="1">
            <a:off x="-48" y="3457118"/>
            <a:ext cx="3171700" cy="34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0"/>
            <a:ext cx="3168601" cy="1135173"/>
          </a:xfrm>
        </p:spPr>
        <p:txBody>
          <a:bodyPr/>
          <a:lstStyle/>
          <a:p>
            <a:r>
              <a:rPr lang="en-US" dirty="0" smtClean="0"/>
              <a:t>Imaging</a:t>
            </a:r>
            <a:endParaRPr lang="de-DE" dirty="0"/>
          </a:p>
        </p:txBody>
      </p:sp>
      <p:sp>
        <p:nvSpPr>
          <p:cNvPr id="3" name="Rectangle 2"/>
          <p:cNvSpPr/>
          <p:nvPr/>
        </p:nvSpPr>
        <p:spPr>
          <a:xfrm>
            <a:off x="179513" y="1052736"/>
            <a:ext cx="2592288" cy="1972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GB" sz="2000" b="1" dirty="0" smtClean="0">
                <a:solidFill>
                  <a:schemeClr val="accent2"/>
                </a:solidFill>
                <a:cs typeface="Times New Roman" pitchFamily="18" charset="0"/>
              </a:rPr>
              <a:t>X-ray radiography </a:t>
            </a:r>
            <a:r>
              <a:rPr lang="en-GB" sz="2000" dirty="0" smtClean="0">
                <a:cs typeface="Times New Roman" pitchFamily="18" charset="0"/>
              </a:rPr>
              <a:t>using a white-beam microscope with double objectives</a:t>
            </a:r>
          </a:p>
          <a:p>
            <a:pPr>
              <a:spcBef>
                <a:spcPts val="500"/>
              </a:spcBef>
            </a:pPr>
            <a:r>
              <a:rPr lang="en-GB" sz="1600" dirty="0" smtClean="0">
                <a:cs typeface="Times New Roman" pitchFamily="18" charset="0"/>
              </a:rPr>
              <a:t>(10x, 20x)</a:t>
            </a:r>
            <a:endParaRPr lang="en-GB" sz="1400" dirty="0" smtClean="0">
              <a:cs typeface="Times New Roman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dirty="0" smtClean="0"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24" y="2702956"/>
            <a:ext cx="5904656" cy="38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3" y="306896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sCMOS</a:t>
            </a:r>
            <a:r>
              <a:rPr lang="en-US" sz="1600" dirty="0" smtClean="0"/>
              <a:t> camera </a:t>
            </a:r>
            <a:r>
              <a:rPr lang="en-US" sz="1600" b="1" dirty="0" err="1" smtClean="0"/>
              <a:t>PCO.</a:t>
            </a:r>
            <a:r>
              <a:rPr lang="en-US" sz="1600" dirty="0" err="1" smtClean="0"/>
              <a:t>edge</a:t>
            </a:r>
            <a:r>
              <a:rPr lang="en-US" sz="1600" dirty="0" smtClean="0"/>
              <a:t> 5.5 MP</a:t>
            </a:r>
            <a:endParaRPr lang="de-DE" sz="1600" dirty="0" err="1" smtClean="0"/>
          </a:p>
        </p:txBody>
      </p:sp>
      <p:sp>
        <p:nvSpPr>
          <p:cNvPr id="10" name="TextBox 9"/>
          <p:cNvSpPr txBox="1"/>
          <p:nvPr/>
        </p:nvSpPr>
        <p:spPr>
          <a:xfrm>
            <a:off x="35496" y="6156593"/>
            <a:ext cx="1944216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Scintillator and objectives</a:t>
            </a:r>
            <a:endParaRPr lang="de-DE" sz="1600" dirty="0" err="1" smtClean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cxnSp>
        <p:nvCxnSpPr>
          <p:cNvPr id="9" name="Elbow Connector 8"/>
          <p:cNvCxnSpPr/>
          <p:nvPr/>
        </p:nvCxnSpPr>
        <p:spPr>
          <a:xfrm>
            <a:off x="899592" y="3631922"/>
            <a:ext cx="432048" cy="157118"/>
          </a:xfrm>
          <a:prstGeom prst="bentConnector3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" y="3992038"/>
            <a:ext cx="988726" cy="6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71652" y="6218262"/>
            <a:ext cx="560281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smtClean="0"/>
              <a:t>Camera and detectors set up in measurement positions</a:t>
            </a:r>
            <a:endParaRPr lang="de-DE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00524" y="2270562"/>
            <a:ext cx="58199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	Example: X-ray </a:t>
            </a:r>
            <a:r>
              <a:rPr lang="en-GB" sz="1600" dirty="0"/>
              <a:t>radiography images of falling </a:t>
            </a:r>
            <a:r>
              <a:rPr lang="en-GB" sz="1600" dirty="0" smtClean="0"/>
              <a:t>Pt sphere </a:t>
            </a:r>
            <a:br>
              <a:rPr lang="en-GB" sz="1600" dirty="0" smtClean="0"/>
            </a:br>
            <a:r>
              <a:rPr lang="en-GB" sz="1600" dirty="0" smtClean="0"/>
              <a:t>  			(</a:t>
            </a:r>
            <a:r>
              <a:rPr lang="en-GB" sz="1600" dirty="0" err="1" smtClean="0"/>
              <a:t>Kono</a:t>
            </a:r>
            <a:r>
              <a:rPr lang="en-GB" sz="1600" dirty="0" smtClean="0"/>
              <a:t> </a:t>
            </a:r>
            <a:r>
              <a:rPr lang="en-GB" sz="1600" i="1" dirty="0" smtClean="0"/>
              <a:t>et al.</a:t>
            </a:r>
            <a:r>
              <a:rPr lang="en-GB" sz="1600" dirty="0" smtClean="0"/>
              <a:t> 2014)</a:t>
            </a:r>
            <a:endParaRPr lang="de-DE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799544"/>
            <a:ext cx="1584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 fps </a:t>
            </a:r>
            <a:r>
              <a:rPr lang="en-US" b="1" dirty="0" smtClean="0"/>
              <a:t>@ 5.5 MP or </a:t>
            </a:r>
          </a:p>
          <a:p>
            <a:r>
              <a:rPr lang="en-US" b="1" dirty="0" smtClean="0"/>
              <a:t>&gt; 1600 </a:t>
            </a:r>
            <a:r>
              <a:rPr lang="en-US" b="1" dirty="0"/>
              <a:t>fps </a:t>
            </a:r>
            <a:r>
              <a:rPr lang="en-US" b="1" dirty="0" smtClean="0"/>
              <a:t>@ 2560 x 128</a:t>
            </a:r>
          </a:p>
          <a:p>
            <a:r>
              <a:rPr lang="en-US" b="1" dirty="0"/>
              <a:t>&gt;</a:t>
            </a:r>
            <a:r>
              <a:rPr lang="en-US" b="1" dirty="0" smtClean="0"/>
              <a:t> 1 GB/s!</a:t>
            </a:r>
            <a:endParaRPr lang="de-DE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37838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804248" y="1988840"/>
            <a:ext cx="2016224" cy="4608512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155679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Serving the Earth and Materials Science communities</a:t>
            </a:r>
            <a:endParaRPr lang="de-DE" sz="20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Strategy for </a:t>
            </a:r>
            <a:br>
              <a:rPr lang="en-US" sz="4000" dirty="0" smtClean="0"/>
            </a:br>
            <a:r>
              <a:rPr lang="en-US" sz="4000" dirty="0" smtClean="0"/>
              <a:t>beamline operations</a:t>
            </a:r>
            <a:endParaRPr lang="de-DE" sz="4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23528" y="1951295"/>
            <a:ext cx="84969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0" y="1901592"/>
            <a:ext cx="6768753" cy="478786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2480" y="1981775"/>
            <a:ext cx="706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I. Geochemistry, Geophysics, Seismology,…</a:t>
            </a:r>
            <a:endParaRPr lang="de-DE" sz="2000" i="1" dirty="0" err="1" smtClean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5908" y="2614052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Earth</a:t>
            </a:r>
            <a:endParaRPr lang="de-DE" sz="1600" b="1" dirty="0" err="1" smtClean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2240" y="2348939"/>
            <a:ext cx="2016224" cy="422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Phase relations: • </a:t>
            </a:r>
            <a:r>
              <a:rPr lang="en-US" sz="1400" dirty="0" smtClean="0">
                <a:solidFill>
                  <a:schemeClr val="bg1"/>
                </a:solidFill>
              </a:rPr>
              <a:t>Transformation    • Nucleation           • Melting curves            (solidus/</a:t>
            </a:r>
            <a:r>
              <a:rPr lang="en-US" sz="1400" dirty="0" err="1" smtClean="0">
                <a:solidFill>
                  <a:schemeClr val="bg1"/>
                </a:solidFill>
              </a:rPr>
              <a:t>liquidus</a:t>
            </a:r>
            <a:r>
              <a:rPr lang="en-US" sz="1400" dirty="0" smtClean="0">
                <a:solidFill>
                  <a:schemeClr val="bg1"/>
                </a:solidFill>
              </a:rPr>
              <a:t>)    • Equations of state</a:t>
            </a:r>
          </a:p>
          <a:p>
            <a:pPr marL="285750" indent="-285750">
              <a:spcBef>
                <a:spcPts val="500"/>
              </a:spcBef>
              <a:buFontTx/>
              <a:buChar char="-"/>
            </a:pP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Controlled rock deformation</a:t>
            </a:r>
          </a:p>
          <a:p>
            <a:pPr marL="285750" indent="-285750">
              <a:spcBef>
                <a:spcPts val="500"/>
              </a:spcBef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Melt viscosity measurements</a:t>
            </a:r>
          </a:p>
          <a:p>
            <a:pPr marL="285750" indent="-285750">
              <a:spcBef>
                <a:spcPts val="500"/>
              </a:spcBef>
              <a:buFontTx/>
              <a:buChar char="-"/>
            </a:pP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Amorphous materials</a:t>
            </a:r>
          </a:p>
          <a:p>
            <a:pPr marL="285750" indent="-285750">
              <a:spcBef>
                <a:spcPts val="500"/>
              </a:spcBef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Acoustic interferometry</a:t>
            </a:r>
          </a:p>
          <a:p>
            <a:pPr marL="285750" indent="-285750">
              <a:spcBef>
                <a:spcPts val="500"/>
              </a:spcBef>
              <a:buFontTx/>
              <a:buChar char="-"/>
            </a:pP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Electrical conductivity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244408" y="6597352"/>
            <a:ext cx="57606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80" y="6616503"/>
            <a:ext cx="57606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http://www.optimum-maschinen.de/typo3temp/pics/47baaf23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18079"/>
          <a:stretch/>
        </p:blipFill>
        <p:spPr bwMode="auto">
          <a:xfrm>
            <a:off x="4499992" y="3420970"/>
            <a:ext cx="4130824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support </a:t>
            </a:r>
            <a:r>
              <a:rPr lang="en-GB" dirty="0"/>
              <a:t/>
            </a:r>
            <a:br>
              <a:rPr lang="en-GB" dirty="0"/>
            </a:b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4680769" cy="379252"/>
          </a:xfrm>
        </p:spPr>
        <p:txBody>
          <a:bodyPr/>
          <a:lstStyle/>
          <a:p>
            <a:r>
              <a:rPr lang="en-GB" dirty="0"/>
              <a:t>User-friendly operations with laboratory support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55" y="1759528"/>
            <a:ext cx="2809825" cy="266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112" y="2016538"/>
            <a:ext cx="1652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High-precision (20 µm) </a:t>
            </a:r>
          </a:p>
          <a:p>
            <a:r>
              <a:rPr lang="en-US" sz="1600" b="1" dirty="0" smtClean="0"/>
              <a:t>CNC milling machine </a:t>
            </a:r>
          </a:p>
          <a:p>
            <a:r>
              <a:rPr lang="en-US" sz="1600" dirty="0" smtClean="0"/>
              <a:t>for assembly parts</a:t>
            </a:r>
          </a:p>
          <a:p>
            <a:r>
              <a:rPr lang="en-US" sz="1600" dirty="0" smtClean="0"/>
              <a:t>manufacture</a:t>
            </a:r>
            <a:endParaRPr lang="de-DE" sz="1600" dirty="0" err="1" smtClean="0"/>
          </a:p>
        </p:txBody>
      </p:sp>
      <p:sp>
        <p:nvSpPr>
          <p:cNvPr id="25" name="TextBox 24"/>
          <p:cNvSpPr txBox="1"/>
          <p:nvPr/>
        </p:nvSpPr>
        <p:spPr>
          <a:xfrm>
            <a:off x="4178053" y="1770194"/>
            <a:ext cx="1942702" cy="132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Benchtop X-ray</a:t>
            </a:r>
            <a:br>
              <a:rPr lang="en-US" sz="1600" b="1" dirty="0" smtClean="0"/>
            </a:br>
            <a:r>
              <a:rPr lang="en-US" sz="1600" b="1" dirty="0" smtClean="0"/>
              <a:t> diffractometer (600 W)</a:t>
            </a:r>
          </a:p>
          <a:p>
            <a:pPr algn="r"/>
            <a:r>
              <a:rPr lang="en-US" sz="1600" dirty="0" smtClean="0"/>
              <a:t>for </a:t>
            </a:r>
            <a:r>
              <a:rPr lang="en-US" sz="1600" i="1" dirty="0" smtClean="0"/>
              <a:t>ex situ </a:t>
            </a:r>
            <a:r>
              <a:rPr lang="en-US" sz="1600" dirty="0" smtClean="0"/>
              <a:t>sample analysis</a:t>
            </a:r>
            <a:endParaRPr lang="de-DE" sz="1600" dirty="0" err="1" smtClean="0"/>
          </a:p>
        </p:txBody>
      </p:sp>
      <p:pic>
        <p:nvPicPr>
          <p:cNvPr id="9226" name="Picture 10" descr="https://www.lampert.info/media/puk5-420x364px-9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2756146" cy="23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MDX-540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7973"/>
            <a:ext cx="2544341" cy="30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699792" y="4998876"/>
            <a:ext cx="132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PUK welder</a:t>
            </a:r>
          </a:p>
          <a:p>
            <a:r>
              <a:rPr lang="en-US" sz="1600" dirty="0" smtClean="0"/>
              <a:t>for precision</a:t>
            </a:r>
            <a:br>
              <a:rPr lang="en-US" sz="1600" dirty="0" smtClean="0"/>
            </a:br>
            <a:r>
              <a:rPr lang="en-US" sz="1600" dirty="0" smtClean="0"/>
              <a:t>welding</a:t>
            </a:r>
            <a:endParaRPr lang="de-DE" sz="1600" dirty="0" err="1" smtClean="0"/>
          </a:p>
        </p:txBody>
      </p:sp>
      <p:sp>
        <p:nvSpPr>
          <p:cNvPr id="30" name="TextBox 29"/>
          <p:cNvSpPr txBox="1"/>
          <p:nvPr/>
        </p:nvSpPr>
        <p:spPr>
          <a:xfrm>
            <a:off x="4024194" y="3840196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Lathe</a:t>
            </a:r>
          </a:p>
          <a:p>
            <a:r>
              <a:rPr lang="en-US" sz="1600" dirty="0" smtClean="0"/>
              <a:t>for </a:t>
            </a:r>
            <a:r>
              <a:rPr lang="en-US" sz="1600" dirty="0"/>
              <a:t>assembly parts</a:t>
            </a:r>
          </a:p>
          <a:p>
            <a:r>
              <a:rPr lang="en-US" sz="1600" dirty="0"/>
              <a:t>manufacture</a:t>
            </a:r>
            <a:endParaRPr lang="de-DE" sz="1600" dirty="0" err="1" smtClean="0"/>
          </a:p>
        </p:txBody>
      </p:sp>
      <p:sp>
        <p:nvSpPr>
          <p:cNvPr id="13" name="TextBox 12"/>
          <p:cNvSpPr txBox="1"/>
          <p:nvPr/>
        </p:nvSpPr>
        <p:spPr>
          <a:xfrm>
            <a:off x="5432276" y="305361"/>
            <a:ext cx="3519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Plus: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Ovens (storage and vacuum)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Firing furnace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Stereoscope, sensitive balance, low-speed diamond saw, drill, </a:t>
            </a:r>
            <a:r>
              <a:rPr lang="en-US" sz="1600" i="1" dirty="0" smtClean="0"/>
              <a:t>etc.</a:t>
            </a:r>
            <a:r>
              <a:rPr lang="en-US" sz="1600" dirty="0" smtClean="0"/>
              <a:t> </a:t>
            </a:r>
            <a:endParaRPr lang="de-DE" sz="1600" dirty="0" err="1" smtClean="0"/>
          </a:p>
        </p:txBody>
      </p:sp>
      <p:sp>
        <p:nvSpPr>
          <p:cNvPr id="4" name="Rectangle 3"/>
          <p:cNvSpPr/>
          <p:nvPr/>
        </p:nvSpPr>
        <p:spPr>
          <a:xfrm>
            <a:off x="5444976" y="305361"/>
            <a:ext cx="3438624" cy="132343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</a:t>
            </a:r>
            <a:r>
              <a:rPr lang="en-GB" dirty="0" smtClean="0"/>
              <a:t>plans (with </a:t>
            </a:r>
            <a:r>
              <a:rPr lang="en-GB" dirty="0"/>
              <a:t>X-rays available)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Expansion </a:t>
            </a:r>
            <a:r>
              <a:rPr lang="en-US" dirty="0" smtClean="0"/>
              <a:t>possibilities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1170037"/>
            <a:ext cx="5014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A</a:t>
            </a:r>
            <a:r>
              <a:rPr lang="en-US" sz="2000" dirty="0" smtClean="0"/>
              <a:t>ngle-dispersive XRD capability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Installation of a double crystal Laue </a:t>
            </a:r>
            <a:r>
              <a:rPr lang="en-US" dirty="0" err="1" smtClean="0"/>
              <a:t>monochromator</a:t>
            </a:r>
            <a:r>
              <a:rPr lang="en-US" dirty="0" smtClean="0"/>
              <a:t> and 2D detector.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20" y="3422030"/>
            <a:ext cx="46085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LVP (&lt; 1.7 m wide)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Paris-Edinburgh press</a:t>
            </a:r>
            <a:br>
              <a:rPr lang="en-US" dirty="0" smtClean="0"/>
            </a:br>
            <a:r>
              <a:rPr lang="en-US" dirty="0" smtClean="0"/>
              <a:t>(ECB beamline P02.2)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(rotational) </a:t>
            </a:r>
            <a:r>
              <a:rPr lang="en-US" dirty="0" err="1" smtClean="0"/>
              <a:t>Drickamer</a:t>
            </a:r>
            <a:r>
              <a:rPr lang="en-US" dirty="0" smtClean="0"/>
              <a:t> press?</a:t>
            </a:r>
          </a:p>
        </p:txBody>
      </p:sp>
      <p:pic>
        <p:nvPicPr>
          <p:cNvPr id="14338" name="Picture 2" descr="SV-IllustrationSetUp_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1" y="5020007"/>
            <a:ext cx="3983942" cy="164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55976" y="3580104"/>
            <a:ext cx="4595478" cy="3277896"/>
            <a:chOff x="4355976" y="3580104"/>
            <a:chExt cx="4595478" cy="3277896"/>
          </a:xfrm>
        </p:grpSpPr>
        <p:pic>
          <p:nvPicPr>
            <p:cNvPr id="14339" name="Picture 3" descr="E:\Robert Farla\Postdoc 2\Conferences\Bavarian Academy of Science\RDA.bm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22" b="4622"/>
            <a:stretch/>
          </p:blipFill>
          <p:spPr bwMode="auto">
            <a:xfrm>
              <a:off x="4355976" y="3645525"/>
              <a:ext cx="4553336" cy="32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812360" y="3707065"/>
              <a:ext cx="11390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RDA</a:t>
              </a:r>
            </a:p>
            <a:p>
              <a:r>
                <a:rPr lang="en-US" sz="1600" b="1" dirty="0" smtClean="0"/>
                <a:t>Yale Univ.</a:t>
              </a:r>
            </a:p>
          </p:txBody>
        </p:sp>
        <p:pic>
          <p:nvPicPr>
            <p:cNvPr id="14341" name="Picture 5" descr="http://geoverse.eu/photoshd/yale_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8" t="86" r="2946" b="16447"/>
            <a:stretch/>
          </p:blipFill>
          <p:spPr bwMode="auto">
            <a:xfrm rot="21420000">
              <a:off x="5151934" y="3828021"/>
              <a:ext cx="1566637" cy="294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712594" y="3580104"/>
              <a:ext cx="553168" cy="323464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39112" y="3580677"/>
              <a:ext cx="409152" cy="323464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54090" y="6597352"/>
              <a:ext cx="1505620" cy="2606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54090" y="3614439"/>
              <a:ext cx="1505620" cy="2606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79278" y="4871635"/>
            <a:ext cx="1154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P-E press</a:t>
            </a:r>
          </a:p>
          <a:p>
            <a:r>
              <a:rPr lang="en-US" sz="1600" dirty="0" smtClean="0"/>
              <a:t>(at P02.2,</a:t>
            </a:r>
            <a:br>
              <a:rPr lang="en-US" sz="1600" dirty="0" smtClean="0"/>
            </a:br>
            <a:r>
              <a:rPr lang="en-US" sz="1600" dirty="0" smtClean="0"/>
              <a:t>PETRA III)</a:t>
            </a:r>
            <a:endParaRPr lang="de-DE" sz="1600" dirty="0" err="1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09" y="1347986"/>
            <a:ext cx="27717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7401" y="1002214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Design of mono from P21.2</a:t>
            </a:r>
            <a:endParaRPr lang="de-DE" sz="1600" b="1" dirty="0" err="1" smtClean="0"/>
          </a:p>
        </p:txBody>
      </p:sp>
      <p:sp>
        <p:nvSpPr>
          <p:cNvPr id="20" name="TextBox 19"/>
          <p:cNvSpPr txBox="1"/>
          <p:nvPr/>
        </p:nvSpPr>
        <p:spPr>
          <a:xfrm>
            <a:off x="4775393" y="2844225"/>
            <a:ext cx="426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 selection (&gt; 40 </a:t>
            </a:r>
            <a:r>
              <a:rPr lang="en-US" sz="1600" dirty="0" err="1" smtClean="0"/>
              <a:t>keV</a:t>
            </a:r>
            <a:r>
              <a:rPr lang="en-US" sz="1600" dirty="0" smtClean="0"/>
              <a:t>), high bandwidth,</a:t>
            </a:r>
          </a:p>
          <a:p>
            <a:r>
              <a:rPr lang="en-US" sz="1600" dirty="0" smtClean="0"/>
              <a:t>uses benders for Si crystals.</a:t>
            </a:r>
            <a:endParaRPr lang="de-DE" sz="1600" dirty="0" err="1" smtClean="0"/>
          </a:p>
        </p:txBody>
      </p:sp>
      <p:sp>
        <p:nvSpPr>
          <p:cNvPr id="22" name="TextBox 21"/>
          <p:cNvSpPr txBox="1"/>
          <p:nvPr/>
        </p:nvSpPr>
        <p:spPr>
          <a:xfrm>
            <a:off x="251520" y="2132856"/>
            <a:ext cx="4608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Impedance </a:t>
            </a:r>
            <a:r>
              <a:rPr lang="en-US" sz="2000" dirty="0" err="1" smtClean="0"/>
              <a:t>analyser</a:t>
            </a:r>
            <a:r>
              <a:rPr lang="en-US" sz="2000" dirty="0" smtClean="0"/>
              <a:t> for electrical conductivity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In situ </a:t>
            </a:r>
            <a:r>
              <a:rPr lang="en-US" dirty="0" smtClean="0"/>
              <a:t>technique also available without X-ray beam.</a:t>
            </a:r>
          </a:p>
        </p:txBody>
      </p:sp>
    </p:spTree>
    <p:extLst>
      <p:ext uri="{BB962C8B-B14F-4D97-AF65-F5344CB8AC3E}">
        <p14:creationId xmlns:p14="http://schemas.microsoft.com/office/powerpoint/2010/main" val="30737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412776"/>
            <a:ext cx="87129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Maximize 6-ram LVP capability: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Pressure-temperature generation (&gt; 60 </a:t>
            </a:r>
            <a:r>
              <a:rPr lang="en-US" sz="2000" dirty="0" err="1" smtClean="0"/>
              <a:t>GPa</a:t>
            </a:r>
            <a:r>
              <a:rPr lang="en-US" sz="2000" dirty="0" smtClean="0"/>
              <a:t>) ( &gt; 2000 K)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Sample size - cell assembly optimization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Deformation mode (anisotropic compression)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Provide standard assemblies for users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Offer flexible experiment and measurement set ups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Easy-to-use graphical user interfaces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46658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Closing statements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de-DE" sz="200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24744"/>
            <a:ext cx="8424936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A high-energy, extreme conditions beamline to serve a large community </a:t>
            </a:r>
            <a:r>
              <a:rPr lang="en-US" sz="2800" b="1" dirty="0" smtClean="0">
                <a:solidFill>
                  <a:schemeClr val="accent2"/>
                </a:solidFill>
              </a:rPr>
              <a:t>worldwide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E35D50"/>
                </a:solidFill>
              </a:rPr>
              <a:t>Website</a:t>
            </a:r>
            <a:r>
              <a:rPr lang="en-US" sz="2800" b="1" dirty="0">
                <a:solidFill>
                  <a:srgbClr val="E35D50"/>
                </a:solidFill>
              </a:rPr>
              <a:t>: http://</a:t>
            </a:r>
            <a:r>
              <a:rPr lang="en-US" sz="2800" b="1" dirty="0" smtClean="0">
                <a:solidFill>
                  <a:srgbClr val="E35D50"/>
                </a:solidFill>
              </a:rPr>
              <a:t>tiny.cc/petra3p61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 smtClean="0"/>
              <a:t>Beamtime</a:t>
            </a:r>
            <a:r>
              <a:rPr lang="en-US" sz="2800" b="1" i="1" dirty="0" smtClean="0"/>
              <a:t> scheduling</a:t>
            </a:r>
            <a:r>
              <a:rPr lang="en-US" sz="2800" i="1" dirty="0" smtClean="0"/>
              <a:t>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 smtClean="0"/>
              <a:t>With beam: 50%, shared with P61A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 smtClean="0"/>
              <a:t>Without beam: 50%, also open to proposals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smtClean="0"/>
              <a:t>Commissioning</a:t>
            </a:r>
            <a:r>
              <a:rPr lang="en-US" sz="2800" i="1" dirty="0" smtClean="0"/>
              <a:t>: ~ 1</a:t>
            </a:r>
            <a:r>
              <a:rPr lang="en-US" sz="2800" i="1" baseline="30000" dirty="0" smtClean="0"/>
              <a:t>st</a:t>
            </a:r>
            <a:r>
              <a:rPr lang="en-US" sz="2800" i="1" dirty="0" smtClean="0"/>
              <a:t> half of 2019</a:t>
            </a:r>
            <a:br>
              <a:rPr lang="en-US" sz="2800" i="1" dirty="0" smtClean="0"/>
            </a:br>
            <a:r>
              <a:rPr lang="en-US" sz="2800" b="1" i="1" dirty="0" smtClean="0"/>
              <a:t>User runs</a:t>
            </a:r>
            <a:r>
              <a:rPr lang="en-US" sz="2800" i="1" dirty="0" smtClean="0"/>
              <a:t>: late 2019, early 2020?</a:t>
            </a:r>
            <a:r>
              <a:rPr lang="en-US" sz="1600" i="1" dirty="0"/>
              <a:t/>
            </a:r>
            <a:br>
              <a:rPr lang="en-US" sz="1600" i="1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200" dirty="0" smtClean="0">
                <a:solidFill>
                  <a:schemeClr val="accent1"/>
                </a:solidFill>
              </a:rPr>
              <a:t>             Thank </a:t>
            </a:r>
            <a:r>
              <a:rPr lang="en-US" sz="3200" dirty="0">
                <a:solidFill>
                  <a:schemeClr val="accent1"/>
                </a:solidFill>
              </a:rPr>
              <a:t>you for </a:t>
            </a:r>
            <a:r>
              <a:rPr lang="en-US" sz="3200" dirty="0" smtClean="0">
                <a:solidFill>
                  <a:schemeClr val="accent1"/>
                </a:solidFill>
              </a:rPr>
              <a:t>listening!</a:t>
            </a:r>
            <a:r>
              <a:rPr lang="en-US" sz="2800" dirty="0">
                <a:solidFill>
                  <a:schemeClr val="accent1"/>
                </a:solidFill>
              </a:rPr>
              <a:t/>
            </a:r>
            <a:br>
              <a:rPr lang="en-US" sz="2800" dirty="0">
                <a:solidFill>
                  <a:schemeClr val="accent1"/>
                </a:solidFill>
              </a:rPr>
            </a:br>
            <a:endParaRPr lang="en-GB" sz="3200" dirty="0" err="1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FARLA, Robert</a:t>
            </a:r>
            <a:endParaRPr lang="de-DE" dirty="0"/>
          </a:p>
          <a:p>
            <a:r>
              <a:rPr lang="en-US" dirty="0" smtClean="0"/>
              <a:t>FS-PEX</a:t>
            </a:r>
            <a:endParaRPr lang="de-DE" dirty="0"/>
          </a:p>
          <a:p>
            <a:r>
              <a:rPr lang="en-US" dirty="0" smtClean="0"/>
              <a:t>robert.farla@desy.de</a:t>
            </a:r>
            <a:endParaRPr lang="de-DE" dirty="0"/>
          </a:p>
          <a:p>
            <a:r>
              <a:rPr lang="de-DE" dirty="0"/>
              <a:t>+</a:t>
            </a:r>
            <a:r>
              <a:rPr lang="de-DE" dirty="0" smtClean="0"/>
              <a:t>49-40-8998-4470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Group 2058"/>
          <p:cNvGrpSpPr/>
          <p:nvPr/>
        </p:nvGrpSpPr>
        <p:grpSpPr>
          <a:xfrm>
            <a:off x="3324622" y="1359819"/>
            <a:ext cx="5639866" cy="5240680"/>
            <a:chOff x="3305572" y="1419155"/>
            <a:chExt cx="5639866" cy="5240680"/>
          </a:xfrm>
        </p:grpSpPr>
        <p:grpSp>
          <p:nvGrpSpPr>
            <p:cNvPr id="2057" name="Group 2056"/>
            <p:cNvGrpSpPr/>
            <p:nvPr/>
          </p:nvGrpSpPr>
          <p:grpSpPr>
            <a:xfrm>
              <a:off x="3305572" y="1419155"/>
              <a:ext cx="5639866" cy="5240680"/>
              <a:chOff x="3305572" y="1419155"/>
              <a:chExt cx="5639866" cy="5240680"/>
            </a:xfrm>
          </p:grpSpPr>
          <p:grpSp>
            <p:nvGrpSpPr>
              <p:cNvPr id="2055" name="Group 2054"/>
              <p:cNvGrpSpPr/>
              <p:nvPr/>
            </p:nvGrpSpPr>
            <p:grpSpPr>
              <a:xfrm>
                <a:off x="3305572" y="1419155"/>
                <a:ext cx="5639866" cy="5240680"/>
                <a:chOff x="3305572" y="1409574"/>
                <a:chExt cx="5639866" cy="5240680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5572" y="1756055"/>
                  <a:ext cx="5639866" cy="4894199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4355976" y="1409574"/>
                  <a:ext cx="795283" cy="4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sz="1400" b="1" dirty="0" smtClean="0"/>
                    <a:t>Upper </a:t>
                  </a:r>
                </a:p>
                <a:p>
                  <a:r>
                    <a:rPr lang="en-US" sz="1400" b="1" dirty="0" smtClean="0"/>
                    <a:t>Mantle</a:t>
                  </a:r>
                  <a:endParaRPr lang="de-DE" sz="1400" b="1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5076056" y="1409574"/>
                  <a:ext cx="1049449" cy="4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sz="1400" b="1" dirty="0" smtClean="0"/>
                    <a:t>Transition zone</a:t>
                  </a:r>
                  <a:endParaRPr lang="de-DE" sz="1400" b="1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061923" y="1409574"/>
                  <a:ext cx="795283" cy="4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sz="1400" b="1" dirty="0" smtClean="0"/>
                    <a:t>Lower Mantle</a:t>
                  </a:r>
                  <a:endParaRPr lang="de-DE" sz="1400" b="1" dirty="0"/>
                </a:p>
              </p:txBody>
            </p:sp>
          </p:grpSp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4282476" y="1947537"/>
                <a:ext cx="884549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5158910" y="1947537"/>
                <a:ext cx="714131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5864162" y="1947537"/>
                <a:ext cx="2919162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58" name="TextBox 2057"/>
            <p:cNvSpPr txBox="1"/>
            <p:nvPr/>
          </p:nvSpPr>
          <p:spPr>
            <a:xfrm>
              <a:off x="6495651" y="2189480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WC-anvils</a:t>
              </a:r>
              <a:endParaRPr lang="de-DE" sz="1600" dirty="0" err="1" smtClean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0"/>
            <a:ext cx="3672657" cy="1207181"/>
          </a:xfrm>
        </p:spPr>
        <p:txBody>
          <a:bodyPr/>
          <a:lstStyle/>
          <a:p>
            <a:r>
              <a:rPr lang="en-US" sz="4000" dirty="0" smtClean="0"/>
              <a:t>High-pressure techniques</a:t>
            </a:r>
            <a:endParaRPr lang="de-DE" sz="4000" dirty="0"/>
          </a:p>
        </p:txBody>
      </p:sp>
      <p:sp>
        <p:nvSpPr>
          <p:cNvPr id="60" name="TextBox 59"/>
          <p:cNvSpPr txBox="1"/>
          <p:nvPr/>
        </p:nvSpPr>
        <p:spPr>
          <a:xfrm>
            <a:off x="179512" y="1556792"/>
            <a:ext cx="3301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Why a 6-rams Large Volume Press (LVP)?</a:t>
            </a:r>
            <a:endParaRPr lang="de-DE" sz="2000" b="1" dirty="0" err="1" smtClean="0">
              <a:solidFill>
                <a:schemeClr val="accent2"/>
              </a:solidFill>
            </a:endParaRPr>
          </a:p>
        </p:txBody>
      </p:sp>
      <p:sp>
        <p:nvSpPr>
          <p:cNvPr id="2063" name="TextBox 2062"/>
          <p:cNvSpPr txBox="1"/>
          <p:nvPr/>
        </p:nvSpPr>
        <p:spPr>
          <a:xfrm>
            <a:off x="251520" y="2215892"/>
            <a:ext cx="3384376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 smtClean="0"/>
              <a:t>Large</a:t>
            </a:r>
            <a:r>
              <a:rPr lang="en-US" dirty="0" smtClean="0"/>
              <a:t> samples (1-10 mm) (vs DAC samples &lt; 0.1 mm)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b="1" dirty="0" smtClean="0"/>
              <a:t>Polycrystalline materials (incl. grain boundaries)</a:t>
            </a:r>
            <a:br>
              <a:rPr lang="en-US" sz="1600" b="1" dirty="0" smtClean="0"/>
            </a:br>
            <a:r>
              <a:rPr lang="en-US" sz="1600" dirty="0" smtClean="0"/>
              <a:t>diffusion, deformation, nucleation, seismic cracking,…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 smtClean="0"/>
              <a:t>Further testing/analysis </a:t>
            </a:r>
            <a:br>
              <a:rPr lang="en-US" sz="1600" b="1" dirty="0" smtClean="0"/>
            </a:br>
            <a:r>
              <a:rPr lang="en-US" sz="1600" dirty="0" smtClean="0"/>
              <a:t>(e.g. hardness testing,…)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 smtClean="0"/>
              <a:t>Highest pressures </a:t>
            </a: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6-ram and DIA-type LVP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 smtClean="0"/>
              <a:t>Isotropic &amp; anisotropic compression </a:t>
            </a:r>
            <a:r>
              <a:rPr lang="en-US" dirty="0" smtClean="0"/>
              <a:t>(controlled rock deformation)</a:t>
            </a:r>
            <a:endParaRPr lang="de-DE" dirty="0" err="1" smtClean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15 June 2018</a:t>
            </a:r>
            <a:endParaRPr lang="en-US" noProof="0" dirty="0"/>
          </a:p>
        </p:txBody>
      </p:sp>
      <p:sp>
        <p:nvSpPr>
          <p:cNvPr id="18" name="Oval 17"/>
          <p:cNvSpPr/>
          <p:nvPr/>
        </p:nvSpPr>
        <p:spPr>
          <a:xfrm>
            <a:off x="6179004" y="4171333"/>
            <a:ext cx="1163789" cy="72008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58" y="2852936"/>
            <a:ext cx="3207494" cy="320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0"/>
            <a:ext cx="3744665" cy="1135173"/>
          </a:xfrm>
        </p:spPr>
        <p:txBody>
          <a:bodyPr/>
          <a:lstStyle/>
          <a:p>
            <a:r>
              <a:rPr lang="en-US" sz="4000" dirty="0" smtClean="0"/>
              <a:t>Measurement techniques</a:t>
            </a:r>
            <a:endParaRPr lang="de-DE" sz="4000" dirty="0"/>
          </a:p>
        </p:txBody>
      </p:sp>
      <p:pic>
        <p:nvPicPr>
          <p:cNvPr id="35" name="Picture 34"/>
          <p:cNvPicPr/>
          <p:nvPr/>
        </p:nvPicPr>
        <p:blipFill>
          <a:blip r:embed="rId5"/>
          <a:stretch>
            <a:fillRect/>
          </a:stretch>
        </p:blipFill>
        <p:spPr>
          <a:xfrm>
            <a:off x="323528" y="2852936"/>
            <a:ext cx="4121150" cy="32067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76452" y="605968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Press pre-rotated to max. </a:t>
            </a:r>
            <a:r>
              <a:rPr lang="en-US" sz="1600" dirty="0"/>
              <a:t>11.5 </a:t>
            </a:r>
            <a:r>
              <a:rPr lang="en-US" sz="1600" dirty="0" smtClean="0"/>
              <a:t>° to position one detector at up </a:t>
            </a:r>
            <a:r>
              <a:rPr lang="en-US" sz="1600" dirty="0"/>
              <a:t>to 20°</a:t>
            </a:r>
            <a:endParaRPr lang="en-US" sz="16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64288" y="4450457"/>
            <a:ext cx="1656184" cy="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13023195">
            <a:off x="5164491" y="4417829"/>
            <a:ext cx="469702" cy="372848"/>
          </a:xfrm>
          <a:prstGeom prst="arc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4807074" y="454722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20°</a:t>
            </a:r>
            <a:endParaRPr lang="de-DE" sz="1400" dirty="0" err="1" smtClean="0"/>
          </a:p>
        </p:txBody>
      </p:sp>
      <p:sp>
        <p:nvSpPr>
          <p:cNvPr id="5" name="TextBox 4"/>
          <p:cNvSpPr txBox="1"/>
          <p:nvPr/>
        </p:nvSpPr>
        <p:spPr>
          <a:xfrm>
            <a:off x="7236296" y="412841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Incident X-rays</a:t>
            </a:r>
            <a:endParaRPr lang="de-DE" sz="1600" dirty="0" err="1" smtClean="0"/>
          </a:p>
        </p:txBody>
      </p:sp>
      <p:sp>
        <p:nvSpPr>
          <p:cNvPr id="15" name="TextBox 14"/>
          <p:cNvSpPr txBox="1"/>
          <p:nvPr/>
        </p:nvSpPr>
        <p:spPr>
          <a:xfrm>
            <a:off x="251520" y="605968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Isometric view</a:t>
            </a:r>
          </a:p>
          <a:p>
            <a:r>
              <a:rPr lang="en-US" sz="1600" dirty="0" smtClean="0"/>
              <a:t>Both detectors at max. 10° in horizontal plane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512" y="1412776"/>
            <a:ext cx="30592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GB" sz="2000" b="1" dirty="0" smtClean="0">
                <a:cs typeface="Times New Roman" pitchFamily="18" charset="0"/>
              </a:rPr>
              <a:t>Energy-dispersive</a:t>
            </a:r>
            <a:br>
              <a:rPr lang="en-GB" sz="2000" b="1" dirty="0" smtClean="0">
                <a:cs typeface="Times New Roman" pitchFamily="18" charset="0"/>
              </a:rPr>
            </a:br>
            <a:r>
              <a:rPr lang="en-GB" sz="2000" b="1" dirty="0" smtClean="0">
                <a:cs typeface="Times New Roman" pitchFamily="18" charset="0"/>
              </a:rPr>
              <a:t>X-ray </a:t>
            </a:r>
            <a:r>
              <a:rPr lang="en-GB" sz="2000" b="1" dirty="0">
                <a:cs typeface="Times New Roman" pitchFamily="18" charset="0"/>
              </a:rPr>
              <a:t>Diffraction </a:t>
            </a:r>
            <a:r>
              <a:rPr lang="en-GB" sz="2000" dirty="0" smtClean="0">
                <a:cs typeface="Times New Roman" pitchFamily="18" charset="0"/>
              </a:rPr>
              <a:t/>
            </a:r>
            <a:br>
              <a:rPr lang="en-GB" sz="2000" dirty="0" smtClean="0">
                <a:cs typeface="Times New Roman" pitchFamily="18" charset="0"/>
              </a:rPr>
            </a:br>
            <a:r>
              <a:rPr lang="en-GB" sz="2000" dirty="0" smtClean="0">
                <a:cs typeface="Times New Roman" pitchFamily="18" charset="0"/>
              </a:rPr>
              <a:t>using two Ge-SSD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GB" dirty="0" smtClean="0"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803" y="2495750"/>
            <a:ext cx="23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Maximum angles</a:t>
            </a:r>
            <a:endParaRPr lang="de-DE" b="1" dirty="0" err="1" smtClean="0">
              <a:solidFill>
                <a:schemeClr val="accent2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2764"/>
            <a:ext cx="536443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34425" y="872481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23.5°</a:t>
            </a:r>
            <a:endParaRPr lang="de-DE" sz="1600" dirty="0" err="1" smtClean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067944" y="1162844"/>
            <a:ext cx="864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2868050">
            <a:off x="4558753" y="908840"/>
            <a:ext cx="216024" cy="282187"/>
          </a:xfrm>
          <a:prstGeom prst="arc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Box 28"/>
          <p:cNvSpPr txBox="1"/>
          <p:nvPr/>
        </p:nvSpPr>
        <p:spPr>
          <a:xfrm>
            <a:off x="7884368" y="1049933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Adjustable</a:t>
            </a:r>
            <a:br>
              <a:rPr lang="en-US" sz="1600" dirty="0" smtClean="0"/>
            </a:br>
            <a:r>
              <a:rPr lang="en-US" sz="1600" dirty="0" smtClean="0"/>
              <a:t>slits</a:t>
            </a:r>
            <a:endParaRPr lang="de-DE" sz="1600" dirty="0" err="1" smtClean="0"/>
          </a:p>
        </p:txBody>
      </p:sp>
      <p:grpSp>
        <p:nvGrpSpPr>
          <p:cNvPr id="7" name="Group 6"/>
          <p:cNvGrpSpPr/>
          <p:nvPr/>
        </p:nvGrpSpPr>
        <p:grpSpPr>
          <a:xfrm>
            <a:off x="354604" y="1723446"/>
            <a:ext cx="8465868" cy="4851303"/>
            <a:chOff x="354604" y="1723446"/>
            <a:chExt cx="8465868" cy="4851303"/>
          </a:xfrm>
        </p:grpSpPr>
        <p:pic>
          <p:nvPicPr>
            <p:cNvPr id="21" name="図 6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5" r="-281"/>
            <a:stretch/>
          </p:blipFill>
          <p:spPr bwMode="auto">
            <a:xfrm>
              <a:off x="4462800" y="1769009"/>
              <a:ext cx="4357672" cy="478240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図 8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" r="47867"/>
            <a:stretch/>
          </p:blipFill>
          <p:spPr bwMode="auto">
            <a:xfrm>
              <a:off x="354604" y="3038896"/>
              <a:ext cx="4032000" cy="353585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329444" y="3027379"/>
              <a:ext cx="2307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err="1" smtClean="0"/>
                <a:t>MgO</a:t>
              </a:r>
              <a:r>
                <a:rPr lang="en-GB" sz="1600" b="1" dirty="0" smtClean="0"/>
                <a:t> pressure marker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38262" y="1723446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Sample compositions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94812" y="2236165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u="sng" dirty="0" smtClean="0">
                  <a:solidFill>
                    <a:srgbClr val="FF0000"/>
                  </a:solidFill>
                </a:rPr>
                <a:t>23.70 </a:t>
              </a:r>
              <a:r>
                <a:rPr lang="en-GB" sz="1600" b="1" u="sng" dirty="0" err="1" smtClean="0">
                  <a:solidFill>
                    <a:srgbClr val="FF0000"/>
                  </a:solidFill>
                </a:rPr>
                <a:t>GPa</a:t>
              </a:r>
              <a:endParaRPr lang="en-GB" sz="1600" b="1" u="sng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94812" y="4121903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u="sng" dirty="0" smtClean="0">
                  <a:solidFill>
                    <a:srgbClr val="FF0000"/>
                  </a:solidFill>
                </a:rPr>
                <a:t>23.38 </a:t>
              </a:r>
              <a:r>
                <a:rPr lang="en-GB" sz="1600" b="1" u="sng" dirty="0" err="1" smtClean="0">
                  <a:solidFill>
                    <a:srgbClr val="FF0000"/>
                  </a:solidFill>
                </a:rPr>
                <a:t>GPa</a:t>
              </a:r>
              <a:endParaRPr lang="en-GB" sz="1600" b="1" u="sng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98979" y="6561767"/>
            <a:ext cx="4414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Ishii et al. (Farla, </a:t>
            </a:r>
            <a:r>
              <a:rPr lang="en-GB" sz="1400" dirty="0" err="1" smtClean="0"/>
              <a:t>Kulik</a:t>
            </a:r>
            <a:r>
              <a:rPr lang="en-GB" sz="1400" dirty="0" smtClean="0"/>
              <a:t>, Bhat) Scientific Reports.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6452" y="685145"/>
            <a:ext cx="432122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Complete agreement of the post-</a:t>
            </a:r>
          </a:p>
          <a:p>
            <a:r>
              <a:rPr lang="en-GB" sz="2000" b="1" dirty="0">
                <a:solidFill>
                  <a:schemeClr val="accent2"/>
                </a:solidFill>
              </a:rPr>
              <a:t>spinel transition with the 660-km </a:t>
            </a:r>
          </a:p>
          <a:p>
            <a:r>
              <a:rPr lang="en-GB" sz="2000" b="1" dirty="0">
                <a:solidFill>
                  <a:schemeClr val="accent2"/>
                </a:solidFill>
              </a:rPr>
              <a:t>seismic discontinuity</a:t>
            </a:r>
            <a:endParaRPr lang="en-GB" sz="2000" b="1" dirty="0" smtClean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2418" y="4690899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0070C0"/>
                </a:solidFill>
              </a:rPr>
              <a:t>Rw</a:t>
            </a:r>
            <a:endParaRPr lang="en-GB" sz="1600" b="1" dirty="0" smtClean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18111" y="5307839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0070C0"/>
                </a:solidFill>
              </a:rPr>
              <a:t>Rw</a:t>
            </a:r>
            <a:endParaRPr lang="en-GB" sz="1600" b="1" dirty="0" smtClean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04315" y="473940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0070C0"/>
                </a:solidFill>
              </a:rPr>
              <a:t>Rw</a:t>
            </a:r>
            <a:endParaRPr lang="en-GB" sz="1600" b="1" dirty="0" smtClean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00035" y="435234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0070C0"/>
                </a:solidFill>
              </a:rPr>
              <a:t>Rw</a:t>
            </a:r>
            <a:endParaRPr lang="en-GB" sz="1600" b="1" dirty="0" smtClean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10714" y="4172821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0070C0"/>
                </a:solidFill>
              </a:rPr>
              <a:t>Rw</a:t>
            </a:r>
            <a:endParaRPr lang="en-GB" sz="1600" b="1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4442" y="3707096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2</a:t>
            </a:r>
            <a:r>
              <a:rPr lang="el-GR" sz="1600" b="1" dirty="0" smtClean="0"/>
              <a:t>θ</a:t>
            </a:r>
            <a:r>
              <a:rPr lang="en-GB" sz="1600" b="1" dirty="0" smtClean="0"/>
              <a:t> = 7.2°</a:t>
            </a:r>
          </a:p>
        </p:txBody>
      </p:sp>
    </p:spTree>
    <p:extLst>
      <p:ext uri="{BB962C8B-B14F-4D97-AF65-F5344CB8AC3E}">
        <p14:creationId xmlns:p14="http://schemas.microsoft.com/office/powerpoint/2010/main" val="10074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15 June 2018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Stability of dense hydrous magnesium silicates: ‘alphabet phases’ &amp; others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8282"/>
            <a:ext cx="6329001" cy="465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8664" y="1196752"/>
            <a:ext cx="23958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dirty="0" smtClean="0"/>
              <a:t>Relatively cold oceanic </a:t>
            </a:r>
            <a:r>
              <a:rPr lang="de-DE" sz="2000" dirty="0" err="1" smtClean="0"/>
              <a:t>crust</a:t>
            </a:r>
            <a:r>
              <a:rPr lang="de-DE" sz="2000" dirty="0" smtClean="0"/>
              <a:t> </a:t>
            </a:r>
            <a:r>
              <a:rPr lang="de-DE" sz="2000" dirty="0" err="1" smtClean="0"/>
              <a:t>carries</a:t>
            </a:r>
            <a:r>
              <a:rPr lang="de-DE" sz="2000" dirty="0" smtClean="0"/>
              <a:t> water into </a:t>
            </a:r>
            <a:r>
              <a:rPr lang="de-DE" sz="2000" dirty="0" err="1" smtClean="0"/>
              <a:t>the</a:t>
            </a:r>
            <a:r>
              <a:rPr lang="de-DE" sz="2000" dirty="0" smtClean="0"/>
              <a:t> Earth </a:t>
            </a:r>
            <a:r>
              <a:rPr lang="de-DE" sz="2000" dirty="0" err="1" smtClean="0"/>
              <a:t>as</a:t>
            </a:r>
            <a:r>
              <a:rPr lang="de-DE" sz="2000" dirty="0" smtClean="0"/>
              <a:t> OH in </a:t>
            </a:r>
            <a:r>
              <a:rPr lang="de-DE" sz="2000" dirty="0" err="1" smtClean="0"/>
              <a:t>hydrous</a:t>
            </a:r>
            <a:r>
              <a:rPr lang="de-DE" sz="2000" dirty="0" smtClean="0"/>
              <a:t> phases, transformed by pressure.</a:t>
            </a:r>
          </a:p>
          <a:p>
            <a:pPr>
              <a:spcBef>
                <a:spcPts val="600"/>
              </a:spcBef>
            </a:pPr>
            <a:endParaRPr lang="de-DE" sz="2000" dirty="0"/>
          </a:p>
          <a:p>
            <a:pPr>
              <a:spcBef>
                <a:spcPts val="600"/>
              </a:spcBef>
            </a:pPr>
            <a:r>
              <a:rPr lang="de-DE" sz="2000" b="1" dirty="0" smtClean="0"/>
              <a:t>→ </a:t>
            </a:r>
            <a:r>
              <a:rPr lang="de-DE" sz="2000" b="1" dirty="0" err="1" smtClean="0"/>
              <a:t>Extending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pressure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range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6-ram LVP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65+ </a:t>
            </a:r>
            <a:r>
              <a:rPr lang="de-DE" sz="2000" b="1" dirty="0" err="1" smtClean="0"/>
              <a:t>GPa</a:t>
            </a:r>
            <a:r>
              <a:rPr lang="de-DE" sz="2000" b="1" dirty="0" smtClean="0"/>
              <a:t> at DESY</a:t>
            </a:r>
            <a:endParaRPr lang="de-DE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6335" y="5971585"/>
            <a:ext cx="297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Ohtani</a:t>
            </a:r>
            <a:r>
              <a:rPr lang="en-US" sz="1200" b="1" dirty="0" smtClean="0"/>
              <a:t> </a:t>
            </a:r>
            <a:r>
              <a:rPr lang="en-US" sz="1200" b="1" i="1" dirty="0" smtClean="0"/>
              <a:t>et al.  </a:t>
            </a:r>
            <a:br>
              <a:rPr lang="en-US" sz="1200" b="1" i="1" dirty="0" smtClean="0"/>
            </a:br>
            <a:r>
              <a:rPr lang="en-US" sz="1200" b="1" i="1" dirty="0" err="1" smtClean="0"/>
              <a:t>Geophys</a:t>
            </a:r>
            <a:r>
              <a:rPr lang="en-US" sz="1200" b="1" i="1" dirty="0" smtClean="0"/>
              <a:t>. Res. Lett</a:t>
            </a:r>
            <a:r>
              <a:rPr lang="en-US" sz="1200" b="1" dirty="0" smtClean="0"/>
              <a:t>. 2014</a:t>
            </a:r>
            <a:endParaRPr lang="de-DE" sz="12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304800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CWS-DESY: Fate of water in the deep mantle</a:t>
            </a: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1819070" y="3982934"/>
            <a:ext cx="216024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92282" y="4514475"/>
            <a:ext cx="343414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27804" y="3676178"/>
            <a:ext cx="43202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83069" y="4232658"/>
            <a:ext cx="247567" cy="2818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77958" y="3870592"/>
            <a:ext cx="400871" cy="3620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19839767">
            <a:off x="3923244" y="2598135"/>
            <a:ext cx="900730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73449" y="5517232"/>
            <a:ext cx="1512178" cy="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0555" y="5547031"/>
            <a:ext cx="1807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Conventional LVP</a:t>
            </a:r>
            <a:endParaRPr lang="de-DE" sz="1600" dirty="0" err="1" smtClean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0518" y="5805264"/>
            <a:ext cx="349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Phases: </a:t>
            </a:r>
          </a:p>
          <a:p>
            <a:r>
              <a:rPr lang="en-US" sz="1200" dirty="0" smtClean="0"/>
              <a:t>A, super-hydrous B (</a:t>
            </a:r>
            <a:r>
              <a:rPr lang="en-US" sz="1200" dirty="0" err="1" smtClean="0"/>
              <a:t>suB</a:t>
            </a:r>
            <a:r>
              <a:rPr lang="en-US" sz="1200" dirty="0" smtClean="0"/>
              <a:t>) = C, </a:t>
            </a:r>
            <a:br>
              <a:rPr lang="en-US" sz="1200" dirty="0" smtClean="0"/>
            </a:br>
            <a:r>
              <a:rPr lang="en-US" sz="1200" dirty="0" smtClean="0"/>
              <a:t>D = F &amp; G, E, H, … and 10 Å, egg, </a:t>
            </a:r>
            <a:r>
              <a:rPr lang="el-GR" sz="1200" dirty="0" smtClean="0"/>
              <a:t>δ</a:t>
            </a:r>
            <a:r>
              <a:rPr lang="en-US" sz="1200" dirty="0" smtClean="0"/>
              <a:t>-ALOOH,…</a:t>
            </a:r>
            <a:endParaRPr lang="de-DE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259632" y="1268760"/>
            <a:ext cx="172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MgO-SiO</a:t>
            </a:r>
            <a:r>
              <a:rPr lang="en-US" sz="1600" b="1" baseline="-25000" dirty="0" smtClean="0"/>
              <a:t>2</a:t>
            </a:r>
            <a:r>
              <a:rPr lang="en-US" sz="1600" b="1" dirty="0" smtClean="0"/>
              <a:t>-H</a:t>
            </a:r>
            <a:r>
              <a:rPr lang="en-US" sz="1600" b="1" baseline="-25000" dirty="0" smtClean="0"/>
              <a:t>2</a:t>
            </a:r>
            <a:r>
              <a:rPr lang="en-US" sz="1600" b="1" dirty="0" smtClean="0"/>
              <a:t>O system</a:t>
            </a:r>
            <a:endParaRPr lang="de-DE" sz="16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36780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62251"/>
            <a:ext cx="2671067" cy="25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1"/>
            <a:ext cx="8353425" cy="1249088"/>
          </a:xfrm>
        </p:spPr>
        <p:txBody>
          <a:bodyPr/>
          <a:lstStyle/>
          <a:p>
            <a:r>
              <a:rPr lang="en-US" sz="4000" dirty="0" smtClean="0"/>
              <a:t>Published </a:t>
            </a:r>
            <a:r>
              <a:rPr lang="en-US" sz="4000" i="1" dirty="0" smtClean="0"/>
              <a:t>ex situ</a:t>
            </a:r>
            <a:r>
              <a:rPr lang="en-US" sz="4000" dirty="0" smtClean="0"/>
              <a:t> studies </a:t>
            </a:r>
            <a:r>
              <a:rPr lang="en-US" sz="2400" dirty="0" smtClean="0"/>
              <a:t>(since 2015)</a:t>
            </a:r>
            <a:endParaRPr lang="de-DE" sz="4800" dirty="0"/>
          </a:p>
        </p:txBody>
      </p:sp>
      <p:sp>
        <p:nvSpPr>
          <p:cNvPr id="5" name="Rectangle 83"/>
          <p:cNvSpPr>
            <a:spLocks noChangeArrowheads="1"/>
          </p:cNvSpPr>
          <p:nvPr/>
        </p:nvSpPr>
        <p:spPr bwMode="auto">
          <a:xfrm>
            <a:off x="-81935" y="1232800"/>
            <a:ext cx="8434620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GB" sz="2000" b="1" dirty="0" smtClean="0">
                <a:solidFill>
                  <a:srgbClr val="00A6EB"/>
                </a:solidFill>
              </a:rPr>
              <a:t>1. Synthesis of transparent cubic </a:t>
            </a:r>
            <a:r>
              <a:rPr lang="en-GB" sz="2000" b="1" dirty="0">
                <a:solidFill>
                  <a:srgbClr val="00A6EB"/>
                </a:solidFill>
              </a:rPr>
              <a:t>silicon nitride</a:t>
            </a:r>
            <a:endParaRPr lang="de-DE" sz="2000" b="1" dirty="0">
              <a:solidFill>
                <a:srgbClr val="00A6EB"/>
              </a:solidFill>
            </a:endParaRPr>
          </a:p>
        </p:txBody>
      </p:sp>
      <p:sp>
        <p:nvSpPr>
          <p:cNvPr id="6" name="Text Box 224"/>
          <p:cNvSpPr txBox="1">
            <a:spLocks noChangeArrowheads="1"/>
          </p:cNvSpPr>
          <p:nvPr/>
        </p:nvSpPr>
        <p:spPr bwMode="auto">
          <a:xfrm>
            <a:off x="240005" y="1742254"/>
            <a:ext cx="81656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600" dirty="0" err="1"/>
              <a:t>Nishiyama</a:t>
            </a:r>
            <a:r>
              <a:rPr lang="fr-FR" sz="1600" dirty="0"/>
              <a:t> N, Ishikawa R, </a:t>
            </a:r>
            <a:r>
              <a:rPr lang="fr-FR" sz="1600" dirty="0" err="1"/>
              <a:t>Ohfuji</a:t>
            </a:r>
            <a:r>
              <a:rPr lang="fr-FR" sz="1600" dirty="0"/>
              <a:t> H, </a:t>
            </a:r>
            <a:r>
              <a:rPr lang="fr-FR" sz="1600" i="1" dirty="0"/>
              <a:t>et al</a:t>
            </a:r>
            <a:r>
              <a:rPr lang="fr-FR" sz="1600" dirty="0"/>
              <a:t>. </a:t>
            </a:r>
            <a:r>
              <a:rPr lang="fr-FR" sz="1600" i="1" dirty="0" smtClean="0"/>
              <a:t>Scientific Reports</a:t>
            </a:r>
            <a:r>
              <a:rPr lang="fr-FR" sz="1600" dirty="0" smtClean="0"/>
              <a:t> </a:t>
            </a:r>
            <a:r>
              <a:rPr lang="fr-FR" sz="1600" b="1" dirty="0" smtClean="0"/>
              <a:t>7</a:t>
            </a:r>
            <a:r>
              <a:rPr lang="fr-FR" sz="1600" dirty="0" smtClean="0"/>
              <a:t>:44755 (2017) </a:t>
            </a:r>
            <a:endParaRPr lang="en-US" sz="1600" dirty="0" smtClean="0">
              <a:cs typeface="Times New Roman" pitchFamily="18" charset="0"/>
            </a:endParaRPr>
          </a:p>
        </p:txBody>
      </p:sp>
      <p:pic>
        <p:nvPicPr>
          <p:cNvPr id="7" name="Picture 2" descr="D:\DESY Beamline\Reports\PoF2017\sample_rul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9311" r="19524" b="13299"/>
          <a:stretch/>
        </p:blipFill>
        <p:spPr bwMode="auto">
          <a:xfrm>
            <a:off x="7338854" y="1052736"/>
            <a:ext cx="1327675" cy="1296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-81935" y="2310798"/>
            <a:ext cx="8748464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>
              <a:lnSpc>
                <a:spcPct val="90000"/>
              </a:lnSpc>
            </a:pPr>
            <a:r>
              <a:rPr lang="en-GB" sz="2000" b="1" dirty="0" smtClean="0">
                <a:solidFill>
                  <a:srgbClr val="00A6EB"/>
                </a:solidFill>
              </a:rPr>
              <a:t>2. Transparent </a:t>
            </a:r>
            <a:r>
              <a:rPr lang="en-GB" sz="2000" b="1" dirty="0">
                <a:solidFill>
                  <a:srgbClr val="00A6EB"/>
                </a:solidFill>
              </a:rPr>
              <a:t>polycrystalline </a:t>
            </a:r>
            <a:r>
              <a:rPr lang="en-GB" sz="2000" b="1" dirty="0" err="1">
                <a:solidFill>
                  <a:srgbClr val="00A6EB"/>
                </a:solidFill>
              </a:rPr>
              <a:t>nanoceramics</a:t>
            </a:r>
            <a:r>
              <a:rPr lang="en-GB" sz="2000" b="1" dirty="0">
                <a:solidFill>
                  <a:srgbClr val="00A6EB"/>
                </a:solidFill>
              </a:rPr>
              <a:t> consisting of triclinic Al</a:t>
            </a:r>
            <a:r>
              <a:rPr lang="en-GB" sz="2000" b="1" baseline="-25000" dirty="0">
                <a:solidFill>
                  <a:srgbClr val="00A6EB"/>
                </a:solidFill>
              </a:rPr>
              <a:t>2</a:t>
            </a:r>
            <a:r>
              <a:rPr lang="en-GB" sz="2000" b="1" dirty="0">
                <a:solidFill>
                  <a:srgbClr val="00A6EB"/>
                </a:solidFill>
              </a:rPr>
              <a:t>SiO</a:t>
            </a:r>
            <a:r>
              <a:rPr lang="en-GB" sz="2000" b="1" baseline="-25000" dirty="0">
                <a:solidFill>
                  <a:srgbClr val="00A6EB"/>
                </a:solidFill>
              </a:rPr>
              <a:t>5</a:t>
            </a:r>
            <a:r>
              <a:rPr lang="en-GB" sz="2000" b="1" dirty="0">
                <a:solidFill>
                  <a:srgbClr val="00A6EB"/>
                </a:solidFill>
              </a:rPr>
              <a:t> </a:t>
            </a:r>
            <a:r>
              <a:rPr lang="en-GB" sz="2000" b="1" dirty="0" err="1">
                <a:solidFill>
                  <a:srgbClr val="00A6EB"/>
                </a:solidFill>
              </a:rPr>
              <a:t>kyanite</a:t>
            </a:r>
            <a:r>
              <a:rPr lang="en-GB" sz="2000" b="1" dirty="0">
                <a:solidFill>
                  <a:srgbClr val="00A6EB"/>
                </a:solidFill>
              </a:rPr>
              <a:t> and Al</a:t>
            </a:r>
            <a:r>
              <a:rPr lang="en-GB" sz="2000" b="1" baseline="-25000" dirty="0">
                <a:solidFill>
                  <a:srgbClr val="00A6EB"/>
                </a:solidFill>
              </a:rPr>
              <a:t>2</a:t>
            </a:r>
            <a:r>
              <a:rPr lang="en-GB" sz="2000" b="1" dirty="0">
                <a:solidFill>
                  <a:srgbClr val="00A6EB"/>
                </a:solidFill>
              </a:rPr>
              <a:t>O</a:t>
            </a:r>
            <a:r>
              <a:rPr lang="en-GB" sz="2000" b="1" baseline="-25000" dirty="0">
                <a:solidFill>
                  <a:srgbClr val="00A6EB"/>
                </a:solidFill>
              </a:rPr>
              <a:t>3</a:t>
            </a:r>
            <a:r>
              <a:rPr lang="en-GB" sz="2000" b="1" dirty="0">
                <a:solidFill>
                  <a:srgbClr val="00A6EB"/>
                </a:solidFill>
              </a:rPr>
              <a:t> corundum</a:t>
            </a:r>
            <a:endParaRPr lang="de-DE" sz="2000" b="1" dirty="0">
              <a:solidFill>
                <a:srgbClr val="00A6EB"/>
              </a:solidFill>
            </a:endParaRPr>
          </a:p>
        </p:txBody>
      </p:sp>
      <p:sp>
        <p:nvSpPr>
          <p:cNvPr id="9" name="Text Box 224"/>
          <p:cNvSpPr txBox="1">
            <a:spLocks noChangeArrowheads="1"/>
          </p:cNvSpPr>
          <p:nvPr/>
        </p:nvSpPr>
        <p:spPr bwMode="auto">
          <a:xfrm>
            <a:off x="240005" y="3071068"/>
            <a:ext cx="81656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600" dirty="0" err="1" smtClean="0"/>
              <a:t>Gaida</a:t>
            </a:r>
            <a:r>
              <a:rPr lang="fr-FR" sz="1600" dirty="0" smtClean="0"/>
              <a:t> N, </a:t>
            </a:r>
            <a:r>
              <a:rPr lang="fr-FR" sz="1600" dirty="0" err="1" smtClean="0"/>
              <a:t>Nishiyama</a:t>
            </a:r>
            <a:r>
              <a:rPr lang="fr-FR" sz="1600" dirty="0" smtClean="0"/>
              <a:t> N, </a:t>
            </a:r>
            <a:r>
              <a:rPr lang="fr-FR" sz="1600" dirty="0" err="1" smtClean="0"/>
              <a:t>Masuno</a:t>
            </a:r>
            <a:r>
              <a:rPr lang="fr-FR" sz="1600" dirty="0" smtClean="0"/>
              <a:t> A, </a:t>
            </a:r>
            <a:r>
              <a:rPr lang="fr-FR" sz="1600" i="1" dirty="0"/>
              <a:t>et al</a:t>
            </a:r>
            <a:r>
              <a:rPr lang="fr-FR" sz="1600" dirty="0"/>
              <a:t>. </a:t>
            </a:r>
            <a:r>
              <a:rPr lang="fr-FR" sz="1600" i="1" dirty="0" smtClean="0"/>
              <a:t>J Am </a:t>
            </a:r>
            <a:r>
              <a:rPr lang="fr-FR" sz="1600" i="1" dirty="0" err="1" smtClean="0"/>
              <a:t>Ceram</a:t>
            </a:r>
            <a:r>
              <a:rPr lang="fr-FR" sz="1600" i="1" dirty="0" smtClean="0"/>
              <a:t> Soc </a:t>
            </a:r>
            <a:r>
              <a:rPr lang="fr-FR" sz="1600" b="1" dirty="0" smtClean="0"/>
              <a:t>101</a:t>
            </a:r>
            <a:r>
              <a:rPr lang="fr-FR" sz="1600" dirty="0" smtClean="0"/>
              <a:t>:998-1003 (2017) </a:t>
            </a:r>
            <a:endParaRPr lang="en-US" sz="1600" dirty="0" smtClean="0"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 t="3029" r="3059" b="-3371"/>
          <a:stretch/>
        </p:blipFill>
        <p:spPr bwMode="auto">
          <a:xfrm>
            <a:off x="7668344" y="2781048"/>
            <a:ext cx="1152000" cy="10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-81935" y="3501008"/>
            <a:ext cx="8748464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>
              <a:lnSpc>
                <a:spcPct val="90000"/>
              </a:lnSpc>
            </a:pPr>
            <a:r>
              <a:rPr lang="en-GB" sz="2000" b="1" dirty="0">
                <a:solidFill>
                  <a:srgbClr val="00A6EB"/>
                </a:solidFill>
              </a:rPr>
              <a:t>3. A Complete Solid Solution with Rutile-Type Structure in </a:t>
            </a:r>
            <a:r>
              <a:rPr lang="en-GB" sz="2000" b="1" dirty="0" smtClean="0">
                <a:solidFill>
                  <a:srgbClr val="00A6EB"/>
                </a:solidFill>
              </a:rPr>
              <a:t/>
            </a:r>
            <a:br>
              <a:rPr lang="en-GB" sz="2000" b="1" dirty="0" smtClean="0">
                <a:solidFill>
                  <a:srgbClr val="00A6EB"/>
                </a:solidFill>
              </a:rPr>
            </a:br>
            <a:r>
              <a:rPr lang="en-GB" sz="2000" b="1" dirty="0" smtClean="0">
                <a:solidFill>
                  <a:srgbClr val="00A6EB"/>
                </a:solidFill>
              </a:rPr>
              <a:t>SiO</a:t>
            </a:r>
            <a:r>
              <a:rPr lang="en-GB" sz="2000" b="1" baseline="-25000" dirty="0" smtClean="0">
                <a:solidFill>
                  <a:srgbClr val="00A6EB"/>
                </a:solidFill>
              </a:rPr>
              <a:t>2</a:t>
            </a:r>
            <a:r>
              <a:rPr lang="en-GB" sz="2000" b="1" dirty="0" smtClean="0">
                <a:solidFill>
                  <a:srgbClr val="00A6EB"/>
                </a:solidFill>
              </a:rPr>
              <a:t> </a:t>
            </a:r>
            <a:r>
              <a:rPr lang="en-GB" sz="2000" b="1" dirty="0">
                <a:solidFill>
                  <a:srgbClr val="00A6EB"/>
                </a:solidFill>
              </a:rPr>
              <a:t>– </a:t>
            </a:r>
            <a:r>
              <a:rPr lang="en-GB" sz="2000" b="1" dirty="0" smtClean="0">
                <a:solidFill>
                  <a:srgbClr val="00A6EB"/>
                </a:solidFill>
              </a:rPr>
              <a:t>GeO</a:t>
            </a:r>
            <a:r>
              <a:rPr lang="en-GB" sz="2000" b="1" baseline="-25000" dirty="0" smtClean="0">
                <a:solidFill>
                  <a:srgbClr val="00A6EB"/>
                </a:solidFill>
              </a:rPr>
              <a:t>2</a:t>
            </a:r>
            <a:r>
              <a:rPr lang="en-GB" sz="2000" b="1" dirty="0" smtClean="0">
                <a:solidFill>
                  <a:srgbClr val="00A6EB"/>
                </a:solidFill>
              </a:rPr>
              <a:t> System at </a:t>
            </a:r>
            <a:r>
              <a:rPr lang="en-GB" sz="2000" b="1" dirty="0">
                <a:solidFill>
                  <a:srgbClr val="00A6EB"/>
                </a:solidFill>
              </a:rPr>
              <a:t>12 </a:t>
            </a:r>
            <a:r>
              <a:rPr lang="en-GB" sz="2000" b="1" dirty="0" err="1">
                <a:solidFill>
                  <a:srgbClr val="00A6EB"/>
                </a:solidFill>
              </a:rPr>
              <a:t>GPa</a:t>
            </a:r>
            <a:r>
              <a:rPr lang="en-GB" sz="2000" b="1" dirty="0">
                <a:solidFill>
                  <a:srgbClr val="00A6EB"/>
                </a:solidFill>
              </a:rPr>
              <a:t> and 1600 </a:t>
            </a:r>
            <a:r>
              <a:rPr lang="en-GB" sz="2000" b="1" dirty="0" smtClean="0">
                <a:solidFill>
                  <a:srgbClr val="00A6EB"/>
                </a:solidFill>
              </a:rPr>
              <a:t>°C</a:t>
            </a:r>
            <a:endParaRPr lang="de-DE" sz="2000" b="1" dirty="0">
              <a:solidFill>
                <a:srgbClr val="00A6EB"/>
              </a:solidFill>
            </a:endParaRPr>
          </a:p>
        </p:txBody>
      </p:sp>
      <p:sp>
        <p:nvSpPr>
          <p:cNvPr id="12" name="Text Box 224"/>
          <p:cNvSpPr txBox="1">
            <a:spLocks noChangeArrowheads="1"/>
          </p:cNvSpPr>
          <p:nvPr/>
        </p:nvSpPr>
        <p:spPr bwMode="auto">
          <a:xfrm>
            <a:off x="222792" y="4261278"/>
            <a:ext cx="81656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600" dirty="0" err="1" smtClean="0"/>
              <a:t>Kulik</a:t>
            </a:r>
            <a:r>
              <a:rPr lang="fr-FR" sz="1600" dirty="0" smtClean="0"/>
              <a:t> E, </a:t>
            </a:r>
            <a:r>
              <a:rPr lang="fr-FR" sz="1600" dirty="0" err="1" smtClean="0"/>
              <a:t>Nishiyama</a:t>
            </a:r>
            <a:r>
              <a:rPr lang="fr-FR" sz="1600" dirty="0" smtClean="0"/>
              <a:t> N, </a:t>
            </a:r>
            <a:r>
              <a:rPr lang="fr-FR" sz="1600" dirty="0" err="1" smtClean="0"/>
              <a:t>Masuno</a:t>
            </a:r>
            <a:r>
              <a:rPr lang="fr-FR" sz="1600" dirty="0" smtClean="0"/>
              <a:t> A, </a:t>
            </a:r>
            <a:r>
              <a:rPr lang="fr-FR" sz="1600" i="1" dirty="0"/>
              <a:t>et al</a:t>
            </a:r>
            <a:r>
              <a:rPr lang="fr-FR" sz="1600" dirty="0"/>
              <a:t>. 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i="1" dirty="0" smtClean="0"/>
              <a:t>J Am </a:t>
            </a:r>
            <a:r>
              <a:rPr lang="fr-FR" sz="1600" i="1" dirty="0" err="1" smtClean="0"/>
              <a:t>Ceram</a:t>
            </a:r>
            <a:r>
              <a:rPr lang="fr-FR" sz="1600" i="1" dirty="0" smtClean="0"/>
              <a:t> Soc </a:t>
            </a:r>
            <a:r>
              <a:rPr lang="fr-FR" sz="1600" b="1" dirty="0" smtClean="0"/>
              <a:t>98</a:t>
            </a:r>
            <a:r>
              <a:rPr lang="fr-FR" sz="1600" dirty="0" smtClean="0"/>
              <a:t>:4111-4116 (2015) </a:t>
            </a:r>
            <a:endParaRPr lang="en-US" sz="1600" dirty="0" smtClean="0"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1367" y="4474197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15" name="TextBox 14"/>
          <p:cNvSpPr txBox="1"/>
          <p:nvPr/>
        </p:nvSpPr>
        <p:spPr>
          <a:xfrm>
            <a:off x="7241367" y="594219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7241367" y="4767796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smtClean="0"/>
              <a:t>Si</a:t>
            </a:r>
            <a:r>
              <a:rPr lang="en-US" sz="1600" baseline="-25000" dirty="0" smtClean="0"/>
              <a:t>0.3</a:t>
            </a:r>
            <a:r>
              <a:rPr lang="en-US" sz="1600" dirty="0" smtClean="0"/>
              <a:t>,Ge</a:t>
            </a:r>
            <a:r>
              <a:rPr lang="en-US" sz="1600" baseline="-25000" dirty="0" smtClean="0"/>
              <a:t>0.7</a:t>
            </a:r>
            <a:r>
              <a:rPr lang="en-US" sz="1600" dirty="0" smtClean="0"/>
              <a:t>)O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17" name="TextBox 16"/>
          <p:cNvSpPr txBox="1"/>
          <p:nvPr/>
        </p:nvSpPr>
        <p:spPr>
          <a:xfrm>
            <a:off x="7241367" y="5061395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smtClean="0"/>
              <a:t>Si</a:t>
            </a:r>
            <a:r>
              <a:rPr lang="en-US" sz="1600" baseline="-25000" dirty="0" smtClean="0"/>
              <a:t>0.5</a:t>
            </a:r>
            <a:r>
              <a:rPr lang="en-US" sz="1600" dirty="0" smtClean="0"/>
              <a:t>,Ge</a:t>
            </a:r>
            <a:r>
              <a:rPr lang="en-US" sz="1600" baseline="-25000" dirty="0" smtClean="0"/>
              <a:t>0.5</a:t>
            </a:r>
            <a:r>
              <a:rPr lang="en-US" sz="1600" dirty="0" smtClean="0"/>
              <a:t>)O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18" name="TextBox 17"/>
          <p:cNvSpPr txBox="1"/>
          <p:nvPr/>
        </p:nvSpPr>
        <p:spPr>
          <a:xfrm>
            <a:off x="7241367" y="5354994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smtClean="0"/>
              <a:t>Si</a:t>
            </a:r>
            <a:r>
              <a:rPr lang="en-US" sz="1600" baseline="-25000" dirty="0" smtClean="0"/>
              <a:t>0.8</a:t>
            </a:r>
            <a:r>
              <a:rPr lang="en-US" sz="1600" dirty="0" smtClean="0"/>
              <a:t>,Ge</a:t>
            </a:r>
            <a:r>
              <a:rPr lang="en-US" sz="1600" baseline="-25000" dirty="0" smtClean="0"/>
              <a:t>0.2</a:t>
            </a:r>
            <a:r>
              <a:rPr lang="en-US" sz="1600" dirty="0" smtClean="0"/>
              <a:t>)O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7241367" y="5648593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smtClean="0"/>
              <a:t>Si</a:t>
            </a:r>
            <a:r>
              <a:rPr lang="en-US" sz="1600" baseline="-25000" dirty="0" smtClean="0"/>
              <a:t>0.9</a:t>
            </a:r>
            <a:r>
              <a:rPr lang="en-US" sz="1600" dirty="0" smtClean="0"/>
              <a:t>,Ge</a:t>
            </a:r>
            <a:r>
              <a:rPr lang="en-US" sz="1600" baseline="-25000" dirty="0" smtClean="0"/>
              <a:t>0.1</a:t>
            </a:r>
            <a:r>
              <a:rPr lang="en-US" sz="1600" dirty="0" smtClean="0"/>
              <a:t>)O</a:t>
            </a:r>
            <a:r>
              <a:rPr lang="en-US" sz="1600" baseline="-25000" dirty="0" smtClean="0"/>
              <a:t>2</a:t>
            </a:r>
            <a:endParaRPr lang="de-DE" sz="1600" baseline="-25000" dirty="0" err="1" smtClean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25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201" y="1700808"/>
            <a:ext cx="5036263" cy="412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3"/>
          <p:cNvSpPr>
            <a:spLocks noChangeArrowheads="1"/>
          </p:cNvSpPr>
          <p:nvPr/>
        </p:nvSpPr>
        <p:spPr bwMode="auto">
          <a:xfrm>
            <a:off x="-36512" y="852277"/>
            <a:ext cx="8434620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chemeClr val="accent2"/>
                </a:solidFill>
              </a:rPr>
              <a:t>Crystalline ternary B-C-N, a </a:t>
            </a:r>
            <a:r>
              <a:rPr lang="en-GB" sz="2400" b="1" dirty="0" err="1" smtClean="0">
                <a:solidFill>
                  <a:schemeClr val="accent2"/>
                </a:solidFill>
              </a:rPr>
              <a:t>superhard</a:t>
            </a:r>
            <a:r>
              <a:rPr lang="en-GB" sz="2400" b="1" dirty="0" smtClean="0">
                <a:solidFill>
                  <a:schemeClr val="accent2"/>
                </a:solidFill>
              </a:rPr>
              <a:t> phase?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sp>
        <p:nvSpPr>
          <p:cNvPr id="9" name="Text Box 224"/>
          <p:cNvSpPr txBox="1">
            <a:spLocks noChangeArrowheads="1"/>
          </p:cNvSpPr>
          <p:nvPr/>
        </p:nvSpPr>
        <p:spPr bwMode="auto">
          <a:xfrm>
            <a:off x="223735" y="1700808"/>
            <a:ext cx="362818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Predicted by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Good chemical stability and oxidation resistance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High-T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Commercially hugely attractive </a:t>
            </a:r>
            <a:br>
              <a:rPr lang="en-US" sz="2000" b="1" dirty="0" smtClean="0"/>
            </a:br>
            <a:r>
              <a:rPr lang="en-US" sz="2000" b="1" dirty="0" smtClean="0"/>
              <a:t>($20 billion market)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1373" y="5672281"/>
            <a:ext cx="4067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Yeung et al</a:t>
            </a:r>
            <a:r>
              <a:rPr lang="en-US" sz="1200" i="1" dirty="0" smtClean="0">
                <a:solidFill>
                  <a:schemeClr val="bg1"/>
                </a:solidFill>
              </a:rPr>
              <a:t>. Annual Review of Materials Research </a:t>
            </a:r>
            <a:r>
              <a:rPr lang="en-US" sz="1200" dirty="0" smtClean="0">
                <a:solidFill>
                  <a:schemeClr val="bg1"/>
                </a:solidFill>
              </a:rPr>
              <a:t>(2016)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Highlight (Dr. Bhat)</a:t>
            </a:r>
            <a:endParaRPr lang="de-DE" sz="4000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11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12480" y="1988840"/>
            <a:ext cx="8507992" cy="4608512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155679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Serving the Earth and Materials Science communities</a:t>
            </a:r>
            <a:endParaRPr lang="de-DE" sz="20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Strategy for </a:t>
            </a:r>
            <a:br>
              <a:rPr lang="en-US" sz="4000" dirty="0" smtClean="0"/>
            </a:br>
            <a:r>
              <a:rPr lang="en-US" sz="4000" dirty="0" smtClean="0"/>
              <a:t>beamline operations</a:t>
            </a:r>
            <a:endParaRPr lang="de-DE" sz="4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23528" y="1951295"/>
            <a:ext cx="84969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2480" y="1981775"/>
            <a:ext cx="7931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II. Materials Science: functional materials with exotic properties</a:t>
            </a:r>
            <a:endParaRPr lang="de-DE" sz="2000" i="1" dirty="0" err="1" smtClean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2636912"/>
            <a:ext cx="2088232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Phase relations:  • </a:t>
            </a:r>
            <a:r>
              <a:rPr lang="en-US" sz="1400" dirty="0" smtClean="0">
                <a:solidFill>
                  <a:schemeClr val="bg1"/>
                </a:solidFill>
              </a:rPr>
              <a:t>Transformation     • Nucleation             • Melting curves            (solidus/</a:t>
            </a:r>
            <a:r>
              <a:rPr lang="en-US" sz="1400" dirty="0" err="1" smtClean="0">
                <a:solidFill>
                  <a:schemeClr val="bg1"/>
                </a:solidFill>
              </a:rPr>
              <a:t>liquidus</a:t>
            </a:r>
            <a:r>
              <a:rPr lang="en-US" sz="1400" dirty="0" smtClean="0">
                <a:solidFill>
                  <a:schemeClr val="bg1"/>
                </a:solidFill>
              </a:rPr>
              <a:t>)     • Equations of state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dirty="0" smtClean="0">
                <a:solidFill>
                  <a:srgbClr val="FFFF00"/>
                </a:solidFill>
              </a:rPr>
              <a:t>Characterization of new unknown structures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Large (~1 cm</a:t>
            </a:r>
            <a:r>
              <a:rPr lang="en-US" sz="1600" baseline="30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) sample synthesis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• Hardness testing, </a:t>
            </a:r>
            <a:r>
              <a:rPr lang="en-US" sz="1600" i="1" dirty="0" smtClean="0">
                <a:solidFill>
                  <a:schemeClr val="bg1"/>
                </a:solidFill>
              </a:rPr>
              <a:t>etc.</a:t>
            </a:r>
            <a:endParaRPr lang="en-US" sz="1600" i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FontTx/>
              <a:buChar char="-"/>
            </a:pPr>
            <a:endParaRPr lang="en-US" sz="1600" dirty="0" smtClean="0">
              <a:solidFill>
                <a:schemeClr val="bg1"/>
              </a:solidFill>
            </a:endParaRPr>
          </a:p>
          <a:p>
            <a:pPr lvl="1">
              <a:spcBef>
                <a:spcPts val="1000"/>
              </a:spcBef>
            </a:pPr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848" y="2636912"/>
            <a:ext cx="296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Band-gap tuning /  semiconductors</a:t>
            </a:r>
            <a:endParaRPr lang="de-DE" sz="1600" b="1" dirty="0" err="1" smtClean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263691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Super-hard</a:t>
            </a:r>
            <a:endParaRPr lang="de-DE" sz="1600" b="1" dirty="0" err="1" smtClean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4372907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Optical windows</a:t>
            </a:r>
            <a:endParaRPr lang="de-DE" sz="1600" b="1" dirty="0" err="1" smtClean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400506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Super-conductive</a:t>
            </a:r>
            <a:endParaRPr lang="de-DE" sz="1600" b="1" dirty="0" err="1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608" y="3148771"/>
            <a:ext cx="26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Sn-Ge-Si, Ta &amp; Ga Nitrides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Tellurides (CrTe</a:t>
            </a:r>
            <a:r>
              <a:rPr lang="en-US" sz="1600" baseline="-25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Indium oxides (In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en-US" sz="1600" baseline="-25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1076" y="2887524"/>
            <a:ext cx="2361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Si-</a:t>
            </a:r>
            <a:r>
              <a:rPr lang="en-US" sz="1600" dirty="0" err="1" smtClean="0">
                <a:solidFill>
                  <a:schemeClr val="bg1"/>
                </a:solidFill>
              </a:rPr>
              <a:t>Ti</a:t>
            </a:r>
            <a:r>
              <a:rPr lang="en-US" sz="1600" dirty="0" smtClean="0">
                <a:solidFill>
                  <a:schemeClr val="bg1"/>
                </a:solidFill>
              </a:rPr>
              <a:t>-C nitrides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Metal borides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Carbides</a:t>
            </a:r>
            <a:endParaRPr lang="de-DE" sz="1600" dirty="0" err="1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170" y="4656038"/>
            <a:ext cx="2092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cubic-Si</a:t>
            </a:r>
            <a:r>
              <a:rPr lang="en-US" sz="1600" baseline="-25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N</a:t>
            </a:r>
            <a:r>
              <a:rPr lang="en-US" sz="1600" baseline="-25000" dirty="0" smtClean="0">
                <a:solidFill>
                  <a:schemeClr val="bg1"/>
                </a:solidFill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SiO</a:t>
            </a:r>
            <a:r>
              <a:rPr lang="en-US" sz="1600" baseline="-25000" dirty="0">
                <a:solidFill>
                  <a:schemeClr val="bg1"/>
                </a:solidFill>
              </a:rPr>
              <a:t>5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kyanite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/ Al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en-US" sz="1600" baseline="-25000" dirty="0" smtClean="0">
                <a:solidFill>
                  <a:schemeClr val="bg1"/>
                </a:solidFill>
              </a:rPr>
              <a:t>3 </a:t>
            </a:r>
            <a:r>
              <a:rPr lang="en-US" sz="1600" dirty="0" smtClean="0">
                <a:solidFill>
                  <a:schemeClr val="bg1"/>
                </a:solidFill>
              </a:rPr>
              <a:t>/ SiO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nano</a:t>
            </a:r>
            <a:r>
              <a:rPr lang="en-US" sz="1600" dirty="0" smtClean="0">
                <a:solidFill>
                  <a:schemeClr val="bg1"/>
                </a:solidFill>
              </a:rPr>
              <a:t>-composites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3790" y="4314726"/>
            <a:ext cx="236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Metal hydrides</a:t>
            </a:r>
            <a:endParaRPr lang="de-DE" sz="1600" dirty="0" err="1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8743" y="5151923"/>
            <a:ext cx="2927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Quadruple perovskites (AA′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 B</a:t>
            </a:r>
            <a:r>
              <a:rPr lang="en-US" sz="1600" baseline="-25000" dirty="0">
                <a:solidFill>
                  <a:schemeClr val="bg1"/>
                </a:solidFill>
              </a:rPr>
              <a:t>4</a:t>
            </a:r>
            <a:r>
              <a:rPr lang="en-US" sz="1600" dirty="0">
                <a:solidFill>
                  <a:schemeClr val="bg1"/>
                </a:solidFill>
              </a:rPr>
              <a:t>O</a:t>
            </a:r>
            <a:r>
              <a:rPr lang="en-US" sz="1600" baseline="-25000" dirty="0">
                <a:solidFill>
                  <a:schemeClr val="bg1"/>
                </a:solidFill>
              </a:rPr>
              <a:t>12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endParaRPr lang="de-DE" sz="1600" dirty="0" err="1" smtClean="0"/>
          </a:p>
        </p:txBody>
      </p:sp>
      <p:sp>
        <p:nvSpPr>
          <p:cNvPr id="20" name="TextBox 19"/>
          <p:cNvSpPr txBox="1"/>
          <p:nvPr/>
        </p:nvSpPr>
        <p:spPr>
          <a:xfrm>
            <a:off x="3697383" y="4869160"/>
            <a:ext cx="2297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Catalyzers</a:t>
            </a:r>
            <a:endParaRPr lang="de-DE" sz="1600" b="1" dirty="0" err="1" smtClean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9457" r="9109" b="3580"/>
          <a:stretch/>
        </p:blipFill>
        <p:spPr bwMode="auto">
          <a:xfrm>
            <a:off x="2411816" y="4301122"/>
            <a:ext cx="1008000" cy="93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9552" y="5970766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Numerous uses in industry, multi-billion dollar markets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endParaRPr lang="de-DE" sz="1100" dirty="0" err="1" smtClean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44408" y="6597352"/>
            <a:ext cx="57606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6280" y="6616503"/>
            <a:ext cx="57606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3"/>
          <p:cNvSpPr>
            <a:spLocks noChangeArrowheads="1"/>
          </p:cNvSpPr>
          <p:nvPr/>
        </p:nvSpPr>
        <p:spPr bwMode="auto">
          <a:xfrm>
            <a:off x="-36512" y="764704"/>
            <a:ext cx="8434620" cy="93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7588" tIns="208794" rIns="417588" bIns="208794"/>
          <a:lstStyle/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chemeClr val="accent2"/>
                </a:solidFill>
              </a:rPr>
              <a:t>BC</a:t>
            </a:r>
            <a:r>
              <a:rPr lang="en-GB" sz="2400" b="1" baseline="-25000" dirty="0" smtClean="0">
                <a:solidFill>
                  <a:schemeClr val="accent2"/>
                </a:solidFill>
              </a:rPr>
              <a:t>4</a:t>
            </a:r>
            <a:r>
              <a:rPr lang="en-GB" sz="2400" b="1" dirty="0" smtClean="0">
                <a:solidFill>
                  <a:schemeClr val="accent2"/>
                </a:solidFill>
              </a:rPr>
              <a:t>N and BC</a:t>
            </a:r>
            <a:r>
              <a:rPr lang="en-GB" sz="2400" b="1" baseline="-25000" dirty="0" smtClean="0">
                <a:solidFill>
                  <a:schemeClr val="accent2"/>
                </a:solidFill>
              </a:rPr>
              <a:t>2</a:t>
            </a:r>
            <a:r>
              <a:rPr lang="en-GB" sz="2400" b="1" dirty="0" smtClean="0">
                <a:solidFill>
                  <a:schemeClr val="accent2"/>
                </a:solidFill>
              </a:rPr>
              <a:t>N compounds 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1412776"/>
            <a:ext cx="8872537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28" y="4653136"/>
            <a:ext cx="8877747" cy="56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24"/>
          <p:cNvSpPr txBox="1">
            <a:spLocks noChangeArrowheads="1"/>
          </p:cNvSpPr>
          <p:nvPr/>
        </p:nvSpPr>
        <p:spPr bwMode="auto">
          <a:xfrm>
            <a:off x="121766" y="5229200"/>
            <a:ext cx="86266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smtClean="0"/>
              <a:t>Amorphous BC</a:t>
            </a:r>
            <a:r>
              <a:rPr lang="en-US" sz="1600" b="1" baseline="-25000" dirty="0" smtClean="0"/>
              <a:t>4</a:t>
            </a:r>
            <a:r>
              <a:rPr lang="en-US" sz="1600" b="1" dirty="0" smtClean="0"/>
              <a:t>N </a:t>
            </a:r>
            <a:r>
              <a:rPr lang="en-US" sz="1600" b="1" dirty="0"/>
              <a:t>and BC</a:t>
            </a:r>
            <a:r>
              <a:rPr lang="en-US" sz="1600" b="1" baseline="-25000" dirty="0"/>
              <a:t>2</a:t>
            </a:r>
            <a:r>
              <a:rPr lang="en-US" sz="1600" b="1" dirty="0"/>
              <a:t>N </a:t>
            </a:r>
            <a:r>
              <a:rPr lang="en-US" sz="1600" b="1" dirty="0" smtClean="0"/>
              <a:t>compounds decompose into c-BN and diamond.</a:t>
            </a:r>
            <a:br>
              <a:rPr lang="en-US" sz="1600" b="1" dirty="0" smtClean="0"/>
            </a:br>
            <a:r>
              <a:rPr lang="en-US" sz="1600" b="1" dirty="0" smtClean="0"/>
              <a:t>Thus, B-C-N materials remain elusive. 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New boron </a:t>
            </a:r>
            <a:r>
              <a:rPr lang="en-US" sz="1600" b="1" dirty="0" err="1" smtClean="0"/>
              <a:t>oxynitrides</a:t>
            </a:r>
            <a:r>
              <a:rPr lang="en-US" sz="1600" b="1" dirty="0" smtClean="0"/>
              <a:t> (BON) compounds, e.g. B</a:t>
            </a:r>
            <a:r>
              <a:rPr lang="en-US" sz="1600" b="1" baseline="-25000" dirty="0" smtClean="0"/>
              <a:t>6</a:t>
            </a:r>
            <a:r>
              <a:rPr lang="en-US" sz="1600" b="1" dirty="0" smtClean="0"/>
              <a:t>N</a:t>
            </a:r>
            <a:r>
              <a:rPr lang="en-US" sz="1600" b="1" baseline="-25000" dirty="0" smtClean="0"/>
              <a:t>4</a:t>
            </a:r>
            <a:r>
              <a:rPr lang="en-US" sz="1600" b="1" dirty="0" smtClean="0"/>
              <a:t>O</a:t>
            </a:r>
            <a:r>
              <a:rPr lang="en-US" sz="1600" b="1" baseline="-25000" dirty="0" smtClean="0"/>
              <a:t>3</a:t>
            </a:r>
            <a:r>
              <a:rPr lang="en-US" sz="1600" b="1" dirty="0" smtClean="0"/>
              <a:t> were discovered with yet unknown properties.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/>
          <a:lstStyle/>
          <a:p>
            <a:r>
              <a:rPr lang="en-US" sz="4000" dirty="0" smtClean="0"/>
              <a:t>Highlight (</a:t>
            </a:r>
            <a:r>
              <a:rPr lang="en-US" sz="4000" dirty="0"/>
              <a:t>Dr</a:t>
            </a:r>
            <a:r>
              <a:rPr lang="en-US" sz="4000" dirty="0" smtClean="0"/>
              <a:t>. Bhat)</a:t>
            </a:r>
            <a:endParaRPr lang="de-DE" sz="4000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56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Highlight </a:t>
            </a:r>
            <a:r>
              <a:rPr lang="en-US" dirty="0" smtClean="0"/>
              <a:t>(Dr. Bhat)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5287" y="889508"/>
            <a:ext cx="8647113" cy="379252"/>
          </a:xfrm>
        </p:spPr>
        <p:txBody>
          <a:bodyPr/>
          <a:lstStyle/>
          <a:p>
            <a:r>
              <a:rPr lang="en-US" dirty="0" smtClean="0"/>
              <a:t>Sn</a:t>
            </a:r>
            <a:r>
              <a:rPr lang="en-US" baseline="-25000" dirty="0" smtClean="0"/>
              <a:t>3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 and Ge</a:t>
            </a:r>
            <a:r>
              <a:rPr lang="en-US" baseline="-25000" dirty="0" smtClean="0"/>
              <a:t>3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 (1:1) recovered from 15.6 </a:t>
            </a:r>
            <a:r>
              <a:rPr lang="en-US" dirty="0" err="1" smtClean="0"/>
              <a:t>GPa</a:t>
            </a:r>
            <a:r>
              <a:rPr lang="en-US" dirty="0" smtClean="0"/>
              <a:t>, 1000 °C – no solid solution…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39986"/>
            <a:ext cx="89408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Highlight </a:t>
            </a:r>
            <a:r>
              <a:rPr lang="en-US" dirty="0" smtClean="0"/>
              <a:t>(Dr. Bhat)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5287" y="889508"/>
            <a:ext cx="8364699" cy="379252"/>
          </a:xfrm>
        </p:spPr>
        <p:txBody>
          <a:bodyPr/>
          <a:lstStyle/>
          <a:p>
            <a:r>
              <a:rPr lang="en-US" dirty="0" smtClean="0"/>
              <a:t>XRD: Sn</a:t>
            </a:r>
            <a:r>
              <a:rPr lang="en-US" baseline="-25000" dirty="0" smtClean="0"/>
              <a:t>3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 recovered from 20 </a:t>
            </a:r>
            <a:r>
              <a:rPr lang="en-US" dirty="0" err="1" smtClean="0"/>
              <a:t>GPa</a:t>
            </a:r>
            <a:r>
              <a:rPr lang="en-US" dirty="0" smtClean="0"/>
              <a:t>, &gt; 1100 °C – new phase formation!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96752"/>
            <a:ext cx="9131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4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Mit hoher Zuverlässigkeit generierte Beschreibung">
            <a:extLst>
              <a:ext uri="{FF2B5EF4-FFF2-40B4-BE49-F238E27FC236}">
                <a16:creationId xmlns="" xmlns:a16="http://schemas.microsoft.com/office/drawing/2014/main" id="{4E2B8FCA-582E-4748-A3FB-C5F048EAE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" y="980728"/>
            <a:ext cx="7480698" cy="54517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99F77C9B-6C41-45FB-B741-7022C55A8ED6}"/>
              </a:ext>
            </a:extLst>
          </p:cNvPr>
          <p:cNvSpPr txBox="1"/>
          <p:nvPr/>
        </p:nvSpPr>
        <p:spPr>
          <a:xfrm>
            <a:off x="4355976" y="1340768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 = 645 nm</a:t>
            </a:r>
          </a:p>
          <a:p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d = 0.8 mm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2B685827-DEBD-4FD1-8561-518A2A15074C}"/>
              </a:ext>
            </a:extLst>
          </p:cNvPr>
          <p:cNvSpPr/>
          <p:nvPr/>
        </p:nvSpPr>
        <p:spPr>
          <a:xfrm>
            <a:off x="4355976" y="1340768"/>
            <a:ext cx="1253869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4C7E5D4E-B068-480C-AEDA-8B0B8DA93344}"/>
              </a:ext>
            </a:extLst>
          </p:cNvPr>
          <p:cNvSpPr txBox="1"/>
          <p:nvPr/>
        </p:nvSpPr>
        <p:spPr>
          <a:xfrm>
            <a:off x="8460432" y="64886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12/17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9967A371-3512-486F-8509-A7249AC6555A}"/>
              </a:ext>
            </a:extLst>
          </p:cNvPr>
          <p:cNvSpPr txBox="1"/>
          <p:nvPr/>
        </p:nvSpPr>
        <p:spPr>
          <a:xfrm>
            <a:off x="1691680" y="62068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Transparency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</a:t>
            </a:r>
            <a:r>
              <a:rPr lang="de-DE" sz="2800" b="1" dirty="0" err="1"/>
              <a:t>nanoceramic</a:t>
            </a:r>
            <a:endParaRPr lang="de-DE" sz="2800" b="1" dirty="0"/>
          </a:p>
        </p:txBody>
      </p:sp>
      <p:sp>
        <p:nvSpPr>
          <p:cNvPr id="8" name="Textfeld 18"/>
          <p:cNvSpPr txBox="1"/>
          <p:nvPr/>
        </p:nvSpPr>
        <p:spPr>
          <a:xfrm>
            <a:off x="1619672" y="9746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Highlight </a:t>
            </a:r>
            <a:r>
              <a:rPr lang="de-DE" sz="2800" b="1" dirty="0">
                <a:solidFill>
                  <a:schemeClr val="accent1"/>
                </a:solidFill>
              </a:rPr>
              <a:t>(Nico Gaida)</a:t>
            </a:r>
          </a:p>
        </p:txBody>
      </p:sp>
    </p:spTree>
    <p:extLst>
      <p:ext uri="{BB962C8B-B14F-4D97-AF65-F5344CB8AC3E}">
        <p14:creationId xmlns:p14="http://schemas.microsoft.com/office/powerpoint/2010/main" val="208595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18"/>
          <p:cNvSpPr txBox="1"/>
          <p:nvPr/>
        </p:nvSpPr>
        <p:spPr>
          <a:xfrm>
            <a:off x="0" y="2218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accent1"/>
                </a:solidFill>
              </a:rPr>
              <a:t>Highlight (Eleonora Kulik)</a:t>
            </a:r>
            <a:endParaRPr lang="de-DE" sz="2800" b="1" dirty="0">
              <a:solidFill>
                <a:schemeClr val="accent1"/>
              </a:solidFill>
            </a:endParaRPr>
          </a:p>
          <a:p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39388"/>
            <a:ext cx="7590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Fracture-induced </a:t>
            </a:r>
            <a:r>
              <a:rPr lang="en-US" sz="2000" b="1" dirty="0" err="1" smtClean="0">
                <a:solidFill>
                  <a:schemeClr val="accent2"/>
                </a:solidFill>
              </a:rPr>
              <a:t>amorphization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leading to tougher ceramics</a:t>
            </a:r>
            <a:endParaRPr lang="de-DE" sz="2000" b="1" dirty="0" err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smtClean="0"/>
              <a:t>Micro-mechanical bending test</a:t>
            </a:r>
            <a:endParaRPr lang="ru-RU" altLang="de-DE" sz="2800" smtClean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18"/>
          <p:cNvSpPr txBox="1"/>
          <p:nvPr/>
        </p:nvSpPr>
        <p:spPr>
          <a:xfrm>
            <a:off x="0" y="2218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accent1"/>
                </a:solidFill>
              </a:rPr>
              <a:t>Highlight </a:t>
            </a:r>
            <a:r>
              <a:rPr lang="de-DE" sz="2800" b="1" dirty="0">
                <a:solidFill>
                  <a:schemeClr val="accent1"/>
                </a:solidFill>
              </a:rPr>
              <a:t>(Eleonora Kulik</a:t>
            </a:r>
            <a:r>
              <a:rPr lang="de-DE" sz="2800" b="1" dirty="0" smtClean="0">
                <a:solidFill>
                  <a:schemeClr val="accent1"/>
                </a:solidFill>
              </a:rPr>
              <a:t>)</a:t>
            </a:r>
          </a:p>
          <a:p>
            <a:pPr algn="ctr"/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508610"/>
            <a:ext cx="3943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Micro-mechanical bending test</a:t>
            </a:r>
            <a:endParaRPr lang="de-DE" sz="2000" b="1" dirty="0" err="1" smtClean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316" y="1196752"/>
            <a:ext cx="383470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Bridgmanite</a:t>
            </a:r>
            <a:r>
              <a:rPr lang="en-US" sz="2000" b="1" dirty="0" smtClean="0"/>
              <a:t> (MgSiO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)</a:t>
            </a:r>
          </a:p>
          <a:p>
            <a:r>
              <a:rPr lang="en-US" sz="2000" dirty="0" smtClean="0"/>
              <a:t>Vickers hardness ~ 17 </a:t>
            </a:r>
            <a:r>
              <a:rPr lang="en-US" sz="2000" dirty="0" err="1" smtClean="0"/>
              <a:t>Gpa</a:t>
            </a:r>
            <a:endParaRPr lang="en-US" sz="2000" dirty="0" smtClean="0"/>
          </a:p>
          <a:p>
            <a:r>
              <a:rPr lang="en-US" dirty="0" smtClean="0"/>
              <a:t>(versus </a:t>
            </a:r>
            <a:r>
              <a:rPr lang="en-US" dirty="0" err="1" smtClean="0"/>
              <a:t>stishovite</a:t>
            </a:r>
            <a:r>
              <a:rPr lang="en-US" dirty="0" smtClean="0"/>
              <a:t> (SiO</a:t>
            </a:r>
            <a:r>
              <a:rPr lang="en-US" baseline="-25000" dirty="0" smtClean="0"/>
              <a:t>2</a:t>
            </a:r>
            <a:r>
              <a:rPr lang="en-US" dirty="0" smtClean="0"/>
              <a:t>) at 30 </a:t>
            </a:r>
            <a:r>
              <a:rPr lang="en-US" dirty="0" err="1" smtClean="0"/>
              <a:t>Gpa</a:t>
            </a:r>
            <a:r>
              <a:rPr lang="en-US" dirty="0" smtClean="0"/>
              <a:t>)</a:t>
            </a:r>
            <a:endParaRPr lang="de-DE" dirty="0" err="1" smtClean="0"/>
          </a:p>
        </p:txBody>
      </p:sp>
      <p:sp>
        <p:nvSpPr>
          <p:cNvPr id="7" name="Right Arrow 6"/>
          <p:cNvSpPr/>
          <p:nvPr/>
        </p:nvSpPr>
        <p:spPr>
          <a:xfrm rot="19969225">
            <a:off x="6182805" y="4672177"/>
            <a:ext cx="736845" cy="303408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52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867" y="1143000"/>
            <a:ext cx="5062537" cy="4964906"/>
          </a:xfrm>
        </p:spPr>
        <p:txBody>
          <a:bodyPr/>
          <a:lstStyle/>
          <a:p>
            <a:pPr lvl="1" eaLnBrk="1" hangingPunct="1"/>
            <a:r>
              <a:rPr lang="en-US" altLang="de-DE" sz="1400" b="1" dirty="0" smtClean="0">
                <a:solidFill>
                  <a:schemeClr val="accent1"/>
                </a:solidFill>
              </a:rPr>
              <a:t>Cook and look</a:t>
            </a:r>
            <a:r>
              <a:rPr lang="en-US" altLang="de-DE" sz="1400" b="1" dirty="0" smtClean="0"/>
              <a:t> experiments =&gt; create the P-, T- conditions, quench the sample and hope it stays the same</a:t>
            </a:r>
          </a:p>
          <a:p>
            <a:pPr lvl="1" eaLnBrk="1" hangingPunct="1"/>
            <a:r>
              <a:rPr lang="en-US" altLang="de-DE" sz="1400" b="1" i="1" dirty="0" smtClean="0">
                <a:solidFill>
                  <a:schemeClr val="accent1"/>
                </a:solidFill>
              </a:rPr>
              <a:t>In Situ</a:t>
            </a:r>
            <a:r>
              <a:rPr lang="en-US" altLang="de-DE" sz="1400" b="1" dirty="0" smtClean="0">
                <a:solidFill>
                  <a:schemeClr val="accent1"/>
                </a:solidFill>
              </a:rPr>
              <a:t> </a:t>
            </a:r>
            <a:r>
              <a:rPr lang="en-US" altLang="de-DE" sz="1400" b="1" dirty="0" smtClean="0"/>
              <a:t>experiments =&gt; create P-, T- conditions and measure the properties directly</a:t>
            </a:r>
          </a:p>
          <a:p>
            <a:pPr marL="0" indent="0" eaLnBrk="1" hangingPunct="1">
              <a:buNone/>
            </a:pPr>
            <a:r>
              <a:rPr lang="en-US" altLang="de-DE" sz="1600" b="1" i="1" dirty="0" smtClean="0">
                <a:solidFill>
                  <a:schemeClr val="accent2"/>
                </a:solidFill>
              </a:rPr>
              <a:t>	In Situ techniques</a:t>
            </a:r>
          </a:p>
          <a:p>
            <a:pPr lvl="1" eaLnBrk="1" hangingPunct="1"/>
            <a:r>
              <a:rPr lang="en-US" altLang="de-DE" sz="1400" dirty="0" smtClean="0"/>
              <a:t>Raman/Infrared, Fluorescence,</a:t>
            </a:r>
            <a:r>
              <a:rPr lang="de-DE" altLang="de-DE" sz="1400" dirty="0" smtClean="0"/>
              <a:t> Brillouin </a:t>
            </a:r>
            <a:r>
              <a:rPr lang="en-US" altLang="de-DE" sz="1400" dirty="0" smtClean="0"/>
              <a:t>Scattering, Electrical conductivity, Acoustic Emissions testing…</a:t>
            </a:r>
          </a:p>
          <a:p>
            <a:pPr lvl="1" eaLnBrk="1" hangingPunct="1"/>
            <a:r>
              <a:rPr lang="en-US" altLang="de-DE" sz="1400" b="1" dirty="0" smtClean="0"/>
              <a:t>X-ray Diffraction and X-ray Spectroscopy (synchrotron)</a:t>
            </a:r>
          </a:p>
          <a:p>
            <a:pPr marL="1008063" lvl="2" indent="0" eaLnBrk="1" hangingPunct="1">
              <a:buFont typeface="Arial Black" pitchFamily="34" charset="0"/>
              <a:buChar char="&gt;"/>
            </a:pPr>
            <a:r>
              <a:rPr lang="en-US" altLang="de-DE" sz="1400" dirty="0" smtClean="0"/>
              <a:t> Powder diffraction =&gt; phase identification and</a:t>
            </a:r>
            <a:br>
              <a:rPr lang="en-US" altLang="de-DE" sz="1400" dirty="0" smtClean="0"/>
            </a:br>
            <a:r>
              <a:rPr lang="en-US" altLang="de-DE" sz="1400" dirty="0" smtClean="0"/>
              <a:t>   structural analysis (</a:t>
            </a:r>
            <a:r>
              <a:rPr lang="en-US" altLang="de-DE" sz="1400" dirty="0" err="1" smtClean="0"/>
              <a:t>Rietfeld</a:t>
            </a:r>
            <a:r>
              <a:rPr lang="en-US" altLang="de-DE" sz="1400" dirty="0" smtClean="0"/>
              <a:t>), deformation…</a:t>
            </a:r>
          </a:p>
          <a:p>
            <a:pPr marL="1008063" lvl="2" indent="0" eaLnBrk="1" hangingPunct="1">
              <a:buFont typeface="Arial Black" pitchFamily="34" charset="0"/>
              <a:buChar char="&gt;"/>
            </a:pPr>
            <a:r>
              <a:rPr lang="en-US" altLang="de-DE" sz="1400" dirty="0" smtClean="0"/>
              <a:t> Single crystal diffraction =&gt; full crystal structure</a:t>
            </a:r>
            <a:br>
              <a:rPr lang="en-US" altLang="de-DE" sz="1400" dirty="0" smtClean="0"/>
            </a:br>
            <a:r>
              <a:rPr lang="en-US" altLang="de-DE" sz="1400" dirty="0" smtClean="0"/>
              <a:t>   characterization</a:t>
            </a:r>
          </a:p>
          <a:p>
            <a:pPr marL="1008063" lvl="2" indent="0" eaLnBrk="1" hangingPunct="1">
              <a:buFont typeface="Arial Black" pitchFamily="34" charset="0"/>
              <a:buChar char="&gt;"/>
            </a:pPr>
            <a:r>
              <a:rPr lang="en-US" altLang="de-DE" sz="1400" dirty="0" smtClean="0"/>
              <a:t> Fluorescence spectroscopy =&gt; chemical composition</a:t>
            </a:r>
          </a:p>
          <a:p>
            <a:pPr marL="1008063" lvl="2" indent="0" eaLnBrk="1" hangingPunct="1">
              <a:buFont typeface="Arial Black" pitchFamily="34" charset="0"/>
              <a:buChar char="&gt;"/>
            </a:pPr>
            <a:r>
              <a:rPr lang="en-US" altLang="de-DE" sz="1400" dirty="0" smtClean="0"/>
              <a:t>Imaging (radiography, phase contrast, tomography)</a:t>
            </a:r>
          </a:p>
          <a:p>
            <a:pPr lvl="1" eaLnBrk="1" hangingPunct="1"/>
            <a:endParaRPr lang="en-US" altLang="de-DE" sz="1400" dirty="0" smtClean="0"/>
          </a:p>
        </p:txBody>
      </p:sp>
      <p:pic>
        <p:nvPicPr>
          <p:cNvPr id="808967" name="Picture 7" descr="MC9001993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8913" y="1306513"/>
            <a:ext cx="1585912" cy="1692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8971" name="Picture 11" descr="MC900240975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943350"/>
            <a:ext cx="20939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72" name="Picture 12" descr="MM90028325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216025"/>
            <a:ext cx="2281238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73" name="Text Box 13"/>
          <p:cNvSpPr txBox="1">
            <a:spLocks noChangeArrowheads="1"/>
          </p:cNvSpPr>
          <p:nvPr/>
        </p:nvSpPr>
        <p:spPr bwMode="auto">
          <a:xfrm>
            <a:off x="6927850" y="1984375"/>
            <a:ext cx="331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2000" b="1" dirty="0"/>
              <a:t>+</a:t>
            </a:r>
          </a:p>
        </p:txBody>
      </p:sp>
      <p:sp>
        <p:nvSpPr>
          <p:cNvPr id="808974" name="Line 14"/>
          <p:cNvSpPr>
            <a:spLocks noChangeShapeType="1"/>
          </p:cNvSpPr>
          <p:nvPr/>
        </p:nvSpPr>
        <p:spPr bwMode="auto">
          <a:xfrm>
            <a:off x="4876800" y="1676400"/>
            <a:ext cx="414337" cy="63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8975" name="Line 15"/>
          <p:cNvSpPr>
            <a:spLocks noChangeShapeType="1"/>
          </p:cNvSpPr>
          <p:nvPr/>
        </p:nvSpPr>
        <p:spPr bwMode="auto">
          <a:xfrm>
            <a:off x="5029200" y="2182812"/>
            <a:ext cx="1807104" cy="1760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6" name="Text Box 17"/>
          <p:cNvSpPr txBox="1">
            <a:spLocks noChangeArrowheads="1"/>
          </p:cNvSpPr>
          <p:nvPr/>
        </p:nvSpPr>
        <p:spPr bwMode="auto">
          <a:xfrm>
            <a:off x="395536" y="786730"/>
            <a:ext cx="6442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de-DE" b="1" dirty="0">
                <a:solidFill>
                  <a:schemeClr val="accent2"/>
                </a:solidFill>
              </a:rPr>
              <a:t>Tools for investigating Geophysical and Geochemical Processes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0867" y="152400"/>
            <a:ext cx="8839200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From </a:t>
            </a:r>
            <a:r>
              <a:rPr lang="en-US" sz="2400" i="1" dirty="0" smtClean="0"/>
              <a:t>ex situ </a:t>
            </a:r>
            <a:r>
              <a:rPr lang="en-US" sz="2400" dirty="0" smtClean="0"/>
              <a:t>to </a:t>
            </a:r>
            <a:r>
              <a:rPr lang="en-US" sz="2400" i="1" dirty="0" smtClean="0"/>
              <a:t>in situ </a:t>
            </a:r>
            <a:r>
              <a:rPr lang="en-US" sz="2400" dirty="0" smtClean="0"/>
              <a:t>studies – an eye opener</a:t>
            </a:r>
            <a:endParaRPr lang="en-US" sz="2400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59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0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73" grpId="0"/>
      <p:bldP spid="808974" grpId="0" animBg="1"/>
      <p:bldP spid="8089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9650" y="685800"/>
            <a:ext cx="8364699" cy="379252"/>
          </a:xfrm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Zeolith</a:t>
            </a:r>
            <a:r>
              <a:rPr lang="en-US" dirty="0" smtClean="0"/>
              <a:t> to </a:t>
            </a:r>
            <a:r>
              <a:rPr lang="en-US" dirty="0" err="1" smtClean="0"/>
              <a:t>Greenshist</a:t>
            </a:r>
            <a:r>
              <a:rPr lang="en-US" dirty="0" smtClean="0"/>
              <a:t>, </a:t>
            </a:r>
            <a:r>
              <a:rPr lang="en-US" dirty="0" err="1" smtClean="0"/>
              <a:t>Blueshist</a:t>
            </a:r>
            <a:r>
              <a:rPr lang="en-US" dirty="0" smtClean="0"/>
              <a:t> and </a:t>
            </a:r>
            <a:r>
              <a:rPr lang="en-US" dirty="0" err="1" smtClean="0"/>
              <a:t>Eclogite</a:t>
            </a:r>
            <a:r>
              <a:rPr lang="en-US" dirty="0" smtClean="0"/>
              <a:t> </a:t>
            </a:r>
            <a:r>
              <a:rPr lang="en-US" dirty="0" err="1" smtClean="0"/>
              <a:t>facies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53425" cy="451098"/>
          </a:xfrm>
        </p:spPr>
        <p:txBody>
          <a:bodyPr/>
          <a:lstStyle/>
          <a:p>
            <a:r>
              <a:rPr lang="en-US" sz="2400" dirty="0" smtClean="0"/>
              <a:t>Example study: Dehydration of subduction zone minerals</a:t>
            </a:r>
            <a:endParaRPr lang="en-US" sz="2400" dirty="0"/>
          </a:p>
        </p:txBody>
      </p:sp>
      <p:pic>
        <p:nvPicPr>
          <p:cNvPr id="8" name="Picture 2" descr="https://upload.wikimedia.org/wikipedia/en/thumb/d/d1/Metamorphic_pathway_of_pressure-temperature_conditions_in_subduction_zones.jpg/1024px-Metamorphic_pathway_of_pressure-temperature_conditions_in_subduction_zon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09" y="965197"/>
            <a:ext cx="3582199" cy="30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41176" y="3888406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https://upload.wikimedia.org/wikipedia/en/d/d1/Metamorphic_pathway_of_pressure-temperature_conditions_in_subduction_zones.jpg</a:t>
            </a:r>
          </a:p>
        </p:txBody>
      </p:sp>
      <p:pic>
        <p:nvPicPr>
          <p:cNvPr id="14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" y="1237666"/>
            <a:ext cx="4816735" cy="2086574"/>
          </a:xfrm>
          <a:prstGeom prst="rect">
            <a:avLst/>
          </a:prstGeom>
        </p:spPr>
      </p:pic>
      <p:pic>
        <p:nvPicPr>
          <p:cNvPr id="13316" name="Picture 4" descr="https://upload.wikimedia.org/wikipedia/en/c/c9/Metamorphic_pathway_for_subducted_cru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4006850" cy="30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76401" y="4236205"/>
            <a:ext cx="3858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Dehydration reactions in the </a:t>
            </a:r>
            <a:r>
              <a:rPr lang="en-US" sz="1600" dirty="0" err="1" smtClean="0"/>
              <a:t>subducted</a:t>
            </a:r>
            <a:r>
              <a:rPr lang="en-US" sz="1600" dirty="0" smtClean="0"/>
              <a:t> lithosphere: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Cause melting and volcanism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Trigger 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Impact mantle convection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 much water is carried down?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Which hydrous and nom. Anhydrous minerals?</a:t>
            </a:r>
          </a:p>
          <a:p>
            <a:endParaRPr lang="en-US" sz="1600" dirty="0" smtClean="0"/>
          </a:p>
        </p:txBody>
      </p:sp>
      <p:sp>
        <p:nvSpPr>
          <p:cNvPr id="29" name="Shape 258"/>
          <p:cNvSpPr/>
          <p:nvPr/>
        </p:nvSpPr>
        <p:spPr>
          <a:xfrm>
            <a:off x="11471521" y="8097894"/>
            <a:ext cx="1030731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r>
              <a:rPr sz="1000" dirty="0" err="1"/>
              <a:t>aus</a:t>
            </a:r>
            <a:r>
              <a:rPr sz="1000" dirty="0"/>
              <a:t> Winter 2001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71600" y="4038101"/>
            <a:ext cx="106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10</a:t>
            </a:r>
            <a:r>
              <a:rPr lang="de-DE" sz="1200" baseline="30000" dirty="0" smtClean="0"/>
              <a:t>12</a:t>
            </a:r>
            <a:r>
              <a:rPr lang="de-DE" sz="1200" dirty="0" smtClean="0"/>
              <a:t> kg/</a:t>
            </a:r>
            <a:r>
              <a:rPr lang="de-DE" sz="1200" dirty="0" err="1" smtClean="0"/>
              <a:t>year</a:t>
            </a:r>
            <a:endParaRPr lang="de-DE" sz="1200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26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1"/>
          <p:cNvSpPr>
            <a:spLocks noGrp="1"/>
          </p:cNvSpPr>
          <p:nvPr>
            <p:ph type="title"/>
          </p:nvPr>
        </p:nvSpPr>
        <p:spPr>
          <a:xfrm>
            <a:off x="251520" y="349610"/>
            <a:ext cx="7969752" cy="1135173"/>
          </a:xfrm>
        </p:spPr>
        <p:txBody>
          <a:bodyPr/>
          <a:lstStyle/>
          <a:p>
            <a:r>
              <a:rPr lang="en-US" sz="4000" dirty="0" smtClean="0"/>
              <a:t>High-pressure techniques</a:t>
            </a:r>
            <a:endParaRPr lang="de-DE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67544" y="975662"/>
            <a:ext cx="8450146" cy="5549682"/>
            <a:chOff x="14749434" y="17966380"/>
            <a:chExt cx="14390877" cy="9451291"/>
          </a:xfrm>
        </p:grpSpPr>
        <p:sp>
          <p:nvSpPr>
            <p:cNvPr id="75" name="TextBox 74"/>
            <p:cNvSpPr txBox="1"/>
            <p:nvPr/>
          </p:nvSpPr>
          <p:spPr>
            <a:xfrm>
              <a:off x="14749434" y="17966380"/>
              <a:ext cx="14390877" cy="646332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600" b="1" dirty="0" smtClean="0"/>
                <a:t>Pressure media             Heaters               Refractory filling materials</a:t>
              </a:r>
              <a:endParaRPr lang="de-DE" sz="36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544260" y="23606997"/>
              <a:ext cx="5891213" cy="10772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b="1" dirty="0" smtClean="0"/>
                <a:t>Sample capsule</a:t>
              </a:r>
            </a:p>
            <a:p>
              <a:r>
                <a:rPr lang="en-US" dirty="0" smtClean="0"/>
                <a:t>Pt, Re, Mo, Ni, Ta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3193204" y="23616079"/>
              <a:ext cx="2464944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b="1" dirty="0" smtClean="0"/>
                <a:t>Sample</a:t>
              </a:r>
              <a:endParaRPr lang="de-DE" b="1" dirty="0"/>
            </a:p>
          </p:txBody>
        </p:sp>
        <p:pic>
          <p:nvPicPr>
            <p:cNvPr id="80" name="Picture 20" descr="D:\DESY Beamline\DESYday\Poster figures\phone\1Shot_20171102_10115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4685" y="18792156"/>
              <a:ext cx="4561778" cy="8430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1" descr="D:\DESY Beamline\DESYday\Poster figures\phone\1Shot_20171102_1018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512" y="18792156"/>
              <a:ext cx="8560137" cy="4672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/>
            <p:cNvSpPr txBox="1"/>
            <p:nvPr/>
          </p:nvSpPr>
          <p:spPr>
            <a:xfrm>
              <a:off x="17163674" y="18830256"/>
              <a:ext cx="1848226" cy="1015663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600" b="1" dirty="0" smtClean="0"/>
                <a:t>10 mm</a:t>
              </a:r>
            </a:p>
            <a:p>
              <a:r>
                <a:rPr lang="en-US" sz="2400" b="1" dirty="0" smtClean="0"/>
                <a:t>(Cr-</a:t>
              </a:r>
              <a:r>
                <a:rPr lang="en-US" sz="2400" b="1" dirty="0" err="1" smtClean="0"/>
                <a:t>MgO</a:t>
              </a:r>
              <a:r>
                <a:rPr lang="en-US" sz="2400" b="1" dirty="0" smtClean="0"/>
                <a:t>)</a:t>
              </a:r>
              <a:endParaRPr lang="de-DE" sz="3600" b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7163674" y="19942461"/>
              <a:ext cx="1848226" cy="1015663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600" b="1" dirty="0" smtClean="0"/>
                <a:t>14 mm</a:t>
              </a:r>
            </a:p>
            <a:p>
              <a:r>
                <a:rPr lang="en-US" sz="2400" b="1" dirty="0"/>
                <a:t>(Cr-</a:t>
              </a:r>
              <a:r>
                <a:rPr lang="en-US" sz="2400" b="1" dirty="0" err="1"/>
                <a:t>MgO</a:t>
              </a:r>
              <a:r>
                <a:rPr lang="en-US" sz="2400" b="1" dirty="0" smtClean="0"/>
                <a:t>)</a:t>
              </a:r>
              <a:endParaRPr lang="de-DE" sz="4800" b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163674" y="21333111"/>
              <a:ext cx="1848226" cy="1015663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600" b="1" dirty="0" smtClean="0"/>
                <a:t>18 mm</a:t>
              </a:r>
            </a:p>
            <a:p>
              <a:r>
                <a:rPr lang="en-US" sz="2400" b="1" dirty="0"/>
                <a:t>(Cr-</a:t>
              </a:r>
              <a:r>
                <a:rPr lang="en-US" sz="2400" b="1" dirty="0" err="1"/>
                <a:t>MgO</a:t>
              </a:r>
              <a:r>
                <a:rPr lang="en-US" sz="2400" b="1" dirty="0" smtClean="0"/>
                <a:t>)</a:t>
              </a:r>
              <a:endParaRPr lang="de-DE" sz="36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63674" y="22871478"/>
              <a:ext cx="1848226" cy="1015663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600" b="1" dirty="0" smtClean="0"/>
                <a:t>25 mm</a:t>
              </a:r>
            </a:p>
            <a:p>
              <a:r>
                <a:rPr lang="en-US" sz="2400" b="1" dirty="0"/>
                <a:t>(</a:t>
              </a:r>
              <a:r>
                <a:rPr lang="en-US" sz="2400" b="1" dirty="0" smtClean="0"/>
                <a:t>Co-</a:t>
              </a:r>
              <a:r>
                <a:rPr lang="en-US" sz="2400" b="1" dirty="0" err="1" smtClean="0"/>
                <a:t>MgO</a:t>
              </a:r>
              <a:r>
                <a:rPr lang="en-US" sz="2400" b="1" dirty="0" smtClean="0"/>
                <a:t>)</a:t>
              </a:r>
              <a:endParaRPr lang="de-DE" sz="3600" b="1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63674" y="24545643"/>
              <a:ext cx="2625208" cy="1015663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3600" b="1" dirty="0" smtClean="0"/>
                <a:t>20 mm</a:t>
              </a:r>
            </a:p>
            <a:p>
              <a:r>
                <a:rPr lang="de-DE" sz="2400" b="1" dirty="0"/>
                <a:t>Al</a:t>
              </a:r>
              <a:r>
                <a:rPr lang="de-DE" sz="2400" b="1" baseline="-25000" dirty="0"/>
                <a:t>2</a:t>
              </a:r>
              <a:r>
                <a:rPr lang="de-DE" sz="2400" b="1" dirty="0"/>
                <a:t>Si</a:t>
              </a:r>
              <a:r>
                <a:rPr lang="de-DE" sz="2400" b="1" baseline="-25000" dirty="0"/>
                <a:t>4</a:t>
              </a:r>
              <a:r>
                <a:rPr lang="de-DE" sz="2400" b="1" dirty="0"/>
                <a:t>O</a:t>
              </a:r>
              <a:r>
                <a:rPr lang="de-DE" sz="2400" b="1" baseline="-25000" dirty="0"/>
                <a:t>10</a:t>
              </a:r>
              <a:r>
                <a:rPr lang="de-DE" sz="2400" b="1" dirty="0"/>
                <a:t>(OH)</a:t>
              </a:r>
              <a:r>
                <a:rPr lang="de-DE" sz="2400" b="1" baseline="-25000" dirty="0"/>
                <a:t>2</a:t>
              </a:r>
              <a:endParaRPr lang="de-DE" sz="2400" b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7144624" y="25691693"/>
              <a:ext cx="2492234" cy="1446550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3200" b="1" dirty="0" smtClean="0"/>
                <a:t>Preformed</a:t>
              </a:r>
            </a:p>
            <a:p>
              <a:r>
                <a:rPr lang="en-US" sz="3200" b="1" dirty="0" smtClean="0"/>
                <a:t>gaskets</a:t>
              </a:r>
            </a:p>
            <a:p>
              <a:r>
                <a:rPr lang="de-DE" sz="2400" b="1" dirty="0"/>
                <a:t>Al</a:t>
              </a:r>
              <a:r>
                <a:rPr lang="de-DE" sz="2400" b="1" baseline="-25000" dirty="0"/>
                <a:t>2</a:t>
              </a:r>
              <a:r>
                <a:rPr lang="de-DE" sz="2400" b="1" dirty="0"/>
                <a:t>Si</a:t>
              </a:r>
              <a:r>
                <a:rPr lang="de-DE" sz="2400" b="1" baseline="-25000" dirty="0"/>
                <a:t>4</a:t>
              </a:r>
              <a:r>
                <a:rPr lang="de-DE" sz="2400" b="1" dirty="0"/>
                <a:t>O</a:t>
              </a:r>
              <a:r>
                <a:rPr lang="de-DE" sz="2400" b="1" baseline="-25000" dirty="0"/>
                <a:t>10</a:t>
              </a:r>
              <a:r>
                <a:rPr lang="de-DE" sz="2400" b="1" dirty="0"/>
                <a:t>(OH)</a:t>
              </a:r>
              <a:r>
                <a:rPr lang="de-DE" sz="2400" b="1" baseline="-25000" dirty="0"/>
                <a:t>2</a:t>
              </a:r>
              <a:endParaRPr lang="en-US" sz="3600" b="1" dirty="0" smtClean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9601699" y="20958124"/>
              <a:ext cx="1848226" cy="584775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3200" b="1" dirty="0" smtClean="0"/>
                <a:t>LaCrO</a:t>
              </a:r>
              <a:r>
                <a:rPr lang="en-US" sz="3200" b="1" baseline="-25000" dirty="0" smtClean="0"/>
                <a:t>3</a:t>
              </a:r>
              <a:endParaRPr lang="de-DE" sz="3200" b="1" baseline="-25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1297900" y="20958123"/>
              <a:ext cx="2105818" cy="584775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3200" b="1" dirty="0" smtClean="0"/>
                <a:t>Graphite</a:t>
              </a:r>
              <a:endParaRPr lang="de-DE" sz="3200" b="1" baseline="-25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3537068" y="20958122"/>
              <a:ext cx="1246982" cy="584775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3200" b="1" dirty="0" smtClean="0"/>
                <a:t>ZrO</a:t>
              </a:r>
              <a:r>
                <a:rPr lang="en-US" sz="3200" b="1" baseline="-25000" dirty="0" smtClean="0"/>
                <a:t>2</a:t>
              </a:r>
              <a:endParaRPr lang="de-DE" sz="3200" b="1" baseline="-25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992806" y="20958122"/>
              <a:ext cx="1246982" cy="584775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200" b="1" dirty="0" err="1" smtClean="0"/>
                <a:t>MgO</a:t>
              </a:r>
              <a:endParaRPr lang="de-DE" sz="3200" b="1" baseline="-25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536650" y="20958121"/>
              <a:ext cx="1417638" cy="584775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sz="3200" b="1" dirty="0"/>
                <a:t>h</a:t>
              </a:r>
              <a:r>
                <a:rPr lang="en-US" sz="3200" b="1" dirty="0" smtClean="0"/>
                <a:t>-BN</a:t>
              </a:r>
              <a:endParaRPr lang="de-DE" sz="3200" b="1" baseline="-250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601699" y="21752499"/>
              <a:ext cx="3725819" cy="1446550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200" b="1" dirty="0" smtClean="0"/>
                <a:t>Resistive heating</a:t>
              </a:r>
            </a:p>
            <a:p>
              <a:endParaRPr lang="en-US" sz="3200" b="1" dirty="0" smtClean="0"/>
            </a:p>
            <a:p>
              <a:r>
                <a:rPr lang="en-US" sz="2400" b="1" dirty="0" smtClean="0"/>
                <a:t>~20 Ohm	~0.03 Ohm</a:t>
              </a:r>
              <a:endParaRPr lang="de-DE" sz="2400" b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3327517" y="21752499"/>
              <a:ext cx="4849019" cy="1477328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3200" b="1" dirty="0" smtClean="0"/>
                <a:t>Melting point</a:t>
              </a:r>
            </a:p>
            <a:p>
              <a:pPr>
                <a:spcBef>
                  <a:spcPts val="600"/>
                </a:spcBef>
              </a:pPr>
              <a:r>
                <a:rPr lang="en-US" sz="2400" b="1" dirty="0" smtClean="0"/>
                <a:t>(At room pressure) </a:t>
              </a:r>
              <a:endParaRPr lang="en-US" sz="3200" b="1" dirty="0"/>
            </a:p>
            <a:p>
              <a:pPr>
                <a:spcBef>
                  <a:spcPts val="600"/>
                </a:spcBef>
              </a:pPr>
              <a:r>
                <a:rPr lang="en-US" sz="2400" b="1" dirty="0" smtClean="0"/>
                <a:t>2715 °C       2852 </a:t>
              </a:r>
              <a:r>
                <a:rPr lang="en-US" sz="2400" b="1" dirty="0"/>
                <a:t>°C </a:t>
              </a:r>
              <a:r>
                <a:rPr lang="en-US" sz="2400" b="1" dirty="0" smtClean="0"/>
                <a:t>    2973 °C</a:t>
              </a:r>
            </a:p>
          </p:txBody>
        </p:sp>
        <p:pic>
          <p:nvPicPr>
            <p:cNvPr id="96" name="Picture 22" descr="D:\DESY Beamline\DESYday\Poster figures\platinum-foi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99978" y="24842399"/>
              <a:ext cx="2545132" cy="2225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7" name="Group 96"/>
            <p:cNvGrpSpPr/>
            <p:nvPr/>
          </p:nvGrpSpPr>
          <p:grpSpPr>
            <a:xfrm>
              <a:off x="23175919" y="24413976"/>
              <a:ext cx="2370684" cy="3003695"/>
              <a:chOff x="24050316" y="24413969"/>
              <a:chExt cx="2551511" cy="3232805"/>
            </a:xfrm>
          </p:grpSpPr>
          <p:pic>
            <p:nvPicPr>
              <p:cNvPr id="98" name="Picture 26" descr="D:\DESY Beamline\DESYday\Poster figures\g85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50316" y="25367083"/>
                <a:ext cx="1543050" cy="2233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" name="TextBox 98"/>
              <p:cNvSpPr txBox="1"/>
              <p:nvPr/>
            </p:nvSpPr>
            <p:spPr>
              <a:xfrm rot="5400000">
                <a:off x="25056953" y="26269050"/>
                <a:ext cx="2126068" cy="62937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62500" lnSpcReduction="20000"/>
              </a:bodyPr>
              <a:lstStyle/>
              <a:p>
                <a:r>
                  <a:rPr lang="en-US" sz="3200" dirty="0" smtClean="0"/>
                  <a:t>1-8 mm</a:t>
                </a:r>
                <a:endParaRPr lang="de-DE" sz="3200" dirty="0"/>
              </a:p>
            </p:txBody>
          </p:sp>
          <p:cxnSp>
            <p:nvCxnSpPr>
              <p:cNvPr id="100" name="Straight Connector 99"/>
              <p:cNvCxnSpPr/>
              <p:nvPr/>
            </p:nvCxnSpPr>
            <p:spPr bwMode="auto">
              <a:xfrm>
                <a:off x="25618766" y="25552190"/>
                <a:ext cx="0" cy="167133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 flipH="1">
                <a:off x="25432235" y="25552190"/>
                <a:ext cx="373062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 flipH="1">
                <a:off x="25432235" y="27213334"/>
                <a:ext cx="373062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03" name="Group 102"/>
              <p:cNvGrpSpPr/>
              <p:nvPr/>
            </p:nvGrpSpPr>
            <p:grpSpPr>
              <a:xfrm rot="5400000">
                <a:off x="24626334" y="24694542"/>
                <a:ext cx="373062" cy="953788"/>
                <a:chOff x="26202876" y="25713706"/>
                <a:chExt cx="373062" cy="1671338"/>
              </a:xfrm>
            </p:grpSpPr>
            <p:cxnSp>
              <p:nvCxnSpPr>
                <p:cNvPr id="105" name="Straight Connector 104"/>
                <p:cNvCxnSpPr/>
                <p:nvPr/>
              </p:nvCxnSpPr>
              <p:spPr bwMode="auto">
                <a:xfrm>
                  <a:off x="26389407" y="25713706"/>
                  <a:ext cx="0" cy="167133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6" name="Straight Connector 105"/>
                <p:cNvCxnSpPr/>
                <p:nvPr/>
              </p:nvCxnSpPr>
              <p:spPr bwMode="auto">
                <a:xfrm flipH="1">
                  <a:off x="26202876" y="25713706"/>
                  <a:ext cx="37306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7" name="Straight Connector 106"/>
                <p:cNvCxnSpPr/>
                <p:nvPr/>
              </p:nvCxnSpPr>
              <p:spPr bwMode="auto">
                <a:xfrm flipH="1">
                  <a:off x="26202876" y="27374850"/>
                  <a:ext cx="37306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4" name="TextBox 103"/>
              <p:cNvSpPr txBox="1"/>
              <p:nvPr/>
            </p:nvSpPr>
            <p:spPr>
              <a:xfrm>
                <a:off x="24170871" y="24413969"/>
                <a:ext cx="2430956" cy="629379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62500" lnSpcReduction="20000"/>
              </a:bodyPr>
              <a:lstStyle/>
              <a:p>
                <a:r>
                  <a:rPr lang="en-US" sz="3200" dirty="0" smtClean="0"/>
                  <a:t>1-5 mm</a:t>
                </a:r>
                <a:endParaRPr lang="de-DE" sz="3200" dirty="0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25541050" y="23616079"/>
              <a:ext cx="3599261" cy="646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b="1" dirty="0" smtClean="0"/>
                <a:t>Thermocouple</a:t>
              </a:r>
              <a:endParaRPr lang="de-DE" b="1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5566686" y="24369597"/>
              <a:ext cx="2857500" cy="2677656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sz="2400" b="1" dirty="0" smtClean="0">
                  <a:latin typeface="Calibri" panose="020F0502020204030204" pitchFamily="34" charset="0"/>
                </a:rPr>
                <a:t>Type-C</a:t>
              </a:r>
              <a:r>
                <a:rPr lang="en-US" sz="2400" dirty="0" smtClean="0">
                  <a:latin typeface="Calibri" panose="020F0502020204030204" pitchFamily="34" charset="0"/>
                </a:rPr>
                <a:t> </a:t>
              </a:r>
            </a:p>
            <a:p>
              <a:r>
                <a:rPr lang="en-US" sz="2400" dirty="0" smtClean="0">
                  <a:latin typeface="Calibri" panose="020F0502020204030204" pitchFamily="34" charset="0"/>
                </a:rPr>
                <a:t>W-5%Re – W-26%Re</a:t>
              </a:r>
            </a:p>
            <a:p>
              <a:r>
                <a:rPr lang="en-US" sz="2400" dirty="0" smtClean="0">
                  <a:latin typeface="Calibri" panose="020F0502020204030204" pitchFamily="34" charset="0"/>
                </a:rPr>
                <a:t>(up to 2300 °C)</a:t>
              </a:r>
            </a:p>
            <a:p>
              <a:endParaRPr lang="en-US" sz="2400" dirty="0">
                <a:latin typeface="Calibri" panose="020F0502020204030204" pitchFamily="34" charset="0"/>
              </a:endParaRPr>
            </a:p>
            <a:p>
              <a:r>
                <a:rPr lang="en-US" sz="2400" b="1" dirty="0" smtClean="0">
                  <a:latin typeface="Calibri" panose="020F0502020204030204" pitchFamily="34" charset="0"/>
                </a:rPr>
                <a:t>Type-B</a:t>
              </a:r>
              <a:r>
                <a:rPr lang="en-US" sz="2400" dirty="0" smtClean="0">
                  <a:latin typeface="Calibri" panose="020F0502020204030204" pitchFamily="34" charset="0"/>
                </a:rPr>
                <a:t/>
              </a:r>
              <a:br>
                <a:rPr lang="en-US" sz="2400" dirty="0" smtClean="0">
                  <a:latin typeface="Calibri" panose="020F0502020204030204" pitchFamily="34" charset="0"/>
                </a:rPr>
              </a:br>
              <a:r>
                <a:rPr lang="en-US" sz="2400" dirty="0" smtClean="0">
                  <a:latin typeface="Calibri" panose="020F0502020204030204" pitchFamily="34" charset="0"/>
                </a:rPr>
                <a:t>Pt-30%Rh – Pt-6%Rh </a:t>
              </a:r>
            </a:p>
            <a:p>
              <a:r>
                <a:rPr lang="en-US" sz="2400" dirty="0" smtClean="0">
                  <a:latin typeface="Calibri" panose="020F0502020204030204" pitchFamily="34" charset="0"/>
                </a:rPr>
                <a:t>(up to 1700 °C)</a:t>
              </a:r>
              <a:endParaRPr lang="de-DE" sz="2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GB" noProof="0" dirty="0" smtClean="0"/>
              <a:t>| P61 Large Volume Press beamline | Robert FARLA, 09 May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93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82575" y="953146"/>
            <a:ext cx="8520113" cy="547543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Schematic overview of the beamline (P61B)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endParaRPr lang="en-US" sz="2400" dirty="0">
              <a:solidFill>
                <a:schemeClr val="accent1"/>
              </a:solidFill>
            </a:endParaRP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chemeClr val="accent1"/>
              </a:solidFill>
            </a:endParaRPr>
          </a:p>
        </p:txBody>
      </p:sp>
      <p:pic>
        <p:nvPicPr>
          <p:cNvPr id="11" name="Picture 3" descr="D:\DESY Beamline\Petra IV\P4 Workshop DAC+LVP\beamlinelayout.bmp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849063" cy="3528392"/>
          </a:xfrm>
          <a:prstGeom prst="rect">
            <a:avLst/>
          </a:prstGeom>
          <a:solidFill>
            <a:schemeClr val="bg1"/>
          </a:solidFill>
          <a:effectLst/>
          <a:extLst/>
        </p:spPr>
      </p:pic>
      <p:pic>
        <p:nvPicPr>
          <p:cNvPr id="12" name="Picture 5" descr="C:\Users\farlarob\test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714725"/>
            <a:ext cx="3266284" cy="194421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  <a:extLst/>
        </p:spPr>
      </p:pic>
      <p:pic>
        <p:nvPicPr>
          <p:cNvPr id="13" name="Picture 6" descr="C:\Users\farlarob\test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818732"/>
            <a:ext cx="3014886" cy="17313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91980" y="5058776"/>
            <a:ext cx="236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Wigglers (x10)</a:t>
            </a:r>
          </a:p>
          <a:p>
            <a:r>
              <a:rPr lang="en-US" sz="1600" b="1" dirty="0" smtClean="0"/>
              <a:t>The last wiggler is</a:t>
            </a:r>
          </a:p>
          <a:p>
            <a:r>
              <a:rPr lang="en-US" sz="1600" b="1" dirty="0" smtClean="0"/>
              <a:t>~133m away from the LVP</a:t>
            </a:r>
            <a:endParaRPr lang="de-DE" sz="1600" b="1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2483768" y="1484784"/>
            <a:ext cx="480149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627784" y="1700808"/>
            <a:ext cx="93610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3563888" y="1700808"/>
            <a:ext cx="16561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843808" y="14127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4139952" y="14127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 m</a:t>
            </a:r>
            <a:endParaRPr lang="de-DE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</p:spPr>
        <p:txBody>
          <a:bodyPr>
            <a:scene3d>
              <a:camera prst="orthographicFront"/>
              <a:lightRig rig="threePt" dir="t"/>
            </a:scene3d>
            <a:sp3d contourW="25400">
              <a:contourClr>
                <a:schemeClr val="accent6">
                  <a:lumMod val="20000"/>
                  <a:lumOff val="80000"/>
                </a:schemeClr>
              </a:contourClr>
            </a:sp3d>
          </a:bodyPr>
          <a:lstStyle/>
          <a:p>
            <a:r>
              <a:rPr lang="en-US" sz="4000" dirty="0" smtClean="0">
                <a:effectLst/>
              </a:rPr>
              <a:t>Beamline characteristics</a:t>
            </a:r>
            <a:endParaRPr lang="de-DE" sz="40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05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Beamline construction</a:t>
            </a:r>
            <a:endParaRPr lang="de-DE" sz="400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pic>
        <p:nvPicPr>
          <p:cNvPr id="21" name="Picture 3" descr="D:\DESY Beamline\P61 beamline\Construction photos\1Shot_20180110_0848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50876"/>
            <a:ext cx="84644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7171" y="1052736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 Jan 2018</a:t>
            </a:r>
            <a:endParaRPr lang="de-D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16053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Beamline construction</a:t>
            </a:r>
            <a:endParaRPr lang="de-DE" sz="400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32" y="993552"/>
            <a:ext cx="3539222" cy="265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32" y="3729854"/>
            <a:ext cx="3539222" cy="265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62" y="3729855"/>
            <a:ext cx="3539222" cy="265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62" y="993552"/>
            <a:ext cx="3539222" cy="265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5375" y="3309415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Control hutch + XRD lab</a:t>
            </a:r>
            <a:endParaRPr lang="de-DE" sz="1600" b="1" dirty="0" err="1" smtClean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3316830"/>
            <a:ext cx="3425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XRD lab and CNC room (behind)</a:t>
            </a:r>
            <a:endParaRPr lang="de-DE" sz="1600" b="1" dirty="0" err="1" smtClean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778" y="6061487"/>
            <a:ext cx="3539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Beam transport tunnel (to P61B)</a:t>
            </a:r>
            <a:endParaRPr lang="de-DE" sz="1600" b="1" dirty="0" err="1" smtClean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6043851"/>
            <a:ext cx="2171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View inside tunnel</a:t>
            </a:r>
            <a:endParaRPr lang="de-DE" sz="1600" b="1" dirty="0" err="1" smtClean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32" y="993551"/>
            <a:ext cx="7185534" cy="538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08304" y="627226"/>
            <a:ext cx="869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Today</a:t>
            </a:r>
            <a:endParaRPr lang="de-DE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25134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-216"/>
          <a:stretch/>
        </p:blipFill>
        <p:spPr bwMode="auto">
          <a:xfrm>
            <a:off x="72000" y="3861048"/>
            <a:ext cx="90720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96" y="4947456"/>
            <a:ext cx="1800200" cy="281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10x Wigglers</a:t>
            </a:r>
            <a:endParaRPr lang="de-DE" sz="1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9787" y="5695544"/>
            <a:ext cx="1324942" cy="208390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sz="1500" b="1" dirty="0" smtClean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Detector table</a:t>
            </a:r>
            <a:endParaRPr lang="de-DE" sz="1500" b="1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3644" y="4183417"/>
            <a:ext cx="1317748" cy="274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600" b="1" dirty="0" smtClean="0"/>
              <a:t>P61B LVP</a:t>
            </a:r>
            <a:endParaRPr lang="de-DE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06991" y="4781304"/>
            <a:ext cx="967200" cy="23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62500" lnSpcReduction="20000"/>
          </a:bodyPr>
          <a:lstStyle/>
          <a:p>
            <a:r>
              <a:rPr lang="en-US" sz="1800" b="1" dirty="0" smtClean="0"/>
              <a:t>P61A HZG</a:t>
            </a:r>
            <a:endParaRPr lang="de-DE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71600" y="5661248"/>
            <a:ext cx="1080120" cy="61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400" b="1" dirty="0" smtClean="0">
                <a:solidFill>
                  <a:srgbClr val="6699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Absorber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1"/>
            <a:ext cx="8353425" cy="451098"/>
          </a:xfrm>
        </p:spPr>
        <p:txBody>
          <a:bodyPr/>
          <a:lstStyle/>
          <a:p>
            <a:r>
              <a:rPr lang="en-US" sz="4000" dirty="0" smtClean="0"/>
              <a:t>Beamline</a:t>
            </a:r>
            <a:br>
              <a:rPr lang="en-US" sz="4000" dirty="0" smtClean="0"/>
            </a:br>
            <a:r>
              <a:rPr lang="en-US" sz="4000" dirty="0" smtClean="0"/>
              <a:t>characteristics</a:t>
            </a:r>
            <a:endParaRPr lang="de-DE" sz="4000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49599" y="452015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(50%)</a:t>
            </a:r>
            <a:endParaRPr lang="de-DE" sz="1200" b="1" dirty="0" err="1" smtClean="0"/>
          </a:p>
        </p:txBody>
      </p:sp>
      <p:sp>
        <p:nvSpPr>
          <p:cNvPr id="22" name="TextBox 21"/>
          <p:cNvSpPr txBox="1"/>
          <p:nvPr/>
        </p:nvSpPr>
        <p:spPr>
          <a:xfrm>
            <a:off x="7418412" y="4170566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(50%)</a:t>
            </a:r>
            <a:endParaRPr lang="de-DE" sz="1600" b="1" dirty="0" err="1" smtClean="0"/>
          </a:p>
        </p:txBody>
      </p:sp>
      <p:sp>
        <p:nvSpPr>
          <p:cNvPr id="7" name="TextBox 6"/>
          <p:cNvSpPr txBox="1"/>
          <p:nvPr/>
        </p:nvSpPr>
        <p:spPr>
          <a:xfrm>
            <a:off x="4418459" y="3861048"/>
            <a:ext cx="1853993" cy="237255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 smtClean="0"/>
              <a:t>Hall North (140 m)</a:t>
            </a:r>
            <a:endParaRPr lang="de-DE" sz="1400" dirty="0" err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251520" y="1579652"/>
            <a:ext cx="4238079" cy="271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Source: </a:t>
            </a:r>
            <a:r>
              <a:rPr lang="en-US" dirty="0" smtClean="0"/>
              <a:t>10 Wigglers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Energy range</a:t>
            </a:r>
            <a:r>
              <a:rPr lang="en-US" dirty="0" smtClean="0"/>
              <a:t>: 30-200 </a:t>
            </a:r>
            <a:r>
              <a:rPr lang="en-US" dirty="0" err="1" smtClean="0"/>
              <a:t>keV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</a:t>
            </a:r>
            <a:r>
              <a:rPr lang="en-US" b="1" dirty="0" smtClean="0"/>
              <a:t>lux</a:t>
            </a:r>
            <a:r>
              <a:rPr lang="en-US" dirty="0" smtClean="0"/>
              <a:t>: ~10</a:t>
            </a:r>
            <a:r>
              <a:rPr lang="en-US" baseline="30000" dirty="0" smtClean="0"/>
              <a:t>11</a:t>
            </a:r>
            <a:r>
              <a:rPr lang="en-US" dirty="0" smtClean="0"/>
              <a:t> – 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ph</a:t>
            </a:r>
            <a:r>
              <a:rPr lang="en-US" dirty="0" smtClean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Max. beam size (mm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r>
              <a:rPr lang="en-US" dirty="0" smtClean="0"/>
              <a:t>: 1.5x1.5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Distance from last wiggler:</a:t>
            </a:r>
            <a:endParaRPr lang="en-US" dirty="0" smtClean="0"/>
          </a:p>
          <a:p>
            <a:r>
              <a:rPr lang="en-US" dirty="0" smtClean="0"/>
              <a:t>    133 m</a:t>
            </a:r>
          </a:p>
          <a:p>
            <a:pPr>
              <a:spcBef>
                <a:spcPts val="500"/>
              </a:spcBef>
            </a:pPr>
            <a:r>
              <a:rPr lang="en-US" b="1" dirty="0"/>
              <a:t> </a:t>
            </a:r>
            <a:r>
              <a:rPr lang="en-US" b="1" dirty="0" smtClean="0"/>
              <a:t>   First </a:t>
            </a:r>
            <a:r>
              <a:rPr lang="en-US" b="1" dirty="0"/>
              <a:t>beam:</a:t>
            </a:r>
          </a:p>
          <a:p>
            <a:pPr>
              <a:spcBef>
                <a:spcPts val="500"/>
              </a:spcBef>
            </a:pPr>
            <a:r>
              <a:rPr lang="en-US" b="1" dirty="0" smtClean="0">
                <a:solidFill>
                  <a:schemeClr val="accent1"/>
                </a:solidFill>
              </a:rPr>
              <a:t>    expected </a:t>
            </a:r>
            <a:r>
              <a:rPr lang="en-US" b="1" dirty="0">
                <a:solidFill>
                  <a:schemeClr val="accent1"/>
                </a:solidFill>
              </a:rPr>
              <a:t>early 2019 </a:t>
            </a:r>
          </a:p>
          <a:p>
            <a:endParaRPr lang="de-DE" dirty="0" err="1" smtClean="0"/>
          </a:p>
        </p:txBody>
      </p:sp>
      <p:pic>
        <p:nvPicPr>
          <p:cNvPr id="29" name="Picture 2" descr="D:\DESY Beamline\Travel\APS\DSC_3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86" y="563529"/>
            <a:ext cx="4824536" cy="32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247234" y="187326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EH LVP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1170" y="216565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OH LVP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71370" y="299695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CH LVP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23098" y="159918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EH HZG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71170" y="141159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CH HZG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552" y="3284984"/>
            <a:ext cx="2304256" cy="7490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8508" y="5968136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 1 x 1 mm</a:t>
            </a:r>
            <a:r>
              <a:rPr lang="en-US" sz="1200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de-DE" sz="1200" baseline="30000" dirty="0" err="1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587535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9900"/>
                </a:solidFill>
              </a:rPr>
              <a:t>2 mm (v)</a:t>
            </a:r>
          </a:p>
          <a:p>
            <a:r>
              <a:rPr lang="en-US" sz="1200" dirty="0" smtClean="0">
                <a:solidFill>
                  <a:srgbClr val="669900"/>
                </a:solidFill>
              </a:rPr>
              <a:t>x 3 (h) mm</a:t>
            </a:r>
            <a:endParaRPr lang="de-DE" sz="1200" dirty="0" err="1" smtClean="0">
              <a:solidFill>
                <a:srgbClr val="6699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11560" y="4797152"/>
            <a:ext cx="2592288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22635" y="448937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Front End</a:t>
            </a:r>
            <a:endParaRPr lang="de-DE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4068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49611"/>
            <a:ext cx="8353425" cy="451098"/>
          </a:xfrm>
        </p:spPr>
        <p:txBody>
          <a:bodyPr/>
          <a:lstStyle/>
          <a:p>
            <a:r>
              <a:rPr lang="en-US" sz="4000" dirty="0" smtClean="0"/>
              <a:t>Beamline</a:t>
            </a:r>
            <a:br>
              <a:rPr lang="en-US" sz="4000" dirty="0" smtClean="0"/>
            </a:br>
            <a:r>
              <a:rPr lang="en-US" sz="4000" dirty="0" smtClean="0"/>
              <a:t>characteristics</a:t>
            </a:r>
            <a:endParaRPr lang="de-DE" sz="4000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75856" y="1515824"/>
            <a:ext cx="5948089" cy="4361448"/>
            <a:chOff x="3707904" y="36000"/>
            <a:chExt cx="5400598" cy="396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0" r="3608" b="2422"/>
            <a:stretch/>
          </p:blipFill>
          <p:spPr>
            <a:xfrm>
              <a:off x="3707904" y="36000"/>
              <a:ext cx="5400598" cy="396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9" name="Rectangle 18"/>
            <p:cNvSpPr/>
            <p:nvPr/>
          </p:nvSpPr>
          <p:spPr>
            <a:xfrm>
              <a:off x="5082031" y="1013849"/>
              <a:ext cx="758365" cy="1858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721534" y="1497661"/>
              <a:ext cx="870663" cy="55959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1520" y="1579652"/>
            <a:ext cx="42380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Source: </a:t>
            </a:r>
            <a:r>
              <a:rPr lang="en-US" dirty="0" smtClean="0"/>
              <a:t>10 Wigglers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Energy range</a:t>
            </a:r>
            <a:r>
              <a:rPr lang="en-US" dirty="0" smtClean="0"/>
              <a:t>: 30-200 </a:t>
            </a:r>
            <a:r>
              <a:rPr lang="en-US" dirty="0" err="1" smtClean="0"/>
              <a:t>keV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</a:t>
            </a:r>
            <a:r>
              <a:rPr lang="en-US" b="1" dirty="0" smtClean="0"/>
              <a:t>lux</a:t>
            </a:r>
            <a:r>
              <a:rPr lang="en-US" dirty="0" smtClean="0"/>
              <a:t>: ~10</a:t>
            </a:r>
            <a:r>
              <a:rPr lang="en-US" baseline="30000" dirty="0" smtClean="0"/>
              <a:t>11</a:t>
            </a:r>
            <a:r>
              <a:rPr lang="en-US" dirty="0" smtClean="0"/>
              <a:t> – 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ph</a:t>
            </a:r>
            <a:r>
              <a:rPr lang="en-US" dirty="0" smtClean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Max. beam size (mm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r>
              <a:rPr lang="en-US" dirty="0" smtClean="0"/>
              <a:t>: 1.5x1.5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Power density</a:t>
            </a:r>
            <a:r>
              <a:rPr lang="en-US" dirty="0" smtClean="0"/>
              <a:t>: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>
                <a:solidFill>
                  <a:srgbClr val="FF0000"/>
                </a:solidFill>
              </a:rPr>
              <a:t>12 W/mm</a:t>
            </a:r>
            <a:r>
              <a:rPr lang="en-US" baseline="30000" dirty="0" smtClean="0">
                <a:solidFill>
                  <a:srgbClr val="FF0000"/>
                </a:solidFill>
              </a:rPr>
              <a:t>2 </a:t>
            </a:r>
            <a:r>
              <a:rPr lang="en-US" dirty="0" smtClean="0">
                <a:solidFill>
                  <a:srgbClr val="FF0000"/>
                </a:solidFill>
              </a:rPr>
              <a:t>(1x </a:t>
            </a:r>
            <a:r>
              <a:rPr lang="en-US" dirty="0" err="1" smtClean="0">
                <a:solidFill>
                  <a:srgbClr val="FF0000"/>
                </a:solidFill>
              </a:rPr>
              <a:t>CVD+Cu</a:t>
            </a:r>
            <a:r>
              <a:rPr lang="en-US" dirty="0" smtClean="0">
                <a:solidFill>
                  <a:srgbClr val="FF0000"/>
                </a:solidFill>
              </a:rPr>
              <a:t> filter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9 W/mm</a:t>
            </a:r>
            <a:r>
              <a:rPr lang="en-US" baseline="30000" dirty="0" smtClean="0">
                <a:solidFill>
                  <a:srgbClr val="0070C0"/>
                </a:solidFill>
              </a:rPr>
              <a:t>2 </a:t>
            </a:r>
            <a:r>
              <a:rPr lang="en-US" dirty="0" smtClean="0">
                <a:solidFill>
                  <a:srgbClr val="0070C0"/>
                </a:solidFill>
              </a:rPr>
              <a:t>(3x </a:t>
            </a:r>
            <a:r>
              <a:rPr lang="en-US" dirty="0" err="1">
                <a:solidFill>
                  <a:srgbClr val="0070C0"/>
                </a:solidFill>
              </a:rPr>
              <a:t>CVD+Cu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filters)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7 W/mm</a:t>
            </a:r>
            <a:r>
              <a:rPr lang="en-US" baseline="30000" dirty="0" smtClean="0"/>
              <a:t>2 </a:t>
            </a:r>
            <a:r>
              <a:rPr lang="en-US" dirty="0"/>
              <a:t>(3x </a:t>
            </a:r>
            <a:r>
              <a:rPr lang="en-US" dirty="0" smtClean="0"/>
              <a:t>CVD+Cu,1xC)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de-DE" dirty="0" err="1" smtClean="0"/>
          </a:p>
        </p:txBody>
      </p:sp>
      <p:sp>
        <p:nvSpPr>
          <p:cNvPr id="14" name="TextBox 13"/>
          <p:cNvSpPr txBox="1"/>
          <p:nvPr/>
        </p:nvSpPr>
        <p:spPr>
          <a:xfrm>
            <a:off x="5446374" y="1340768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Flux for 1 mm</a:t>
            </a:r>
            <a:r>
              <a:rPr lang="en-US" b="1" baseline="30000" dirty="0" smtClean="0"/>
              <a:t>2</a:t>
            </a:r>
            <a:r>
              <a:rPr lang="en-US" b="1" dirty="0" smtClean="0"/>
              <a:t> beam</a:t>
            </a:r>
            <a:endParaRPr lang="de-DE" b="1" dirty="0" err="1" smtClean="0"/>
          </a:p>
        </p:txBody>
      </p:sp>
      <p:pic>
        <p:nvPicPr>
          <p:cNvPr id="11" name="Picture 6" descr="C:\Users\farlarob\test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73559"/>
            <a:ext cx="3014886" cy="17313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6204309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10 wigglers in the ~100 m straight section</a:t>
            </a:r>
          </a:p>
        </p:txBody>
      </p:sp>
    </p:spTree>
    <p:extLst>
      <p:ext uri="{BB962C8B-B14F-4D97-AF65-F5344CB8AC3E}">
        <p14:creationId xmlns:p14="http://schemas.microsoft.com/office/powerpoint/2010/main" val="32643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DESY Beamline\DESYday\Poster figures\6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5" y="1650930"/>
            <a:ext cx="3285785" cy="21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58632" y="3089324"/>
            <a:ext cx="1254392" cy="45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glow rad="228600">
                    <a:schemeClr val="bg1">
                      <a:alpha val="79000"/>
                    </a:schemeClr>
                  </a:glow>
                </a:effectLst>
              </a:rPr>
              <a:t>Diffracted</a:t>
            </a:r>
          </a:p>
          <a:p>
            <a:r>
              <a:rPr lang="en-US" sz="1400" b="1" dirty="0" smtClean="0">
                <a:effectLst>
                  <a:glow rad="228600">
                    <a:schemeClr val="bg1">
                      <a:alpha val="79000"/>
                    </a:schemeClr>
                  </a:glow>
                </a:effectLst>
              </a:rPr>
              <a:t>X-rays</a:t>
            </a:r>
            <a:endParaRPr lang="de-DE" sz="1050" b="1" dirty="0">
              <a:effectLst>
                <a:glow rad="228600">
                  <a:schemeClr val="bg1">
                    <a:alpha val="79000"/>
                  </a:schemeClr>
                </a:glo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76" y="1916832"/>
            <a:ext cx="2081336" cy="202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508104" y="3755543"/>
            <a:ext cx="504056" cy="25977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Anvil TEL</a:t>
            </a:r>
            <a:endParaRPr lang="de-DE" sz="1000" dirty="0" err="1" smtClean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07904" y="2996564"/>
            <a:ext cx="360040" cy="24772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OCT</a:t>
            </a:r>
            <a:endParaRPr lang="de-DE" sz="1000" dirty="0" err="1" smtClean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436032" y="2574615"/>
            <a:ext cx="720080" cy="360040"/>
          </a:xfrm>
          <a:prstGeom prst="roundRect">
            <a:avLst>
              <a:gd name="adj" fmla="val 26666"/>
            </a:avLst>
          </a:prstGeom>
          <a:solidFill>
            <a:schemeClr val="bg1">
              <a:alpha val="7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Sample </a:t>
            </a:r>
            <a:r>
              <a:rPr lang="en-US" sz="1000" b="1" dirty="0">
                <a:solidFill>
                  <a:srgbClr val="FF0000"/>
                </a:solidFill>
              </a:rPr>
              <a:t>ø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1 - </a:t>
            </a:r>
            <a:r>
              <a:rPr lang="en-US" sz="1000" b="1" dirty="0" smtClean="0">
                <a:solidFill>
                  <a:srgbClr val="FF0000"/>
                </a:solidFill>
              </a:rPr>
              <a:t>3 mm</a:t>
            </a:r>
            <a:endParaRPr lang="de-DE" sz="1000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16686" y="1556792"/>
            <a:ext cx="2531778" cy="2648134"/>
            <a:chOff x="5777777" y="30997639"/>
            <a:chExt cx="6977164" cy="729782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777" y="31135536"/>
              <a:ext cx="6977164" cy="697716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076513" y="37632055"/>
              <a:ext cx="1243571" cy="66340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000" dirty="0" smtClean="0"/>
                <a:t>1 mm</a:t>
              </a:r>
              <a:endParaRPr lang="de-DE" sz="1000" dirty="0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10300295" y="31076064"/>
              <a:ext cx="942638" cy="4007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267787" y="31009021"/>
              <a:ext cx="942638" cy="4007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290409" y="37755545"/>
              <a:ext cx="942638" cy="4007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78634" y="30997639"/>
              <a:ext cx="3187725" cy="10780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1100" b="1" dirty="0" smtClean="0"/>
                <a:t>6-8 geometry</a:t>
              </a:r>
            </a:p>
            <a:p>
              <a:r>
                <a:rPr lang="en-US" sz="1100" b="1" dirty="0" smtClean="0"/>
                <a:t>14/7 assembly</a:t>
              </a:r>
              <a:endParaRPr lang="de-DE" sz="11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132955" y="34298221"/>
              <a:ext cx="2335766" cy="61748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900" b="1" dirty="0" smtClean="0"/>
                <a:t>1200 ± 30 °C</a:t>
              </a:r>
              <a:endParaRPr lang="de-DE" sz="9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732546" y="32174679"/>
              <a:ext cx="1236588" cy="69476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 °C</a:t>
              </a:r>
              <a:endParaRPr lang="de-DE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14321" y="37130871"/>
              <a:ext cx="2732246" cy="5585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900" b="1" dirty="0" smtClean="0"/>
                <a:t>Power = 720 W</a:t>
              </a:r>
              <a:endParaRPr lang="de-DE" sz="900" b="1" dirty="0"/>
            </a:p>
          </p:txBody>
        </p:sp>
      </p:grpSp>
      <p:sp>
        <p:nvSpPr>
          <p:cNvPr id="2048" name="Rectangle 2047"/>
          <p:cNvSpPr/>
          <p:nvPr/>
        </p:nvSpPr>
        <p:spPr>
          <a:xfrm>
            <a:off x="7918872" y="4036206"/>
            <a:ext cx="220547" cy="7271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997721" y="4086614"/>
            <a:ext cx="160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/>
          <p:cNvSpPr txBox="1"/>
          <p:nvPr/>
        </p:nvSpPr>
        <p:spPr>
          <a:xfrm>
            <a:off x="3654172" y="1268760"/>
            <a:ext cx="2574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Compression geometry</a:t>
            </a:r>
            <a:endParaRPr lang="de-DE" sz="1600" b="1" dirty="0" err="1" smtClean="0"/>
          </a:p>
        </p:txBody>
      </p:sp>
      <p:sp>
        <p:nvSpPr>
          <p:cNvPr id="85" name="TextBox 84"/>
          <p:cNvSpPr txBox="1"/>
          <p:nvPr/>
        </p:nvSpPr>
        <p:spPr>
          <a:xfrm>
            <a:off x="6234143" y="1268760"/>
            <a:ext cx="237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Assembly &amp; heating</a:t>
            </a:r>
            <a:endParaRPr lang="de-DE" sz="1600" b="1" dirty="0" err="1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41068"/>
            <a:ext cx="765890" cy="24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2053"/>
          <p:cNvSpPr txBox="1"/>
          <p:nvPr/>
        </p:nvSpPr>
        <p:spPr>
          <a:xfrm>
            <a:off x="2701731" y="3469675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60 </a:t>
            </a:r>
            <a:r>
              <a:rPr lang="en-US" sz="1600" b="1" dirty="0" err="1" smtClean="0"/>
              <a:t>GPa</a:t>
            </a:r>
            <a:endParaRPr lang="de-DE" sz="1600" b="1" dirty="0" err="1" smtClean="0"/>
          </a:p>
        </p:txBody>
      </p:sp>
      <p:grpSp>
        <p:nvGrpSpPr>
          <p:cNvPr id="2056" name="Group 2055"/>
          <p:cNvGrpSpPr/>
          <p:nvPr/>
        </p:nvGrpSpPr>
        <p:grpSpPr>
          <a:xfrm>
            <a:off x="261587" y="4051779"/>
            <a:ext cx="8486876" cy="2714293"/>
            <a:chOff x="261587" y="4051779"/>
            <a:chExt cx="8486876" cy="2714293"/>
          </a:xfrm>
        </p:grpSpPr>
        <p:pic>
          <p:nvPicPr>
            <p:cNvPr id="14" name="Picture 4" descr="D:\DESY Beamline\DESYday\Poster figures\6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87" y="4083182"/>
              <a:ext cx="3266934" cy="229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339566" y="5043957"/>
              <a:ext cx="1242534" cy="45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glow rad="228600">
                      <a:schemeClr val="bg1">
                        <a:alpha val="79000"/>
                      </a:schemeClr>
                    </a:glow>
                  </a:effectLst>
                </a:rPr>
                <a:t>Diffracted</a:t>
              </a:r>
            </a:p>
            <a:p>
              <a:r>
                <a:rPr lang="en-US" sz="1400" b="1" dirty="0" smtClean="0">
                  <a:effectLst>
                    <a:glow rad="228600">
                      <a:schemeClr val="bg1">
                        <a:alpha val="79000"/>
                      </a:schemeClr>
                    </a:glow>
                  </a:effectLst>
                </a:rPr>
                <a:t>X-rays</a:t>
              </a:r>
              <a:endParaRPr lang="de-DE" sz="1050" b="1" dirty="0">
                <a:effectLst>
                  <a:glow rad="228600">
                    <a:schemeClr val="bg1">
                      <a:alpha val="79000"/>
                    </a:schemeClr>
                  </a:glow>
                </a:effectLst>
              </a:endParaRPr>
            </a:p>
          </p:txBody>
        </p:sp>
        <p:pic>
          <p:nvPicPr>
            <p:cNvPr id="24" name="Grafik 1" descr="C:\Users\Nico Alexander\AppData\Local\Microsoft\Windows\INetCache\Content.Word\Steps_6-6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18" r="54738" b="-331"/>
            <a:stretch/>
          </p:blipFill>
          <p:spPr bwMode="auto">
            <a:xfrm>
              <a:off x="3779912" y="4151826"/>
              <a:ext cx="2217439" cy="2383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499991" y="6155546"/>
              <a:ext cx="24070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b="1" dirty="0" smtClean="0"/>
                <a:t>2nd</a:t>
              </a:r>
              <a:endParaRPr lang="de-DE" sz="800" b="1" dirty="0" err="1" smtClean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768974" y="4878871"/>
              <a:ext cx="222374" cy="0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435201" y="4419453"/>
              <a:ext cx="92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Sample ø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6 mm</a:t>
              </a:r>
              <a:endParaRPr lang="de-DE" sz="1000" b="1" dirty="0" err="1" smtClean="0">
                <a:solidFill>
                  <a:srgbClr val="FF0000"/>
                </a:solidFill>
              </a:endParaRPr>
            </a:p>
          </p:txBody>
        </p:sp>
        <p:grpSp>
          <p:nvGrpSpPr>
            <p:cNvPr id="2049" name="Group 2048"/>
            <p:cNvGrpSpPr/>
            <p:nvPr/>
          </p:nvGrpSpPr>
          <p:grpSpPr>
            <a:xfrm>
              <a:off x="6280215" y="4051779"/>
              <a:ext cx="2404720" cy="2617577"/>
              <a:chOff x="15533959" y="30967038"/>
              <a:chExt cx="6605151" cy="7189816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33959" y="31342781"/>
                <a:ext cx="6605151" cy="6605151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5687054" y="30967038"/>
                <a:ext cx="3621893" cy="1177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en-US" sz="1100" b="1" dirty="0" smtClean="0"/>
                  <a:t>6-6 geometry</a:t>
                </a:r>
              </a:p>
              <a:p>
                <a:r>
                  <a:rPr lang="en-US" sz="1100" b="1" dirty="0" smtClean="0"/>
                  <a:t>20/15 assembly</a:t>
                </a:r>
                <a:endParaRPr lang="de-DE" sz="1100" b="1" dirty="0"/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16706735" y="37756068"/>
                <a:ext cx="942638" cy="4007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9960930" y="31117448"/>
                <a:ext cx="942638" cy="4007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5781298" y="37103483"/>
                <a:ext cx="2499158" cy="5867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8000" rIns="18000" rtlCol="0">
                <a:noAutofit/>
              </a:bodyPr>
              <a:lstStyle/>
              <a:p>
                <a:r>
                  <a:rPr lang="en-US" sz="900" b="1" dirty="0" smtClean="0"/>
                  <a:t>Power = 740 W</a:t>
                </a:r>
                <a:endParaRPr lang="de-DE" sz="9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7785976" y="34298702"/>
                <a:ext cx="2330580" cy="51793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900" b="1" dirty="0" smtClean="0"/>
                  <a:t>1200 ± 30 °C</a:t>
                </a:r>
                <a:endParaRPr lang="de-DE" sz="9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506735" y="36970139"/>
                <a:ext cx="1116530" cy="569386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 °C</a:t>
                </a:r>
                <a:endParaRPr lang="de-DE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 flipH="1">
              <a:off x="8026521" y="6657052"/>
              <a:ext cx="1609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8159060" y="6525344"/>
              <a:ext cx="589403" cy="2407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r>
                <a:rPr lang="en-US" sz="1000" dirty="0"/>
                <a:t>2</a:t>
              </a:r>
              <a:r>
                <a:rPr lang="en-US" sz="1000" dirty="0" smtClean="0"/>
                <a:t> mm</a:t>
              </a:r>
              <a:endParaRPr lang="de-DE" sz="1000" dirty="0"/>
            </a:p>
          </p:txBody>
        </p:sp>
        <p:sp>
          <p:nvSpPr>
            <p:cNvPr id="2052" name="Rectangle 2051"/>
            <p:cNvSpPr/>
            <p:nvPr/>
          </p:nvSpPr>
          <p:spPr>
            <a:xfrm>
              <a:off x="7929819" y="6535055"/>
              <a:ext cx="203246" cy="5824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943" y="5944069"/>
              <a:ext cx="107729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" name="TextBox 2054"/>
            <p:cNvSpPr txBox="1"/>
            <p:nvPr/>
          </p:nvSpPr>
          <p:spPr>
            <a:xfrm>
              <a:off x="2690268" y="5874927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2</a:t>
              </a:r>
              <a:endParaRPr lang="de-DE" sz="1400" b="1" i="1" dirty="0" err="1" smtClean="0"/>
            </a:p>
          </p:txBody>
        </p:sp>
      </p:grpSp>
      <p:sp>
        <p:nvSpPr>
          <p:cNvPr id="2057" name="TextBox 2056"/>
          <p:cNvSpPr txBox="1"/>
          <p:nvPr/>
        </p:nvSpPr>
        <p:spPr>
          <a:xfrm>
            <a:off x="3946149" y="476672"/>
            <a:ext cx="5018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Large chamber between 6 rams to accommodate various multi-stage set ups</a:t>
            </a:r>
            <a:endParaRPr lang="de-DE" sz="2000" dirty="0" err="1" smtClean="0"/>
          </a:p>
        </p:txBody>
      </p:sp>
      <p:sp>
        <p:nvSpPr>
          <p:cNvPr id="46" name="Titel 1"/>
          <p:cNvSpPr>
            <a:spLocks noGrp="1"/>
          </p:cNvSpPr>
          <p:nvPr>
            <p:ph type="title"/>
          </p:nvPr>
        </p:nvSpPr>
        <p:spPr>
          <a:xfrm>
            <a:off x="251520" y="349611"/>
            <a:ext cx="3672657" cy="1402772"/>
          </a:xfrm>
        </p:spPr>
        <p:txBody>
          <a:bodyPr/>
          <a:lstStyle/>
          <a:p>
            <a:r>
              <a:rPr lang="en-US" sz="4000" dirty="0" smtClean="0"/>
              <a:t>High-pressure techniques</a:t>
            </a:r>
            <a:endParaRPr lang="de-DE" sz="4000" dirty="0"/>
          </a:p>
        </p:txBody>
      </p:sp>
      <p:sp>
        <p:nvSpPr>
          <p:cNvPr id="7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 P61B Large Volume Press beamline | Robert FARLA, 28 September 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57756" y="6564175"/>
            <a:ext cx="962715" cy="2018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00789" y="4005064"/>
            <a:ext cx="962715" cy="2018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29597" y="6525344"/>
            <a:ext cx="376429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900" dirty="0" smtClean="0"/>
              <a:t>Numerical simulations using </a:t>
            </a:r>
            <a:r>
              <a:rPr lang="en-US" sz="900" dirty="0" err="1" smtClean="0"/>
              <a:t>CellAssembly</a:t>
            </a:r>
            <a:r>
              <a:rPr lang="en-US" sz="900" dirty="0" smtClean="0"/>
              <a:t> (</a:t>
            </a:r>
            <a:r>
              <a:rPr lang="en-US" sz="900" dirty="0" err="1" smtClean="0"/>
              <a:t>Hernlund</a:t>
            </a:r>
            <a:r>
              <a:rPr lang="en-US" sz="900" dirty="0" smtClean="0"/>
              <a:t> et al. 2006)</a:t>
            </a:r>
            <a:endParaRPr lang="de-DE" sz="900" dirty="0"/>
          </a:p>
        </p:txBody>
      </p:sp>
      <p:sp>
        <p:nvSpPr>
          <p:cNvPr id="77" name="TextBox 76"/>
          <p:cNvSpPr txBox="1"/>
          <p:nvPr/>
        </p:nvSpPr>
        <p:spPr>
          <a:xfrm>
            <a:off x="7564971" y="2020617"/>
            <a:ext cx="577296" cy="2769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ZrO</a:t>
            </a:r>
            <a:r>
              <a:rPr lang="en-US" sz="1100" baseline="-25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2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12360" y="2708920"/>
            <a:ext cx="767578" cy="2769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LaCrO</a:t>
            </a:r>
            <a:r>
              <a:rPr lang="en-US" sz="1100" baseline="-25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3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222364" y="3118093"/>
            <a:ext cx="577296" cy="2769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r>
              <a:rPr lang="en-US" sz="1100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MgO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281672" y="1976140"/>
            <a:ext cx="577296" cy="2769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Mo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244408" y="2297616"/>
            <a:ext cx="577296" cy="2769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norm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WC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596336" y="4509120"/>
            <a:ext cx="577296" cy="2616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ZrO</a:t>
            </a:r>
            <a:r>
              <a:rPr lang="en-US" sz="1100" baseline="-25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2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54783" y="5670773"/>
            <a:ext cx="577296" cy="2616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MgO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88022" y="4420101"/>
            <a:ext cx="577296" cy="2616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Cu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736287" y="5189959"/>
            <a:ext cx="767578" cy="2616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graphite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781556" y="5827270"/>
            <a:ext cx="987649" cy="2616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pyrophyllite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260587" y="4808284"/>
            <a:ext cx="577296" cy="2616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WC</a:t>
            </a:r>
            <a:endParaRPr lang="de-DE" sz="1100" baseline="-250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2860" y="476672"/>
            <a:ext cx="4836345" cy="7078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Farla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4x3_en" id="{3CF89BDB-0659-E849-8D13-D70D8CFA5BCD}" vid="{CC185F4F-326D-3949-A293-BD8B2AFA8F49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Presentation_Farla</Template>
  <TotalTime>0</TotalTime>
  <Words>3113</Words>
  <Application>Microsoft Office PowerPoint</Application>
  <PresentationFormat>On-screen Show (4:3)</PresentationFormat>
  <Paragraphs>691</Paragraphs>
  <Slides>49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Presentation_Farla</vt:lpstr>
      <vt:lpstr>The LVP beamline P61B at PETRA III:</vt:lpstr>
      <vt:lpstr>Overview of P61B (PETRA III)</vt:lpstr>
      <vt:lpstr>Strategy for  beamline operations</vt:lpstr>
      <vt:lpstr>Strategy for  beamline operations</vt:lpstr>
      <vt:lpstr>Beamline construction</vt:lpstr>
      <vt:lpstr>Beamline construction</vt:lpstr>
      <vt:lpstr>Beamline characteristics</vt:lpstr>
      <vt:lpstr>Beamline characteristics</vt:lpstr>
      <vt:lpstr>High-pressure techniques</vt:lpstr>
      <vt:lpstr>‘Kawai’ octahedral geometry (6-8)</vt:lpstr>
      <vt:lpstr>‘Kawai’ octahedral geometry (6-8)</vt:lpstr>
      <vt:lpstr>Cubic geometry (6-6) </vt:lpstr>
      <vt:lpstr>Cubic geometry (6-6) </vt:lpstr>
      <vt:lpstr>Cubic geometry (6-6) </vt:lpstr>
      <vt:lpstr>Beamline highlights (ex situ)</vt:lpstr>
      <vt:lpstr>Beamline highlights (ex situ) </vt:lpstr>
      <vt:lpstr>Beamline highlights (ex situ)  </vt:lpstr>
      <vt:lpstr>Beamline highlights (ex situ)  </vt:lpstr>
      <vt:lpstr>Beamline highlights (ex situ)  </vt:lpstr>
      <vt:lpstr>Synchrotron X-rays for the LVP</vt:lpstr>
      <vt:lpstr>Measurement techniques</vt:lpstr>
      <vt:lpstr>Detector table</vt:lpstr>
      <vt:lpstr>Detector-collimator-slit system</vt:lpstr>
      <vt:lpstr>Detector-collimator-slit system</vt:lpstr>
      <vt:lpstr>Detector positioning</vt:lpstr>
      <vt:lpstr>Detector positioning</vt:lpstr>
      <vt:lpstr>Detector positioning</vt:lpstr>
      <vt:lpstr>Detector positioning</vt:lpstr>
      <vt:lpstr>Imaging</vt:lpstr>
      <vt:lpstr>User support  </vt:lpstr>
      <vt:lpstr>Future plans (with X-rays available)</vt:lpstr>
      <vt:lpstr>Summary</vt:lpstr>
      <vt:lpstr>Closing statements  </vt:lpstr>
      <vt:lpstr>PowerPoint Presentation</vt:lpstr>
      <vt:lpstr>High-pressure techniques</vt:lpstr>
      <vt:lpstr>Measurement techniques</vt:lpstr>
      <vt:lpstr>PowerPoint Presentation</vt:lpstr>
      <vt:lpstr>Published ex situ studies (since 2015)</vt:lpstr>
      <vt:lpstr>Highlight (Dr. Bhat)</vt:lpstr>
      <vt:lpstr>Highlight (Dr. Bhat)</vt:lpstr>
      <vt:lpstr>Highlight (Dr. Bhat)</vt:lpstr>
      <vt:lpstr>Highlight (Dr. Bhat)</vt:lpstr>
      <vt:lpstr>PowerPoint Presentation</vt:lpstr>
      <vt:lpstr>PowerPoint Presentation</vt:lpstr>
      <vt:lpstr>Micro-mechanical bending test</vt:lpstr>
      <vt:lpstr>PowerPoint Presentation</vt:lpstr>
      <vt:lpstr>Example study: Dehydration of subduction zone minerals</vt:lpstr>
      <vt:lpstr>High-pressure techniques</vt:lpstr>
      <vt:lpstr>Beamline characteristics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Farla, Robert</dc:creator>
  <cp:lastModifiedBy>Farla, Robert</cp:lastModifiedBy>
  <cp:revision>917</cp:revision>
  <dcterms:created xsi:type="dcterms:W3CDTF">2018-04-09T12:48:51Z</dcterms:created>
  <dcterms:modified xsi:type="dcterms:W3CDTF">2018-09-26T14:47:53Z</dcterms:modified>
</cp:coreProperties>
</file>