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avi" ContentType="video/x-msvideo"/>
  <Default Extension="ti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57"/>
  </p:notesMasterIdLst>
  <p:sldIdLst>
    <p:sldId id="258" r:id="rId5"/>
    <p:sldId id="811" r:id="rId6"/>
    <p:sldId id="813" r:id="rId7"/>
    <p:sldId id="815" r:id="rId8"/>
    <p:sldId id="845" r:id="rId9"/>
    <p:sldId id="707" r:id="rId10"/>
    <p:sldId id="432" r:id="rId11"/>
    <p:sldId id="958" r:id="rId12"/>
    <p:sldId id="863" r:id="rId13"/>
    <p:sldId id="1093" r:id="rId14"/>
    <p:sldId id="1094" r:id="rId15"/>
    <p:sldId id="1095" r:id="rId16"/>
    <p:sldId id="1096" r:id="rId17"/>
    <p:sldId id="1090" r:id="rId18"/>
    <p:sldId id="3455" r:id="rId19"/>
    <p:sldId id="642" r:id="rId20"/>
    <p:sldId id="486" r:id="rId21"/>
    <p:sldId id="435" r:id="rId22"/>
    <p:sldId id="1181" r:id="rId23"/>
    <p:sldId id="433" r:id="rId24"/>
    <p:sldId id="477" r:id="rId25"/>
    <p:sldId id="470" r:id="rId26"/>
    <p:sldId id="345" r:id="rId27"/>
    <p:sldId id="1200" r:id="rId28"/>
    <p:sldId id="3454" r:id="rId29"/>
    <p:sldId id="434" r:id="rId30"/>
    <p:sldId id="436" r:id="rId31"/>
    <p:sldId id="306" r:id="rId32"/>
    <p:sldId id="271" r:id="rId33"/>
    <p:sldId id="259" r:id="rId34"/>
    <p:sldId id="393" r:id="rId35"/>
    <p:sldId id="263" r:id="rId36"/>
    <p:sldId id="1103" r:id="rId37"/>
    <p:sldId id="3450" r:id="rId38"/>
    <p:sldId id="3452" r:id="rId39"/>
    <p:sldId id="3451" r:id="rId40"/>
    <p:sldId id="3442" r:id="rId41"/>
    <p:sldId id="3453" r:id="rId42"/>
    <p:sldId id="864" r:id="rId43"/>
    <p:sldId id="1101" r:id="rId44"/>
    <p:sldId id="1034" r:id="rId45"/>
    <p:sldId id="337" r:id="rId46"/>
    <p:sldId id="437" r:id="rId47"/>
    <p:sldId id="476" r:id="rId48"/>
    <p:sldId id="357" r:id="rId49"/>
    <p:sldId id="420" r:id="rId50"/>
    <p:sldId id="301" r:id="rId51"/>
    <p:sldId id="1105" r:id="rId52"/>
    <p:sldId id="421" r:id="rId53"/>
    <p:sldId id="422" r:id="rId54"/>
    <p:sldId id="3436" r:id="rId55"/>
    <p:sldId id="1091"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1" autoAdjust="0"/>
    <p:restoredTop sz="95285" autoAdjust="0"/>
  </p:normalViewPr>
  <p:slideViewPr>
    <p:cSldViewPr snapToGrid="0" snapToObjects="1">
      <p:cViewPr varScale="1">
        <p:scale>
          <a:sx n="83" d="100"/>
          <a:sy n="83" d="100"/>
        </p:scale>
        <p:origin x="1296" y="62"/>
      </p:cViewPr>
      <p:guideLst/>
    </p:cSldViewPr>
  </p:slideViewPr>
  <p:notesTextViewPr>
    <p:cViewPr>
      <p:scale>
        <a:sx n="1" d="1"/>
        <a:sy n="1" d="1"/>
      </p:scale>
      <p:origin x="0" y="0"/>
    </p:cViewPr>
  </p:notesTextViewPr>
  <p:sorterViewPr>
    <p:cViewPr varScale="1">
      <p:scale>
        <a:sx n="100" d="100"/>
        <a:sy n="100" d="100"/>
      </p:scale>
      <p:origin x="0" y="-4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25.jpg"/></Relationships>
</file>

<file path=ppt/diagrams/_rels/data2.xml.rels><?xml version="1.0" encoding="UTF-8" standalone="yes"?>
<Relationships xmlns="http://schemas.openxmlformats.org/package/2006/relationships"><Relationship Id="rId1" Type="http://schemas.openxmlformats.org/officeDocument/2006/relationships/image" Target="../media/image125.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25.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25.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B11FE3-D293-4E39-98AA-C83C2C096C47}" type="doc">
      <dgm:prSet loTypeId="urn:microsoft.com/office/officeart/2005/8/layout/radial2" loCatId="relationship" qsTypeId="urn:microsoft.com/office/officeart/2005/8/quickstyle/3d3" qsCatId="3D" csTypeId="urn:microsoft.com/office/officeart/2005/8/colors/colorful5" csCatId="colorful" phldr="1"/>
      <dgm:spPr/>
      <dgm:t>
        <a:bodyPr/>
        <a:lstStyle/>
        <a:p>
          <a:endParaRPr lang="en-US"/>
        </a:p>
      </dgm:t>
    </dgm:pt>
    <dgm:pt modelId="{34FFB56A-E289-4D55-AA86-55309D67A0A1}">
      <dgm:prSet phldrT="[Text]"/>
      <dgm:spPr/>
      <dgm:t>
        <a:bodyPr/>
        <a:lstStyle/>
        <a:p>
          <a:r>
            <a:rPr lang="en-US" dirty="0"/>
            <a:t>28-ID</a:t>
          </a:r>
        </a:p>
      </dgm:t>
    </dgm:pt>
    <dgm:pt modelId="{0129F7E8-1E58-4371-9480-82C777D42665}" type="parTrans" cxnId="{C544525D-696D-479C-A07A-DE1B308A80AF}">
      <dgm:prSet/>
      <dgm:spPr/>
      <dgm:t>
        <a:bodyPr/>
        <a:lstStyle/>
        <a:p>
          <a:endParaRPr lang="en-US"/>
        </a:p>
      </dgm:t>
    </dgm:pt>
    <dgm:pt modelId="{95FAB4CA-0754-43F0-817B-9BFE4F304AF1}" type="sibTrans" cxnId="{C544525D-696D-479C-A07A-DE1B308A80AF}">
      <dgm:prSet/>
      <dgm:spPr/>
      <dgm:t>
        <a:bodyPr/>
        <a:lstStyle/>
        <a:p>
          <a:endParaRPr lang="en-US"/>
        </a:p>
      </dgm:t>
    </dgm:pt>
    <dgm:pt modelId="{84138564-39D5-4291-8F68-960B775A7378}">
      <dgm:prSet phldrT="[Text]"/>
      <dgm:spPr/>
      <dgm:t>
        <a:bodyPr/>
        <a:lstStyle/>
        <a:p>
          <a:r>
            <a:rPr lang="en-US" b="1" dirty="0"/>
            <a:t>High Resolution Diffraction</a:t>
          </a:r>
        </a:p>
      </dgm:t>
    </dgm:pt>
    <dgm:pt modelId="{D172C008-C05D-435F-B40A-E10A6F52C950}" type="parTrans" cxnId="{2B1E418A-3469-4CE7-A56C-4789019D71C5}">
      <dgm:prSet/>
      <dgm:spPr/>
      <dgm:t>
        <a:bodyPr/>
        <a:lstStyle/>
        <a:p>
          <a:endParaRPr lang="en-US"/>
        </a:p>
      </dgm:t>
    </dgm:pt>
    <dgm:pt modelId="{7A606C1E-006E-499D-8F49-4439D2CEF053}" type="sibTrans" cxnId="{2B1E418A-3469-4CE7-A56C-4789019D71C5}">
      <dgm:prSet/>
      <dgm:spPr/>
      <dgm:t>
        <a:bodyPr/>
        <a:lstStyle/>
        <a:p>
          <a:endParaRPr lang="en-US"/>
        </a:p>
      </dgm:t>
    </dgm:pt>
    <dgm:pt modelId="{481EFA97-D6D2-4750-B020-AA29A771DBAB}">
      <dgm:prSet phldrT="[Text]"/>
      <dgm:spPr/>
      <dgm:t>
        <a:bodyPr/>
        <a:lstStyle/>
        <a:p>
          <a:r>
            <a:rPr lang="en-US" dirty="0"/>
            <a:t>27-ID</a:t>
          </a:r>
        </a:p>
      </dgm:t>
    </dgm:pt>
    <dgm:pt modelId="{D0DB94F4-5521-42B3-93D6-A59E9D2AACAB}" type="parTrans" cxnId="{BFF0921D-9835-4137-9423-35807C0E0638}">
      <dgm:prSet/>
      <dgm:spPr/>
      <dgm:t>
        <a:bodyPr/>
        <a:lstStyle/>
        <a:p>
          <a:endParaRPr lang="en-US"/>
        </a:p>
      </dgm:t>
    </dgm:pt>
    <dgm:pt modelId="{AC25EDFB-1788-460E-9568-227B369EA5F6}" type="sibTrans" cxnId="{BFF0921D-9835-4137-9423-35807C0E0638}">
      <dgm:prSet/>
      <dgm:spPr/>
      <dgm:t>
        <a:bodyPr/>
        <a:lstStyle/>
        <a:p>
          <a:endParaRPr lang="en-US"/>
        </a:p>
      </dgm:t>
    </dgm:pt>
    <dgm:pt modelId="{F82ADFBC-43E6-49D3-B837-18AD6BD6B59A}">
      <dgm:prSet phldrT="[Text]"/>
      <dgm:spPr/>
      <dgm:t>
        <a:bodyPr/>
        <a:lstStyle/>
        <a:p>
          <a:r>
            <a:rPr lang="en-US" b="1" dirty="0"/>
            <a:t>White Beam Diffraction</a:t>
          </a:r>
        </a:p>
      </dgm:t>
    </dgm:pt>
    <dgm:pt modelId="{5F45E481-7256-4E94-B373-B2954B98C0D1}" type="parTrans" cxnId="{E0F78371-EDAD-4C9F-8751-B8945A4786DA}">
      <dgm:prSet/>
      <dgm:spPr/>
      <dgm:t>
        <a:bodyPr/>
        <a:lstStyle/>
        <a:p>
          <a:endParaRPr lang="en-US"/>
        </a:p>
      </dgm:t>
    </dgm:pt>
    <dgm:pt modelId="{DF87B4D0-574C-4F81-A68B-0FBBD646C985}" type="sibTrans" cxnId="{E0F78371-EDAD-4C9F-8751-B8945A4786DA}">
      <dgm:prSet/>
      <dgm:spPr/>
      <dgm:t>
        <a:bodyPr/>
        <a:lstStyle/>
        <a:p>
          <a:endParaRPr lang="en-US"/>
        </a:p>
      </dgm:t>
    </dgm:pt>
    <dgm:pt modelId="{4BD4B6CD-2BF9-4F4D-91F0-9ECBC98FF575}">
      <dgm:prSet phldrT="[Text]"/>
      <dgm:spPr/>
      <dgm:t>
        <a:bodyPr/>
        <a:lstStyle/>
        <a:p>
          <a:r>
            <a:rPr lang="en-US" b="1" dirty="0"/>
            <a:t>Imaging Large Samples</a:t>
          </a:r>
        </a:p>
      </dgm:t>
    </dgm:pt>
    <dgm:pt modelId="{2A602C17-5B53-4AD8-99E5-AA91868DFC5D}" type="parTrans" cxnId="{A136BDAF-C1E3-4388-BD08-F0F842538D81}">
      <dgm:prSet/>
      <dgm:spPr/>
      <dgm:t>
        <a:bodyPr/>
        <a:lstStyle/>
        <a:p>
          <a:endParaRPr lang="en-US"/>
        </a:p>
      </dgm:t>
    </dgm:pt>
    <dgm:pt modelId="{025D771B-2B5F-4D41-A088-7B6E62EE802A}" type="sibTrans" cxnId="{A136BDAF-C1E3-4388-BD08-F0F842538D81}">
      <dgm:prSet/>
      <dgm:spPr/>
      <dgm:t>
        <a:bodyPr/>
        <a:lstStyle/>
        <a:p>
          <a:endParaRPr lang="en-US"/>
        </a:p>
      </dgm:t>
    </dgm:pt>
    <dgm:pt modelId="{3F1D75EC-F887-4F3D-9FA6-42602488FBC6}">
      <dgm:prSet phldrT="[Text]"/>
      <dgm:spPr/>
      <dgm:t>
        <a:bodyPr/>
        <a:lstStyle/>
        <a:p>
          <a:r>
            <a:rPr lang="en-US" dirty="0"/>
            <a:t>22-BM</a:t>
          </a:r>
        </a:p>
      </dgm:t>
    </dgm:pt>
    <dgm:pt modelId="{E32FA7CB-06D2-4143-8FC4-764A43A1AD69}" type="parTrans" cxnId="{05FB7184-C2E6-453F-973F-83019E57C116}">
      <dgm:prSet/>
      <dgm:spPr/>
      <dgm:t>
        <a:bodyPr/>
        <a:lstStyle/>
        <a:p>
          <a:endParaRPr lang="en-US"/>
        </a:p>
      </dgm:t>
    </dgm:pt>
    <dgm:pt modelId="{05347476-D755-4876-9F71-92ACBDA9711B}" type="sibTrans" cxnId="{05FB7184-C2E6-453F-973F-83019E57C116}">
      <dgm:prSet/>
      <dgm:spPr/>
      <dgm:t>
        <a:bodyPr/>
        <a:lstStyle/>
        <a:p>
          <a:endParaRPr lang="en-US"/>
        </a:p>
      </dgm:t>
    </dgm:pt>
    <dgm:pt modelId="{B0F3AB20-8423-4BC6-85C1-72647D6CAAA7}">
      <dgm:prSet phldrT="[Text]"/>
      <dgm:spPr/>
      <dgm:t>
        <a:bodyPr/>
        <a:lstStyle/>
        <a:p>
          <a:r>
            <a:rPr lang="en-US" b="1" dirty="0"/>
            <a:t>IR Spectroscopy</a:t>
          </a:r>
        </a:p>
      </dgm:t>
    </dgm:pt>
    <dgm:pt modelId="{EA4C29CB-B432-4952-ADB6-6F9147EAB991}" type="parTrans" cxnId="{F84E794C-25BE-4370-AEE8-84457F613A8C}">
      <dgm:prSet/>
      <dgm:spPr/>
      <dgm:t>
        <a:bodyPr/>
        <a:lstStyle/>
        <a:p>
          <a:endParaRPr lang="en-US"/>
        </a:p>
      </dgm:t>
    </dgm:pt>
    <dgm:pt modelId="{5F8160C1-1F5F-46C5-8DD7-8545CEA2F32F}" type="sibTrans" cxnId="{F84E794C-25BE-4370-AEE8-84457F613A8C}">
      <dgm:prSet/>
      <dgm:spPr/>
      <dgm:t>
        <a:bodyPr/>
        <a:lstStyle/>
        <a:p>
          <a:endParaRPr lang="en-US"/>
        </a:p>
      </dgm:t>
    </dgm:pt>
    <dgm:pt modelId="{A8E2EF97-203E-4529-B217-7136813B1BD2}">
      <dgm:prSet/>
      <dgm:spPr/>
      <dgm:t>
        <a:bodyPr/>
        <a:lstStyle/>
        <a:p>
          <a:r>
            <a:rPr lang="en-US" dirty="0"/>
            <a:t>10-ID</a:t>
          </a:r>
        </a:p>
      </dgm:t>
    </dgm:pt>
    <dgm:pt modelId="{36ECD2A8-C719-4281-AF3E-DA9CBF8C3DD5}" type="parTrans" cxnId="{8F2E3F22-1E48-4537-9D56-3799E8EEE9DC}">
      <dgm:prSet/>
      <dgm:spPr/>
      <dgm:t>
        <a:bodyPr/>
        <a:lstStyle/>
        <a:p>
          <a:endParaRPr lang="en-US"/>
        </a:p>
      </dgm:t>
    </dgm:pt>
    <dgm:pt modelId="{41F0AD88-74BC-4AA2-AAFA-EAD0EC84F85C}" type="sibTrans" cxnId="{8F2E3F22-1E48-4537-9D56-3799E8EEE9DC}">
      <dgm:prSet/>
      <dgm:spPr/>
      <dgm:t>
        <a:bodyPr/>
        <a:lstStyle/>
        <a:p>
          <a:endParaRPr lang="en-US"/>
        </a:p>
      </dgm:t>
    </dgm:pt>
    <dgm:pt modelId="{0E301D27-C2BA-4D75-A82E-5F2DC86720B7}">
      <dgm:prSet/>
      <dgm:spPr/>
      <dgm:t>
        <a:bodyPr/>
        <a:lstStyle/>
        <a:p>
          <a:r>
            <a:rPr lang="en-US" b="1" dirty="0"/>
            <a:t>Phonons</a:t>
          </a:r>
        </a:p>
      </dgm:t>
    </dgm:pt>
    <dgm:pt modelId="{F9D7DB4A-8C20-4033-AA08-8C89EBA72A1A}" type="parTrans" cxnId="{64F60CF2-D49B-46FD-8878-FFAE11B9EF60}">
      <dgm:prSet/>
      <dgm:spPr/>
      <dgm:t>
        <a:bodyPr/>
        <a:lstStyle/>
        <a:p>
          <a:endParaRPr lang="en-US"/>
        </a:p>
      </dgm:t>
    </dgm:pt>
    <dgm:pt modelId="{44BB5B6C-5362-4EEA-8946-4100EC9ECCAF}" type="sibTrans" cxnId="{64F60CF2-D49B-46FD-8878-FFAE11B9EF60}">
      <dgm:prSet/>
      <dgm:spPr/>
      <dgm:t>
        <a:bodyPr/>
        <a:lstStyle/>
        <a:p>
          <a:endParaRPr lang="en-US"/>
        </a:p>
      </dgm:t>
    </dgm:pt>
    <dgm:pt modelId="{3C81FBC6-B457-46C6-B33E-B3A613197223}">
      <dgm:prSet/>
      <dgm:spPr/>
      <dgm:t>
        <a:bodyPr/>
        <a:lstStyle/>
        <a:p>
          <a:r>
            <a:rPr lang="en-US" dirty="0"/>
            <a:t>Lab</a:t>
          </a:r>
        </a:p>
      </dgm:t>
    </dgm:pt>
    <dgm:pt modelId="{FAD7CDE8-DE80-4C1A-BD08-DFD1BAE68FF3}" type="parTrans" cxnId="{B115AE8A-A970-411A-971F-1600F34693F9}">
      <dgm:prSet/>
      <dgm:spPr/>
      <dgm:t>
        <a:bodyPr/>
        <a:lstStyle/>
        <a:p>
          <a:endParaRPr lang="en-US"/>
        </a:p>
      </dgm:t>
    </dgm:pt>
    <dgm:pt modelId="{7DB737E1-0695-4B60-A2E9-E06C4712F5B6}" type="sibTrans" cxnId="{B115AE8A-A970-411A-971F-1600F34693F9}">
      <dgm:prSet/>
      <dgm:spPr/>
      <dgm:t>
        <a:bodyPr/>
        <a:lstStyle/>
        <a:p>
          <a:endParaRPr lang="en-US"/>
        </a:p>
      </dgm:t>
    </dgm:pt>
    <dgm:pt modelId="{F7327935-61BB-4D90-A791-DB1440BEC0C9}">
      <dgm:prSet/>
      <dgm:spPr/>
      <dgm:t>
        <a:bodyPr/>
        <a:lstStyle/>
        <a:p>
          <a:r>
            <a:rPr lang="en-US" b="1" dirty="0"/>
            <a:t>Support Infrastructure</a:t>
          </a:r>
        </a:p>
      </dgm:t>
    </dgm:pt>
    <dgm:pt modelId="{EE6EC08B-98F5-4218-8401-5C3B2A5EC1AF}" type="parTrans" cxnId="{09E3E624-B8C2-49E7-B7E0-E01991BE840F}">
      <dgm:prSet/>
      <dgm:spPr/>
      <dgm:t>
        <a:bodyPr/>
        <a:lstStyle/>
        <a:p>
          <a:endParaRPr lang="en-US"/>
        </a:p>
      </dgm:t>
    </dgm:pt>
    <dgm:pt modelId="{4BD13B8D-B7AC-4DB4-9318-EF2BA74E562D}" type="sibTrans" cxnId="{09E3E624-B8C2-49E7-B7E0-E01991BE840F}">
      <dgm:prSet/>
      <dgm:spPr/>
      <dgm:t>
        <a:bodyPr/>
        <a:lstStyle/>
        <a:p>
          <a:endParaRPr lang="en-US"/>
        </a:p>
      </dgm:t>
    </dgm:pt>
    <dgm:pt modelId="{6C356587-2A6F-4119-A60B-BA254E762253}">
      <dgm:prSet phldrT="[Text]"/>
      <dgm:spPr/>
      <dgm:t>
        <a:bodyPr/>
        <a:lstStyle/>
        <a:p>
          <a:r>
            <a:rPr lang="en-US" b="1" dirty="0"/>
            <a:t>PDF</a:t>
          </a:r>
        </a:p>
      </dgm:t>
    </dgm:pt>
    <dgm:pt modelId="{058FF5D4-6ECB-4779-B875-8F1ECF05C937}" type="parTrans" cxnId="{4DAA0E84-6328-4442-A178-741AB371E7DD}">
      <dgm:prSet/>
      <dgm:spPr/>
      <dgm:t>
        <a:bodyPr/>
        <a:lstStyle/>
        <a:p>
          <a:endParaRPr lang="en-US"/>
        </a:p>
      </dgm:t>
    </dgm:pt>
    <dgm:pt modelId="{BC34182C-AB9E-490C-B1D6-E37FDC4C49B1}" type="sibTrans" cxnId="{4DAA0E84-6328-4442-A178-741AB371E7DD}">
      <dgm:prSet/>
      <dgm:spPr/>
      <dgm:t>
        <a:bodyPr/>
        <a:lstStyle/>
        <a:p>
          <a:endParaRPr lang="en-US"/>
        </a:p>
      </dgm:t>
    </dgm:pt>
    <dgm:pt modelId="{9CAB98C9-16FE-43EB-A19D-21CB787A6B10}">
      <dgm:prSet phldrT="[Text]"/>
      <dgm:spPr/>
      <dgm:t>
        <a:bodyPr/>
        <a:lstStyle/>
        <a:p>
          <a:r>
            <a:rPr lang="en-US" dirty="0"/>
            <a:t>4-ID</a:t>
          </a:r>
        </a:p>
      </dgm:t>
    </dgm:pt>
    <dgm:pt modelId="{CDBB1F13-3B30-4699-9555-F890413BB0BF}" type="sibTrans" cxnId="{D310D578-2D2C-4AD7-860D-2A38FDACAE19}">
      <dgm:prSet/>
      <dgm:spPr/>
      <dgm:t>
        <a:bodyPr/>
        <a:lstStyle/>
        <a:p>
          <a:endParaRPr lang="en-US"/>
        </a:p>
      </dgm:t>
    </dgm:pt>
    <dgm:pt modelId="{8734D13F-D8B7-4BAE-BED0-0BDCCAB07AA0}" type="parTrans" cxnId="{D310D578-2D2C-4AD7-860D-2A38FDACAE19}">
      <dgm:prSet/>
      <dgm:spPr/>
      <dgm:t>
        <a:bodyPr/>
        <a:lstStyle/>
        <a:p>
          <a:endParaRPr lang="en-US"/>
        </a:p>
      </dgm:t>
    </dgm:pt>
    <dgm:pt modelId="{11F6BE78-EA4C-4475-80BB-D62A469AE732}">
      <dgm:prSet/>
      <dgm:spPr/>
      <dgm:t>
        <a:bodyPr/>
        <a:lstStyle/>
        <a:p>
          <a:r>
            <a:rPr lang="en-US" b="1" dirty="0"/>
            <a:t>Single-crystal</a:t>
          </a:r>
        </a:p>
      </dgm:t>
    </dgm:pt>
    <dgm:pt modelId="{D1568E2B-5BAB-497C-A8BF-E3DE849C2B4C}" type="parTrans" cxnId="{847011D8-B583-453D-B343-10C9157DDB8C}">
      <dgm:prSet/>
      <dgm:spPr/>
      <dgm:t>
        <a:bodyPr/>
        <a:lstStyle/>
        <a:p>
          <a:endParaRPr lang="en-US"/>
        </a:p>
      </dgm:t>
    </dgm:pt>
    <dgm:pt modelId="{4BBD6C5C-6A98-4FFC-921D-39E2FCF159F4}" type="sibTrans" cxnId="{847011D8-B583-453D-B343-10C9157DDB8C}">
      <dgm:prSet/>
      <dgm:spPr/>
      <dgm:t>
        <a:bodyPr/>
        <a:lstStyle/>
        <a:p>
          <a:endParaRPr lang="en-US"/>
        </a:p>
      </dgm:t>
    </dgm:pt>
    <dgm:pt modelId="{5F298C80-9F80-4EFF-AFD4-AC5DE9728BEF}">
      <dgm:prSet/>
      <dgm:spPr/>
      <dgm:t>
        <a:bodyPr/>
        <a:lstStyle/>
        <a:p>
          <a:r>
            <a:rPr lang="en-US" b="1" dirty="0"/>
            <a:t>HP, low T, B</a:t>
          </a:r>
        </a:p>
      </dgm:t>
    </dgm:pt>
    <dgm:pt modelId="{DC513E43-6416-40A0-9D63-8819F9CA1DB1}" type="parTrans" cxnId="{6CD9CFC5-6B52-449F-B25B-C82C377302F3}">
      <dgm:prSet/>
      <dgm:spPr/>
      <dgm:t>
        <a:bodyPr/>
        <a:lstStyle/>
        <a:p>
          <a:endParaRPr lang="en-US"/>
        </a:p>
      </dgm:t>
    </dgm:pt>
    <dgm:pt modelId="{CE5DC9F6-BF05-44DF-ACD9-0B900FD9A3B3}" type="sibTrans" cxnId="{6CD9CFC5-6B52-449F-B25B-C82C377302F3}">
      <dgm:prSet/>
      <dgm:spPr/>
      <dgm:t>
        <a:bodyPr/>
        <a:lstStyle/>
        <a:p>
          <a:endParaRPr lang="en-US"/>
        </a:p>
      </dgm:t>
    </dgm:pt>
    <dgm:pt modelId="{55C17DE2-FB93-4114-B2B4-BF60A3CF9C91}">
      <dgm:prSet/>
      <dgm:spPr/>
      <dgm:t>
        <a:bodyPr/>
        <a:lstStyle/>
        <a:p>
          <a:r>
            <a:rPr lang="en-US" b="1" dirty="0"/>
            <a:t>Diffuse Scattering</a:t>
          </a:r>
        </a:p>
      </dgm:t>
    </dgm:pt>
    <dgm:pt modelId="{676434D5-B403-457C-A3FB-43879F0A405A}" type="parTrans" cxnId="{F5487BF0-7D25-4711-9F16-65F32D7C8E2B}">
      <dgm:prSet/>
      <dgm:spPr/>
      <dgm:t>
        <a:bodyPr/>
        <a:lstStyle/>
        <a:p>
          <a:endParaRPr lang="en-US"/>
        </a:p>
      </dgm:t>
    </dgm:pt>
    <dgm:pt modelId="{206028BE-9C61-4CEB-9758-A74C25DC1E9D}" type="sibTrans" cxnId="{F5487BF0-7D25-4711-9F16-65F32D7C8E2B}">
      <dgm:prSet/>
      <dgm:spPr/>
      <dgm:t>
        <a:bodyPr/>
        <a:lstStyle/>
        <a:p>
          <a:endParaRPr lang="en-US"/>
        </a:p>
      </dgm:t>
    </dgm:pt>
    <dgm:pt modelId="{F7D3ABD9-EA10-4582-8131-8A7761576BE2}">
      <dgm:prSet/>
      <dgm:spPr/>
      <dgm:t>
        <a:bodyPr/>
        <a:lstStyle/>
        <a:p>
          <a:endParaRPr lang="en-US" dirty="0"/>
        </a:p>
      </dgm:t>
    </dgm:pt>
    <dgm:pt modelId="{8CCE5F19-EA84-4530-9BF9-9EA5F63207EC}" type="parTrans" cxnId="{ECD2458B-2D09-4463-9FC3-9B0D9524A7A8}">
      <dgm:prSet/>
      <dgm:spPr/>
      <dgm:t>
        <a:bodyPr/>
        <a:lstStyle/>
        <a:p>
          <a:endParaRPr lang="en-US"/>
        </a:p>
      </dgm:t>
    </dgm:pt>
    <dgm:pt modelId="{7D9F990A-3CEE-4163-B6A3-14066B80473A}" type="sibTrans" cxnId="{ECD2458B-2D09-4463-9FC3-9B0D9524A7A8}">
      <dgm:prSet/>
      <dgm:spPr/>
      <dgm:t>
        <a:bodyPr/>
        <a:lstStyle/>
        <a:p>
          <a:endParaRPr lang="en-US"/>
        </a:p>
      </dgm:t>
    </dgm:pt>
    <dgm:pt modelId="{842A4B41-81B0-442A-A47B-029C491E9505}" type="pres">
      <dgm:prSet presAssocID="{45B11FE3-D293-4E39-98AA-C83C2C096C47}" presName="composite" presStyleCnt="0">
        <dgm:presLayoutVars>
          <dgm:chMax val="5"/>
          <dgm:dir val="rev"/>
          <dgm:animLvl val="ctr"/>
          <dgm:resizeHandles val="exact"/>
        </dgm:presLayoutVars>
      </dgm:prSet>
      <dgm:spPr/>
    </dgm:pt>
    <dgm:pt modelId="{25EC9BC3-9B01-455B-A596-7E63123E18EB}" type="pres">
      <dgm:prSet presAssocID="{45B11FE3-D293-4E39-98AA-C83C2C096C47}" presName="cycle" presStyleCnt="0"/>
      <dgm:spPr/>
    </dgm:pt>
    <dgm:pt modelId="{3982D062-C02A-44A3-BD4B-6651B8F2B0B8}" type="pres">
      <dgm:prSet presAssocID="{45B11FE3-D293-4E39-98AA-C83C2C096C47}" presName="centerShape" presStyleCnt="0"/>
      <dgm:spPr/>
    </dgm:pt>
    <dgm:pt modelId="{7888D960-7A18-4313-A425-F1848B66937A}" type="pres">
      <dgm:prSet presAssocID="{45B11FE3-D293-4E39-98AA-C83C2C096C47}" presName="connSite" presStyleLbl="node1" presStyleIdx="0" presStyleCnt="7"/>
      <dgm:spPr/>
    </dgm:pt>
    <dgm:pt modelId="{97464195-6F2F-4937-A46B-C3CAB9758AD4}" type="pres">
      <dgm:prSet presAssocID="{45B11FE3-D293-4E39-98AA-C83C2C096C47}" presName="visible" presStyleLbl="nod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6D75959D-5263-415E-AEE8-796D0933C971}" type="pres">
      <dgm:prSet presAssocID="{0129F7E8-1E58-4371-9480-82C777D42665}" presName="Name25" presStyleLbl="parChTrans1D1" presStyleIdx="0" presStyleCnt="6"/>
      <dgm:spPr/>
    </dgm:pt>
    <dgm:pt modelId="{F7766108-0182-4D9C-BFA6-92302CCCE150}" type="pres">
      <dgm:prSet presAssocID="{34FFB56A-E289-4D55-AA86-55309D67A0A1}" presName="node" presStyleCnt="0"/>
      <dgm:spPr/>
    </dgm:pt>
    <dgm:pt modelId="{0670C5C0-97E1-4C94-BCC6-450A7101C6F4}" type="pres">
      <dgm:prSet presAssocID="{34FFB56A-E289-4D55-AA86-55309D67A0A1}" presName="parentNode" presStyleLbl="node1" presStyleIdx="1" presStyleCnt="7">
        <dgm:presLayoutVars>
          <dgm:chMax val="1"/>
          <dgm:bulletEnabled val="1"/>
        </dgm:presLayoutVars>
      </dgm:prSet>
      <dgm:spPr/>
    </dgm:pt>
    <dgm:pt modelId="{83E58486-942F-4DD2-A881-312BA9EAC39A}" type="pres">
      <dgm:prSet presAssocID="{34FFB56A-E289-4D55-AA86-55309D67A0A1}" presName="childNode" presStyleLbl="revTx" presStyleIdx="0" presStyleCnt="6">
        <dgm:presLayoutVars>
          <dgm:bulletEnabled val="1"/>
        </dgm:presLayoutVars>
      </dgm:prSet>
      <dgm:spPr/>
    </dgm:pt>
    <dgm:pt modelId="{863BB943-78D4-4B9E-905B-1919D5FA67A3}" type="pres">
      <dgm:prSet presAssocID="{D0DB94F4-5521-42B3-93D6-A59E9D2AACAB}" presName="Name25" presStyleLbl="parChTrans1D1" presStyleIdx="1" presStyleCnt="6"/>
      <dgm:spPr/>
    </dgm:pt>
    <dgm:pt modelId="{9295FE1B-6278-48D6-A977-955AF93A0BE4}" type="pres">
      <dgm:prSet presAssocID="{481EFA97-D6D2-4750-B020-AA29A771DBAB}" presName="node" presStyleCnt="0"/>
      <dgm:spPr/>
    </dgm:pt>
    <dgm:pt modelId="{19632762-6140-4224-B3C0-921796838BF5}" type="pres">
      <dgm:prSet presAssocID="{481EFA97-D6D2-4750-B020-AA29A771DBAB}" presName="parentNode" presStyleLbl="node1" presStyleIdx="2" presStyleCnt="7">
        <dgm:presLayoutVars>
          <dgm:chMax val="1"/>
          <dgm:bulletEnabled val="1"/>
        </dgm:presLayoutVars>
      </dgm:prSet>
      <dgm:spPr/>
    </dgm:pt>
    <dgm:pt modelId="{3D509CFD-3D15-4308-AF12-8E129CCE08EE}" type="pres">
      <dgm:prSet presAssocID="{481EFA97-D6D2-4750-B020-AA29A771DBAB}" presName="childNode" presStyleLbl="revTx" presStyleIdx="1" presStyleCnt="6">
        <dgm:presLayoutVars>
          <dgm:bulletEnabled val="1"/>
        </dgm:presLayoutVars>
      </dgm:prSet>
      <dgm:spPr/>
    </dgm:pt>
    <dgm:pt modelId="{7C464647-544C-445A-B091-A1B930100845}" type="pres">
      <dgm:prSet presAssocID="{E32FA7CB-06D2-4143-8FC4-764A43A1AD69}" presName="Name25" presStyleLbl="parChTrans1D1" presStyleIdx="2" presStyleCnt="6"/>
      <dgm:spPr/>
    </dgm:pt>
    <dgm:pt modelId="{3A38BB62-157C-45A4-8481-C24810FE6F93}" type="pres">
      <dgm:prSet presAssocID="{3F1D75EC-F887-4F3D-9FA6-42602488FBC6}" presName="node" presStyleCnt="0"/>
      <dgm:spPr/>
    </dgm:pt>
    <dgm:pt modelId="{767EE2AA-645C-4AFD-9BF2-E15B71039BA4}" type="pres">
      <dgm:prSet presAssocID="{3F1D75EC-F887-4F3D-9FA6-42602488FBC6}" presName="parentNode" presStyleLbl="node1" presStyleIdx="3" presStyleCnt="7">
        <dgm:presLayoutVars>
          <dgm:chMax val="1"/>
          <dgm:bulletEnabled val="1"/>
        </dgm:presLayoutVars>
      </dgm:prSet>
      <dgm:spPr/>
    </dgm:pt>
    <dgm:pt modelId="{A2767D38-F678-4624-8EE2-52018A8FF474}" type="pres">
      <dgm:prSet presAssocID="{3F1D75EC-F887-4F3D-9FA6-42602488FBC6}" presName="childNode" presStyleLbl="revTx" presStyleIdx="2" presStyleCnt="6">
        <dgm:presLayoutVars>
          <dgm:bulletEnabled val="1"/>
        </dgm:presLayoutVars>
      </dgm:prSet>
      <dgm:spPr/>
    </dgm:pt>
    <dgm:pt modelId="{203F264B-0FDA-4FDE-BB31-581080C8376E}" type="pres">
      <dgm:prSet presAssocID="{8734D13F-D8B7-4BAE-BED0-0BDCCAB07AA0}" presName="Name25" presStyleLbl="parChTrans1D1" presStyleIdx="3" presStyleCnt="6"/>
      <dgm:spPr/>
    </dgm:pt>
    <dgm:pt modelId="{8360F3AA-938E-4192-86EF-23768E1FA1A2}" type="pres">
      <dgm:prSet presAssocID="{9CAB98C9-16FE-43EB-A19D-21CB787A6B10}" presName="node" presStyleCnt="0"/>
      <dgm:spPr/>
    </dgm:pt>
    <dgm:pt modelId="{A51000A3-C948-43CA-AA27-B2F0F7FE171B}" type="pres">
      <dgm:prSet presAssocID="{9CAB98C9-16FE-43EB-A19D-21CB787A6B10}" presName="parentNode" presStyleLbl="node1" presStyleIdx="4" presStyleCnt="7">
        <dgm:presLayoutVars>
          <dgm:chMax val="1"/>
          <dgm:bulletEnabled val="1"/>
        </dgm:presLayoutVars>
      </dgm:prSet>
      <dgm:spPr/>
    </dgm:pt>
    <dgm:pt modelId="{47C78EBC-C6EE-4DE2-B753-686736323637}" type="pres">
      <dgm:prSet presAssocID="{9CAB98C9-16FE-43EB-A19D-21CB787A6B10}" presName="childNode" presStyleLbl="revTx" presStyleIdx="3" presStyleCnt="6">
        <dgm:presLayoutVars>
          <dgm:bulletEnabled val="1"/>
        </dgm:presLayoutVars>
      </dgm:prSet>
      <dgm:spPr/>
    </dgm:pt>
    <dgm:pt modelId="{56F0A218-04CB-439A-A723-00A16BBEC90D}" type="pres">
      <dgm:prSet presAssocID="{36ECD2A8-C719-4281-AF3E-DA9CBF8C3DD5}" presName="Name25" presStyleLbl="parChTrans1D1" presStyleIdx="4" presStyleCnt="6"/>
      <dgm:spPr/>
    </dgm:pt>
    <dgm:pt modelId="{0884A975-1AE1-45FD-8C21-9CC6F22F5547}" type="pres">
      <dgm:prSet presAssocID="{A8E2EF97-203E-4529-B217-7136813B1BD2}" presName="node" presStyleCnt="0"/>
      <dgm:spPr/>
    </dgm:pt>
    <dgm:pt modelId="{53A7702E-26C8-4683-B96C-162EA47F7427}" type="pres">
      <dgm:prSet presAssocID="{A8E2EF97-203E-4529-B217-7136813B1BD2}" presName="parentNode" presStyleLbl="node1" presStyleIdx="5" presStyleCnt="7">
        <dgm:presLayoutVars>
          <dgm:chMax val="1"/>
          <dgm:bulletEnabled val="1"/>
        </dgm:presLayoutVars>
      </dgm:prSet>
      <dgm:spPr/>
    </dgm:pt>
    <dgm:pt modelId="{EFF60508-05A7-44E0-AED8-6242A5131CAE}" type="pres">
      <dgm:prSet presAssocID="{A8E2EF97-203E-4529-B217-7136813B1BD2}" presName="childNode" presStyleLbl="revTx" presStyleIdx="4" presStyleCnt="6">
        <dgm:presLayoutVars>
          <dgm:bulletEnabled val="1"/>
        </dgm:presLayoutVars>
      </dgm:prSet>
      <dgm:spPr/>
    </dgm:pt>
    <dgm:pt modelId="{1FEA8E4D-B62D-400A-B534-8017DAA6BC2C}" type="pres">
      <dgm:prSet presAssocID="{FAD7CDE8-DE80-4C1A-BD08-DFD1BAE68FF3}" presName="Name25" presStyleLbl="parChTrans1D1" presStyleIdx="5" presStyleCnt="6"/>
      <dgm:spPr/>
    </dgm:pt>
    <dgm:pt modelId="{1BF4B222-1D3F-41FA-94F2-D01DF317ADB7}" type="pres">
      <dgm:prSet presAssocID="{3C81FBC6-B457-46C6-B33E-B3A613197223}" presName="node" presStyleCnt="0"/>
      <dgm:spPr/>
    </dgm:pt>
    <dgm:pt modelId="{CC8D8E8A-8972-4F76-9948-0A215ACCD3A2}" type="pres">
      <dgm:prSet presAssocID="{3C81FBC6-B457-46C6-B33E-B3A613197223}" presName="parentNode" presStyleLbl="node1" presStyleIdx="6" presStyleCnt="7">
        <dgm:presLayoutVars>
          <dgm:chMax val="1"/>
          <dgm:bulletEnabled val="1"/>
        </dgm:presLayoutVars>
      </dgm:prSet>
      <dgm:spPr/>
    </dgm:pt>
    <dgm:pt modelId="{C682E69B-093F-4E5E-AC9B-1D226D1F5BE8}" type="pres">
      <dgm:prSet presAssocID="{3C81FBC6-B457-46C6-B33E-B3A613197223}" presName="childNode" presStyleLbl="revTx" presStyleIdx="5" presStyleCnt="6">
        <dgm:presLayoutVars>
          <dgm:bulletEnabled val="1"/>
        </dgm:presLayoutVars>
      </dgm:prSet>
      <dgm:spPr/>
    </dgm:pt>
  </dgm:ptLst>
  <dgm:cxnLst>
    <dgm:cxn modelId="{DD930500-4C61-48E9-B807-170FBA6974D5}" type="presOf" srcId="{F7D3ABD9-EA10-4582-8131-8A7761576BE2}" destId="{EFF60508-05A7-44E0-AED8-6242A5131CAE}" srcOrd="0" destOrd="1" presId="urn:microsoft.com/office/officeart/2005/8/layout/radial2"/>
    <dgm:cxn modelId="{17F68900-FDD3-4952-BDB0-46D4B22AA7A1}" type="presOf" srcId="{9CAB98C9-16FE-43EB-A19D-21CB787A6B10}" destId="{A51000A3-C948-43CA-AA27-B2F0F7FE171B}" srcOrd="0" destOrd="0" presId="urn:microsoft.com/office/officeart/2005/8/layout/radial2"/>
    <dgm:cxn modelId="{BFF0921D-9835-4137-9423-35807C0E0638}" srcId="{45B11FE3-D293-4E39-98AA-C83C2C096C47}" destId="{481EFA97-D6D2-4750-B020-AA29A771DBAB}" srcOrd="1" destOrd="0" parTransId="{D0DB94F4-5521-42B3-93D6-A59E9D2AACAB}" sibTransId="{AC25EDFB-1788-460E-9568-227B369EA5F6}"/>
    <dgm:cxn modelId="{1B2B5E1F-6482-47B7-AC99-2F6BDA4989BA}" type="presOf" srcId="{F82ADFBC-43E6-49D3-B837-18AD6BD6B59A}" destId="{3D509CFD-3D15-4308-AF12-8E129CCE08EE}" srcOrd="0" destOrd="0" presId="urn:microsoft.com/office/officeart/2005/8/layout/radial2"/>
    <dgm:cxn modelId="{8F2E3F22-1E48-4537-9D56-3799E8EEE9DC}" srcId="{45B11FE3-D293-4E39-98AA-C83C2C096C47}" destId="{A8E2EF97-203E-4529-B217-7136813B1BD2}" srcOrd="4" destOrd="0" parTransId="{36ECD2A8-C719-4281-AF3E-DA9CBF8C3DD5}" sibTransId="{41F0AD88-74BC-4AA2-AAFA-EAD0EC84F85C}"/>
    <dgm:cxn modelId="{09E3E624-B8C2-49E7-B7E0-E01991BE840F}" srcId="{3C81FBC6-B457-46C6-B33E-B3A613197223}" destId="{F7327935-61BB-4D90-A791-DB1440BEC0C9}" srcOrd="0" destOrd="0" parTransId="{EE6EC08B-98F5-4218-8401-5C3B2A5EC1AF}" sibTransId="{4BD13B8D-B7AC-4DB4-9318-EF2BA74E562D}"/>
    <dgm:cxn modelId="{97F49628-4CF1-4E9C-A762-27D642128138}" type="presOf" srcId="{F7327935-61BB-4D90-A791-DB1440BEC0C9}" destId="{C682E69B-093F-4E5E-AC9B-1D226D1F5BE8}" srcOrd="0" destOrd="0" presId="urn:microsoft.com/office/officeart/2005/8/layout/radial2"/>
    <dgm:cxn modelId="{7182CA2A-0BA3-4AA7-8CB9-DD4478BC57FD}" type="presOf" srcId="{A8E2EF97-203E-4529-B217-7136813B1BD2}" destId="{53A7702E-26C8-4683-B96C-162EA47F7427}" srcOrd="0" destOrd="0" presId="urn:microsoft.com/office/officeart/2005/8/layout/radial2"/>
    <dgm:cxn modelId="{CB3E0A3B-1C57-48A6-B606-A40D49EEC333}" type="presOf" srcId="{0129F7E8-1E58-4371-9480-82C777D42665}" destId="{6D75959D-5263-415E-AEE8-796D0933C971}" srcOrd="0" destOrd="0" presId="urn:microsoft.com/office/officeart/2005/8/layout/radial2"/>
    <dgm:cxn modelId="{C544525D-696D-479C-A07A-DE1B308A80AF}" srcId="{45B11FE3-D293-4E39-98AA-C83C2C096C47}" destId="{34FFB56A-E289-4D55-AA86-55309D67A0A1}" srcOrd="0" destOrd="0" parTransId="{0129F7E8-1E58-4371-9480-82C777D42665}" sibTransId="{95FAB4CA-0754-43F0-817B-9BFE4F304AF1}"/>
    <dgm:cxn modelId="{6DCFA361-407C-4459-AE4E-D29D5CF44B0B}" type="presOf" srcId="{11F6BE78-EA4C-4475-80BB-D62A469AE732}" destId="{47C78EBC-C6EE-4DE2-B753-686736323637}" srcOrd="0" destOrd="0" presId="urn:microsoft.com/office/officeart/2005/8/layout/radial2"/>
    <dgm:cxn modelId="{2DAF0943-E159-4E5A-8EB1-D4BA21F7B34F}" type="presOf" srcId="{55C17DE2-FB93-4114-B2B4-BF60A3CF9C91}" destId="{47C78EBC-C6EE-4DE2-B753-686736323637}" srcOrd="0" destOrd="2" presId="urn:microsoft.com/office/officeart/2005/8/layout/radial2"/>
    <dgm:cxn modelId="{23E06963-BF2E-44D9-9156-B5270F87A042}" type="presOf" srcId="{B0F3AB20-8423-4BC6-85C1-72647D6CAAA7}" destId="{A2767D38-F678-4624-8EE2-52018A8FF474}" srcOrd="0" destOrd="0" presId="urn:microsoft.com/office/officeart/2005/8/layout/radial2"/>
    <dgm:cxn modelId="{0278C768-8B20-48C6-852E-042C582C5277}" type="presOf" srcId="{FAD7CDE8-DE80-4C1A-BD08-DFD1BAE68FF3}" destId="{1FEA8E4D-B62D-400A-B534-8017DAA6BC2C}" srcOrd="0" destOrd="0" presId="urn:microsoft.com/office/officeart/2005/8/layout/radial2"/>
    <dgm:cxn modelId="{00F9BE6A-FE57-43F7-970E-A9F161314C0D}" type="presOf" srcId="{3C81FBC6-B457-46C6-B33E-B3A613197223}" destId="{CC8D8E8A-8972-4F76-9948-0A215ACCD3A2}" srcOrd="0" destOrd="0" presId="urn:microsoft.com/office/officeart/2005/8/layout/radial2"/>
    <dgm:cxn modelId="{94F31A6B-AADA-4821-A0DE-610799278EC5}" type="presOf" srcId="{D0DB94F4-5521-42B3-93D6-A59E9D2AACAB}" destId="{863BB943-78D4-4B9E-905B-1919D5FA67A3}" srcOrd="0" destOrd="0" presId="urn:microsoft.com/office/officeart/2005/8/layout/radial2"/>
    <dgm:cxn modelId="{F84E794C-25BE-4370-AEE8-84457F613A8C}" srcId="{3F1D75EC-F887-4F3D-9FA6-42602488FBC6}" destId="{B0F3AB20-8423-4BC6-85C1-72647D6CAAA7}" srcOrd="0" destOrd="0" parTransId="{EA4C29CB-B432-4952-ADB6-6F9147EAB991}" sibTransId="{5F8160C1-1F5F-46C5-8DD7-8545CEA2F32F}"/>
    <dgm:cxn modelId="{E0F78371-EDAD-4C9F-8751-B8945A4786DA}" srcId="{481EFA97-D6D2-4750-B020-AA29A771DBAB}" destId="{F82ADFBC-43E6-49D3-B837-18AD6BD6B59A}" srcOrd="0" destOrd="0" parTransId="{5F45E481-7256-4E94-B373-B2954B98C0D1}" sibTransId="{DF87B4D0-574C-4F81-A68B-0FBBD646C985}"/>
    <dgm:cxn modelId="{EB455555-6EF6-4AA2-9736-8657C0EE9D8C}" type="presOf" srcId="{36ECD2A8-C719-4281-AF3E-DA9CBF8C3DD5}" destId="{56F0A218-04CB-439A-A723-00A16BBEC90D}" srcOrd="0" destOrd="0" presId="urn:microsoft.com/office/officeart/2005/8/layout/radial2"/>
    <dgm:cxn modelId="{D310D578-2D2C-4AD7-860D-2A38FDACAE19}" srcId="{45B11FE3-D293-4E39-98AA-C83C2C096C47}" destId="{9CAB98C9-16FE-43EB-A19D-21CB787A6B10}" srcOrd="3" destOrd="0" parTransId="{8734D13F-D8B7-4BAE-BED0-0BDCCAB07AA0}" sibTransId="{CDBB1F13-3B30-4699-9555-F890413BB0BF}"/>
    <dgm:cxn modelId="{4DAA0E84-6328-4442-A178-741AB371E7DD}" srcId="{34FFB56A-E289-4D55-AA86-55309D67A0A1}" destId="{6C356587-2A6F-4119-A60B-BA254E762253}" srcOrd="1" destOrd="0" parTransId="{058FF5D4-6ECB-4779-B875-8F1ECF05C937}" sibTransId="{BC34182C-AB9E-490C-B1D6-E37FDC4C49B1}"/>
    <dgm:cxn modelId="{05FB7184-C2E6-453F-973F-83019E57C116}" srcId="{45B11FE3-D293-4E39-98AA-C83C2C096C47}" destId="{3F1D75EC-F887-4F3D-9FA6-42602488FBC6}" srcOrd="2" destOrd="0" parTransId="{E32FA7CB-06D2-4143-8FC4-764A43A1AD69}" sibTransId="{05347476-D755-4876-9F71-92ACBDA9711B}"/>
    <dgm:cxn modelId="{2D190D86-9AE0-4946-BE36-153360B8DB1C}" type="presOf" srcId="{0E301D27-C2BA-4D75-A82E-5F2DC86720B7}" destId="{EFF60508-05A7-44E0-AED8-6242A5131CAE}" srcOrd="0" destOrd="0" presId="urn:microsoft.com/office/officeart/2005/8/layout/radial2"/>
    <dgm:cxn modelId="{2B1E418A-3469-4CE7-A56C-4789019D71C5}" srcId="{34FFB56A-E289-4D55-AA86-55309D67A0A1}" destId="{84138564-39D5-4291-8F68-960B775A7378}" srcOrd="0" destOrd="0" parTransId="{D172C008-C05D-435F-B40A-E10A6F52C950}" sibTransId="{7A606C1E-006E-499D-8F49-4439D2CEF053}"/>
    <dgm:cxn modelId="{B115AE8A-A970-411A-971F-1600F34693F9}" srcId="{45B11FE3-D293-4E39-98AA-C83C2C096C47}" destId="{3C81FBC6-B457-46C6-B33E-B3A613197223}" srcOrd="5" destOrd="0" parTransId="{FAD7CDE8-DE80-4C1A-BD08-DFD1BAE68FF3}" sibTransId="{7DB737E1-0695-4B60-A2E9-E06C4712F5B6}"/>
    <dgm:cxn modelId="{ECD2458B-2D09-4463-9FC3-9B0D9524A7A8}" srcId="{A8E2EF97-203E-4529-B217-7136813B1BD2}" destId="{F7D3ABD9-EA10-4582-8131-8A7761576BE2}" srcOrd="1" destOrd="0" parTransId="{8CCE5F19-EA84-4530-9BF9-9EA5F63207EC}" sibTransId="{7D9F990A-3CEE-4163-B6A3-14066B80473A}"/>
    <dgm:cxn modelId="{2A36A793-234C-4A81-9A70-5AA9D039D2B3}" type="presOf" srcId="{34FFB56A-E289-4D55-AA86-55309D67A0A1}" destId="{0670C5C0-97E1-4C94-BCC6-450A7101C6F4}" srcOrd="0" destOrd="0" presId="urn:microsoft.com/office/officeart/2005/8/layout/radial2"/>
    <dgm:cxn modelId="{3720F79D-3CF1-490F-A27A-449CA47E27F0}" type="presOf" srcId="{3F1D75EC-F887-4F3D-9FA6-42602488FBC6}" destId="{767EE2AA-645C-4AFD-9BF2-E15B71039BA4}" srcOrd="0" destOrd="0" presId="urn:microsoft.com/office/officeart/2005/8/layout/radial2"/>
    <dgm:cxn modelId="{82F3E89E-7200-44DD-8BD7-84DF9E9F7BA9}" type="presOf" srcId="{5F298C80-9F80-4EFF-AFD4-AC5DE9728BEF}" destId="{47C78EBC-C6EE-4DE2-B753-686736323637}" srcOrd="0" destOrd="1" presId="urn:microsoft.com/office/officeart/2005/8/layout/radial2"/>
    <dgm:cxn modelId="{5432AEAF-9A1F-4EFE-A985-682F8C034FD6}" type="presOf" srcId="{8734D13F-D8B7-4BAE-BED0-0BDCCAB07AA0}" destId="{203F264B-0FDA-4FDE-BB31-581080C8376E}" srcOrd="0" destOrd="0" presId="urn:microsoft.com/office/officeart/2005/8/layout/radial2"/>
    <dgm:cxn modelId="{A136BDAF-C1E3-4388-BD08-F0F842538D81}" srcId="{481EFA97-D6D2-4750-B020-AA29A771DBAB}" destId="{4BD4B6CD-2BF9-4F4D-91F0-9ECBC98FF575}" srcOrd="1" destOrd="0" parTransId="{2A602C17-5B53-4AD8-99E5-AA91868DFC5D}" sibTransId="{025D771B-2B5F-4D41-A088-7B6E62EE802A}"/>
    <dgm:cxn modelId="{6CD9CFC5-6B52-449F-B25B-C82C377302F3}" srcId="{9CAB98C9-16FE-43EB-A19D-21CB787A6B10}" destId="{5F298C80-9F80-4EFF-AFD4-AC5DE9728BEF}" srcOrd="1" destOrd="0" parTransId="{DC513E43-6416-40A0-9D63-8819F9CA1DB1}" sibTransId="{CE5DC9F6-BF05-44DF-ACD9-0B900FD9A3B3}"/>
    <dgm:cxn modelId="{93D6A1D7-2F6D-44F2-8840-D844A6BD5EAA}" type="presOf" srcId="{6C356587-2A6F-4119-A60B-BA254E762253}" destId="{83E58486-942F-4DD2-A881-312BA9EAC39A}" srcOrd="0" destOrd="1" presId="urn:microsoft.com/office/officeart/2005/8/layout/radial2"/>
    <dgm:cxn modelId="{847011D8-B583-453D-B343-10C9157DDB8C}" srcId="{9CAB98C9-16FE-43EB-A19D-21CB787A6B10}" destId="{11F6BE78-EA4C-4475-80BB-D62A469AE732}" srcOrd="0" destOrd="0" parTransId="{D1568E2B-5BAB-497C-A8BF-E3DE849C2B4C}" sibTransId="{4BBD6C5C-6A98-4FFC-921D-39E2FCF159F4}"/>
    <dgm:cxn modelId="{767BB6DD-716D-4E31-9576-2F67A617577F}" type="presOf" srcId="{84138564-39D5-4291-8F68-960B775A7378}" destId="{83E58486-942F-4DD2-A881-312BA9EAC39A}" srcOrd="0" destOrd="0" presId="urn:microsoft.com/office/officeart/2005/8/layout/radial2"/>
    <dgm:cxn modelId="{9E48D3EE-5746-4B4C-B686-AEFB2039D790}" type="presOf" srcId="{45B11FE3-D293-4E39-98AA-C83C2C096C47}" destId="{842A4B41-81B0-442A-A47B-029C491E9505}" srcOrd="0" destOrd="0" presId="urn:microsoft.com/office/officeart/2005/8/layout/radial2"/>
    <dgm:cxn modelId="{F5487BF0-7D25-4711-9F16-65F32D7C8E2B}" srcId="{9CAB98C9-16FE-43EB-A19D-21CB787A6B10}" destId="{55C17DE2-FB93-4114-B2B4-BF60A3CF9C91}" srcOrd="2" destOrd="0" parTransId="{676434D5-B403-457C-A3FB-43879F0A405A}" sibTransId="{206028BE-9C61-4CEB-9758-A74C25DC1E9D}"/>
    <dgm:cxn modelId="{64F60CF2-D49B-46FD-8878-FFAE11B9EF60}" srcId="{A8E2EF97-203E-4529-B217-7136813B1BD2}" destId="{0E301D27-C2BA-4D75-A82E-5F2DC86720B7}" srcOrd="0" destOrd="0" parTransId="{F9D7DB4A-8C20-4033-AA08-8C89EBA72A1A}" sibTransId="{44BB5B6C-5362-4EEA-8946-4100EC9ECCAF}"/>
    <dgm:cxn modelId="{395E98FC-5D7D-4125-8F8D-2CE6B2A93CA7}" type="presOf" srcId="{E32FA7CB-06D2-4143-8FC4-764A43A1AD69}" destId="{7C464647-544C-445A-B091-A1B930100845}" srcOrd="0" destOrd="0" presId="urn:microsoft.com/office/officeart/2005/8/layout/radial2"/>
    <dgm:cxn modelId="{42E461FE-B119-4823-B1FB-6F5CF43D883B}" type="presOf" srcId="{4BD4B6CD-2BF9-4F4D-91F0-9ECBC98FF575}" destId="{3D509CFD-3D15-4308-AF12-8E129CCE08EE}" srcOrd="0" destOrd="1" presId="urn:microsoft.com/office/officeart/2005/8/layout/radial2"/>
    <dgm:cxn modelId="{900AD0FF-BAD9-4FE3-8AF7-2C27E6C67A4D}" type="presOf" srcId="{481EFA97-D6D2-4750-B020-AA29A771DBAB}" destId="{19632762-6140-4224-B3C0-921796838BF5}" srcOrd="0" destOrd="0" presId="urn:microsoft.com/office/officeart/2005/8/layout/radial2"/>
    <dgm:cxn modelId="{4C652B63-9BDD-4BB5-9EEC-260093C508C6}" type="presParOf" srcId="{842A4B41-81B0-442A-A47B-029C491E9505}" destId="{25EC9BC3-9B01-455B-A596-7E63123E18EB}" srcOrd="0" destOrd="0" presId="urn:microsoft.com/office/officeart/2005/8/layout/radial2"/>
    <dgm:cxn modelId="{519CF813-1D51-4F1D-8CCF-13393A8225BD}" type="presParOf" srcId="{25EC9BC3-9B01-455B-A596-7E63123E18EB}" destId="{3982D062-C02A-44A3-BD4B-6651B8F2B0B8}" srcOrd="0" destOrd="0" presId="urn:microsoft.com/office/officeart/2005/8/layout/radial2"/>
    <dgm:cxn modelId="{A0CEDF51-2F5E-4269-B265-325DBC868949}" type="presParOf" srcId="{3982D062-C02A-44A3-BD4B-6651B8F2B0B8}" destId="{7888D960-7A18-4313-A425-F1848B66937A}" srcOrd="0" destOrd="0" presId="urn:microsoft.com/office/officeart/2005/8/layout/radial2"/>
    <dgm:cxn modelId="{F79D8663-91FF-427B-9ED5-E38D4910770C}" type="presParOf" srcId="{3982D062-C02A-44A3-BD4B-6651B8F2B0B8}" destId="{97464195-6F2F-4937-A46B-C3CAB9758AD4}" srcOrd="1" destOrd="0" presId="urn:microsoft.com/office/officeart/2005/8/layout/radial2"/>
    <dgm:cxn modelId="{7AAC7976-2A80-4A29-9B9F-F198EF87B529}" type="presParOf" srcId="{25EC9BC3-9B01-455B-A596-7E63123E18EB}" destId="{6D75959D-5263-415E-AEE8-796D0933C971}" srcOrd="1" destOrd="0" presId="urn:microsoft.com/office/officeart/2005/8/layout/radial2"/>
    <dgm:cxn modelId="{77C38B7E-8015-49DC-8415-3516EB8D4167}" type="presParOf" srcId="{25EC9BC3-9B01-455B-A596-7E63123E18EB}" destId="{F7766108-0182-4D9C-BFA6-92302CCCE150}" srcOrd="2" destOrd="0" presId="urn:microsoft.com/office/officeart/2005/8/layout/radial2"/>
    <dgm:cxn modelId="{7453C81E-6E6A-4777-A415-18F888494286}" type="presParOf" srcId="{F7766108-0182-4D9C-BFA6-92302CCCE150}" destId="{0670C5C0-97E1-4C94-BCC6-450A7101C6F4}" srcOrd="0" destOrd="0" presId="urn:microsoft.com/office/officeart/2005/8/layout/radial2"/>
    <dgm:cxn modelId="{7FA26F2A-9280-4FFE-9F5A-F5BB9D680F15}" type="presParOf" srcId="{F7766108-0182-4D9C-BFA6-92302CCCE150}" destId="{83E58486-942F-4DD2-A881-312BA9EAC39A}" srcOrd="1" destOrd="0" presId="urn:microsoft.com/office/officeart/2005/8/layout/radial2"/>
    <dgm:cxn modelId="{A6C31C86-681D-4367-9178-821114B0584E}" type="presParOf" srcId="{25EC9BC3-9B01-455B-A596-7E63123E18EB}" destId="{863BB943-78D4-4B9E-905B-1919D5FA67A3}" srcOrd="3" destOrd="0" presId="urn:microsoft.com/office/officeart/2005/8/layout/radial2"/>
    <dgm:cxn modelId="{0298EE4B-F720-4A8D-AA1C-BB23D604D56F}" type="presParOf" srcId="{25EC9BC3-9B01-455B-A596-7E63123E18EB}" destId="{9295FE1B-6278-48D6-A977-955AF93A0BE4}" srcOrd="4" destOrd="0" presId="urn:microsoft.com/office/officeart/2005/8/layout/radial2"/>
    <dgm:cxn modelId="{554D9CAF-6850-4E35-B8A9-402C95DE6623}" type="presParOf" srcId="{9295FE1B-6278-48D6-A977-955AF93A0BE4}" destId="{19632762-6140-4224-B3C0-921796838BF5}" srcOrd="0" destOrd="0" presId="urn:microsoft.com/office/officeart/2005/8/layout/radial2"/>
    <dgm:cxn modelId="{E6B8878E-2791-4263-9F3E-81550E93A632}" type="presParOf" srcId="{9295FE1B-6278-48D6-A977-955AF93A0BE4}" destId="{3D509CFD-3D15-4308-AF12-8E129CCE08EE}" srcOrd="1" destOrd="0" presId="urn:microsoft.com/office/officeart/2005/8/layout/radial2"/>
    <dgm:cxn modelId="{74630DA6-1A6D-4811-90D6-BB7F83B4B3BC}" type="presParOf" srcId="{25EC9BC3-9B01-455B-A596-7E63123E18EB}" destId="{7C464647-544C-445A-B091-A1B930100845}" srcOrd="5" destOrd="0" presId="urn:microsoft.com/office/officeart/2005/8/layout/radial2"/>
    <dgm:cxn modelId="{85D851DA-CF57-45AB-828B-B9FBFBECE648}" type="presParOf" srcId="{25EC9BC3-9B01-455B-A596-7E63123E18EB}" destId="{3A38BB62-157C-45A4-8481-C24810FE6F93}" srcOrd="6" destOrd="0" presId="urn:microsoft.com/office/officeart/2005/8/layout/radial2"/>
    <dgm:cxn modelId="{9609BAE3-843C-49E1-97CB-6F4F19B5113F}" type="presParOf" srcId="{3A38BB62-157C-45A4-8481-C24810FE6F93}" destId="{767EE2AA-645C-4AFD-9BF2-E15B71039BA4}" srcOrd="0" destOrd="0" presId="urn:microsoft.com/office/officeart/2005/8/layout/radial2"/>
    <dgm:cxn modelId="{FB8A5A41-5159-4657-B123-9FB8D3C05AC5}" type="presParOf" srcId="{3A38BB62-157C-45A4-8481-C24810FE6F93}" destId="{A2767D38-F678-4624-8EE2-52018A8FF474}" srcOrd="1" destOrd="0" presId="urn:microsoft.com/office/officeart/2005/8/layout/radial2"/>
    <dgm:cxn modelId="{8BC1D4D3-CBF8-4FE7-B181-DD7F201F97F8}" type="presParOf" srcId="{25EC9BC3-9B01-455B-A596-7E63123E18EB}" destId="{203F264B-0FDA-4FDE-BB31-581080C8376E}" srcOrd="7" destOrd="0" presId="urn:microsoft.com/office/officeart/2005/8/layout/radial2"/>
    <dgm:cxn modelId="{0EC6A5DA-574A-4B32-8076-CA89A82324F1}" type="presParOf" srcId="{25EC9BC3-9B01-455B-A596-7E63123E18EB}" destId="{8360F3AA-938E-4192-86EF-23768E1FA1A2}" srcOrd="8" destOrd="0" presId="urn:microsoft.com/office/officeart/2005/8/layout/radial2"/>
    <dgm:cxn modelId="{4E73EFAC-D29E-47E3-AA37-B26A61A57C27}" type="presParOf" srcId="{8360F3AA-938E-4192-86EF-23768E1FA1A2}" destId="{A51000A3-C948-43CA-AA27-B2F0F7FE171B}" srcOrd="0" destOrd="0" presId="urn:microsoft.com/office/officeart/2005/8/layout/radial2"/>
    <dgm:cxn modelId="{F4B14B8A-04BA-42D3-81BD-651B55E87347}" type="presParOf" srcId="{8360F3AA-938E-4192-86EF-23768E1FA1A2}" destId="{47C78EBC-C6EE-4DE2-B753-686736323637}" srcOrd="1" destOrd="0" presId="urn:microsoft.com/office/officeart/2005/8/layout/radial2"/>
    <dgm:cxn modelId="{49D67796-E35D-4639-9BA7-5D9C3C7CE05A}" type="presParOf" srcId="{25EC9BC3-9B01-455B-A596-7E63123E18EB}" destId="{56F0A218-04CB-439A-A723-00A16BBEC90D}" srcOrd="9" destOrd="0" presId="urn:microsoft.com/office/officeart/2005/8/layout/radial2"/>
    <dgm:cxn modelId="{DEC83A20-2AA3-47D0-8C66-51D444E51B2C}" type="presParOf" srcId="{25EC9BC3-9B01-455B-A596-7E63123E18EB}" destId="{0884A975-1AE1-45FD-8C21-9CC6F22F5547}" srcOrd="10" destOrd="0" presId="urn:microsoft.com/office/officeart/2005/8/layout/radial2"/>
    <dgm:cxn modelId="{74DC0EB0-01D0-4F5F-B1C7-47F6CF69C57E}" type="presParOf" srcId="{0884A975-1AE1-45FD-8C21-9CC6F22F5547}" destId="{53A7702E-26C8-4683-B96C-162EA47F7427}" srcOrd="0" destOrd="0" presId="urn:microsoft.com/office/officeart/2005/8/layout/radial2"/>
    <dgm:cxn modelId="{1A883B10-E480-4725-AA97-44AF84BCFC44}" type="presParOf" srcId="{0884A975-1AE1-45FD-8C21-9CC6F22F5547}" destId="{EFF60508-05A7-44E0-AED8-6242A5131CAE}" srcOrd="1" destOrd="0" presId="urn:microsoft.com/office/officeart/2005/8/layout/radial2"/>
    <dgm:cxn modelId="{933957F5-7752-4933-8A1F-5F8EC05D010F}" type="presParOf" srcId="{25EC9BC3-9B01-455B-A596-7E63123E18EB}" destId="{1FEA8E4D-B62D-400A-B534-8017DAA6BC2C}" srcOrd="11" destOrd="0" presId="urn:microsoft.com/office/officeart/2005/8/layout/radial2"/>
    <dgm:cxn modelId="{5318A485-8C87-4F48-9186-B26C9FA35CAB}" type="presParOf" srcId="{25EC9BC3-9B01-455B-A596-7E63123E18EB}" destId="{1BF4B222-1D3F-41FA-94F2-D01DF317ADB7}" srcOrd="12" destOrd="0" presId="urn:microsoft.com/office/officeart/2005/8/layout/radial2"/>
    <dgm:cxn modelId="{37FE3A77-EEBC-4ADE-8A30-C8FAD0154D1C}" type="presParOf" srcId="{1BF4B222-1D3F-41FA-94F2-D01DF317ADB7}" destId="{CC8D8E8A-8972-4F76-9948-0A215ACCD3A2}" srcOrd="0" destOrd="0" presId="urn:microsoft.com/office/officeart/2005/8/layout/radial2"/>
    <dgm:cxn modelId="{A4B730CA-48B6-48A6-8B29-7C1F98C7DF41}" type="presParOf" srcId="{1BF4B222-1D3F-41FA-94F2-D01DF317ADB7}" destId="{C682E69B-093F-4E5E-AC9B-1D226D1F5BE8}"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B11FE3-D293-4E39-98AA-C83C2C096C47}" type="doc">
      <dgm:prSet loTypeId="urn:microsoft.com/office/officeart/2005/8/layout/radial2" loCatId="relationship" qsTypeId="urn:microsoft.com/office/officeart/2005/8/quickstyle/3d3" qsCatId="3D" csTypeId="urn:microsoft.com/office/officeart/2005/8/colors/colorful1" csCatId="colorful" phldr="1"/>
      <dgm:spPr/>
      <dgm:t>
        <a:bodyPr/>
        <a:lstStyle/>
        <a:p>
          <a:endParaRPr lang="en-US"/>
        </a:p>
      </dgm:t>
    </dgm:pt>
    <dgm:pt modelId="{34FFB56A-E289-4D55-AA86-55309D67A0A1}">
      <dgm:prSet phldrT="[Text]"/>
      <dgm:spPr>
        <a:solidFill>
          <a:schemeClr val="accent5">
            <a:lumMod val="75000"/>
          </a:schemeClr>
        </a:solidFill>
      </dgm:spPr>
      <dgm:t>
        <a:bodyPr/>
        <a:lstStyle/>
        <a:p>
          <a:r>
            <a:rPr lang="en-US" dirty="0">
              <a:solidFill>
                <a:schemeClr val="bg1"/>
              </a:solidFill>
            </a:rPr>
            <a:t>Earth &amp; Planetary Science</a:t>
          </a:r>
        </a:p>
      </dgm:t>
    </dgm:pt>
    <dgm:pt modelId="{0129F7E8-1E58-4371-9480-82C777D42665}" type="parTrans" cxnId="{C544525D-696D-479C-A07A-DE1B308A80AF}">
      <dgm:prSet/>
      <dgm:spPr/>
      <dgm:t>
        <a:bodyPr/>
        <a:lstStyle/>
        <a:p>
          <a:endParaRPr lang="en-US"/>
        </a:p>
      </dgm:t>
    </dgm:pt>
    <dgm:pt modelId="{95FAB4CA-0754-43F0-817B-9BFE4F304AF1}" type="sibTrans" cxnId="{C544525D-696D-479C-A07A-DE1B308A80AF}">
      <dgm:prSet/>
      <dgm:spPr/>
      <dgm:t>
        <a:bodyPr/>
        <a:lstStyle/>
        <a:p>
          <a:endParaRPr lang="en-US"/>
        </a:p>
      </dgm:t>
    </dgm:pt>
    <dgm:pt modelId="{84138564-39D5-4291-8F68-960B775A7378}">
      <dgm:prSet phldrT="[Text]"/>
      <dgm:spPr/>
      <dgm:t>
        <a:bodyPr/>
        <a:lstStyle/>
        <a:p>
          <a:r>
            <a:rPr lang="en-US" b="1" dirty="0"/>
            <a:t>Shallow Earth</a:t>
          </a:r>
        </a:p>
      </dgm:t>
    </dgm:pt>
    <dgm:pt modelId="{D172C008-C05D-435F-B40A-E10A6F52C950}" type="parTrans" cxnId="{2B1E418A-3469-4CE7-A56C-4789019D71C5}">
      <dgm:prSet/>
      <dgm:spPr/>
      <dgm:t>
        <a:bodyPr/>
        <a:lstStyle/>
        <a:p>
          <a:endParaRPr lang="en-US"/>
        </a:p>
      </dgm:t>
    </dgm:pt>
    <dgm:pt modelId="{7A606C1E-006E-499D-8F49-4439D2CEF053}" type="sibTrans" cxnId="{2B1E418A-3469-4CE7-A56C-4789019D71C5}">
      <dgm:prSet/>
      <dgm:spPr/>
      <dgm:t>
        <a:bodyPr/>
        <a:lstStyle/>
        <a:p>
          <a:endParaRPr lang="en-US"/>
        </a:p>
      </dgm:t>
    </dgm:pt>
    <dgm:pt modelId="{B31E169A-A7F1-42AF-B77F-6D592E095A43}">
      <dgm:prSet phldrT="[Text]"/>
      <dgm:spPr/>
      <dgm:t>
        <a:bodyPr/>
        <a:lstStyle/>
        <a:p>
          <a:r>
            <a:rPr lang="en-US" b="1" dirty="0"/>
            <a:t>Fast Phenomena</a:t>
          </a:r>
        </a:p>
      </dgm:t>
    </dgm:pt>
    <dgm:pt modelId="{CE386509-09DD-42C9-9564-BADF520ACDF3}" type="parTrans" cxnId="{92B21D76-E619-415D-896A-D93D9E563C6F}">
      <dgm:prSet/>
      <dgm:spPr/>
      <dgm:t>
        <a:bodyPr/>
        <a:lstStyle/>
        <a:p>
          <a:endParaRPr lang="en-US"/>
        </a:p>
      </dgm:t>
    </dgm:pt>
    <dgm:pt modelId="{31445642-F62D-4F47-A2C7-A10C4F09C178}" type="sibTrans" cxnId="{92B21D76-E619-415D-896A-D93D9E563C6F}">
      <dgm:prSet/>
      <dgm:spPr/>
      <dgm:t>
        <a:bodyPr/>
        <a:lstStyle/>
        <a:p>
          <a:endParaRPr lang="en-US"/>
        </a:p>
      </dgm:t>
    </dgm:pt>
    <dgm:pt modelId="{481EFA97-D6D2-4750-B020-AA29A771DBAB}">
      <dgm:prSet phldrT="[Text]"/>
      <dgm:spPr>
        <a:solidFill>
          <a:schemeClr val="accent6">
            <a:lumMod val="60000"/>
            <a:lumOff val="40000"/>
          </a:schemeClr>
        </a:solidFill>
      </dgm:spPr>
      <dgm:t>
        <a:bodyPr/>
        <a:lstStyle/>
        <a:p>
          <a:r>
            <a:rPr lang="en-US" dirty="0"/>
            <a:t>Physics</a:t>
          </a:r>
        </a:p>
      </dgm:t>
    </dgm:pt>
    <dgm:pt modelId="{D0DB94F4-5521-42B3-93D6-A59E9D2AACAB}" type="parTrans" cxnId="{BFF0921D-9835-4137-9423-35807C0E0638}">
      <dgm:prSet/>
      <dgm:spPr/>
      <dgm:t>
        <a:bodyPr/>
        <a:lstStyle/>
        <a:p>
          <a:endParaRPr lang="en-US"/>
        </a:p>
      </dgm:t>
    </dgm:pt>
    <dgm:pt modelId="{AC25EDFB-1788-460E-9568-227B369EA5F6}" type="sibTrans" cxnId="{BFF0921D-9835-4137-9423-35807C0E0638}">
      <dgm:prSet/>
      <dgm:spPr/>
      <dgm:t>
        <a:bodyPr/>
        <a:lstStyle/>
        <a:p>
          <a:endParaRPr lang="en-US"/>
        </a:p>
      </dgm:t>
    </dgm:pt>
    <dgm:pt modelId="{F82ADFBC-43E6-49D3-B837-18AD6BD6B59A}">
      <dgm:prSet phldrT="[Text]"/>
      <dgm:spPr/>
      <dgm:t>
        <a:bodyPr/>
        <a:lstStyle/>
        <a:p>
          <a:r>
            <a:rPr lang="en-US" b="1" dirty="0"/>
            <a:t>HCE Systems</a:t>
          </a:r>
        </a:p>
      </dgm:t>
    </dgm:pt>
    <dgm:pt modelId="{5F45E481-7256-4E94-B373-B2954B98C0D1}" type="parTrans" cxnId="{E0F78371-EDAD-4C9F-8751-B8945A4786DA}">
      <dgm:prSet/>
      <dgm:spPr/>
      <dgm:t>
        <a:bodyPr/>
        <a:lstStyle/>
        <a:p>
          <a:endParaRPr lang="en-US"/>
        </a:p>
      </dgm:t>
    </dgm:pt>
    <dgm:pt modelId="{DF87B4D0-574C-4F81-A68B-0FBBD646C985}" type="sibTrans" cxnId="{E0F78371-EDAD-4C9F-8751-B8945A4786DA}">
      <dgm:prSet/>
      <dgm:spPr/>
      <dgm:t>
        <a:bodyPr/>
        <a:lstStyle/>
        <a:p>
          <a:endParaRPr lang="en-US"/>
        </a:p>
      </dgm:t>
    </dgm:pt>
    <dgm:pt modelId="{4BD4B6CD-2BF9-4F4D-91F0-9ECBC98FF575}">
      <dgm:prSet phldrT="[Text]"/>
      <dgm:spPr/>
      <dgm:t>
        <a:bodyPr/>
        <a:lstStyle/>
        <a:p>
          <a:r>
            <a:rPr lang="en-US" b="1" dirty="0" err="1"/>
            <a:t>Ferroic</a:t>
          </a:r>
          <a:r>
            <a:rPr lang="en-US" b="1" dirty="0"/>
            <a:t> Materials</a:t>
          </a:r>
        </a:p>
      </dgm:t>
    </dgm:pt>
    <dgm:pt modelId="{2A602C17-5B53-4AD8-99E5-AA91868DFC5D}" type="parTrans" cxnId="{A136BDAF-C1E3-4388-BD08-F0F842538D81}">
      <dgm:prSet/>
      <dgm:spPr/>
      <dgm:t>
        <a:bodyPr/>
        <a:lstStyle/>
        <a:p>
          <a:endParaRPr lang="en-US"/>
        </a:p>
      </dgm:t>
    </dgm:pt>
    <dgm:pt modelId="{025D771B-2B5F-4D41-A088-7B6E62EE802A}" type="sibTrans" cxnId="{A136BDAF-C1E3-4388-BD08-F0F842538D81}">
      <dgm:prSet/>
      <dgm:spPr/>
      <dgm:t>
        <a:bodyPr/>
        <a:lstStyle/>
        <a:p>
          <a:endParaRPr lang="en-US"/>
        </a:p>
      </dgm:t>
    </dgm:pt>
    <dgm:pt modelId="{3F1D75EC-F887-4F3D-9FA6-42602488FBC6}">
      <dgm:prSet phldrT="[Text]"/>
      <dgm:spPr>
        <a:solidFill>
          <a:schemeClr val="accent6">
            <a:lumMod val="60000"/>
            <a:lumOff val="40000"/>
          </a:schemeClr>
        </a:solidFill>
      </dgm:spPr>
      <dgm:t>
        <a:bodyPr/>
        <a:lstStyle/>
        <a:p>
          <a:r>
            <a:rPr lang="en-US" dirty="0"/>
            <a:t>Chemistry</a:t>
          </a:r>
        </a:p>
      </dgm:t>
    </dgm:pt>
    <dgm:pt modelId="{E32FA7CB-06D2-4143-8FC4-764A43A1AD69}" type="parTrans" cxnId="{05FB7184-C2E6-453F-973F-83019E57C116}">
      <dgm:prSet/>
      <dgm:spPr/>
      <dgm:t>
        <a:bodyPr/>
        <a:lstStyle/>
        <a:p>
          <a:endParaRPr lang="en-US"/>
        </a:p>
      </dgm:t>
    </dgm:pt>
    <dgm:pt modelId="{05347476-D755-4876-9F71-92ACBDA9711B}" type="sibTrans" cxnId="{05FB7184-C2E6-453F-973F-83019E57C116}">
      <dgm:prSet/>
      <dgm:spPr/>
      <dgm:t>
        <a:bodyPr/>
        <a:lstStyle/>
        <a:p>
          <a:endParaRPr lang="en-US"/>
        </a:p>
      </dgm:t>
    </dgm:pt>
    <dgm:pt modelId="{B0F3AB20-8423-4BC6-85C1-72647D6CAAA7}">
      <dgm:prSet phldrT="[Text]"/>
      <dgm:spPr/>
      <dgm:t>
        <a:bodyPr/>
        <a:lstStyle/>
        <a:p>
          <a:r>
            <a:rPr lang="en-US" b="1" dirty="0"/>
            <a:t>Reactions</a:t>
          </a:r>
        </a:p>
      </dgm:t>
    </dgm:pt>
    <dgm:pt modelId="{EA4C29CB-B432-4952-ADB6-6F9147EAB991}" type="parTrans" cxnId="{F84E794C-25BE-4370-AEE8-84457F613A8C}">
      <dgm:prSet/>
      <dgm:spPr/>
      <dgm:t>
        <a:bodyPr/>
        <a:lstStyle/>
        <a:p>
          <a:endParaRPr lang="en-US"/>
        </a:p>
      </dgm:t>
    </dgm:pt>
    <dgm:pt modelId="{5F8160C1-1F5F-46C5-8DD7-8545CEA2F32F}" type="sibTrans" cxnId="{F84E794C-25BE-4370-AEE8-84457F613A8C}">
      <dgm:prSet/>
      <dgm:spPr/>
      <dgm:t>
        <a:bodyPr/>
        <a:lstStyle/>
        <a:p>
          <a:endParaRPr lang="en-US"/>
        </a:p>
      </dgm:t>
    </dgm:pt>
    <dgm:pt modelId="{9CAB98C9-16FE-43EB-A19D-21CB787A6B10}">
      <dgm:prSet phldrT="[Text]"/>
      <dgm:spPr/>
      <dgm:t>
        <a:bodyPr/>
        <a:lstStyle/>
        <a:p>
          <a:r>
            <a:rPr lang="en-US" b="1" dirty="0"/>
            <a:t>Crystallization</a:t>
          </a:r>
        </a:p>
      </dgm:t>
    </dgm:pt>
    <dgm:pt modelId="{8734D13F-D8B7-4BAE-BED0-0BDCCAB07AA0}" type="parTrans" cxnId="{D310D578-2D2C-4AD7-860D-2A38FDACAE19}">
      <dgm:prSet/>
      <dgm:spPr/>
      <dgm:t>
        <a:bodyPr/>
        <a:lstStyle/>
        <a:p>
          <a:endParaRPr lang="en-US"/>
        </a:p>
      </dgm:t>
    </dgm:pt>
    <dgm:pt modelId="{CDBB1F13-3B30-4699-9555-F890413BB0BF}" type="sibTrans" cxnId="{D310D578-2D2C-4AD7-860D-2A38FDACAE19}">
      <dgm:prSet/>
      <dgm:spPr/>
      <dgm:t>
        <a:bodyPr/>
        <a:lstStyle/>
        <a:p>
          <a:endParaRPr lang="en-US"/>
        </a:p>
      </dgm:t>
    </dgm:pt>
    <dgm:pt modelId="{723DF2C8-1ADB-463B-9979-B85ED84AAFB5}">
      <dgm:prSet/>
      <dgm:spPr>
        <a:solidFill>
          <a:schemeClr val="accent6">
            <a:lumMod val="75000"/>
          </a:schemeClr>
        </a:solidFill>
      </dgm:spPr>
      <dgm:t>
        <a:bodyPr/>
        <a:lstStyle/>
        <a:p>
          <a:r>
            <a:rPr lang="en-US" dirty="0"/>
            <a:t>Material Science</a:t>
          </a:r>
        </a:p>
      </dgm:t>
    </dgm:pt>
    <dgm:pt modelId="{495AA4A7-3A44-4F3A-AD72-FFB902ADBF4D}" type="parTrans" cxnId="{D10CBCA2-1981-4721-99E2-87B024AC5E89}">
      <dgm:prSet/>
      <dgm:spPr/>
      <dgm:t>
        <a:bodyPr/>
        <a:lstStyle/>
        <a:p>
          <a:endParaRPr lang="en-US"/>
        </a:p>
      </dgm:t>
    </dgm:pt>
    <dgm:pt modelId="{B483ABBD-6D9F-413B-A0E3-715CD679C4A0}" type="sibTrans" cxnId="{D10CBCA2-1981-4721-99E2-87B024AC5E89}">
      <dgm:prSet/>
      <dgm:spPr/>
      <dgm:t>
        <a:bodyPr/>
        <a:lstStyle/>
        <a:p>
          <a:endParaRPr lang="en-US"/>
        </a:p>
      </dgm:t>
    </dgm:pt>
    <dgm:pt modelId="{A8E2EF97-203E-4529-B217-7136813B1BD2}">
      <dgm:prSet/>
      <dgm:spPr/>
      <dgm:t>
        <a:bodyPr/>
        <a:lstStyle/>
        <a:p>
          <a:r>
            <a:rPr lang="en-US" b="1" dirty="0"/>
            <a:t>New Materials</a:t>
          </a:r>
        </a:p>
      </dgm:t>
    </dgm:pt>
    <dgm:pt modelId="{36ECD2A8-C719-4281-AF3E-DA9CBF8C3DD5}" type="parTrans" cxnId="{8F2E3F22-1E48-4537-9D56-3799E8EEE9DC}">
      <dgm:prSet/>
      <dgm:spPr/>
      <dgm:t>
        <a:bodyPr/>
        <a:lstStyle/>
        <a:p>
          <a:endParaRPr lang="en-US"/>
        </a:p>
      </dgm:t>
    </dgm:pt>
    <dgm:pt modelId="{41F0AD88-74BC-4AA2-AAFA-EAD0EC84F85C}" type="sibTrans" cxnId="{8F2E3F22-1E48-4537-9D56-3799E8EEE9DC}">
      <dgm:prSet/>
      <dgm:spPr/>
      <dgm:t>
        <a:bodyPr/>
        <a:lstStyle/>
        <a:p>
          <a:endParaRPr lang="en-US"/>
        </a:p>
      </dgm:t>
    </dgm:pt>
    <dgm:pt modelId="{0E301D27-C2BA-4D75-A82E-5F2DC86720B7}">
      <dgm:prSet/>
      <dgm:spPr/>
      <dgm:t>
        <a:bodyPr/>
        <a:lstStyle/>
        <a:p>
          <a:r>
            <a:rPr lang="en-US" b="1" dirty="0"/>
            <a:t>Complex Crystal Structures</a:t>
          </a:r>
        </a:p>
      </dgm:t>
    </dgm:pt>
    <dgm:pt modelId="{F9D7DB4A-8C20-4033-AA08-8C89EBA72A1A}" type="parTrans" cxnId="{64F60CF2-D49B-46FD-8878-FFAE11B9EF60}">
      <dgm:prSet/>
      <dgm:spPr/>
      <dgm:t>
        <a:bodyPr/>
        <a:lstStyle/>
        <a:p>
          <a:endParaRPr lang="en-US"/>
        </a:p>
      </dgm:t>
    </dgm:pt>
    <dgm:pt modelId="{44BB5B6C-5362-4EEA-8946-4100EC9ECCAF}" type="sibTrans" cxnId="{64F60CF2-D49B-46FD-8878-FFAE11B9EF60}">
      <dgm:prSet/>
      <dgm:spPr/>
      <dgm:t>
        <a:bodyPr/>
        <a:lstStyle/>
        <a:p>
          <a:endParaRPr lang="en-US"/>
        </a:p>
      </dgm:t>
    </dgm:pt>
    <dgm:pt modelId="{3C81FBC6-B457-46C6-B33E-B3A613197223}">
      <dgm:prSet/>
      <dgm:spPr>
        <a:solidFill>
          <a:schemeClr val="accent6">
            <a:lumMod val="50000"/>
          </a:schemeClr>
        </a:solidFill>
      </dgm:spPr>
      <dgm:t>
        <a:bodyPr/>
        <a:lstStyle/>
        <a:p>
          <a:r>
            <a:rPr lang="en-US" dirty="0"/>
            <a:t>Life Sciences</a:t>
          </a:r>
        </a:p>
      </dgm:t>
    </dgm:pt>
    <dgm:pt modelId="{FAD7CDE8-DE80-4C1A-BD08-DFD1BAE68FF3}" type="parTrans" cxnId="{B115AE8A-A970-411A-971F-1600F34693F9}">
      <dgm:prSet/>
      <dgm:spPr/>
      <dgm:t>
        <a:bodyPr/>
        <a:lstStyle/>
        <a:p>
          <a:endParaRPr lang="en-US"/>
        </a:p>
      </dgm:t>
    </dgm:pt>
    <dgm:pt modelId="{7DB737E1-0695-4B60-A2E9-E06C4712F5B6}" type="sibTrans" cxnId="{B115AE8A-A970-411A-971F-1600F34693F9}">
      <dgm:prSet/>
      <dgm:spPr/>
      <dgm:t>
        <a:bodyPr/>
        <a:lstStyle/>
        <a:p>
          <a:endParaRPr lang="en-US"/>
        </a:p>
      </dgm:t>
    </dgm:pt>
    <dgm:pt modelId="{F7327935-61BB-4D90-A791-DB1440BEC0C9}">
      <dgm:prSet/>
      <dgm:spPr/>
      <dgm:t>
        <a:bodyPr/>
        <a:lstStyle/>
        <a:p>
          <a:r>
            <a:rPr lang="en-US" b="1" dirty="0"/>
            <a:t>Extremophiles</a:t>
          </a:r>
        </a:p>
      </dgm:t>
    </dgm:pt>
    <dgm:pt modelId="{EE6EC08B-98F5-4218-8401-5C3B2A5EC1AF}" type="parTrans" cxnId="{09E3E624-B8C2-49E7-B7E0-E01991BE840F}">
      <dgm:prSet/>
      <dgm:spPr/>
      <dgm:t>
        <a:bodyPr/>
        <a:lstStyle/>
        <a:p>
          <a:endParaRPr lang="en-US"/>
        </a:p>
      </dgm:t>
    </dgm:pt>
    <dgm:pt modelId="{4BD13B8D-B7AC-4DB4-9318-EF2BA74E562D}" type="sibTrans" cxnId="{09E3E624-B8C2-49E7-B7E0-E01991BE840F}">
      <dgm:prSet/>
      <dgm:spPr/>
      <dgm:t>
        <a:bodyPr/>
        <a:lstStyle/>
        <a:p>
          <a:endParaRPr lang="en-US"/>
        </a:p>
      </dgm:t>
    </dgm:pt>
    <dgm:pt modelId="{6C356587-2A6F-4119-A60B-BA254E762253}">
      <dgm:prSet phldrT="[Text]"/>
      <dgm:spPr/>
      <dgm:t>
        <a:bodyPr/>
        <a:lstStyle/>
        <a:p>
          <a:r>
            <a:rPr lang="en-US" b="1" dirty="0"/>
            <a:t>Earth &amp; Planetary Interiors</a:t>
          </a:r>
        </a:p>
      </dgm:t>
    </dgm:pt>
    <dgm:pt modelId="{058FF5D4-6ECB-4779-B875-8F1ECF05C937}" type="parTrans" cxnId="{4DAA0E84-6328-4442-A178-741AB371E7DD}">
      <dgm:prSet/>
      <dgm:spPr/>
      <dgm:t>
        <a:bodyPr/>
        <a:lstStyle/>
        <a:p>
          <a:endParaRPr lang="en-US"/>
        </a:p>
      </dgm:t>
    </dgm:pt>
    <dgm:pt modelId="{BC34182C-AB9E-490C-B1D6-E37FDC4C49B1}" type="sibTrans" cxnId="{4DAA0E84-6328-4442-A178-741AB371E7DD}">
      <dgm:prSet/>
      <dgm:spPr/>
      <dgm:t>
        <a:bodyPr/>
        <a:lstStyle/>
        <a:p>
          <a:endParaRPr lang="en-US"/>
        </a:p>
      </dgm:t>
    </dgm:pt>
    <dgm:pt modelId="{5D8B773B-2BD0-46D3-92FE-7703E6DF9EF8}">
      <dgm:prSet phldrT="[Text]"/>
      <dgm:spPr/>
      <dgm:t>
        <a:bodyPr/>
        <a:lstStyle/>
        <a:p>
          <a:r>
            <a:rPr lang="en-US" b="1" dirty="0"/>
            <a:t>Warm Dense Matter</a:t>
          </a:r>
        </a:p>
      </dgm:t>
    </dgm:pt>
    <dgm:pt modelId="{7BFB8A99-78BE-42E7-A186-C4AC4584F40C}" type="parTrans" cxnId="{6B7011EC-4D30-40D3-BE9F-CA73A651F36C}">
      <dgm:prSet/>
      <dgm:spPr/>
      <dgm:t>
        <a:bodyPr/>
        <a:lstStyle/>
        <a:p>
          <a:endParaRPr lang="en-US"/>
        </a:p>
      </dgm:t>
    </dgm:pt>
    <dgm:pt modelId="{64B56C6C-7716-40D7-BBA1-871A9C6EE7EC}" type="sibTrans" cxnId="{6B7011EC-4D30-40D3-BE9F-CA73A651F36C}">
      <dgm:prSet/>
      <dgm:spPr/>
      <dgm:t>
        <a:bodyPr/>
        <a:lstStyle/>
        <a:p>
          <a:endParaRPr lang="en-US"/>
        </a:p>
      </dgm:t>
    </dgm:pt>
    <dgm:pt modelId="{842A4B41-81B0-442A-A47B-029C491E9505}" type="pres">
      <dgm:prSet presAssocID="{45B11FE3-D293-4E39-98AA-C83C2C096C47}" presName="composite" presStyleCnt="0">
        <dgm:presLayoutVars>
          <dgm:chMax val="5"/>
          <dgm:dir/>
          <dgm:animLvl val="ctr"/>
          <dgm:resizeHandles val="exact"/>
        </dgm:presLayoutVars>
      </dgm:prSet>
      <dgm:spPr/>
    </dgm:pt>
    <dgm:pt modelId="{25EC9BC3-9B01-455B-A596-7E63123E18EB}" type="pres">
      <dgm:prSet presAssocID="{45B11FE3-D293-4E39-98AA-C83C2C096C47}" presName="cycle" presStyleCnt="0"/>
      <dgm:spPr/>
    </dgm:pt>
    <dgm:pt modelId="{3982D062-C02A-44A3-BD4B-6651B8F2B0B8}" type="pres">
      <dgm:prSet presAssocID="{45B11FE3-D293-4E39-98AA-C83C2C096C47}" presName="centerShape" presStyleCnt="0"/>
      <dgm:spPr/>
    </dgm:pt>
    <dgm:pt modelId="{7888D960-7A18-4313-A425-F1848B66937A}" type="pres">
      <dgm:prSet presAssocID="{45B11FE3-D293-4E39-98AA-C83C2C096C47}" presName="connSite" presStyleLbl="node1" presStyleIdx="0" presStyleCnt="6"/>
      <dgm:spPr/>
    </dgm:pt>
    <dgm:pt modelId="{97464195-6F2F-4937-A46B-C3CAB9758AD4}" type="pres">
      <dgm:prSet presAssocID="{45B11FE3-D293-4E39-98AA-C83C2C096C47}" presName="visible" presStyleLbl="nod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6D75959D-5263-415E-AEE8-796D0933C971}" type="pres">
      <dgm:prSet presAssocID="{0129F7E8-1E58-4371-9480-82C777D42665}" presName="Name25" presStyleLbl="parChTrans1D1" presStyleIdx="0" presStyleCnt="5"/>
      <dgm:spPr/>
    </dgm:pt>
    <dgm:pt modelId="{F7766108-0182-4D9C-BFA6-92302CCCE150}" type="pres">
      <dgm:prSet presAssocID="{34FFB56A-E289-4D55-AA86-55309D67A0A1}" presName="node" presStyleCnt="0"/>
      <dgm:spPr/>
    </dgm:pt>
    <dgm:pt modelId="{0670C5C0-97E1-4C94-BCC6-450A7101C6F4}" type="pres">
      <dgm:prSet presAssocID="{34FFB56A-E289-4D55-AA86-55309D67A0A1}" presName="parentNode" presStyleLbl="node1" presStyleIdx="1" presStyleCnt="6">
        <dgm:presLayoutVars>
          <dgm:chMax val="1"/>
          <dgm:bulletEnabled val="1"/>
        </dgm:presLayoutVars>
      </dgm:prSet>
      <dgm:spPr/>
    </dgm:pt>
    <dgm:pt modelId="{83E58486-942F-4DD2-A881-312BA9EAC39A}" type="pres">
      <dgm:prSet presAssocID="{34FFB56A-E289-4D55-AA86-55309D67A0A1}" presName="childNode" presStyleLbl="revTx" presStyleIdx="0" presStyleCnt="5">
        <dgm:presLayoutVars>
          <dgm:bulletEnabled val="1"/>
        </dgm:presLayoutVars>
      </dgm:prSet>
      <dgm:spPr/>
    </dgm:pt>
    <dgm:pt modelId="{863BB943-78D4-4B9E-905B-1919D5FA67A3}" type="pres">
      <dgm:prSet presAssocID="{D0DB94F4-5521-42B3-93D6-A59E9D2AACAB}" presName="Name25" presStyleLbl="parChTrans1D1" presStyleIdx="1" presStyleCnt="5"/>
      <dgm:spPr/>
    </dgm:pt>
    <dgm:pt modelId="{9295FE1B-6278-48D6-A977-955AF93A0BE4}" type="pres">
      <dgm:prSet presAssocID="{481EFA97-D6D2-4750-B020-AA29A771DBAB}" presName="node" presStyleCnt="0"/>
      <dgm:spPr/>
    </dgm:pt>
    <dgm:pt modelId="{19632762-6140-4224-B3C0-921796838BF5}" type="pres">
      <dgm:prSet presAssocID="{481EFA97-D6D2-4750-B020-AA29A771DBAB}" presName="parentNode" presStyleLbl="node1" presStyleIdx="2" presStyleCnt="6">
        <dgm:presLayoutVars>
          <dgm:chMax val="1"/>
          <dgm:bulletEnabled val="1"/>
        </dgm:presLayoutVars>
      </dgm:prSet>
      <dgm:spPr/>
    </dgm:pt>
    <dgm:pt modelId="{3D509CFD-3D15-4308-AF12-8E129CCE08EE}" type="pres">
      <dgm:prSet presAssocID="{481EFA97-D6D2-4750-B020-AA29A771DBAB}" presName="childNode" presStyleLbl="revTx" presStyleIdx="1" presStyleCnt="5">
        <dgm:presLayoutVars>
          <dgm:bulletEnabled val="1"/>
        </dgm:presLayoutVars>
      </dgm:prSet>
      <dgm:spPr/>
    </dgm:pt>
    <dgm:pt modelId="{7C464647-544C-445A-B091-A1B930100845}" type="pres">
      <dgm:prSet presAssocID="{E32FA7CB-06D2-4143-8FC4-764A43A1AD69}" presName="Name25" presStyleLbl="parChTrans1D1" presStyleIdx="2" presStyleCnt="5"/>
      <dgm:spPr/>
    </dgm:pt>
    <dgm:pt modelId="{3A38BB62-157C-45A4-8481-C24810FE6F93}" type="pres">
      <dgm:prSet presAssocID="{3F1D75EC-F887-4F3D-9FA6-42602488FBC6}" presName="node" presStyleCnt="0"/>
      <dgm:spPr/>
    </dgm:pt>
    <dgm:pt modelId="{767EE2AA-645C-4AFD-9BF2-E15B71039BA4}" type="pres">
      <dgm:prSet presAssocID="{3F1D75EC-F887-4F3D-9FA6-42602488FBC6}" presName="parentNode" presStyleLbl="node1" presStyleIdx="3" presStyleCnt="6">
        <dgm:presLayoutVars>
          <dgm:chMax val="1"/>
          <dgm:bulletEnabled val="1"/>
        </dgm:presLayoutVars>
      </dgm:prSet>
      <dgm:spPr/>
    </dgm:pt>
    <dgm:pt modelId="{A2767D38-F678-4624-8EE2-52018A8FF474}" type="pres">
      <dgm:prSet presAssocID="{3F1D75EC-F887-4F3D-9FA6-42602488FBC6}" presName="childNode" presStyleLbl="revTx" presStyleIdx="2" presStyleCnt="5">
        <dgm:presLayoutVars>
          <dgm:bulletEnabled val="1"/>
        </dgm:presLayoutVars>
      </dgm:prSet>
      <dgm:spPr/>
    </dgm:pt>
    <dgm:pt modelId="{D08E0986-BC7F-4FC3-B22A-3F653EB94C04}" type="pres">
      <dgm:prSet presAssocID="{495AA4A7-3A44-4F3A-AD72-FFB902ADBF4D}" presName="Name25" presStyleLbl="parChTrans1D1" presStyleIdx="3" presStyleCnt="5"/>
      <dgm:spPr/>
    </dgm:pt>
    <dgm:pt modelId="{864F17E2-8FB7-4DC6-AE27-6EFE1799594D}" type="pres">
      <dgm:prSet presAssocID="{723DF2C8-1ADB-463B-9979-B85ED84AAFB5}" presName="node" presStyleCnt="0"/>
      <dgm:spPr/>
    </dgm:pt>
    <dgm:pt modelId="{FB2A789E-834E-4CB6-BEF0-5278C4A9301E}" type="pres">
      <dgm:prSet presAssocID="{723DF2C8-1ADB-463B-9979-B85ED84AAFB5}" presName="parentNode" presStyleLbl="node1" presStyleIdx="4" presStyleCnt="6" custScaleX="100311">
        <dgm:presLayoutVars>
          <dgm:chMax val="1"/>
          <dgm:bulletEnabled val="1"/>
        </dgm:presLayoutVars>
      </dgm:prSet>
      <dgm:spPr/>
    </dgm:pt>
    <dgm:pt modelId="{BAB81243-5B50-485C-A67F-5EC302F678E5}" type="pres">
      <dgm:prSet presAssocID="{723DF2C8-1ADB-463B-9979-B85ED84AAFB5}" presName="childNode" presStyleLbl="revTx" presStyleIdx="3" presStyleCnt="5">
        <dgm:presLayoutVars>
          <dgm:bulletEnabled val="1"/>
        </dgm:presLayoutVars>
      </dgm:prSet>
      <dgm:spPr/>
    </dgm:pt>
    <dgm:pt modelId="{1FEA8E4D-B62D-400A-B534-8017DAA6BC2C}" type="pres">
      <dgm:prSet presAssocID="{FAD7CDE8-DE80-4C1A-BD08-DFD1BAE68FF3}" presName="Name25" presStyleLbl="parChTrans1D1" presStyleIdx="4" presStyleCnt="5"/>
      <dgm:spPr/>
    </dgm:pt>
    <dgm:pt modelId="{1BF4B222-1D3F-41FA-94F2-D01DF317ADB7}" type="pres">
      <dgm:prSet presAssocID="{3C81FBC6-B457-46C6-B33E-B3A613197223}" presName="node" presStyleCnt="0"/>
      <dgm:spPr/>
    </dgm:pt>
    <dgm:pt modelId="{CC8D8E8A-8972-4F76-9948-0A215ACCD3A2}" type="pres">
      <dgm:prSet presAssocID="{3C81FBC6-B457-46C6-B33E-B3A613197223}" presName="parentNode" presStyleLbl="node1" presStyleIdx="5" presStyleCnt="6">
        <dgm:presLayoutVars>
          <dgm:chMax val="1"/>
          <dgm:bulletEnabled val="1"/>
        </dgm:presLayoutVars>
      </dgm:prSet>
      <dgm:spPr/>
    </dgm:pt>
    <dgm:pt modelId="{C682E69B-093F-4E5E-AC9B-1D226D1F5BE8}" type="pres">
      <dgm:prSet presAssocID="{3C81FBC6-B457-46C6-B33E-B3A613197223}" presName="childNode" presStyleLbl="revTx" presStyleIdx="4" presStyleCnt="5">
        <dgm:presLayoutVars>
          <dgm:bulletEnabled val="1"/>
        </dgm:presLayoutVars>
      </dgm:prSet>
      <dgm:spPr/>
    </dgm:pt>
  </dgm:ptLst>
  <dgm:cxnLst>
    <dgm:cxn modelId="{B1B0CA0B-AAF0-427D-86FA-C04D6288DE87}" type="presOf" srcId="{3F1D75EC-F887-4F3D-9FA6-42602488FBC6}" destId="{767EE2AA-645C-4AFD-9BF2-E15B71039BA4}" srcOrd="0" destOrd="0" presId="urn:microsoft.com/office/officeart/2005/8/layout/radial2"/>
    <dgm:cxn modelId="{21F9700C-1393-47D6-A4DF-B822E2AAD406}" type="presOf" srcId="{E32FA7CB-06D2-4143-8FC4-764A43A1AD69}" destId="{7C464647-544C-445A-B091-A1B930100845}" srcOrd="0" destOrd="0" presId="urn:microsoft.com/office/officeart/2005/8/layout/radial2"/>
    <dgm:cxn modelId="{C41B5C0F-C20A-4A4E-978D-3E77FE821B91}" type="presOf" srcId="{0129F7E8-1E58-4371-9480-82C777D42665}" destId="{6D75959D-5263-415E-AEE8-796D0933C971}" srcOrd="0" destOrd="0" presId="urn:microsoft.com/office/officeart/2005/8/layout/radial2"/>
    <dgm:cxn modelId="{BFF0921D-9835-4137-9423-35807C0E0638}" srcId="{45B11FE3-D293-4E39-98AA-C83C2C096C47}" destId="{481EFA97-D6D2-4750-B020-AA29A771DBAB}" srcOrd="1" destOrd="0" parTransId="{D0DB94F4-5521-42B3-93D6-A59E9D2AACAB}" sibTransId="{AC25EDFB-1788-460E-9568-227B369EA5F6}"/>
    <dgm:cxn modelId="{76F82120-66A4-438B-AB07-6F2160865E1A}" type="presOf" srcId="{F82ADFBC-43E6-49D3-B837-18AD6BD6B59A}" destId="{3D509CFD-3D15-4308-AF12-8E129CCE08EE}" srcOrd="0" destOrd="0" presId="urn:microsoft.com/office/officeart/2005/8/layout/radial2"/>
    <dgm:cxn modelId="{8F2E3F22-1E48-4537-9D56-3799E8EEE9DC}" srcId="{723DF2C8-1ADB-463B-9979-B85ED84AAFB5}" destId="{A8E2EF97-203E-4529-B217-7136813B1BD2}" srcOrd="0" destOrd="0" parTransId="{36ECD2A8-C719-4281-AF3E-DA9CBF8C3DD5}" sibTransId="{41F0AD88-74BC-4AA2-AAFA-EAD0EC84F85C}"/>
    <dgm:cxn modelId="{09E3E624-B8C2-49E7-B7E0-E01991BE840F}" srcId="{3C81FBC6-B457-46C6-B33E-B3A613197223}" destId="{F7327935-61BB-4D90-A791-DB1440BEC0C9}" srcOrd="0" destOrd="0" parTransId="{EE6EC08B-98F5-4218-8401-5C3B2A5EC1AF}" sibTransId="{4BD13B8D-B7AC-4DB4-9318-EF2BA74E562D}"/>
    <dgm:cxn modelId="{2A41062C-2E84-4599-B683-394CB2CDC7C7}" type="presOf" srcId="{B31E169A-A7F1-42AF-B77F-6D592E095A43}" destId="{83E58486-942F-4DD2-A881-312BA9EAC39A}" srcOrd="0" destOrd="1" presId="urn:microsoft.com/office/officeart/2005/8/layout/radial2"/>
    <dgm:cxn modelId="{450D2F2C-9D18-44BE-85F9-AFA97F5C9E06}" type="presOf" srcId="{FAD7CDE8-DE80-4C1A-BD08-DFD1BAE68FF3}" destId="{1FEA8E4D-B62D-400A-B534-8017DAA6BC2C}" srcOrd="0" destOrd="0" presId="urn:microsoft.com/office/officeart/2005/8/layout/radial2"/>
    <dgm:cxn modelId="{83B7FF32-831D-482A-9DEF-E7F7DC442575}" type="presOf" srcId="{3C81FBC6-B457-46C6-B33E-B3A613197223}" destId="{CC8D8E8A-8972-4F76-9948-0A215ACCD3A2}" srcOrd="0" destOrd="0" presId="urn:microsoft.com/office/officeart/2005/8/layout/radial2"/>
    <dgm:cxn modelId="{C544525D-696D-479C-A07A-DE1B308A80AF}" srcId="{45B11FE3-D293-4E39-98AA-C83C2C096C47}" destId="{34FFB56A-E289-4D55-AA86-55309D67A0A1}" srcOrd="0" destOrd="0" parTransId="{0129F7E8-1E58-4371-9480-82C777D42665}" sibTransId="{95FAB4CA-0754-43F0-817B-9BFE4F304AF1}"/>
    <dgm:cxn modelId="{5957C36A-18C1-48F3-A84C-6D86560C5C09}" type="presOf" srcId="{0E301D27-C2BA-4D75-A82E-5F2DC86720B7}" destId="{BAB81243-5B50-485C-A67F-5EC302F678E5}" srcOrd="0" destOrd="1" presId="urn:microsoft.com/office/officeart/2005/8/layout/radial2"/>
    <dgm:cxn modelId="{F84E794C-25BE-4370-AEE8-84457F613A8C}" srcId="{3F1D75EC-F887-4F3D-9FA6-42602488FBC6}" destId="{B0F3AB20-8423-4BC6-85C1-72647D6CAAA7}" srcOrd="0" destOrd="0" parTransId="{EA4C29CB-B432-4952-ADB6-6F9147EAB991}" sibTransId="{5F8160C1-1F5F-46C5-8DD7-8545CEA2F32F}"/>
    <dgm:cxn modelId="{E0F78371-EDAD-4C9F-8751-B8945A4786DA}" srcId="{481EFA97-D6D2-4750-B020-AA29A771DBAB}" destId="{F82ADFBC-43E6-49D3-B837-18AD6BD6B59A}" srcOrd="0" destOrd="0" parTransId="{5F45E481-7256-4E94-B373-B2954B98C0D1}" sibTransId="{DF87B4D0-574C-4F81-A68B-0FBBD646C985}"/>
    <dgm:cxn modelId="{9F45C551-9E4F-4AA3-997A-127EF0D73DD4}" type="presOf" srcId="{4BD4B6CD-2BF9-4F4D-91F0-9ECBC98FF575}" destId="{3D509CFD-3D15-4308-AF12-8E129CCE08EE}" srcOrd="0" destOrd="1" presId="urn:microsoft.com/office/officeart/2005/8/layout/radial2"/>
    <dgm:cxn modelId="{451A5555-D6CB-4BFB-9FA6-33C91E3BCCC4}" type="presOf" srcId="{F7327935-61BB-4D90-A791-DB1440BEC0C9}" destId="{C682E69B-093F-4E5E-AC9B-1D226D1F5BE8}" srcOrd="0" destOrd="0" presId="urn:microsoft.com/office/officeart/2005/8/layout/radial2"/>
    <dgm:cxn modelId="{EC8EFA55-6579-45E4-8C53-9AEF7991D3A7}" type="presOf" srcId="{84138564-39D5-4291-8F68-960B775A7378}" destId="{83E58486-942F-4DD2-A881-312BA9EAC39A}" srcOrd="0" destOrd="0" presId="urn:microsoft.com/office/officeart/2005/8/layout/radial2"/>
    <dgm:cxn modelId="{92B21D76-E619-415D-896A-D93D9E563C6F}" srcId="{34FFB56A-E289-4D55-AA86-55309D67A0A1}" destId="{B31E169A-A7F1-42AF-B77F-6D592E095A43}" srcOrd="1" destOrd="0" parTransId="{CE386509-09DD-42C9-9564-BADF520ACDF3}" sibTransId="{31445642-F62D-4F47-A2C7-A10C4F09C178}"/>
    <dgm:cxn modelId="{DA8CBF77-4338-4F5D-BC59-7794E3C8B241}" type="presOf" srcId="{6C356587-2A6F-4119-A60B-BA254E762253}" destId="{83E58486-942F-4DD2-A881-312BA9EAC39A}" srcOrd="0" destOrd="2" presId="urn:microsoft.com/office/officeart/2005/8/layout/radial2"/>
    <dgm:cxn modelId="{D310D578-2D2C-4AD7-860D-2A38FDACAE19}" srcId="{3F1D75EC-F887-4F3D-9FA6-42602488FBC6}" destId="{9CAB98C9-16FE-43EB-A19D-21CB787A6B10}" srcOrd="1" destOrd="0" parTransId="{8734D13F-D8B7-4BAE-BED0-0BDCCAB07AA0}" sibTransId="{CDBB1F13-3B30-4699-9555-F890413BB0BF}"/>
    <dgm:cxn modelId="{3C63735A-B8D4-485F-82C3-D57557494196}" type="presOf" srcId="{481EFA97-D6D2-4750-B020-AA29A771DBAB}" destId="{19632762-6140-4224-B3C0-921796838BF5}" srcOrd="0" destOrd="0" presId="urn:microsoft.com/office/officeart/2005/8/layout/radial2"/>
    <dgm:cxn modelId="{6383457D-A360-4F14-A944-4C812F1D70B9}" type="presOf" srcId="{9CAB98C9-16FE-43EB-A19D-21CB787A6B10}" destId="{A2767D38-F678-4624-8EE2-52018A8FF474}" srcOrd="0" destOrd="1" presId="urn:microsoft.com/office/officeart/2005/8/layout/radial2"/>
    <dgm:cxn modelId="{4DAA0E84-6328-4442-A178-741AB371E7DD}" srcId="{34FFB56A-E289-4D55-AA86-55309D67A0A1}" destId="{6C356587-2A6F-4119-A60B-BA254E762253}" srcOrd="2" destOrd="0" parTransId="{058FF5D4-6ECB-4779-B875-8F1ECF05C937}" sibTransId="{BC34182C-AB9E-490C-B1D6-E37FDC4C49B1}"/>
    <dgm:cxn modelId="{05FB7184-C2E6-453F-973F-83019E57C116}" srcId="{45B11FE3-D293-4E39-98AA-C83C2C096C47}" destId="{3F1D75EC-F887-4F3D-9FA6-42602488FBC6}" srcOrd="2" destOrd="0" parTransId="{E32FA7CB-06D2-4143-8FC4-764A43A1AD69}" sibTransId="{05347476-D755-4876-9F71-92ACBDA9711B}"/>
    <dgm:cxn modelId="{B236B287-A8BB-4EF0-830E-1E3AA0EF2A94}" type="presOf" srcId="{45B11FE3-D293-4E39-98AA-C83C2C096C47}" destId="{842A4B41-81B0-442A-A47B-029C491E9505}" srcOrd="0" destOrd="0" presId="urn:microsoft.com/office/officeart/2005/8/layout/radial2"/>
    <dgm:cxn modelId="{2B1E418A-3469-4CE7-A56C-4789019D71C5}" srcId="{34FFB56A-E289-4D55-AA86-55309D67A0A1}" destId="{84138564-39D5-4291-8F68-960B775A7378}" srcOrd="0" destOrd="0" parTransId="{D172C008-C05D-435F-B40A-E10A6F52C950}" sibTransId="{7A606C1E-006E-499D-8F49-4439D2CEF053}"/>
    <dgm:cxn modelId="{B115AE8A-A970-411A-971F-1600F34693F9}" srcId="{45B11FE3-D293-4E39-98AA-C83C2C096C47}" destId="{3C81FBC6-B457-46C6-B33E-B3A613197223}" srcOrd="4" destOrd="0" parTransId="{FAD7CDE8-DE80-4C1A-BD08-DFD1BAE68FF3}" sibTransId="{7DB737E1-0695-4B60-A2E9-E06C4712F5B6}"/>
    <dgm:cxn modelId="{D10CBCA2-1981-4721-99E2-87B024AC5E89}" srcId="{45B11FE3-D293-4E39-98AA-C83C2C096C47}" destId="{723DF2C8-1ADB-463B-9979-B85ED84AAFB5}" srcOrd="3" destOrd="0" parTransId="{495AA4A7-3A44-4F3A-AD72-FFB902ADBF4D}" sibTransId="{B483ABBD-6D9F-413B-A0E3-715CD679C4A0}"/>
    <dgm:cxn modelId="{D57BE0A6-3D66-4609-AFDE-27DABBDA9DFE}" type="presOf" srcId="{723DF2C8-1ADB-463B-9979-B85ED84AAFB5}" destId="{FB2A789E-834E-4CB6-BEF0-5278C4A9301E}" srcOrd="0" destOrd="0" presId="urn:microsoft.com/office/officeart/2005/8/layout/radial2"/>
    <dgm:cxn modelId="{5669A3AF-D23B-45E7-B78F-48E8B3BD4940}" type="presOf" srcId="{34FFB56A-E289-4D55-AA86-55309D67A0A1}" destId="{0670C5C0-97E1-4C94-BCC6-450A7101C6F4}" srcOrd="0" destOrd="0" presId="urn:microsoft.com/office/officeart/2005/8/layout/radial2"/>
    <dgm:cxn modelId="{A136BDAF-C1E3-4388-BD08-F0F842538D81}" srcId="{481EFA97-D6D2-4750-B020-AA29A771DBAB}" destId="{4BD4B6CD-2BF9-4F4D-91F0-9ECBC98FF575}" srcOrd="1" destOrd="0" parTransId="{2A602C17-5B53-4AD8-99E5-AA91868DFC5D}" sibTransId="{025D771B-2B5F-4D41-A088-7B6E62EE802A}"/>
    <dgm:cxn modelId="{8D1269B5-5D6F-4319-AF2F-7AF18835A478}" type="presOf" srcId="{B0F3AB20-8423-4BC6-85C1-72647D6CAAA7}" destId="{A2767D38-F678-4624-8EE2-52018A8FF474}" srcOrd="0" destOrd="0" presId="urn:microsoft.com/office/officeart/2005/8/layout/radial2"/>
    <dgm:cxn modelId="{7C7D28CF-5862-47F7-AD78-CB596B981210}" type="presOf" srcId="{A8E2EF97-203E-4529-B217-7136813B1BD2}" destId="{BAB81243-5B50-485C-A67F-5EC302F678E5}" srcOrd="0" destOrd="0" presId="urn:microsoft.com/office/officeart/2005/8/layout/radial2"/>
    <dgm:cxn modelId="{9A3161D9-E868-47F7-B396-AEB38A45298A}" type="presOf" srcId="{D0DB94F4-5521-42B3-93D6-A59E9D2AACAB}" destId="{863BB943-78D4-4B9E-905B-1919D5FA67A3}" srcOrd="0" destOrd="0" presId="urn:microsoft.com/office/officeart/2005/8/layout/radial2"/>
    <dgm:cxn modelId="{AD6215E0-B48F-4932-BAB4-A8C1CBCF8D46}" type="presOf" srcId="{5D8B773B-2BD0-46D3-92FE-7703E6DF9EF8}" destId="{3D509CFD-3D15-4308-AF12-8E129CCE08EE}" srcOrd="0" destOrd="2" presId="urn:microsoft.com/office/officeart/2005/8/layout/radial2"/>
    <dgm:cxn modelId="{6B7011EC-4D30-40D3-BE9F-CA73A651F36C}" srcId="{481EFA97-D6D2-4750-B020-AA29A771DBAB}" destId="{5D8B773B-2BD0-46D3-92FE-7703E6DF9EF8}" srcOrd="2" destOrd="0" parTransId="{7BFB8A99-78BE-42E7-A186-C4AC4584F40C}" sibTransId="{64B56C6C-7716-40D7-BBA1-871A9C6EE7EC}"/>
    <dgm:cxn modelId="{64F60CF2-D49B-46FD-8878-FFAE11B9EF60}" srcId="{723DF2C8-1ADB-463B-9979-B85ED84AAFB5}" destId="{0E301D27-C2BA-4D75-A82E-5F2DC86720B7}" srcOrd="1" destOrd="0" parTransId="{F9D7DB4A-8C20-4033-AA08-8C89EBA72A1A}" sibTransId="{44BB5B6C-5362-4EEA-8946-4100EC9ECCAF}"/>
    <dgm:cxn modelId="{FDBE67F2-1B10-4B70-8F78-2E44F446BCEE}" type="presOf" srcId="{495AA4A7-3A44-4F3A-AD72-FFB902ADBF4D}" destId="{D08E0986-BC7F-4FC3-B22A-3F653EB94C04}" srcOrd="0" destOrd="0" presId="urn:microsoft.com/office/officeart/2005/8/layout/radial2"/>
    <dgm:cxn modelId="{488F84F1-DE1F-4AA0-AF5C-C091FDB90C61}" type="presParOf" srcId="{842A4B41-81B0-442A-A47B-029C491E9505}" destId="{25EC9BC3-9B01-455B-A596-7E63123E18EB}" srcOrd="0" destOrd="0" presId="urn:microsoft.com/office/officeart/2005/8/layout/radial2"/>
    <dgm:cxn modelId="{CE3DAE9E-792C-43BC-8793-0F163A736FA9}" type="presParOf" srcId="{25EC9BC3-9B01-455B-A596-7E63123E18EB}" destId="{3982D062-C02A-44A3-BD4B-6651B8F2B0B8}" srcOrd="0" destOrd="0" presId="urn:microsoft.com/office/officeart/2005/8/layout/radial2"/>
    <dgm:cxn modelId="{4FB46CCE-57DC-4A8A-9816-75C2024C16C2}" type="presParOf" srcId="{3982D062-C02A-44A3-BD4B-6651B8F2B0B8}" destId="{7888D960-7A18-4313-A425-F1848B66937A}" srcOrd="0" destOrd="0" presId="urn:microsoft.com/office/officeart/2005/8/layout/radial2"/>
    <dgm:cxn modelId="{00C17589-D7EA-45ED-9B90-2DD6D78D80A6}" type="presParOf" srcId="{3982D062-C02A-44A3-BD4B-6651B8F2B0B8}" destId="{97464195-6F2F-4937-A46B-C3CAB9758AD4}" srcOrd="1" destOrd="0" presId="urn:microsoft.com/office/officeart/2005/8/layout/radial2"/>
    <dgm:cxn modelId="{DA07E8A9-391D-49CE-AC01-7A2D78DFF9AA}" type="presParOf" srcId="{25EC9BC3-9B01-455B-A596-7E63123E18EB}" destId="{6D75959D-5263-415E-AEE8-796D0933C971}" srcOrd="1" destOrd="0" presId="urn:microsoft.com/office/officeart/2005/8/layout/radial2"/>
    <dgm:cxn modelId="{2325C8DB-EC07-44D5-85F0-F54DC20B85CE}" type="presParOf" srcId="{25EC9BC3-9B01-455B-A596-7E63123E18EB}" destId="{F7766108-0182-4D9C-BFA6-92302CCCE150}" srcOrd="2" destOrd="0" presId="urn:microsoft.com/office/officeart/2005/8/layout/radial2"/>
    <dgm:cxn modelId="{80F8AEF1-FB17-430F-9D5B-1AF6FA4839DE}" type="presParOf" srcId="{F7766108-0182-4D9C-BFA6-92302CCCE150}" destId="{0670C5C0-97E1-4C94-BCC6-450A7101C6F4}" srcOrd="0" destOrd="0" presId="urn:microsoft.com/office/officeart/2005/8/layout/radial2"/>
    <dgm:cxn modelId="{CAD57C27-855F-4025-B583-737B1CDAE4B8}" type="presParOf" srcId="{F7766108-0182-4D9C-BFA6-92302CCCE150}" destId="{83E58486-942F-4DD2-A881-312BA9EAC39A}" srcOrd="1" destOrd="0" presId="urn:microsoft.com/office/officeart/2005/8/layout/radial2"/>
    <dgm:cxn modelId="{F5C59617-1D10-4097-9FA4-7DF00FFD98BC}" type="presParOf" srcId="{25EC9BC3-9B01-455B-A596-7E63123E18EB}" destId="{863BB943-78D4-4B9E-905B-1919D5FA67A3}" srcOrd="3" destOrd="0" presId="urn:microsoft.com/office/officeart/2005/8/layout/radial2"/>
    <dgm:cxn modelId="{30502A39-303C-42A4-9F27-552F57CF58BE}" type="presParOf" srcId="{25EC9BC3-9B01-455B-A596-7E63123E18EB}" destId="{9295FE1B-6278-48D6-A977-955AF93A0BE4}" srcOrd="4" destOrd="0" presId="urn:microsoft.com/office/officeart/2005/8/layout/radial2"/>
    <dgm:cxn modelId="{00333E5F-3AED-4B5C-BCFE-A3FD0CCDD130}" type="presParOf" srcId="{9295FE1B-6278-48D6-A977-955AF93A0BE4}" destId="{19632762-6140-4224-B3C0-921796838BF5}" srcOrd="0" destOrd="0" presId="urn:microsoft.com/office/officeart/2005/8/layout/radial2"/>
    <dgm:cxn modelId="{CC4AFCC6-2001-4C2B-8DCF-178339C61E18}" type="presParOf" srcId="{9295FE1B-6278-48D6-A977-955AF93A0BE4}" destId="{3D509CFD-3D15-4308-AF12-8E129CCE08EE}" srcOrd="1" destOrd="0" presId="urn:microsoft.com/office/officeart/2005/8/layout/radial2"/>
    <dgm:cxn modelId="{3D253003-A863-4D4D-8092-ED8815E8207C}" type="presParOf" srcId="{25EC9BC3-9B01-455B-A596-7E63123E18EB}" destId="{7C464647-544C-445A-B091-A1B930100845}" srcOrd="5" destOrd="0" presId="urn:microsoft.com/office/officeart/2005/8/layout/radial2"/>
    <dgm:cxn modelId="{DBE804FB-F18D-46F1-96E5-E47A82FEE682}" type="presParOf" srcId="{25EC9BC3-9B01-455B-A596-7E63123E18EB}" destId="{3A38BB62-157C-45A4-8481-C24810FE6F93}" srcOrd="6" destOrd="0" presId="urn:microsoft.com/office/officeart/2005/8/layout/radial2"/>
    <dgm:cxn modelId="{65363A85-FFBA-4B22-B956-8E35E2AB96B8}" type="presParOf" srcId="{3A38BB62-157C-45A4-8481-C24810FE6F93}" destId="{767EE2AA-645C-4AFD-9BF2-E15B71039BA4}" srcOrd="0" destOrd="0" presId="urn:microsoft.com/office/officeart/2005/8/layout/radial2"/>
    <dgm:cxn modelId="{1C4E8BED-C071-4561-B02A-FBAE85E4D221}" type="presParOf" srcId="{3A38BB62-157C-45A4-8481-C24810FE6F93}" destId="{A2767D38-F678-4624-8EE2-52018A8FF474}" srcOrd="1" destOrd="0" presId="urn:microsoft.com/office/officeart/2005/8/layout/radial2"/>
    <dgm:cxn modelId="{CFA31109-C96E-48F7-9003-8BA43EA389B4}" type="presParOf" srcId="{25EC9BC3-9B01-455B-A596-7E63123E18EB}" destId="{D08E0986-BC7F-4FC3-B22A-3F653EB94C04}" srcOrd="7" destOrd="0" presId="urn:microsoft.com/office/officeart/2005/8/layout/radial2"/>
    <dgm:cxn modelId="{09CEF636-5EB4-48F2-A362-73DEF5248D49}" type="presParOf" srcId="{25EC9BC3-9B01-455B-A596-7E63123E18EB}" destId="{864F17E2-8FB7-4DC6-AE27-6EFE1799594D}" srcOrd="8" destOrd="0" presId="urn:microsoft.com/office/officeart/2005/8/layout/radial2"/>
    <dgm:cxn modelId="{E3F5E3DF-F692-493B-918F-211D3D936705}" type="presParOf" srcId="{864F17E2-8FB7-4DC6-AE27-6EFE1799594D}" destId="{FB2A789E-834E-4CB6-BEF0-5278C4A9301E}" srcOrd="0" destOrd="0" presId="urn:microsoft.com/office/officeart/2005/8/layout/radial2"/>
    <dgm:cxn modelId="{64F0FFA5-90A2-4039-A037-59FF7FA07D6D}" type="presParOf" srcId="{864F17E2-8FB7-4DC6-AE27-6EFE1799594D}" destId="{BAB81243-5B50-485C-A67F-5EC302F678E5}" srcOrd="1" destOrd="0" presId="urn:microsoft.com/office/officeart/2005/8/layout/radial2"/>
    <dgm:cxn modelId="{C18A67BB-365E-4C2D-B7B8-050A68E6FF64}" type="presParOf" srcId="{25EC9BC3-9B01-455B-A596-7E63123E18EB}" destId="{1FEA8E4D-B62D-400A-B534-8017DAA6BC2C}" srcOrd="9" destOrd="0" presId="urn:microsoft.com/office/officeart/2005/8/layout/radial2"/>
    <dgm:cxn modelId="{9ADF7EAC-6116-4B5D-B352-7D0E9844A013}" type="presParOf" srcId="{25EC9BC3-9B01-455B-A596-7E63123E18EB}" destId="{1BF4B222-1D3F-41FA-94F2-D01DF317ADB7}" srcOrd="10" destOrd="0" presId="urn:microsoft.com/office/officeart/2005/8/layout/radial2"/>
    <dgm:cxn modelId="{C1DE026C-ACF4-4DB5-A3F9-C539306BAEEA}" type="presParOf" srcId="{1BF4B222-1D3F-41FA-94F2-D01DF317ADB7}" destId="{CC8D8E8A-8972-4F76-9948-0A215ACCD3A2}" srcOrd="0" destOrd="0" presId="urn:microsoft.com/office/officeart/2005/8/layout/radial2"/>
    <dgm:cxn modelId="{E864523A-4233-4017-B78E-E952EFC8628F}" type="presParOf" srcId="{1BF4B222-1D3F-41FA-94F2-D01DF317ADB7}" destId="{C682E69B-093F-4E5E-AC9B-1D226D1F5BE8}" srcOrd="1" destOrd="0" presId="urn:microsoft.com/office/officeart/2005/8/layout/radial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A8E4D-B62D-400A-B534-8017DAA6BC2C}">
      <dsp:nvSpPr>
        <dsp:cNvPr id="0" name=""/>
        <dsp:cNvSpPr/>
      </dsp:nvSpPr>
      <dsp:spPr>
        <a:xfrm rot="7629353">
          <a:off x="3192220" y="2998035"/>
          <a:ext cx="1524579" cy="26059"/>
        </a:xfrm>
        <a:custGeom>
          <a:avLst/>
          <a:gdLst/>
          <a:ahLst/>
          <a:cxnLst/>
          <a:rect l="0" t="0" r="0" b="0"/>
          <a:pathLst>
            <a:path>
              <a:moveTo>
                <a:pt x="0" y="13029"/>
              </a:moveTo>
              <a:lnTo>
                <a:pt x="1524579" y="13029"/>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6F0A218-04CB-439A-A723-00A16BBEC90D}">
      <dsp:nvSpPr>
        <dsp:cNvPr id="0" name=""/>
        <dsp:cNvSpPr/>
      </dsp:nvSpPr>
      <dsp:spPr>
        <a:xfrm rot="8865504">
          <a:off x="2988474" y="2655583"/>
          <a:ext cx="1457676" cy="26059"/>
        </a:xfrm>
        <a:custGeom>
          <a:avLst/>
          <a:gdLst/>
          <a:ahLst/>
          <a:cxnLst/>
          <a:rect l="0" t="0" r="0" b="0"/>
          <a:pathLst>
            <a:path>
              <a:moveTo>
                <a:pt x="0" y="13029"/>
              </a:moveTo>
              <a:lnTo>
                <a:pt x="1457676" y="13029"/>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03F264B-0FDA-4FDE-BB31-581080C8376E}">
      <dsp:nvSpPr>
        <dsp:cNvPr id="0" name=""/>
        <dsp:cNvSpPr/>
      </dsp:nvSpPr>
      <dsp:spPr>
        <a:xfrm rot="10149202">
          <a:off x="2883689" y="2257264"/>
          <a:ext cx="1463149" cy="26059"/>
        </a:xfrm>
        <a:custGeom>
          <a:avLst/>
          <a:gdLst/>
          <a:ahLst/>
          <a:cxnLst/>
          <a:rect l="0" t="0" r="0" b="0"/>
          <a:pathLst>
            <a:path>
              <a:moveTo>
                <a:pt x="0" y="13029"/>
              </a:moveTo>
              <a:lnTo>
                <a:pt x="1463149" y="13029"/>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C464647-544C-445A-B091-A1B930100845}">
      <dsp:nvSpPr>
        <dsp:cNvPr id="0" name=""/>
        <dsp:cNvSpPr/>
      </dsp:nvSpPr>
      <dsp:spPr>
        <a:xfrm rot="11450798">
          <a:off x="2883689" y="1853512"/>
          <a:ext cx="1463149" cy="26059"/>
        </a:xfrm>
        <a:custGeom>
          <a:avLst/>
          <a:gdLst/>
          <a:ahLst/>
          <a:cxnLst/>
          <a:rect l="0" t="0" r="0" b="0"/>
          <a:pathLst>
            <a:path>
              <a:moveTo>
                <a:pt x="0" y="13029"/>
              </a:moveTo>
              <a:lnTo>
                <a:pt x="1463149" y="13029"/>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63BB943-78D4-4B9E-905B-1919D5FA67A3}">
      <dsp:nvSpPr>
        <dsp:cNvPr id="0" name=""/>
        <dsp:cNvSpPr/>
      </dsp:nvSpPr>
      <dsp:spPr>
        <a:xfrm rot="12734496">
          <a:off x="2988474" y="1455192"/>
          <a:ext cx="1457676" cy="26059"/>
        </a:xfrm>
        <a:custGeom>
          <a:avLst/>
          <a:gdLst/>
          <a:ahLst/>
          <a:cxnLst/>
          <a:rect l="0" t="0" r="0" b="0"/>
          <a:pathLst>
            <a:path>
              <a:moveTo>
                <a:pt x="0" y="13029"/>
              </a:moveTo>
              <a:lnTo>
                <a:pt x="1457676" y="13029"/>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D75959D-5263-415E-AEE8-796D0933C971}">
      <dsp:nvSpPr>
        <dsp:cNvPr id="0" name=""/>
        <dsp:cNvSpPr/>
      </dsp:nvSpPr>
      <dsp:spPr>
        <a:xfrm rot="13970647">
          <a:off x="3192220" y="1112740"/>
          <a:ext cx="1524579" cy="26059"/>
        </a:xfrm>
        <a:custGeom>
          <a:avLst/>
          <a:gdLst/>
          <a:ahLst/>
          <a:cxnLst/>
          <a:rect l="0" t="0" r="0" b="0"/>
          <a:pathLst>
            <a:path>
              <a:moveTo>
                <a:pt x="0" y="13029"/>
              </a:moveTo>
              <a:lnTo>
                <a:pt x="1524579" y="13029"/>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7464195-6F2F-4937-A46B-C3CAB9758AD4}">
      <dsp:nvSpPr>
        <dsp:cNvPr id="0" name=""/>
        <dsp:cNvSpPr/>
      </dsp:nvSpPr>
      <dsp:spPr>
        <a:xfrm>
          <a:off x="4190151" y="1589695"/>
          <a:ext cx="957445" cy="9574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670C5C0-97E1-4C94-BCC6-450A7101C6F4}">
      <dsp:nvSpPr>
        <dsp:cNvPr id="0" name=""/>
        <dsp:cNvSpPr/>
      </dsp:nvSpPr>
      <dsp:spPr>
        <a:xfrm>
          <a:off x="3033379" y="2071"/>
          <a:ext cx="574467" cy="574467"/>
        </a:xfrm>
        <a:prstGeom prst="ellipse">
          <a:avLst/>
        </a:prstGeom>
        <a:solidFill>
          <a:schemeClr val="accent5">
            <a:hueOff val="369563"/>
            <a:satOff val="-16391"/>
            <a:lumOff val="140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28-ID</a:t>
          </a:r>
        </a:p>
      </dsp:txBody>
      <dsp:txXfrm>
        <a:off x="3117508" y="86200"/>
        <a:ext cx="406209" cy="406209"/>
      </dsp:txXfrm>
    </dsp:sp>
    <dsp:sp modelId="{83E58486-942F-4DD2-A881-312BA9EAC39A}">
      <dsp:nvSpPr>
        <dsp:cNvPr id="0" name=""/>
        <dsp:cNvSpPr/>
      </dsp:nvSpPr>
      <dsp:spPr>
        <a:xfrm>
          <a:off x="2171677" y="2071"/>
          <a:ext cx="861701" cy="57446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High Resolution Diffraction</a:t>
          </a:r>
        </a:p>
        <a:p>
          <a:pPr marL="57150" lvl="1" indent="-57150" algn="l" defTabSz="400050">
            <a:lnSpc>
              <a:spcPct val="90000"/>
            </a:lnSpc>
            <a:spcBef>
              <a:spcPct val="0"/>
            </a:spcBef>
            <a:spcAft>
              <a:spcPct val="15000"/>
            </a:spcAft>
            <a:buChar char="•"/>
          </a:pPr>
          <a:r>
            <a:rPr lang="en-US" sz="900" b="1" kern="1200" dirty="0"/>
            <a:t>PDF</a:t>
          </a:r>
        </a:p>
      </dsp:txBody>
      <dsp:txXfrm>
        <a:off x="2171677" y="2071"/>
        <a:ext cx="861701" cy="574467"/>
      </dsp:txXfrm>
    </dsp:sp>
    <dsp:sp modelId="{19632762-6140-4224-B3C0-921796838BF5}">
      <dsp:nvSpPr>
        <dsp:cNvPr id="0" name=""/>
        <dsp:cNvSpPr/>
      </dsp:nvSpPr>
      <dsp:spPr>
        <a:xfrm>
          <a:off x="2570679" y="638923"/>
          <a:ext cx="574467" cy="574467"/>
        </a:xfrm>
        <a:prstGeom prst="ellipse">
          <a:avLst/>
        </a:prstGeom>
        <a:solidFill>
          <a:schemeClr val="accent5">
            <a:hueOff val="739127"/>
            <a:satOff val="-32781"/>
            <a:lumOff val="281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27-ID</a:t>
          </a:r>
        </a:p>
      </dsp:txBody>
      <dsp:txXfrm>
        <a:off x="2654808" y="723052"/>
        <a:ext cx="406209" cy="406209"/>
      </dsp:txXfrm>
    </dsp:sp>
    <dsp:sp modelId="{3D509CFD-3D15-4308-AF12-8E129CCE08EE}">
      <dsp:nvSpPr>
        <dsp:cNvPr id="0" name=""/>
        <dsp:cNvSpPr/>
      </dsp:nvSpPr>
      <dsp:spPr>
        <a:xfrm>
          <a:off x="1708977" y="638923"/>
          <a:ext cx="861701" cy="57446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White Beam Diffraction</a:t>
          </a:r>
        </a:p>
        <a:p>
          <a:pPr marL="57150" lvl="1" indent="-57150" algn="l" defTabSz="400050">
            <a:lnSpc>
              <a:spcPct val="90000"/>
            </a:lnSpc>
            <a:spcBef>
              <a:spcPct val="0"/>
            </a:spcBef>
            <a:spcAft>
              <a:spcPct val="15000"/>
            </a:spcAft>
            <a:buChar char="•"/>
          </a:pPr>
          <a:r>
            <a:rPr lang="en-US" sz="900" b="1" kern="1200" dirty="0"/>
            <a:t>Imaging Large Samples</a:t>
          </a:r>
        </a:p>
      </dsp:txBody>
      <dsp:txXfrm>
        <a:off x="1708977" y="638923"/>
        <a:ext cx="861701" cy="574467"/>
      </dsp:txXfrm>
    </dsp:sp>
    <dsp:sp modelId="{767EE2AA-645C-4AFD-9BF2-E15B71039BA4}">
      <dsp:nvSpPr>
        <dsp:cNvPr id="0" name=""/>
        <dsp:cNvSpPr/>
      </dsp:nvSpPr>
      <dsp:spPr>
        <a:xfrm>
          <a:off x="2327423" y="1387588"/>
          <a:ext cx="574467" cy="574467"/>
        </a:xfrm>
        <a:prstGeom prst="ellipse">
          <a:avLst/>
        </a:prstGeom>
        <a:solidFill>
          <a:schemeClr val="accent5">
            <a:hueOff val="1108690"/>
            <a:satOff val="-49172"/>
            <a:lumOff val="421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22-BM</a:t>
          </a:r>
        </a:p>
      </dsp:txBody>
      <dsp:txXfrm>
        <a:off x="2411552" y="1471717"/>
        <a:ext cx="406209" cy="406209"/>
      </dsp:txXfrm>
    </dsp:sp>
    <dsp:sp modelId="{A2767D38-F678-4624-8EE2-52018A8FF474}">
      <dsp:nvSpPr>
        <dsp:cNvPr id="0" name=""/>
        <dsp:cNvSpPr/>
      </dsp:nvSpPr>
      <dsp:spPr>
        <a:xfrm>
          <a:off x="1465722" y="1387588"/>
          <a:ext cx="861701" cy="57446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IR Spectroscopy</a:t>
          </a:r>
        </a:p>
      </dsp:txBody>
      <dsp:txXfrm>
        <a:off x="1465722" y="1387588"/>
        <a:ext cx="861701" cy="574467"/>
      </dsp:txXfrm>
    </dsp:sp>
    <dsp:sp modelId="{A51000A3-C948-43CA-AA27-B2F0F7FE171B}">
      <dsp:nvSpPr>
        <dsp:cNvPr id="0" name=""/>
        <dsp:cNvSpPr/>
      </dsp:nvSpPr>
      <dsp:spPr>
        <a:xfrm>
          <a:off x="2327423" y="2174780"/>
          <a:ext cx="574467" cy="574467"/>
        </a:xfrm>
        <a:prstGeom prst="ellipse">
          <a:avLst/>
        </a:prstGeom>
        <a:solidFill>
          <a:schemeClr val="accent5">
            <a:hueOff val="1478253"/>
            <a:satOff val="-65563"/>
            <a:lumOff val="562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4-ID</a:t>
          </a:r>
        </a:p>
      </dsp:txBody>
      <dsp:txXfrm>
        <a:off x="2411552" y="2258909"/>
        <a:ext cx="406209" cy="406209"/>
      </dsp:txXfrm>
    </dsp:sp>
    <dsp:sp modelId="{47C78EBC-C6EE-4DE2-B753-686736323637}">
      <dsp:nvSpPr>
        <dsp:cNvPr id="0" name=""/>
        <dsp:cNvSpPr/>
      </dsp:nvSpPr>
      <dsp:spPr>
        <a:xfrm>
          <a:off x="1465722" y="2174780"/>
          <a:ext cx="861701" cy="57446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Single-crystal</a:t>
          </a:r>
        </a:p>
        <a:p>
          <a:pPr marL="57150" lvl="1" indent="-57150" algn="l" defTabSz="400050">
            <a:lnSpc>
              <a:spcPct val="90000"/>
            </a:lnSpc>
            <a:spcBef>
              <a:spcPct val="0"/>
            </a:spcBef>
            <a:spcAft>
              <a:spcPct val="15000"/>
            </a:spcAft>
            <a:buChar char="•"/>
          </a:pPr>
          <a:r>
            <a:rPr lang="en-US" sz="900" b="1" kern="1200" dirty="0"/>
            <a:t>HP, low T, B</a:t>
          </a:r>
        </a:p>
        <a:p>
          <a:pPr marL="57150" lvl="1" indent="-57150" algn="l" defTabSz="400050">
            <a:lnSpc>
              <a:spcPct val="90000"/>
            </a:lnSpc>
            <a:spcBef>
              <a:spcPct val="0"/>
            </a:spcBef>
            <a:spcAft>
              <a:spcPct val="15000"/>
            </a:spcAft>
            <a:buChar char="•"/>
          </a:pPr>
          <a:r>
            <a:rPr lang="en-US" sz="900" b="1" kern="1200" dirty="0"/>
            <a:t>Diffuse Scattering</a:t>
          </a:r>
        </a:p>
      </dsp:txBody>
      <dsp:txXfrm>
        <a:off x="1465722" y="2174780"/>
        <a:ext cx="861701" cy="574467"/>
      </dsp:txXfrm>
    </dsp:sp>
    <dsp:sp modelId="{53A7702E-26C8-4683-B96C-162EA47F7427}">
      <dsp:nvSpPr>
        <dsp:cNvPr id="0" name=""/>
        <dsp:cNvSpPr/>
      </dsp:nvSpPr>
      <dsp:spPr>
        <a:xfrm>
          <a:off x="2570679" y="2923444"/>
          <a:ext cx="574467" cy="574467"/>
        </a:xfrm>
        <a:prstGeom prst="ellipse">
          <a:avLst/>
        </a:prstGeom>
        <a:solidFill>
          <a:schemeClr val="accent5">
            <a:hueOff val="1847816"/>
            <a:satOff val="-81953"/>
            <a:lumOff val="702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10-ID</a:t>
          </a:r>
        </a:p>
      </dsp:txBody>
      <dsp:txXfrm>
        <a:off x="2654808" y="3007573"/>
        <a:ext cx="406209" cy="406209"/>
      </dsp:txXfrm>
    </dsp:sp>
    <dsp:sp modelId="{EFF60508-05A7-44E0-AED8-6242A5131CAE}">
      <dsp:nvSpPr>
        <dsp:cNvPr id="0" name=""/>
        <dsp:cNvSpPr/>
      </dsp:nvSpPr>
      <dsp:spPr>
        <a:xfrm>
          <a:off x="1708977" y="2923444"/>
          <a:ext cx="861701" cy="57446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Phonons</a:t>
          </a:r>
        </a:p>
        <a:p>
          <a:pPr marL="57150" lvl="1" indent="-57150" algn="l" defTabSz="400050">
            <a:lnSpc>
              <a:spcPct val="90000"/>
            </a:lnSpc>
            <a:spcBef>
              <a:spcPct val="0"/>
            </a:spcBef>
            <a:spcAft>
              <a:spcPct val="15000"/>
            </a:spcAft>
            <a:buChar char="•"/>
          </a:pPr>
          <a:endParaRPr lang="en-US" sz="900" kern="1200" dirty="0"/>
        </a:p>
      </dsp:txBody>
      <dsp:txXfrm>
        <a:off x="1708977" y="2923444"/>
        <a:ext cx="861701" cy="574467"/>
      </dsp:txXfrm>
    </dsp:sp>
    <dsp:sp modelId="{CC8D8E8A-8972-4F76-9948-0A215ACCD3A2}">
      <dsp:nvSpPr>
        <dsp:cNvPr id="0" name=""/>
        <dsp:cNvSpPr/>
      </dsp:nvSpPr>
      <dsp:spPr>
        <a:xfrm>
          <a:off x="3033379" y="3560296"/>
          <a:ext cx="574467" cy="574467"/>
        </a:xfrm>
        <a:prstGeom prst="ellipse">
          <a:avLst/>
        </a:prstGeom>
        <a:solidFill>
          <a:schemeClr val="accent5">
            <a:hueOff val="2217380"/>
            <a:satOff val="-98344"/>
            <a:lumOff val="843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Lab</a:t>
          </a:r>
        </a:p>
      </dsp:txBody>
      <dsp:txXfrm>
        <a:off x="3117508" y="3644425"/>
        <a:ext cx="406209" cy="406209"/>
      </dsp:txXfrm>
    </dsp:sp>
    <dsp:sp modelId="{C682E69B-093F-4E5E-AC9B-1D226D1F5BE8}">
      <dsp:nvSpPr>
        <dsp:cNvPr id="0" name=""/>
        <dsp:cNvSpPr/>
      </dsp:nvSpPr>
      <dsp:spPr>
        <a:xfrm>
          <a:off x="2171677" y="3560296"/>
          <a:ext cx="861701" cy="57446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00050">
            <a:lnSpc>
              <a:spcPct val="90000"/>
            </a:lnSpc>
            <a:spcBef>
              <a:spcPct val="0"/>
            </a:spcBef>
            <a:spcAft>
              <a:spcPct val="15000"/>
            </a:spcAft>
            <a:buChar char="•"/>
          </a:pPr>
          <a:r>
            <a:rPr lang="en-US" sz="900" b="1" kern="1200" dirty="0"/>
            <a:t>Support Infrastructure</a:t>
          </a:r>
        </a:p>
      </dsp:txBody>
      <dsp:txXfrm>
        <a:off x="2171677" y="3560296"/>
        <a:ext cx="861701" cy="574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EA8E4D-B62D-400A-B534-8017DAA6BC2C}">
      <dsp:nvSpPr>
        <dsp:cNvPr id="0" name=""/>
        <dsp:cNvSpPr/>
      </dsp:nvSpPr>
      <dsp:spPr>
        <a:xfrm rot="3365006">
          <a:off x="2006313" y="2930955"/>
          <a:ext cx="1166482" cy="33574"/>
        </a:xfrm>
        <a:custGeom>
          <a:avLst/>
          <a:gdLst/>
          <a:ahLst/>
          <a:cxnLst/>
          <a:rect l="0" t="0" r="0" b="0"/>
          <a:pathLst>
            <a:path>
              <a:moveTo>
                <a:pt x="0" y="16787"/>
              </a:moveTo>
              <a:lnTo>
                <a:pt x="1166482" y="16787"/>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08E0986-BC7F-4FC3-B22A-3F653EB94C04}">
      <dsp:nvSpPr>
        <dsp:cNvPr id="0" name=""/>
        <dsp:cNvSpPr/>
      </dsp:nvSpPr>
      <dsp:spPr>
        <a:xfrm rot="1736346">
          <a:off x="2340215" y="2507139"/>
          <a:ext cx="1046578" cy="33574"/>
        </a:xfrm>
        <a:custGeom>
          <a:avLst/>
          <a:gdLst/>
          <a:ahLst/>
          <a:cxnLst/>
          <a:rect l="0" t="0" r="0" b="0"/>
          <a:pathLst>
            <a:path>
              <a:moveTo>
                <a:pt x="0" y="16787"/>
              </a:moveTo>
              <a:lnTo>
                <a:pt x="1046578" y="16787"/>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C464647-544C-445A-B091-A1B930100845}">
      <dsp:nvSpPr>
        <dsp:cNvPr id="0" name=""/>
        <dsp:cNvSpPr/>
      </dsp:nvSpPr>
      <dsp:spPr>
        <a:xfrm>
          <a:off x="2405556" y="2015212"/>
          <a:ext cx="1055299" cy="33574"/>
        </a:xfrm>
        <a:custGeom>
          <a:avLst/>
          <a:gdLst/>
          <a:ahLst/>
          <a:cxnLst/>
          <a:rect l="0" t="0" r="0" b="0"/>
          <a:pathLst>
            <a:path>
              <a:moveTo>
                <a:pt x="0" y="16787"/>
              </a:moveTo>
              <a:lnTo>
                <a:pt x="1055299" y="16787"/>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63BB943-78D4-4B9E-905B-1919D5FA67A3}">
      <dsp:nvSpPr>
        <dsp:cNvPr id="0" name=""/>
        <dsp:cNvSpPr/>
      </dsp:nvSpPr>
      <dsp:spPr>
        <a:xfrm rot="19863891">
          <a:off x="2340166" y="1523097"/>
          <a:ext cx="1047653" cy="33574"/>
        </a:xfrm>
        <a:custGeom>
          <a:avLst/>
          <a:gdLst/>
          <a:ahLst/>
          <a:cxnLst/>
          <a:rect l="0" t="0" r="0" b="0"/>
          <a:pathLst>
            <a:path>
              <a:moveTo>
                <a:pt x="0" y="16787"/>
              </a:moveTo>
              <a:lnTo>
                <a:pt x="1047653" y="16787"/>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D75959D-5263-415E-AEE8-796D0933C971}">
      <dsp:nvSpPr>
        <dsp:cNvPr id="0" name=""/>
        <dsp:cNvSpPr/>
      </dsp:nvSpPr>
      <dsp:spPr>
        <a:xfrm rot="18234994">
          <a:off x="2006313" y="1099470"/>
          <a:ext cx="1166482" cy="33574"/>
        </a:xfrm>
        <a:custGeom>
          <a:avLst/>
          <a:gdLst/>
          <a:ahLst/>
          <a:cxnLst/>
          <a:rect l="0" t="0" r="0" b="0"/>
          <a:pathLst>
            <a:path>
              <a:moveTo>
                <a:pt x="0" y="16787"/>
              </a:moveTo>
              <a:lnTo>
                <a:pt x="1166482" y="16787"/>
              </a:lnTo>
            </a:path>
          </a:pathLst>
        </a:custGeom>
        <a:no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7464195-6F2F-4937-A46B-C3CAB9758AD4}">
      <dsp:nvSpPr>
        <dsp:cNvPr id="0" name=""/>
        <dsp:cNvSpPr/>
      </dsp:nvSpPr>
      <dsp:spPr>
        <a:xfrm>
          <a:off x="1357048" y="1415230"/>
          <a:ext cx="1233539" cy="123353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670C5C0-97E1-4C94-BCC6-450A7101C6F4}">
      <dsp:nvSpPr>
        <dsp:cNvPr id="0" name=""/>
        <dsp:cNvSpPr/>
      </dsp:nvSpPr>
      <dsp:spPr>
        <a:xfrm>
          <a:off x="2762379" y="457"/>
          <a:ext cx="690544" cy="690544"/>
        </a:xfrm>
        <a:prstGeom prst="ellipse">
          <a:avLst/>
        </a:prstGeom>
        <a:solidFill>
          <a:schemeClr val="accent5">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Earth &amp; Planetary Science</a:t>
          </a:r>
        </a:p>
      </dsp:txBody>
      <dsp:txXfrm>
        <a:off x="2863507" y="101585"/>
        <a:ext cx="488288" cy="488288"/>
      </dsp:txXfrm>
    </dsp:sp>
    <dsp:sp modelId="{83E58486-942F-4DD2-A881-312BA9EAC39A}">
      <dsp:nvSpPr>
        <dsp:cNvPr id="0" name=""/>
        <dsp:cNvSpPr/>
      </dsp:nvSpPr>
      <dsp:spPr>
        <a:xfrm>
          <a:off x="3521979" y="457"/>
          <a:ext cx="1035816" cy="69054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Shallow Earth</a:t>
          </a:r>
        </a:p>
        <a:p>
          <a:pPr marL="57150" lvl="1" indent="-57150" algn="l" defTabSz="444500">
            <a:lnSpc>
              <a:spcPct val="90000"/>
            </a:lnSpc>
            <a:spcBef>
              <a:spcPct val="0"/>
            </a:spcBef>
            <a:spcAft>
              <a:spcPct val="15000"/>
            </a:spcAft>
            <a:buChar char="•"/>
          </a:pPr>
          <a:r>
            <a:rPr lang="en-US" sz="1000" b="1" kern="1200" dirty="0"/>
            <a:t>Fast Phenomena</a:t>
          </a:r>
        </a:p>
        <a:p>
          <a:pPr marL="57150" lvl="1" indent="-57150" algn="l" defTabSz="444500">
            <a:lnSpc>
              <a:spcPct val="90000"/>
            </a:lnSpc>
            <a:spcBef>
              <a:spcPct val="0"/>
            </a:spcBef>
            <a:spcAft>
              <a:spcPct val="15000"/>
            </a:spcAft>
            <a:buChar char="•"/>
          </a:pPr>
          <a:r>
            <a:rPr lang="en-US" sz="1000" b="1" kern="1200" dirty="0"/>
            <a:t>Earth &amp; Planetary Interiors</a:t>
          </a:r>
        </a:p>
      </dsp:txBody>
      <dsp:txXfrm>
        <a:off x="3521979" y="457"/>
        <a:ext cx="1035816" cy="690544"/>
      </dsp:txXfrm>
    </dsp:sp>
    <dsp:sp modelId="{19632762-6140-4224-B3C0-921796838BF5}">
      <dsp:nvSpPr>
        <dsp:cNvPr id="0" name=""/>
        <dsp:cNvSpPr/>
      </dsp:nvSpPr>
      <dsp:spPr>
        <a:xfrm>
          <a:off x="3279327" y="774124"/>
          <a:ext cx="690544" cy="690544"/>
        </a:xfrm>
        <a:prstGeom prst="ellipse">
          <a:avLst/>
        </a:prstGeom>
        <a:solidFill>
          <a:schemeClr val="accent6">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Physics</a:t>
          </a:r>
        </a:p>
      </dsp:txBody>
      <dsp:txXfrm>
        <a:off x="3380455" y="875252"/>
        <a:ext cx="488288" cy="488288"/>
      </dsp:txXfrm>
    </dsp:sp>
    <dsp:sp modelId="{3D509CFD-3D15-4308-AF12-8E129CCE08EE}">
      <dsp:nvSpPr>
        <dsp:cNvPr id="0" name=""/>
        <dsp:cNvSpPr/>
      </dsp:nvSpPr>
      <dsp:spPr>
        <a:xfrm>
          <a:off x="4038927" y="774124"/>
          <a:ext cx="1035816" cy="69054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HCE Systems</a:t>
          </a:r>
        </a:p>
        <a:p>
          <a:pPr marL="57150" lvl="1" indent="-57150" algn="l" defTabSz="444500">
            <a:lnSpc>
              <a:spcPct val="90000"/>
            </a:lnSpc>
            <a:spcBef>
              <a:spcPct val="0"/>
            </a:spcBef>
            <a:spcAft>
              <a:spcPct val="15000"/>
            </a:spcAft>
            <a:buChar char="•"/>
          </a:pPr>
          <a:r>
            <a:rPr lang="en-US" sz="1000" b="1" kern="1200" dirty="0" err="1"/>
            <a:t>Ferroic</a:t>
          </a:r>
          <a:r>
            <a:rPr lang="en-US" sz="1000" b="1" kern="1200" dirty="0"/>
            <a:t> Materials</a:t>
          </a:r>
        </a:p>
        <a:p>
          <a:pPr marL="57150" lvl="1" indent="-57150" algn="l" defTabSz="444500">
            <a:lnSpc>
              <a:spcPct val="90000"/>
            </a:lnSpc>
            <a:spcBef>
              <a:spcPct val="0"/>
            </a:spcBef>
            <a:spcAft>
              <a:spcPct val="15000"/>
            </a:spcAft>
            <a:buChar char="•"/>
          </a:pPr>
          <a:r>
            <a:rPr lang="en-US" sz="1000" b="1" kern="1200" dirty="0"/>
            <a:t>Warm Dense Matter</a:t>
          </a:r>
        </a:p>
      </dsp:txBody>
      <dsp:txXfrm>
        <a:off x="4038927" y="774124"/>
        <a:ext cx="1035816" cy="690544"/>
      </dsp:txXfrm>
    </dsp:sp>
    <dsp:sp modelId="{767EE2AA-645C-4AFD-9BF2-E15B71039BA4}">
      <dsp:nvSpPr>
        <dsp:cNvPr id="0" name=""/>
        <dsp:cNvSpPr/>
      </dsp:nvSpPr>
      <dsp:spPr>
        <a:xfrm>
          <a:off x="3460855" y="1686727"/>
          <a:ext cx="690544" cy="690544"/>
        </a:xfrm>
        <a:prstGeom prst="ellipse">
          <a:avLst/>
        </a:prstGeom>
        <a:solidFill>
          <a:schemeClr val="accent6">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Chemistry</a:t>
          </a:r>
        </a:p>
      </dsp:txBody>
      <dsp:txXfrm>
        <a:off x="3561983" y="1787855"/>
        <a:ext cx="488288" cy="488288"/>
      </dsp:txXfrm>
    </dsp:sp>
    <dsp:sp modelId="{A2767D38-F678-4624-8EE2-52018A8FF474}">
      <dsp:nvSpPr>
        <dsp:cNvPr id="0" name=""/>
        <dsp:cNvSpPr/>
      </dsp:nvSpPr>
      <dsp:spPr>
        <a:xfrm>
          <a:off x="4220455" y="1686727"/>
          <a:ext cx="1035816" cy="69054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Reactions</a:t>
          </a:r>
        </a:p>
        <a:p>
          <a:pPr marL="57150" lvl="1" indent="-57150" algn="l" defTabSz="444500">
            <a:lnSpc>
              <a:spcPct val="90000"/>
            </a:lnSpc>
            <a:spcBef>
              <a:spcPct val="0"/>
            </a:spcBef>
            <a:spcAft>
              <a:spcPct val="15000"/>
            </a:spcAft>
            <a:buChar char="•"/>
          </a:pPr>
          <a:r>
            <a:rPr lang="en-US" sz="1000" b="1" kern="1200" dirty="0"/>
            <a:t>Crystallization</a:t>
          </a:r>
        </a:p>
      </dsp:txBody>
      <dsp:txXfrm>
        <a:off x="4220455" y="1686727"/>
        <a:ext cx="1035816" cy="690544"/>
      </dsp:txXfrm>
    </dsp:sp>
    <dsp:sp modelId="{FB2A789E-834E-4CB6-BEF0-5278C4A9301E}">
      <dsp:nvSpPr>
        <dsp:cNvPr id="0" name=""/>
        <dsp:cNvSpPr/>
      </dsp:nvSpPr>
      <dsp:spPr>
        <a:xfrm>
          <a:off x="3277985" y="2599330"/>
          <a:ext cx="692692" cy="690544"/>
        </a:xfrm>
        <a:prstGeom prst="ellipse">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Material Science</a:t>
          </a:r>
        </a:p>
      </dsp:txBody>
      <dsp:txXfrm>
        <a:off x="3379427" y="2700458"/>
        <a:ext cx="489808" cy="488288"/>
      </dsp:txXfrm>
    </dsp:sp>
    <dsp:sp modelId="{BAB81243-5B50-485C-A67F-5EC302F678E5}">
      <dsp:nvSpPr>
        <dsp:cNvPr id="0" name=""/>
        <dsp:cNvSpPr/>
      </dsp:nvSpPr>
      <dsp:spPr>
        <a:xfrm>
          <a:off x="4037047" y="2599330"/>
          <a:ext cx="1039038" cy="69054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New Materials</a:t>
          </a:r>
        </a:p>
        <a:p>
          <a:pPr marL="57150" lvl="1" indent="-57150" algn="l" defTabSz="444500">
            <a:lnSpc>
              <a:spcPct val="90000"/>
            </a:lnSpc>
            <a:spcBef>
              <a:spcPct val="0"/>
            </a:spcBef>
            <a:spcAft>
              <a:spcPct val="15000"/>
            </a:spcAft>
            <a:buChar char="•"/>
          </a:pPr>
          <a:r>
            <a:rPr lang="en-US" sz="1000" b="1" kern="1200" dirty="0"/>
            <a:t>Complex Crystal Structures</a:t>
          </a:r>
        </a:p>
      </dsp:txBody>
      <dsp:txXfrm>
        <a:off x="4037047" y="2599330"/>
        <a:ext cx="1039038" cy="690544"/>
      </dsp:txXfrm>
    </dsp:sp>
    <dsp:sp modelId="{CC8D8E8A-8972-4F76-9948-0A215ACCD3A2}">
      <dsp:nvSpPr>
        <dsp:cNvPr id="0" name=""/>
        <dsp:cNvSpPr/>
      </dsp:nvSpPr>
      <dsp:spPr>
        <a:xfrm>
          <a:off x="2762379" y="3372997"/>
          <a:ext cx="690544" cy="690544"/>
        </a:xfrm>
        <a:prstGeom prst="ellipse">
          <a:avLst/>
        </a:prstGeom>
        <a:solidFill>
          <a:schemeClr val="accent6">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Life Sciences</a:t>
          </a:r>
        </a:p>
      </dsp:txBody>
      <dsp:txXfrm>
        <a:off x="2863507" y="3474125"/>
        <a:ext cx="488288" cy="488288"/>
      </dsp:txXfrm>
    </dsp:sp>
    <dsp:sp modelId="{C682E69B-093F-4E5E-AC9B-1D226D1F5BE8}">
      <dsp:nvSpPr>
        <dsp:cNvPr id="0" name=""/>
        <dsp:cNvSpPr/>
      </dsp:nvSpPr>
      <dsp:spPr>
        <a:xfrm>
          <a:off x="3521979" y="3372997"/>
          <a:ext cx="1035816" cy="690544"/>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t>Extremophiles</a:t>
          </a:r>
        </a:p>
      </dsp:txBody>
      <dsp:txXfrm>
        <a:off x="3521979" y="3372997"/>
        <a:ext cx="1035816" cy="690544"/>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1212A-6713-9B46-9D4C-CE045CFFA66C}" type="datetimeFigureOut">
              <a:rPr lang="en-US" smtClean="0"/>
              <a:t>9/28/2018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CA23D7-9BBC-0A46-8092-2196AD635B24}" type="slidenum">
              <a:rPr lang="en-US" smtClean="0"/>
              <a:t>‹#›</a:t>
            </a:fld>
            <a:endParaRPr lang="en-US"/>
          </a:p>
        </p:txBody>
      </p:sp>
    </p:spTree>
    <p:extLst>
      <p:ext uri="{BB962C8B-B14F-4D97-AF65-F5344CB8AC3E}">
        <p14:creationId xmlns:p14="http://schemas.microsoft.com/office/powerpoint/2010/main" val="2952179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Rock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1</a:t>
            </a:fld>
            <a:endParaRPr lang="en-US"/>
          </a:p>
        </p:txBody>
      </p:sp>
    </p:spTree>
    <p:extLst>
      <p:ext uri="{BB962C8B-B14F-4D97-AF65-F5344CB8AC3E}">
        <p14:creationId xmlns:p14="http://schemas.microsoft.com/office/powerpoint/2010/main" val="648443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Mapping stacking defects and strain in a single </a:t>
            </a:r>
            <a:r>
              <a:rPr lang="en-US" dirty="0" err="1"/>
              <a:t>InGaAs</a:t>
            </a:r>
            <a:r>
              <a:rPr lang="en-US" dirty="0"/>
              <a:t> nanowire (S. </a:t>
            </a:r>
            <a:r>
              <a:rPr lang="en-US" dirty="0" err="1"/>
              <a:t>Hruszbewycz</a:t>
            </a:r>
            <a:r>
              <a:rPr lang="en-US" dirty="0"/>
              <a:t>, Argonne)</a:t>
            </a:r>
          </a:p>
        </p:txBody>
      </p:sp>
      <p:sp>
        <p:nvSpPr>
          <p:cNvPr id="4" name="Slide Number Placeholder 3"/>
          <p:cNvSpPr>
            <a:spLocks noGrp="1"/>
          </p:cNvSpPr>
          <p:nvPr>
            <p:ph type="sldNum" sz="quarter" idx="10"/>
          </p:nvPr>
        </p:nvSpPr>
        <p:spPr/>
        <p:txBody>
          <a:bodyPr/>
          <a:lstStyle/>
          <a:p>
            <a:fld id="{31CA23D7-9BBC-0A46-8092-2196AD635B24}" type="slidenum">
              <a:rPr lang="en-US" smtClean="0"/>
              <a:t>13</a:t>
            </a:fld>
            <a:endParaRPr lang="en-US"/>
          </a:p>
        </p:txBody>
      </p:sp>
    </p:spTree>
    <p:extLst>
      <p:ext uri="{BB962C8B-B14F-4D97-AF65-F5344CB8AC3E}">
        <p14:creationId xmlns:p14="http://schemas.microsoft.com/office/powerpoint/2010/main" val="109976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Kopittke</a:t>
            </a:r>
            <a:r>
              <a:rPr lang="en-US" sz="1200" dirty="0"/>
              <a:t>, P.M., T. </a:t>
            </a:r>
            <a:r>
              <a:rPr lang="en-US" sz="1200" dirty="0" err="1"/>
              <a:t>Punshon</a:t>
            </a:r>
            <a:r>
              <a:rPr lang="en-US" sz="1200" dirty="0"/>
              <a:t>, D. Paterson, R. Tappero, P. Weng, P. Blamey, A. van der Ent, and E. </a:t>
            </a:r>
            <a:r>
              <a:rPr lang="en-US" sz="1200" dirty="0" err="1"/>
              <a:t>Lombi</a:t>
            </a:r>
            <a:r>
              <a:rPr lang="en-US" sz="1200" dirty="0"/>
              <a:t>.  2018.  Synchrotron-based X-ray fluorescence microscopy as a technique for imaging of elements in plants.  Plant Physiology (DOI: 10.1104/pp.18.00759).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indent="0">
              <a:spcBef>
                <a:spcPts val="0"/>
              </a:spcBef>
              <a:spcAft>
                <a:spcPts val="918"/>
              </a:spcAft>
              <a:buFont typeface="StarSymbol" pitchFamily="2"/>
              <a:buNone/>
              <a:defRPr/>
            </a:pPr>
            <a:r>
              <a:rPr lang="en-US" sz="1200" dirty="0">
                <a:solidFill>
                  <a:srgbClr val="100010"/>
                </a:solidFill>
                <a:latin typeface="Arial" pitchFamily="18"/>
                <a:ea typeface="Andale Sans UI" pitchFamily="2"/>
                <a:cs typeface="Tahoma" pitchFamily="2"/>
              </a:rPr>
              <a:t>4-BM (XFM): X-ray Fluorescence Microprobe beamline, power diffraction capability will commission in the cycle of Sep.-Dec. 2018;</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17</a:t>
            </a:fld>
            <a:endParaRPr lang="en-US"/>
          </a:p>
        </p:txBody>
      </p:sp>
    </p:spTree>
    <p:extLst>
      <p:ext uri="{BB962C8B-B14F-4D97-AF65-F5344CB8AC3E}">
        <p14:creationId xmlns:p14="http://schemas.microsoft.com/office/powerpoint/2010/main" val="109294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XPCS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MS Mincho" panose="02020609040205080304" pitchFamily="49" charset="-128"/>
                <a:cs typeface="Times New Roman" panose="02020603050405020304" pitchFamily="18" charset="0"/>
              </a:rPr>
              <a:t>Complete construction of FIS/MET and transition into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MS Mincho" panose="02020609040205080304" pitchFamily="49" charset="-128"/>
              <a:cs typeface="Times New Roman" panose="02020603050405020304" pitchFamily="18" charset="0"/>
            </a:endParaRPr>
          </a:p>
          <a:p>
            <a:r>
              <a:rPr lang="en-US" sz="1200" i="1" u="sng" kern="1200" dirty="0">
                <a:solidFill>
                  <a:schemeClr val="tx1"/>
                </a:solidFill>
                <a:effectLst/>
                <a:latin typeface="+mn-lt"/>
                <a:ea typeface="+mn-ea"/>
                <a:cs typeface="+mn-cs"/>
              </a:rPr>
              <a:t>Soft X-Ray Scattering and Spectroscopy</a:t>
            </a:r>
            <a:r>
              <a:rPr lang="en-US" sz="1200" kern="1200" dirty="0">
                <a:solidFill>
                  <a:schemeClr val="tx1"/>
                </a:solidFill>
                <a:effectLst/>
                <a:latin typeface="+mn-lt"/>
                <a:ea typeface="+mn-ea"/>
                <a:cs typeface="+mn-cs"/>
              </a:rPr>
              <a:t> program develops and operates six beamlines that exploit the best source properties of the NSLS-II in the soft x-ray spectral region, with a scientific emphasis that includes characterization of electronic structures in correlated electron systems, ambient pressure chemistry studies, and understanding and control of low-energy excitations in real materials systems.  </a:t>
            </a:r>
          </a:p>
          <a:p>
            <a:pPr lvl="0"/>
            <a:r>
              <a:rPr lang="en-US" dirty="0">
                <a:effectLst/>
              </a:rPr>
              <a:t>Coherent Soft X-ray Scattering (CSX-1) – Coherent soft x-ray scattering and imaging with world-leading high-coherent flux and detector for probing electronic textures and dynamics. </a:t>
            </a:r>
          </a:p>
          <a:p>
            <a:pPr lvl="0"/>
            <a:r>
              <a:rPr lang="en-US" dirty="0">
                <a:effectLst/>
              </a:rPr>
              <a:t>Coherent Soft X-ray Scattering and Spectroscopy (CSX-2) – allows studies of ambient pressure photoelectron spectroscopy (AP-PES) with world-leading soft x-ray beam size and flux enables chemical activity studies at realistic ambient conditions.    </a:t>
            </a:r>
          </a:p>
          <a:p>
            <a:pPr lvl="0"/>
            <a:r>
              <a:rPr lang="en-US" dirty="0">
                <a:effectLst/>
              </a:rPr>
              <a:t>Electron Spectro-Microscopy (ESM) – Combined LEEM /PEEM as well as </a:t>
            </a:r>
            <a:r>
              <a:rPr lang="en-US" sz="1200" kern="1200" dirty="0">
                <a:solidFill>
                  <a:schemeClr val="tx1"/>
                </a:solidFill>
                <a:effectLst/>
                <a:latin typeface="+mn-lt"/>
                <a:ea typeface="+mn-ea"/>
                <a:cs typeface="+mn-cs"/>
              </a:rPr>
              <a:t>m</a:t>
            </a:r>
            <a:r>
              <a:rPr lang="en-US" dirty="0">
                <a:effectLst/>
              </a:rPr>
              <a:t>-ARPES provide world-class spatially resolved photoelectron spectroscopy and imaging capabilities for electronic structures in crystals as well as in polycrystalline materials.</a:t>
            </a:r>
          </a:p>
          <a:p>
            <a:pPr lvl="0"/>
            <a:r>
              <a:rPr lang="en-US" dirty="0">
                <a:effectLst/>
              </a:rPr>
              <a:t>Soft Inelastic X-ray Scattering (SIX) – a long beamline under development for inelastic soft X-ray scattering with a state-of-the-art spectrometer located in a satellite building providing world-leading ~14 </a:t>
            </a:r>
            <a:r>
              <a:rPr lang="en-US" dirty="0" err="1">
                <a:effectLst/>
              </a:rPr>
              <a:t>meV</a:t>
            </a:r>
            <a:r>
              <a:rPr lang="en-US" dirty="0">
                <a:effectLst/>
              </a:rPr>
              <a:t> energy resolution at 1 </a:t>
            </a:r>
            <a:r>
              <a:rPr lang="en-US" dirty="0" err="1">
                <a:effectLst/>
              </a:rPr>
              <a:t>keV</a:t>
            </a:r>
            <a:r>
              <a:rPr lang="en-US" dirty="0">
                <a:effectLst/>
              </a:rPr>
              <a:t> for probing low-energy correlated electronic excitations with high sensitivity.</a:t>
            </a:r>
          </a:p>
          <a:p>
            <a:pPr lvl="0"/>
            <a:r>
              <a:rPr lang="en-US" dirty="0">
                <a:effectLst/>
              </a:rPr>
              <a:t>Frontier Synchrotron Infrared Spectroscopy (FIS) and Magneto, </a:t>
            </a:r>
            <a:r>
              <a:rPr lang="en-US" dirty="0" err="1">
                <a:effectLst/>
              </a:rPr>
              <a:t>Ellipsometric</a:t>
            </a:r>
            <a:r>
              <a:rPr lang="en-US" dirty="0">
                <a:effectLst/>
              </a:rPr>
              <a:t> and Time-Resolved Optical Spectroscopy (MET) are a pair of IR beamlines currently under development for </a:t>
            </a:r>
            <a:r>
              <a:rPr lang="en-US" i="1" dirty="0">
                <a:effectLst/>
              </a:rPr>
              <a:t>in-situ</a:t>
            </a:r>
            <a:r>
              <a:rPr lang="en-US" dirty="0">
                <a:effectLst/>
              </a:rPr>
              <a:t> optical studies of condensed matter and materials under high-pressure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18</a:t>
            </a:fld>
            <a:endParaRPr lang="en-US"/>
          </a:p>
        </p:txBody>
      </p:sp>
    </p:spTree>
    <p:extLst>
      <p:ext uri="{BB962C8B-B14F-4D97-AF65-F5344CB8AC3E}">
        <p14:creationId xmlns:p14="http://schemas.microsoft.com/office/powerpoint/2010/main" val="88270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71246"/>
                </a:solidFill>
                <a:latin typeface="Arial" panose="020B0604020202020204" pitchFamily="34" charset="0"/>
                <a:ea typeface="Andale Sans UI" charset="0"/>
                <a:cs typeface="Tahoma" panose="020B0604030504040204" pitchFamily="34" charset="0"/>
              </a:rPr>
              <a:t>More infrastructure developments are needed for the HP user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71246"/>
                </a:solidFill>
                <a:latin typeface="Arial" panose="020B0604020202020204" pitchFamily="34" charset="0"/>
                <a:ea typeface="Andale Sans UI" charset="0"/>
                <a:cs typeface="Tahoma" panose="020B0604030504040204" pitchFamily="34" charset="0"/>
              </a:rPr>
              <a:t>Gas loading system for all DAC users;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71246"/>
                </a:solidFill>
                <a:latin typeface="Arial" panose="020B0604020202020204" pitchFamily="34" charset="0"/>
                <a:ea typeface="Andale Sans UI" charset="0"/>
                <a:cs typeface="Tahoma" panose="020B0604030504040204" pitchFamily="34" charset="0"/>
              </a:rPr>
              <a:t>Laser heating system with fiber lasers, complementary to existing CO2 laser heating system and potential for other x-ray beamlines;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F71246"/>
                </a:solidFill>
                <a:latin typeface="Arial" panose="020B0604020202020204" pitchFamily="34" charset="0"/>
                <a:ea typeface="Andale Sans UI" charset="0"/>
                <a:cs typeface="Tahoma" panose="020B0604030504040204" pitchFamily="34" charset="0"/>
              </a:rPr>
              <a:t>Low-frequency micro-Raman system (&lt;10 cm</a:t>
            </a:r>
            <a:r>
              <a:rPr lang="en-US" altLang="en-US" sz="1200" baseline="30000" dirty="0">
                <a:solidFill>
                  <a:srgbClr val="F71246"/>
                </a:solidFill>
                <a:latin typeface="Arial" panose="020B0604020202020204" pitchFamily="34" charset="0"/>
                <a:ea typeface="Andale Sans UI" charset="0"/>
                <a:cs typeface="Tahoma" panose="020B0604030504040204" pitchFamily="34" charset="0"/>
              </a:rPr>
              <a:t>-1</a:t>
            </a:r>
            <a:r>
              <a:rPr lang="en-US" altLang="en-US" sz="1200" dirty="0">
                <a:solidFill>
                  <a:srgbClr val="F71246"/>
                </a:solidFill>
                <a:latin typeface="Arial" panose="020B0604020202020204" pitchFamily="34" charset="0"/>
                <a:ea typeface="Andale Sans UI" charset="0"/>
                <a:cs typeface="Tahoma" panose="020B0604030504040204" pitchFamily="34" charset="0"/>
              </a:rPr>
              <a:t>);</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19</a:t>
            </a:fld>
            <a:endParaRPr lang="en-US"/>
          </a:p>
        </p:txBody>
      </p:sp>
    </p:spTree>
    <p:extLst>
      <p:ext uri="{BB962C8B-B14F-4D97-AF65-F5344CB8AC3E}">
        <p14:creationId xmlns:p14="http://schemas.microsoft.com/office/powerpoint/2010/main" val="2259611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kern="1200" dirty="0">
                <a:solidFill>
                  <a:schemeClr val="tx1"/>
                </a:solidFill>
                <a:effectLst/>
                <a:latin typeface="+mn-lt"/>
                <a:ea typeface="+mn-ea"/>
                <a:cs typeface="+mn-cs"/>
              </a:rPr>
              <a:t>Complex Scattering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program operates four advanced beamlines that take full advantage of the NSLS-II high brightness and coherence for coherent scattering, inelastic scattering, and in-situ structural studies of mesoscale complexity and dynamics in heterogeneous and non-equilibrium systems. </a:t>
            </a:r>
          </a:p>
          <a:p>
            <a:pPr lvl="0"/>
            <a:r>
              <a:rPr lang="en-US" dirty="0">
                <a:effectLst/>
              </a:rPr>
              <a:t>Coherent Hard X-ray Scattering (CHX) – X-ray photon correlation spectroscopy with world-leading hard x-ray coherent flux and detection system for fast dynamics into the </a:t>
            </a:r>
            <a:r>
              <a:rPr lang="en-US" sz="1200" kern="1200" dirty="0" err="1">
                <a:solidFill>
                  <a:schemeClr val="tx1"/>
                </a:solidFill>
                <a:effectLst/>
                <a:latin typeface="+mn-lt"/>
                <a:ea typeface="+mn-ea"/>
                <a:cs typeface="+mn-cs"/>
              </a:rPr>
              <a:t>m</a:t>
            </a:r>
            <a:r>
              <a:rPr lang="en-US" dirty="0" err="1">
                <a:effectLst/>
              </a:rPr>
              <a:t>s</a:t>
            </a:r>
            <a:r>
              <a:rPr lang="en-US" dirty="0">
                <a:effectLst/>
              </a:rPr>
              <a:t> regime. </a:t>
            </a:r>
          </a:p>
          <a:p>
            <a:pPr lvl="0"/>
            <a:r>
              <a:rPr lang="en-US" dirty="0">
                <a:effectLst/>
              </a:rPr>
              <a:t>Soft Matter Interface Beamline (SMI) – Simultaneous small-angle and wide-angle x-ray scattering at grazing incidence, and specialized x-ray reflectometry for liquid interfaces, including a wide x-ray energy range of 2-24 </a:t>
            </a:r>
            <a:r>
              <a:rPr lang="en-US" dirty="0" err="1">
                <a:effectLst/>
              </a:rPr>
              <a:t>keV</a:t>
            </a:r>
            <a:r>
              <a:rPr lang="en-US" dirty="0">
                <a:effectLst/>
              </a:rPr>
              <a:t> to access element edges important to soft matter </a:t>
            </a:r>
            <a:r>
              <a:rPr lang="en-US" i="1" dirty="0">
                <a:effectLst/>
              </a:rPr>
              <a:t>e.g.</a:t>
            </a:r>
            <a:r>
              <a:rPr lang="en-US" dirty="0">
                <a:effectLst/>
              </a:rPr>
              <a:t> P, S, K, Ca.</a:t>
            </a:r>
          </a:p>
          <a:p>
            <a:pPr lvl="0"/>
            <a:r>
              <a:rPr lang="en-US" dirty="0">
                <a:effectLst/>
              </a:rPr>
              <a:t>Complex Materials Scattering (CMS) – High-throughput small-angle and wide-angle x-ray scattering in transmission and reflection mode covering broad </a:t>
            </a:r>
            <a:r>
              <a:rPr lang="en-US" i="1" dirty="0">
                <a:effectLst/>
              </a:rPr>
              <a:t>q</a:t>
            </a:r>
            <a:r>
              <a:rPr lang="en-US" dirty="0">
                <a:effectLst/>
              </a:rPr>
              <a:t>-range from 4x10</a:t>
            </a:r>
            <a:r>
              <a:rPr lang="en-US" baseline="30000" dirty="0">
                <a:effectLst/>
              </a:rPr>
              <a:t>-4</a:t>
            </a:r>
            <a:r>
              <a:rPr lang="en-US" dirty="0">
                <a:effectLst/>
              </a:rPr>
              <a:t> to 7 A</a:t>
            </a:r>
            <a:r>
              <a:rPr lang="en-US" baseline="30000" dirty="0">
                <a:effectLst/>
              </a:rPr>
              <a:t>-1</a:t>
            </a:r>
            <a:r>
              <a:rPr lang="en-US" dirty="0">
                <a:effectLst/>
              </a:rPr>
              <a:t>, with an auto-sample-changer and versatile sample environment for stimuli-responsive </a:t>
            </a:r>
            <a:r>
              <a:rPr lang="en-US" i="1" dirty="0">
                <a:effectLst/>
              </a:rPr>
              <a:t>in-situ</a:t>
            </a:r>
            <a:r>
              <a:rPr lang="en-US" dirty="0">
                <a:effectLst/>
              </a:rPr>
              <a:t> experiments, and micro-beams for heterogeneous sample mapping of complex hierarchical materials.  </a:t>
            </a:r>
          </a:p>
          <a:p>
            <a:pPr lvl="0"/>
            <a:r>
              <a:rPr lang="en-US" dirty="0">
                <a:effectLst/>
              </a:rPr>
              <a:t>Inelastic X-ray Scattering (IXS) – Inelastic X-ray scattering with a goal of world-leading sub-</a:t>
            </a:r>
            <a:r>
              <a:rPr lang="en-US" dirty="0" err="1">
                <a:effectLst/>
              </a:rPr>
              <a:t>meV</a:t>
            </a:r>
            <a:r>
              <a:rPr lang="en-US" dirty="0">
                <a:effectLst/>
              </a:rPr>
              <a:t> energy resolution at 9.1 </a:t>
            </a:r>
            <a:r>
              <a:rPr lang="en-US" dirty="0" err="1">
                <a:effectLst/>
              </a:rPr>
              <a:t>keV</a:t>
            </a:r>
            <a:r>
              <a:rPr lang="en-US" dirty="0">
                <a:effectLst/>
              </a:rPr>
              <a:t> for studying low-energy excitations from nanoscale heterogeneity and disorder, particularly well-suited to the study of soft matter systems.</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20</a:t>
            </a:fld>
            <a:endParaRPr lang="en-US"/>
          </a:p>
        </p:txBody>
      </p:sp>
    </p:spTree>
    <p:extLst>
      <p:ext uri="{BB962C8B-B14F-4D97-AF65-F5344CB8AC3E}">
        <p14:creationId xmlns:p14="http://schemas.microsoft.com/office/powerpoint/2010/main" val="3124589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Sound velocities.</a:t>
            </a:r>
            <a:r>
              <a:rPr lang="en-US" sz="1200" kern="1200" dirty="0">
                <a:solidFill>
                  <a:schemeClr val="tx1"/>
                </a:solidFill>
                <a:effectLst/>
                <a:latin typeface="+mn-lt"/>
                <a:ea typeface="+mn-ea"/>
                <a:cs typeface="+mn-cs"/>
              </a:rPr>
              <a:t>  What is the advantage of the IXS beamline for these sound velocity measurements compared to 3-ID and 30-ID at the APS which COMPRES is already supporting? </a:t>
            </a:r>
            <a:br>
              <a:rPr lang="en-US" sz="1200" kern="1200" dirty="0">
                <a:solidFill>
                  <a:schemeClr val="tx1"/>
                </a:solidFill>
                <a:effectLst/>
                <a:latin typeface="+mn-lt"/>
                <a:ea typeface="+mn-ea"/>
                <a:cs typeface="+mn-cs"/>
              </a:rPr>
            </a:br>
            <a:r>
              <a:rPr lang="en-US" sz="1200" b="0" i="1" u="none" strike="noStrike" kern="1200" baseline="0" dirty="0">
                <a:solidFill>
                  <a:schemeClr val="tx1"/>
                </a:solidFill>
                <a:latin typeface="+mn-lt"/>
                <a:ea typeface="+mn-ea"/>
                <a:cs typeface="+mn-cs"/>
              </a:rPr>
              <a:t>Sound Velocities: </a:t>
            </a:r>
            <a:r>
              <a:rPr lang="en-US" sz="1200" b="0" i="0" u="none" strike="noStrike" kern="1200" baseline="0" dirty="0">
                <a:solidFill>
                  <a:schemeClr val="tx1"/>
                </a:solidFill>
                <a:latin typeface="+mn-lt"/>
                <a:ea typeface="+mn-ea"/>
                <a:cs typeface="+mn-cs"/>
              </a:rPr>
              <a:t>Measuring bulk acoustic wave velocities, </a:t>
            </a:r>
            <a:r>
              <a:rPr lang="en-US" sz="1200" b="0" i="0" u="none" strike="noStrike" kern="1200" baseline="0" dirty="0" err="1">
                <a:solidFill>
                  <a:schemeClr val="tx1"/>
                </a:solidFill>
                <a:latin typeface="+mn-lt"/>
                <a:ea typeface="+mn-ea"/>
                <a:cs typeface="+mn-cs"/>
              </a:rPr>
              <a:t>Vp</a:t>
            </a:r>
            <a:r>
              <a:rPr lang="en-US" sz="1200" b="0" i="0" u="none" strike="noStrike" kern="1200" baseline="0" dirty="0">
                <a:solidFill>
                  <a:schemeClr val="tx1"/>
                </a:solidFill>
                <a:latin typeface="+mn-lt"/>
                <a:ea typeface="+mn-ea"/>
                <a:cs typeface="+mn-cs"/>
              </a:rPr>
              <a:t> and Vs, and elastic properties of opaque metallic samples at the core P-T conditions has been extremely challenging and nearly impossible using common light scattering or ultrasonic methods. The project establishes a high-pressure synergy infrastructure to facilitate the application of DACs at the IXS and SRX beamlines. The enabled science includes the study of core composition and identifying the light elements in the core by measuring and comparing sound velocities of candidates for core materials at high P-T conditions with seismic velocity models of the core (</a:t>
            </a:r>
            <a:r>
              <a:rPr lang="en-US" sz="1200" b="0" i="1" u="none" strike="noStrike" kern="1200" baseline="0" dirty="0">
                <a:solidFill>
                  <a:schemeClr val="tx1"/>
                </a:solidFill>
                <a:latin typeface="+mn-lt"/>
                <a:ea typeface="+mn-ea"/>
                <a:cs typeface="+mn-cs"/>
              </a:rPr>
              <a:t>e.g., </a:t>
            </a:r>
            <a:r>
              <a:rPr lang="en-US" sz="1200" b="0" i="0" u="none" strike="noStrike" kern="1200" baseline="0" dirty="0" err="1">
                <a:solidFill>
                  <a:schemeClr val="tx1"/>
                </a:solidFill>
                <a:latin typeface="+mn-lt"/>
                <a:ea typeface="+mn-ea"/>
                <a:cs typeface="+mn-cs"/>
              </a:rPr>
              <a:t>Fiquet</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et al. Science</a:t>
            </a:r>
            <a:r>
              <a:rPr lang="en-US" sz="1200" b="0" i="0" u="none" strike="noStrike" kern="1200" baseline="0" dirty="0">
                <a:solidFill>
                  <a:schemeClr val="tx1"/>
                </a:solidFill>
                <a:latin typeface="+mn-lt"/>
                <a:ea typeface="+mn-ea"/>
                <a:cs typeface="+mn-cs"/>
              </a:rPr>
              <a:t>, 2001). The study of the spin state of iron in mantle minerals under high pressures, through the use of x-ray emission, is also a priority. </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21</a:t>
            </a:fld>
            <a:endParaRPr lang="en-US"/>
          </a:p>
        </p:txBody>
      </p:sp>
    </p:spTree>
    <p:extLst>
      <p:ext uri="{BB962C8B-B14F-4D97-AF65-F5344CB8AC3E}">
        <p14:creationId xmlns:p14="http://schemas.microsoft.com/office/powerpoint/2010/main" val="3441933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a:latin typeface="Arial" pitchFamily="34" charset="0"/>
                <a:ea typeface="Osaka"/>
              </a:rPr>
              <a:t>Comparison with ESRF</a:t>
            </a:r>
          </a:p>
        </p:txBody>
      </p:sp>
    </p:spTree>
    <p:extLst>
      <p:ext uri="{BB962C8B-B14F-4D97-AF65-F5344CB8AC3E}">
        <p14:creationId xmlns:p14="http://schemas.microsoft.com/office/powerpoint/2010/main" val="1009909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Q-gap in TA modes signifies characteristic correlation length beyond which transverse mode does not propagate. </a:t>
            </a:r>
          </a:p>
          <a:p>
            <a:pPr marL="171450" indent="-171450">
              <a:buFont typeface="Arial" panose="020B0604020202020204" pitchFamily="34" charset="0"/>
              <a:buChar char="•"/>
            </a:pPr>
            <a:r>
              <a:rPr lang="en-US" baseline="0" dirty="0"/>
              <a:t>Optical-like </a:t>
            </a:r>
            <a:r>
              <a:rPr lang="en-US" baseline="0" dirty="0" err="1"/>
              <a:t>phononic</a:t>
            </a:r>
            <a:r>
              <a:rPr lang="en-US" baseline="0" dirty="0"/>
              <a:t> mode in </a:t>
            </a:r>
            <a:r>
              <a:rPr lang="en-US" baseline="0" dirty="0" err="1"/>
              <a:t>smectic</a:t>
            </a:r>
            <a:r>
              <a:rPr lang="en-US" baseline="0" dirty="0"/>
              <a:t> A phase is due to the out-of-phase tilt motions of the </a:t>
            </a:r>
            <a:r>
              <a:rPr lang="en-US" baseline="0" dirty="0" err="1"/>
              <a:t>mesogenes</a:t>
            </a:r>
            <a:r>
              <a:rPr lang="en-US" baseline="0" dirty="0"/>
              <a:t>, consistent with IR absorption data reported from liquid crystals with similar molecules, pointing to possible </a:t>
            </a:r>
            <a:r>
              <a:rPr lang="en-US" baseline="0" dirty="0" err="1"/>
              <a:t>optomechanical</a:t>
            </a:r>
            <a:r>
              <a:rPr lang="en-US" baseline="0" dirty="0"/>
              <a:t> effects.</a:t>
            </a:r>
          </a:p>
          <a:p>
            <a:pPr marL="171450" indent="-171450">
              <a:buFont typeface="Arial" panose="020B0604020202020204" pitchFamily="34" charset="0"/>
              <a:buChar char="•"/>
            </a:pPr>
            <a:endParaRPr lang="en-029"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investigation of </a:t>
            </a:r>
            <a:r>
              <a:rPr lang="en-US" sz="1200" b="0" i="0" u="none" strike="noStrike" kern="1200" baseline="0" dirty="0" err="1">
                <a:solidFill>
                  <a:schemeClr val="tx1"/>
                </a:solidFill>
                <a:latin typeface="+mn-lt"/>
                <a:ea typeface="+mn-ea"/>
                <a:cs typeface="+mn-cs"/>
              </a:rPr>
              <a:t>phononic</a:t>
            </a:r>
            <a:r>
              <a:rPr lang="en-US" sz="1200" b="0" i="0" u="none" strike="noStrike" kern="1200" baseline="0" dirty="0">
                <a:solidFill>
                  <a:schemeClr val="tx1"/>
                </a:solidFill>
                <a:latin typeface="+mn-lt"/>
                <a:ea typeface="+mn-ea"/>
                <a:cs typeface="+mn-cs"/>
              </a:rPr>
              <a:t> collective excitations in soft matter systems at the molecular scale has always been challenging due to limitations of experimental techniques in resolving low-energy modes. Recent advances in Inelastic X-ray Scattering (IXS) enabled the study of such systems with unprecedented spectral contrast at meV excitation energies. In particular, it has become possible to shed light on the low-energy collective motions in materials whose morphology and phase behavior can easily be manipulated, such as </a:t>
            </a:r>
            <a:r>
              <a:rPr lang="en-US" sz="1200" b="0" i="0" u="none" strike="noStrike" kern="1200" baseline="0" dirty="0" err="1">
                <a:solidFill>
                  <a:schemeClr val="tx1"/>
                </a:solidFill>
                <a:latin typeface="+mn-lt"/>
                <a:ea typeface="+mn-ea"/>
                <a:cs typeface="+mn-cs"/>
              </a:rPr>
              <a:t>mesogenic</a:t>
            </a:r>
            <a:r>
              <a:rPr lang="en-US" sz="1200" b="0" i="0" u="none" strike="noStrike" kern="1200" baseline="0" dirty="0">
                <a:solidFill>
                  <a:schemeClr val="tx1"/>
                </a:solidFill>
                <a:latin typeface="+mn-lt"/>
                <a:ea typeface="+mn-ea"/>
                <a:cs typeface="+mn-cs"/>
              </a:rPr>
              <a:t> systems. The understanding of collective mode behavior with a Q-dependence is the key to implement heat management based on the control of a sample structure. The latter has great potential for a large number of energy-inspired innovations. As a first step towards this goal, we carried out high contrast IXS measurements on a liquid crystal sample, D7AOB, which exhibits solid-like dynamic features, such as the coexistence of longitudinal and transverse </a:t>
            </a:r>
            <a:r>
              <a:rPr lang="en-US" sz="1200" b="0" i="0" u="none" strike="noStrike" kern="1200" baseline="0" dirty="0" err="1">
                <a:solidFill>
                  <a:schemeClr val="tx1"/>
                </a:solidFill>
                <a:latin typeface="+mn-lt"/>
                <a:ea typeface="+mn-ea"/>
                <a:cs typeface="+mn-cs"/>
              </a:rPr>
              <a:t>phononic</a:t>
            </a:r>
            <a:r>
              <a:rPr lang="en-US" sz="1200" b="0" i="0" u="none" strike="noStrike" kern="1200" baseline="0" dirty="0">
                <a:solidFill>
                  <a:schemeClr val="tx1"/>
                </a:solidFill>
                <a:latin typeface="+mn-lt"/>
                <a:ea typeface="+mn-ea"/>
                <a:cs typeface="+mn-cs"/>
              </a:rPr>
              <a:t> modes. For the first time, we found that these terahertz </a:t>
            </a:r>
            <a:r>
              <a:rPr lang="en-US" sz="1200" b="0" i="0" u="none" strike="noStrike" kern="1200" baseline="0" dirty="0" err="1">
                <a:solidFill>
                  <a:schemeClr val="tx1"/>
                </a:solidFill>
                <a:latin typeface="+mn-lt"/>
                <a:ea typeface="+mn-ea"/>
                <a:cs typeface="+mn-cs"/>
              </a:rPr>
              <a:t>phononic</a:t>
            </a:r>
            <a:r>
              <a:rPr lang="en-US" sz="1200" b="0" i="0" u="none" strike="noStrike" kern="1200" baseline="0" dirty="0">
                <a:solidFill>
                  <a:schemeClr val="tx1"/>
                </a:solidFill>
                <a:latin typeface="+mn-lt"/>
                <a:ea typeface="+mn-ea"/>
                <a:cs typeface="+mn-cs"/>
              </a:rPr>
              <a:t> excitations persist in the crystal, </a:t>
            </a:r>
            <a:r>
              <a:rPr lang="en-US" sz="1200" b="0" i="0" u="none" strike="noStrike" kern="1200" baseline="0" dirty="0" err="1">
                <a:solidFill>
                  <a:schemeClr val="tx1"/>
                </a:solidFill>
                <a:latin typeface="+mn-lt"/>
                <a:ea typeface="+mn-ea"/>
                <a:cs typeface="+mn-cs"/>
              </a:rPr>
              <a:t>smectic</a:t>
            </a:r>
            <a:r>
              <a:rPr lang="en-US" sz="1200" b="0" i="0" u="none" strike="noStrike" kern="1200" baseline="0" dirty="0">
                <a:solidFill>
                  <a:schemeClr val="tx1"/>
                </a:solidFill>
                <a:latin typeface="+mn-lt"/>
                <a:ea typeface="+mn-ea"/>
                <a:cs typeface="+mn-cs"/>
              </a:rPr>
              <a:t> A and isotropic phases. Furthermore, the intermediate </a:t>
            </a:r>
            <a:r>
              <a:rPr lang="en-US" sz="1200" b="0" i="0" u="none" strike="noStrike" kern="1200" baseline="0" dirty="0" err="1">
                <a:solidFill>
                  <a:schemeClr val="tx1"/>
                </a:solidFill>
                <a:latin typeface="+mn-lt"/>
                <a:ea typeface="+mn-ea"/>
                <a:cs typeface="+mn-cs"/>
              </a:rPr>
              <a:t>smectic</a:t>
            </a:r>
            <a:r>
              <a:rPr lang="en-US" sz="1200" b="0" i="0" u="none" strike="noStrike" kern="1200" baseline="0" dirty="0">
                <a:solidFill>
                  <a:schemeClr val="tx1"/>
                </a:solidFill>
                <a:latin typeface="+mn-lt"/>
                <a:ea typeface="+mn-ea"/>
                <a:cs typeface="+mn-cs"/>
              </a:rPr>
              <a:t> A phase is shown to support a van der Waals-mediated non-hydrodynamic mode with an optical-like </a:t>
            </a:r>
            <a:r>
              <a:rPr lang="en-US" sz="1200" b="0" i="0" u="none" strike="noStrike" kern="1200" baseline="0" dirty="0" err="1">
                <a:solidFill>
                  <a:schemeClr val="tx1"/>
                </a:solidFill>
                <a:latin typeface="+mn-lt"/>
                <a:ea typeface="+mn-ea"/>
                <a:cs typeface="+mn-cs"/>
              </a:rPr>
              <a:t>phononic</a:t>
            </a:r>
            <a:r>
              <a:rPr lang="en-US" sz="1200" b="0" i="0" u="none" strike="noStrike" kern="1200" baseline="0" dirty="0">
                <a:solidFill>
                  <a:schemeClr val="tx1"/>
                </a:solidFill>
                <a:latin typeface="+mn-lt"/>
                <a:ea typeface="+mn-ea"/>
                <a:cs typeface="+mn-cs"/>
              </a:rPr>
              <a:t> behavior. The tunability of the collective excitations at nanometer-terahertz scales via selection of the sample </a:t>
            </a:r>
            <a:r>
              <a:rPr lang="en-US" sz="1200" b="0" i="0" u="none" strike="noStrike" kern="1200" baseline="0" dirty="0" err="1">
                <a:solidFill>
                  <a:schemeClr val="tx1"/>
                </a:solidFill>
                <a:latin typeface="+mn-lt"/>
                <a:ea typeface="+mn-ea"/>
                <a:cs typeface="+mn-cs"/>
              </a:rPr>
              <a:t>mesogenic</a:t>
            </a:r>
            <a:r>
              <a:rPr lang="en-US" sz="1200" b="0" i="0" u="none" strike="noStrike" kern="1200" baseline="0" dirty="0">
                <a:solidFill>
                  <a:schemeClr val="tx1"/>
                </a:solidFill>
                <a:latin typeface="+mn-lt"/>
                <a:ea typeface="+mn-ea"/>
                <a:cs typeface="+mn-cs"/>
              </a:rPr>
              <a:t> phase represents a new opportunity to manipulate optomechanical properties of soft metamaterials. </a:t>
            </a:r>
            <a:r>
              <a:rPr lang="en-US" dirty="0"/>
              <a:t>[DOI: </a:t>
            </a:r>
            <a:r>
              <a:rPr lang="en-US" sz="1200" kern="1200" dirty="0">
                <a:solidFill>
                  <a:schemeClr val="tx1"/>
                </a:solidFill>
                <a:effectLst/>
                <a:latin typeface="+mn-lt"/>
                <a:ea typeface="+mn-ea"/>
                <a:cs typeface="+mn-cs"/>
              </a:rPr>
              <a:t>10.1021/acs.nanolett.7b01324</a:t>
            </a:r>
            <a:r>
              <a:rPr lang="en-US" dirty="0"/>
              <a:t>]</a:t>
            </a:r>
          </a:p>
          <a:p>
            <a:pPr marL="171450" indent="-171450">
              <a:buFont typeface="Arial" panose="020B0604020202020204" pitchFamily="34" charset="0"/>
              <a:buChar char="•"/>
            </a:pPr>
            <a:endParaRPr lang="en-029" dirty="0"/>
          </a:p>
        </p:txBody>
      </p:sp>
      <p:sp>
        <p:nvSpPr>
          <p:cNvPr id="4" name="Slide Number Placeholder 3"/>
          <p:cNvSpPr>
            <a:spLocks noGrp="1"/>
          </p:cNvSpPr>
          <p:nvPr>
            <p:ph type="sldNum" sz="quarter" idx="10"/>
          </p:nvPr>
        </p:nvSpPr>
        <p:spPr/>
        <p:txBody>
          <a:bodyPr/>
          <a:lstStyle/>
          <a:p>
            <a:pPr>
              <a:defRPr/>
            </a:pPr>
            <a:fld id="{02D470B9-443D-4E72-AF62-D939049108D7}" type="slidenum">
              <a:rPr lang="en-US" smtClean="0"/>
              <a:pPr>
                <a:defRPr/>
              </a:pPr>
              <a:t>23</a:t>
            </a:fld>
            <a:endParaRPr lang="en-US"/>
          </a:p>
        </p:txBody>
      </p:sp>
    </p:spTree>
    <p:extLst>
      <p:ext uri="{BB962C8B-B14F-4D97-AF65-F5344CB8AC3E}">
        <p14:creationId xmlns:p14="http://schemas.microsoft.com/office/powerpoint/2010/main" val="3065796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buFont typeface="Arial" panose="020B0604020202020204" pitchFamily="34" charset="0"/>
              <a:buChar char="•"/>
            </a:pPr>
            <a:r>
              <a:rPr lang="en-US" sz="1050" dirty="0"/>
              <a:t>Structural characterization from atomic to tenth nanometer scale</a:t>
            </a:r>
          </a:p>
          <a:p>
            <a:pPr lvl="2"/>
            <a:r>
              <a:rPr lang="en-US" sz="1050" dirty="0"/>
              <a:t>WAXS: atomic structure  </a:t>
            </a:r>
          </a:p>
          <a:p>
            <a:pPr lvl="2"/>
            <a:r>
              <a:rPr lang="en-US" sz="1050" dirty="0"/>
              <a:t>SAXS: nanoscale structure</a:t>
            </a:r>
          </a:p>
          <a:p>
            <a:pPr marL="214313" indent="-214313">
              <a:buFont typeface="Arial" panose="020B0604020202020204" pitchFamily="34" charset="0"/>
              <a:buChar char="•"/>
            </a:pPr>
            <a:r>
              <a:rPr lang="en-US" sz="1050" dirty="0" err="1"/>
              <a:t>PbSe</a:t>
            </a:r>
            <a:r>
              <a:rPr lang="en-US" sz="1050" dirty="0"/>
              <a:t> superlattice phase transition happens at 8GPa, in both atomic and nanoscale structure. </a:t>
            </a:r>
          </a:p>
          <a:p>
            <a:pPr marL="214313" indent="-214313">
              <a:buFont typeface="Arial" panose="020B0604020202020204" pitchFamily="34" charset="0"/>
              <a:buChar char="•"/>
            </a:pPr>
            <a:r>
              <a:rPr lang="en-US" sz="1050" dirty="0" err="1"/>
              <a:t>PbSe</a:t>
            </a:r>
            <a:r>
              <a:rPr lang="en-US" sz="1050" dirty="0"/>
              <a:t> nanoparticles shows phase change from FCC to Orthorhombic at 8GPa, much larger than the powder sample at 3GPa. The soft organic ligand is compressed with pressure &lt;8GPa.</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24</a:t>
            </a:fld>
            <a:endParaRPr lang="en-US"/>
          </a:p>
        </p:txBody>
      </p:sp>
    </p:spTree>
    <p:extLst>
      <p:ext uri="{BB962C8B-B14F-4D97-AF65-F5344CB8AC3E}">
        <p14:creationId xmlns:p14="http://schemas.microsoft.com/office/powerpoint/2010/main" val="21101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Coherent Hard X-ray Scattering (CHX) beamline is dedicated to studies of nanometer-scale dynamics in materials using x-ray photon correlation spectroscopy (XPCS) with world-leading hard x-ray coherent flux and a state-of-the-art detection system for fast dynamics. CHX enables researchers to investigate nanoscale and mesoscale dynamics of complex materials on timescales ranging from below milliseconds to minutes or hours. Examples of XCPS studies include polymer dynamics in bulk and thin-films, colloidal suspensions and gels, domain dynamics in metallic systems, capillary waves, etc.</a:t>
            </a:r>
          </a:p>
          <a:p>
            <a:pPr fontAlgn="base"/>
            <a:r>
              <a:rPr lang="en-US" sz="1200" b="0" i="0" kern="1200" dirty="0">
                <a:solidFill>
                  <a:schemeClr val="tx1"/>
                </a:solidFill>
                <a:effectLst/>
                <a:latin typeface="+mn-lt"/>
                <a:ea typeface="+mn-ea"/>
                <a:cs typeface="+mn-cs"/>
              </a:rPr>
              <a:t>XPCS is based on measuring time correlation functions of the speckle fluctuations that occur when a coherent x-ray beam is scattered from a disordered sample. It can be used to measure equilibrium dynamics via the “usual” single- speckle intensity-intensity autocorrelation functions g</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(q, t). When combined with 2-D area detectors and a </a:t>
            </a:r>
            <a:r>
              <a:rPr lang="en-US" sz="1200" b="0" i="0" kern="1200" dirty="0" err="1">
                <a:solidFill>
                  <a:schemeClr val="tx1"/>
                </a:solidFill>
                <a:effectLst/>
                <a:latin typeface="+mn-lt"/>
                <a:ea typeface="+mn-ea"/>
                <a:cs typeface="+mn-cs"/>
              </a:rPr>
              <a:t>multispeckle</a:t>
            </a:r>
            <a:r>
              <a:rPr lang="en-US" sz="1200" b="0" i="0" kern="1200" dirty="0">
                <a:solidFill>
                  <a:schemeClr val="tx1"/>
                </a:solidFill>
                <a:effectLst/>
                <a:latin typeface="+mn-lt"/>
                <a:ea typeface="+mn-ea"/>
                <a:cs typeface="+mn-cs"/>
              </a:rPr>
              <a:t> detection technique, it can also be used to measure non-stationary, non-equilibrium dynamics via two-time correlation functions g</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(q, t1, t2). Higher-order correlation functions g</a:t>
            </a:r>
            <a:r>
              <a:rPr lang="en-US" sz="1200" b="0" i="0" kern="1200" baseline="30000" dirty="0">
                <a:solidFill>
                  <a:schemeClr val="tx1"/>
                </a:solidFill>
                <a:effectLst/>
                <a:latin typeface="+mn-lt"/>
                <a:ea typeface="+mn-ea"/>
                <a:cs typeface="+mn-cs"/>
              </a:rPr>
              <a:t>(n)(q, t)</a:t>
            </a:r>
            <a:r>
              <a:rPr lang="en-US" sz="1200" b="0" i="0" kern="1200" dirty="0">
                <a:solidFill>
                  <a:schemeClr val="tx1"/>
                </a:solidFill>
                <a:effectLst/>
                <a:latin typeface="+mn-lt"/>
                <a:ea typeface="+mn-ea"/>
                <a:cs typeface="+mn-cs"/>
              </a:rPr>
              <a:t> can be used to characterize heterogeneities in the dynamical properties. The key quantity that enables XPCS experiments is the source brightness. This determines the flux of coherent x-ray photons and ultimately the signal-to-noise ratio (SNR) of the measured correlation functions. With the unprecedented brilliance of the NSLS-II storage ring exceeding 10</a:t>
            </a:r>
            <a:r>
              <a:rPr lang="en-US" sz="1200" b="0" i="0" kern="1200" baseline="30000" dirty="0">
                <a:solidFill>
                  <a:schemeClr val="tx1"/>
                </a:solidFill>
                <a:effectLst/>
                <a:latin typeface="+mn-lt"/>
                <a:ea typeface="+mn-ea"/>
                <a:cs typeface="+mn-cs"/>
              </a:rPr>
              <a:t>21</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a:t>
            </a:r>
            <a:r>
              <a:rPr lang="en-US" sz="1200" b="0" i="0" kern="1200" dirty="0">
                <a:solidFill>
                  <a:schemeClr val="tx1"/>
                </a:solidFill>
                <a:effectLst/>
                <a:latin typeface="+mn-lt"/>
                <a:ea typeface="+mn-ea"/>
                <a:cs typeface="+mn-cs"/>
              </a:rPr>
              <a:t>/s/mrad2/mm2/0.1% bandwidth at 8 </a:t>
            </a:r>
            <a:r>
              <a:rPr lang="en-US" sz="1200" b="0" i="0" kern="1200" dirty="0" err="1">
                <a:solidFill>
                  <a:schemeClr val="tx1"/>
                </a:solidFill>
                <a:effectLst/>
                <a:latin typeface="+mn-lt"/>
                <a:ea typeface="+mn-ea"/>
                <a:cs typeface="+mn-cs"/>
              </a:rPr>
              <a:t>keV</a:t>
            </a:r>
            <a:r>
              <a:rPr lang="en-US" sz="1200" b="0" i="0" kern="1200" dirty="0">
                <a:solidFill>
                  <a:schemeClr val="tx1"/>
                </a:solidFill>
                <a:effectLst/>
                <a:latin typeface="+mn-lt"/>
                <a:ea typeface="+mn-ea"/>
                <a:cs typeface="+mn-cs"/>
              </a:rPr>
              <a:t>, the CHX beamline will allow studies of dynamics on time scales that can be 100 times faster and on shorter length scales than currently achievable elsewhere.</a:t>
            </a:r>
          </a:p>
          <a:p>
            <a:pPr fontAlgn="base"/>
            <a:r>
              <a:rPr lang="en-US" sz="1200" b="0" i="0" kern="1200" dirty="0">
                <a:solidFill>
                  <a:schemeClr val="tx1"/>
                </a:solidFill>
                <a:effectLst/>
                <a:latin typeface="+mn-lt"/>
                <a:ea typeface="+mn-ea"/>
                <a:cs typeface="+mn-cs"/>
              </a:rPr>
              <a:t>XPCS can be used in a variety of scattering geometries, including transmission and grazing incidence small-angle scattering (SAXS/GISAXS) and wide-angle diffraction (WAXS/GIWAXS). In addition to the dynamic information about the sample, every XPCS dataset also contains the (time-resolved) structural information provided by the respective scattering geometry.</a:t>
            </a:r>
          </a:p>
          <a:p>
            <a:pPr marL="0" indent="0">
              <a:spcBef>
                <a:spcPts val="0"/>
              </a:spcBef>
              <a:spcAft>
                <a:spcPts val="918"/>
              </a:spcAft>
              <a:buFont typeface="StarSymbol" pitchFamily="2"/>
              <a:buNone/>
              <a:defRPr/>
            </a:pPr>
            <a:endParaRPr lang="en-US" sz="1200" dirty="0">
              <a:solidFill>
                <a:srgbClr val="100010"/>
              </a:solidFill>
              <a:latin typeface="Arial" pitchFamily="18"/>
              <a:ea typeface="Andale Sans UI" pitchFamily="2"/>
              <a:cs typeface="Tahoma" pitchFamily="2"/>
            </a:endParaRPr>
          </a:p>
          <a:p>
            <a:pPr marL="0" indent="0">
              <a:spcBef>
                <a:spcPts val="0"/>
              </a:spcBef>
              <a:spcAft>
                <a:spcPts val="918"/>
              </a:spcAft>
              <a:buFont typeface="StarSymbol" pitchFamily="2"/>
              <a:buNone/>
              <a:defRPr/>
            </a:pPr>
            <a:r>
              <a:rPr lang="en-US" sz="1200" dirty="0">
                <a:solidFill>
                  <a:srgbClr val="100010"/>
                </a:solidFill>
                <a:latin typeface="Arial" pitchFamily="18"/>
                <a:ea typeface="Andale Sans UI" pitchFamily="2"/>
                <a:cs typeface="Tahoma" pitchFamily="2"/>
              </a:rPr>
              <a:t>11-ID (CHX): Coherent Hard X-ray Beamline, already accepting high-pressure GU proposals;</a:t>
            </a:r>
          </a:p>
          <a:p>
            <a:pPr marL="0" indent="0">
              <a:spcBef>
                <a:spcPts val="0"/>
              </a:spcBef>
              <a:spcAft>
                <a:spcPts val="918"/>
              </a:spcAft>
              <a:buFont typeface="StarSymbol" pitchFamily="2"/>
              <a:buNone/>
              <a:defRPr/>
            </a:pPr>
            <a:endParaRPr lang="en-US" sz="1200" dirty="0">
              <a:solidFill>
                <a:srgbClr val="100010"/>
              </a:solidFill>
              <a:latin typeface="Arial" pitchFamily="18"/>
              <a:ea typeface="Andale Sans UI" pitchFamily="2"/>
              <a:cs typeface="Tahoma" pitchFamily="2"/>
            </a:endParaRPr>
          </a:p>
          <a:p>
            <a:pPr marL="0" marR="0" lvl="0" indent="0" algn="l" defTabSz="914400" rtl="0" eaLnBrk="1" fontAlgn="auto" latinLnBrk="0" hangingPunct="1">
              <a:lnSpc>
                <a:spcPct val="100000"/>
              </a:lnSpc>
              <a:spcBef>
                <a:spcPts val="0"/>
              </a:spcBef>
              <a:spcAft>
                <a:spcPts val="918"/>
              </a:spcAft>
              <a:buClrTx/>
              <a:buSzTx/>
              <a:buFont typeface="StarSymbol" pitchFamily="2"/>
              <a:buNone/>
              <a:tabLst/>
              <a:defRPr/>
            </a:pPr>
            <a:r>
              <a:rPr lang="en-US" sz="1200" b="0" i="1" u="none" strike="noStrike" kern="1200" baseline="0" dirty="0">
                <a:solidFill>
                  <a:schemeClr val="tx1"/>
                </a:solidFill>
                <a:latin typeface="+mn-lt"/>
                <a:ea typeface="+mn-ea"/>
                <a:cs typeface="+mn-cs"/>
              </a:rPr>
              <a:t>Transport properties of melts and glasses: </a:t>
            </a:r>
            <a:r>
              <a:rPr lang="en-US" sz="1200" b="0" i="0" u="none" strike="noStrike" kern="1200" baseline="0" dirty="0">
                <a:solidFill>
                  <a:schemeClr val="tx1"/>
                </a:solidFill>
                <a:latin typeface="+mn-lt"/>
                <a:ea typeface="+mn-ea"/>
                <a:cs typeface="+mn-cs"/>
              </a:rPr>
              <a:t>The measurement of diffusion coefficients at high pressure is of great interest for understanding the dynamics of Earth’s interior. X-ray photon correlation spectroscopy (XPCS) provides a great tool to detect slow dynamic events. By taking a series of speckle patterns at small angle or Bragg angle with coherent synchrotron illumination, the characteristic relaxation time can be determined from sub-millisecond to thousands of seconds (Sutton </a:t>
            </a:r>
            <a:r>
              <a:rPr lang="en-US" sz="1200" b="0" i="1" u="none" strike="noStrike" kern="1200" baseline="0" dirty="0">
                <a:solidFill>
                  <a:schemeClr val="tx1"/>
                </a:solidFill>
                <a:latin typeface="+mn-lt"/>
                <a:ea typeface="+mn-ea"/>
                <a:cs typeface="+mn-cs"/>
              </a:rPr>
              <a:t>et al</a:t>
            </a:r>
            <a:r>
              <a:rPr lang="en-US" sz="1200" b="0" i="0" u="none" strike="noStrike" kern="1200" baseline="0" dirty="0">
                <a:solidFill>
                  <a:schemeClr val="tx1"/>
                </a:solidFill>
                <a:latin typeface="+mn-lt"/>
                <a:ea typeface="+mn-ea"/>
                <a:cs typeface="+mn-cs"/>
              </a:rPr>
              <a:t>. </a:t>
            </a:r>
            <a:r>
              <a:rPr lang="en-US" sz="1200" b="0" i="1" u="none" strike="noStrike" kern="1200" baseline="0" dirty="0">
                <a:solidFill>
                  <a:schemeClr val="tx1"/>
                </a:solidFill>
                <a:latin typeface="+mn-lt"/>
                <a:ea typeface="+mn-ea"/>
                <a:cs typeface="+mn-cs"/>
              </a:rPr>
              <a:t>Nature </a:t>
            </a:r>
            <a:r>
              <a:rPr lang="en-US" sz="1200" b="0" i="0" u="none" strike="noStrike" kern="1200" baseline="0" dirty="0">
                <a:solidFill>
                  <a:schemeClr val="tx1"/>
                </a:solidFill>
                <a:latin typeface="+mn-lt"/>
                <a:ea typeface="+mn-ea"/>
                <a:cs typeface="+mn-cs"/>
              </a:rPr>
              <a:t>1991). It is particularly useful to study the diffusion coefficient in glass materials, and viscosity change during melting or solidification. The CHX beamline provides both small angle (SA) and wide angle (WA) XPCS with incident energy up to 18 </a:t>
            </a:r>
            <a:r>
              <a:rPr lang="en-US" sz="1200" b="0" i="0" u="none" strike="noStrike" kern="1200" baseline="0" dirty="0" err="1">
                <a:solidFill>
                  <a:schemeClr val="tx1"/>
                </a:solidFill>
                <a:latin typeface="+mn-lt"/>
                <a:ea typeface="+mn-ea"/>
                <a:cs typeface="+mn-cs"/>
              </a:rPr>
              <a:t>keV</a:t>
            </a:r>
            <a:r>
              <a:rPr lang="en-US" sz="1200" b="0" i="0" u="none" strike="noStrike" kern="1200" baseline="0" dirty="0">
                <a:solidFill>
                  <a:schemeClr val="tx1"/>
                </a:solidFill>
                <a:latin typeface="+mn-lt"/>
                <a:ea typeface="+mn-ea"/>
                <a:cs typeface="+mn-cs"/>
              </a:rPr>
              <a:t>, which makes it a unique one-stop beamline to study motion of </a:t>
            </a:r>
            <a:r>
              <a:rPr lang="en-US" sz="1200" b="0" i="0" u="none" strike="noStrike" kern="1200" baseline="0" dirty="0" err="1">
                <a:solidFill>
                  <a:schemeClr val="tx1"/>
                </a:solidFill>
                <a:latin typeface="+mn-lt"/>
                <a:ea typeface="+mn-ea"/>
                <a:cs typeface="+mn-cs"/>
              </a:rPr>
              <a:t>nano</a:t>
            </a:r>
            <a:r>
              <a:rPr lang="en-US" sz="1200" b="0" i="0" u="none" strike="noStrike" kern="1200" baseline="0" dirty="0">
                <a:solidFill>
                  <a:schemeClr val="tx1"/>
                </a:solidFill>
                <a:latin typeface="+mn-lt"/>
                <a:ea typeface="+mn-ea"/>
                <a:cs typeface="+mn-cs"/>
              </a:rPr>
              <a:t>-particles or clusters at low viscous state with SA-XPCS, and the atomic motion in the lattice using WA-XPCS. The infrastructure of this project will facilitate coupling these techniques with a DAC. It provides a unique technique for studying melts and glasses at conditions of Earth’s deep interior. </a:t>
            </a:r>
          </a:p>
          <a:p>
            <a:pPr marL="0" indent="0">
              <a:spcBef>
                <a:spcPts val="0"/>
              </a:spcBef>
              <a:spcAft>
                <a:spcPts val="918"/>
              </a:spcAft>
              <a:buFont typeface="StarSymbol" pitchFamily="2"/>
              <a:buNone/>
              <a:defRPr/>
            </a:pPr>
            <a:endParaRPr lang="en-US" sz="1200" dirty="0">
              <a:solidFill>
                <a:srgbClr val="100010"/>
              </a:solidFill>
              <a:latin typeface="Arial" pitchFamily="18"/>
              <a:ea typeface="Andale Sans UI" pitchFamily="2"/>
              <a:cs typeface="Tahoma" pitchFamily="2"/>
            </a:endParaRP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25</a:t>
            </a:fld>
            <a:endParaRPr lang="en-US"/>
          </a:p>
        </p:txBody>
      </p:sp>
    </p:spTree>
    <p:extLst>
      <p:ext uri="{BB962C8B-B14F-4D97-AF65-F5344CB8AC3E}">
        <p14:creationId xmlns:p14="http://schemas.microsoft.com/office/powerpoint/2010/main" val="84865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187B6-0364-4EAD-95F9-9DB043D3495B}" type="slidenum">
              <a:rPr lang="en-US" smtClean="0"/>
              <a:pPr/>
              <a:t>2</a:t>
            </a:fld>
            <a:endParaRPr lang="en-US"/>
          </a:p>
        </p:txBody>
      </p:sp>
    </p:spTree>
    <p:extLst>
      <p:ext uri="{BB962C8B-B14F-4D97-AF65-F5344CB8AC3E}">
        <p14:creationId xmlns:p14="http://schemas.microsoft.com/office/powerpoint/2010/main" val="3671727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effectLst/>
              </a:rPr>
              <a:t>Hard X-ray Spectroscopy</a:t>
            </a:r>
            <a:r>
              <a:rPr lang="en-US" dirty="0">
                <a:effectLst/>
              </a:rPr>
              <a:t> program develops and operates a suite of cutting-edge x-ray spectroscopy beamlines enable research on real systems in complex environments over extended duration of systems operations.</a:t>
            </a:r>
          </a:p>
          <a:p>
            <a:pPr lvl="0"/>
            <a:r>
              <a:rPr lang="en-US" dirty="0">
                <a:effectLst/>
              </a:rPr>
              <a:t>Inner Shell Spectroscopy (ISS), Quick Absorption &amp; Scattering (QAS), and Tender Energy Spectroscopy (TES) beamlines, offer an advanced suite of </a:t>
            </a:r>
            <a:r>
              <a:rPr lang="en-US" i="1" dirty="0">
                <a:effectLst/>
              </a:rPr>
              <a:t>in-situ</a:t>
            </a:r>
            <a:r>
              <a:rPr lang="en-US" dirty="0">
                <a:effectLst/>
              </a:rPr>
              <a:t> X-ray spectroscopy capabilities, including a state-of-the-art confocal X-ray spectrometer at ISS, with a set of specimen environments and a hazardous gas handling system for characterization of catalytic reactions and processes under industry relevant conditions.</a:t>
            </a:r>
          </a:p>
          <a:p>
            <a:pPr lvl="0"/>
            <a:r>
              <a:rPr lang="en-US" dirty="0">
                <a:effectLst/>
              </a:rPr>
              <a:t>NIST Spectroscopy Soft and Tender (SST-1, SST-2) beamlines, under development in partnership with NIST, enable X­</a:t>
            </a:r>
            <a:r>
              <a:rPr lang="en-US" sz="1200" kern="1200" dirty="0">
                <a:solidFill>
                  <a:schemeClr val="tx1"/>
                </a:solidFill>
                <a:effectLst/>
                <a:latin typeface="+mn-lt"/>
                <a:ea typeface="+mn-ea"/>
                <a:cs typeface="+mn-cs"/>
              </a:rPr>
              <a:t>‐</a:t>
            </a:r>
            <a:r>
              <a:rPr lang="en-US" dirty="0">
                <a:effectLst/>
              </a:rPr>
              <a:t>ray photoelectron spectroscopy and near edge X</a:t>
            </a:r>
            <a:r>
              <a:rPr lang="en-US" sz="1200" kern="1200" dirty="0">
                <a:solidFill>
                  <a:schemeClr val="tx1"/>
                </a:solidFill>
                <a:effectLst/>
                <a:latin typeface="+mn-lt"/>
                <a:ea typeface="+mn-ea"/>
                <a:cs typeface="+mn-cs"/>
              </a:rPr>
              <a:t>‐</a:t>
            </a:r>
            <a:r>
              <a:rPr lang="en-US" dirty="0">
                <a:effectLst/>
              </a:rPr>
              <a:t>ray absorption fine structure (NEXAFS) </a:t>
            </a:r>
            <a:r>
              <a:rPr lang="en-US" dirty="0" err="1">
                <a:effectLst/>
              </a:rPr>
              <a:t>spectromicroscopy</a:t>
            </a:r>
            <a:r>
              <a:rPr lang="en-US" dirty="0">
                <a:effectLst/>
              </a:rPr>
              <a:t> for materials science.  The BMM beamline on a 3-pole wiggler port is also being developed in partnership with NIST and adds a diffraction/scattering capability.</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26</a:t>
            </a:fld>
            <a:endParaRPr lang="en-US"/>
          </a:p>
        </p:txBody>
      </p:sp>
    </p:spTree>
    <p:extLst>
      <p:ext uri="{BB962C8B-B14F-4D97-AF65-F5344CB8AC3E}">
        <p14:creationId xmlns:p14="http://schemas.microsoft.com/office/powerpoint/2010/main" val="996157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kern="1200" dirty="0">
                <a:solidFill>
                  <a:schemeClr val="tx1"/>
                </a:solidFill>
                <a:effectLst/>
                <a:latin typeface="+mn-lt"/>
                <a:ea typeface="+mn-ea"/>
                <a:cs typeface="+mn-cs"/>
              </a:rPr>
              <a:t>Diffraction and In-Situ Scattering</a:t>
            </a:r>
            <a:r>
              <a:rPr lang="en-US" sz="1200" kern="1200" dirty="0">
                <a:solidFill>
                  <a:schemeClr val="tx1"/>
                </a:solidFill>
                <a:effectLst/>
                <a:latin typeface="+mn-lt"/>
                <a:ea typeface="+mn-ea"/>
                <a:cs typeface="+mn-cs"/>
              </a:rPr>
              <a:t> program</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develops and operates four world-class scattering &amp; diffraction beamlines that enable advanced in-situ and operando studies for a wide range of fundamental and applied materials research problems.</a:t>
            </a:r>
          </a:p>
          <a:p>
            <a:pPr lvl="0"/>
            <a:r>
              <a:rPr lang="en-US" dirty="0">
                <a:effectLst/>
              </a:rPr>
              <a:t>X-ray Powder Diffraction (XPD) is a powder diffraction beamline that offers cutting-edge capabilities with a wide suite of in-situ sample cells under extreme conditions and real-world in-operando sample environments.</a:t>
            </a:r>
          </a:p>
          <a:p>
            <a:pPr lvl="0"/>
            <a:r>
              <a:rPr lang="en-US" dirty="0">
                <a:effectLst/>
              </a:rPr>
              <a:t>X-ray Pair Distribution Function Scattering (PDF) beamline is currently under development and will provide dedicated PDF capability for in-situ studies of nanoscale deformations in many materials systems.</a:t>
            </a:r>
          </a:p>
          <a:p>
            <a:pPr lvl="0"/>
            <a:r>
              <a:rPr lang="en-US" dirty="0">
                <a:effectLst/>
              </a:rPr>
              <a:t>In-situ and Resonant Scattering (ISR) beamline enables real-time studies of thin-film synthesis and growth that aims to control the nucleation kinetics during the growth process and allows polarization dependent diffraction studies of variety of materials under high magnetic field.</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27</a:t>
            </a:fld>
            <a:endParaRPr lang="en-US"/>
          </a:p>
        </p:txBody>
      </p:sp>
    </p:spTree>
    <p:extLst>
      <p:ext uri="{BB962C8B-B14F-4D97-AF65-F5344CB8AC3E}">
        <p14:creationId xmlns:p14="http://schemas.microsoft.com/office/powerpoint/2010/main" val="2859927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Adaptation of diamond anvil cells needed to fit into magnet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in identifying new phases and/or intermediate phases during phase transition (</a:t>
            </a:r>
            <a:r>
              <a:rPr lang="en-US" sz="1200" b="0" i="1" u="none" strike="noStrike" kern="1200" baseline="0" dirty="0">
                <a:solidFill>
                  <a:schemeClr val="tx1"/>
                </a:solidFill>
                <a:latin typeface="+mn-lt"/>
                <a:ea typeface="+mn-ea"/>
                <a:cs typeface="+mn-cs"/>
              </a:rPr>
              <a:t>e.g., </a:t>
            </a:r>
            <a:r>
              <a:rPr lang="en-US" sz="1200" b="0" i="0" u="none" strike="noStrike" kern="1200" baseline="0" dirty="0">
                <a:solidFill>
                  <a:schemeClr val="tx1"/>
                </a:solidFill>
                <a:latin typeface="+mn-lt"/>
                <a:ea typeface="+mn-ea"/>
                <a:cs typeface="+mn-cs"/>
              </a:rPr>
              <a:t>Hu </a:t>
            </a:r>
            <a:r>
              <a:rPr lang="en-US" sz="1200" b="0" i="1" u="none" strike="noStrike" kern="1200" baseline="0" dirty="0">
                <a:solidFill>
                  <a:schemeClr val="tx1"/>
                </a:solidFill>
                <a:latin typeface="+mn-lt"/>
                <a:ea typeface="+mn-ea"/>
                <a:cs typeface="+mn-cs"/>
              </a:rPr>
              <a:t>et al., Nature</a:t>
            </a:r>
            <a:r>
              <a:rPr lang="en-US" sz="1200" b="0" i="0" u="none" strike="noStrike" kern="1200" baseline="0" dirty="0">
                <a:solidFill>
                  <a:schemeClr val="tx1"/>
                </a:solidFill>
                <a:latin typeface="+mn-lt"/>
                <a:ea typeface="+mn-ea"/>
                <a:cs typeface="+mn-cs"/>
              </a:rPr>
              <a:t>, 2016). This project will offer an experimental routine for multi-grain XRD at the DAC platform of XPD beamline including data analysis software (FABLE). Popularizing such a state-of-the-art technique among the COMPRES community will enable more discoveries of mantle phases in Earth’s deep mantle, as well as better insight into well known ones (</a:t>
            </a:r>
            <a:r>
              <a:rPr lang="en-US" sz="1200" b="0" i="1" u="none" strike="noStrike" kern="1200" baseline="0" dirty="0">
                <a:solidFill>
                  <a:schemeClr val="tx1"/>
                </a:solidFill>
                <a:latin typeface="+mn-lt"/>
                <a:ea typeface="+mn-ea"/>
                <a:cs typeface="+mn-cs"/>
              </a:rPr>
              <a:t>e.g., </a:t>
            </a:r>
            <a:r>
              <a:rPr lang="en-US" sz="1200" b="0" i="0" u="none" strike="noStrike" kern="1200" baseline="0" dirty="0">
                <a:solidFill>
                  <a:schemeClr val="tx1"/>
                </a:solidFill>
                <a:latin typeface="+mn-lt"/>
                <a:ea typeface="+mn-ea"/>
                <a:cs typeface="+mn-cs"/>
              </a:rPr>
              <a:t>Zhang </a:t>
            </a:r>
            <a:r>
              <a:rPr lang="en-US" sz="1200" b="0" i="1" u="none" strike="noStrike" kern="1200" baseline="0" dirty="0">
                <a:solidFill>
                  <a:schemeClr val="tx1"/>
                </a:solidFill>
                <a:latin typeface="+mn-lt"/>
                <a:ea typeface="+mn-ea"/>
                <a:cs typeface="+mn-cs"/>
              </a:rPr>
              <a:t>et al., PNAS</a:t>
            </a:r>
            <a:r>
              <a:rPr lang="en-US" sz="1200" b="0" i="0" u="none" strike="noStrike" kern="1200" baseline="0" dirty="0">
                <a:solidFill>
                  <a:schemeClr val="tx1"/>
                </a:solidFill>
                <a:latin typeface="+mn-lt"/>
                <a:ea typeface="+mn-ea"/>
                <a:cs typeface="+mn-cs"/>
              </a:rPr>
              <a:t>, 2013). The setup will also allow EOS and phase diagram determination from typical XRD experiments (</a:t>
            </a:r>
            <a:r>
              <a:rPr lang="en-US" sz="1200" b="0" i="1" u="none" strike="noStrike" kern="1200" baseline="0" dirty="0">
                <a:solidFill>
                  <a:schemeClr val="tx1"/>
                </a:solidFill>
                <a:latin typeface="+mn-lt"/>
                <a:ea typeface="+mn-ea"/>
                <a:cs typeface="+mn-cs"/>
              </a:rPr>
              <a:t>e.g., </a:t>
            </a:r>
            <a:r>
              <a:rPr lang="en-US" sz="1200" b="0" i="0" u="none" strike="noStrike" kern="1200" baseline="0" dirty="0">
                <a:solidFill>
                  <a:schemeClr val="tx1"/>
                </a:solidFill>
                <a:latin typeface="+mn-lt"/>
                <a:ea typeface="+mn-ea"/>
                <a:cs typeface="+mn-cs"/>
              </a:rPr>
              <a:t>Gu et al., </a:t>
            </a:r>
            <a:r>
              <a:rPr lang="en-US" sz="1200" b="0" i="1" u="none" strike="noStrike" kern="1200" baseline="0" dirty="0">
                <a:solidFill>
                  <a:schemeClr val="tx1"/>
                </a:solidFill>
                <a:latin typeface="+mn-lt"/>
                <a:ea typeface="+mn-ea"/>
                <a:cs typeface="+mn-cs"/>
              </a:rPr>
              <a:t>Nature </a:t>
            </a:r>
            <a:r>
              <a:rPr lang="en-US" sz="1200" b="0" i="1" u="none" strike="noStrike" kern="1200" baseline="0" dirty="0" err="1">
                <a:solidFill>
                  <a:schemeClr val="tx1"/>
                </a:solidFill>
                <a:latin typeface="+mn-lt"/>
                <a:ea typeface="+mn-ea"/>
                <a:cs typeface="+mn-cs"/>
              </a:rPr>
              <a:t>Geosci</a:t>
            </a:r>
            <a:r>
              <a:rPr lang="en-US" sz="1200" b="0" i="0" u="none" strike="noStrike" kern="1200" baseline="0" dirty="0">
                <a:solidFill>
                  <a:schemeClr val="tx1"/>
                </a:solidFill>
                <a:latin typeface="+mn-lt"/>
                <a:ea typeface="+mn-ea"/>
                <a:cs typeface="+mn-cs"/>
              </a:rPr>
              <a:t>., 2016). </a:t>
            </a:r>
          </a:p>
          <a:p>
            <a:endParaRPr lang="en-US" dirty="0"/>
          </a:p>
          <a:p>
            <a:r>
              <a:rPr lang="en-US" sz="1200" i="1" kern="1200" dirty="0">
                <a:solidFill>
                  <a:schemeClr val="tx1"/>
                </a:solidFill>
                <a:effectLst/>
                <a:latin typeface="+mn-lt"/>
                <a:ea typeface="+mn-ea"/>
                <a:cs typeface="+mn-cs"/>
              </a:rPr>
              <a:t>PDF on melts.</a:t>
            </a:r>
            <a:r>
              <a:rPr lang="en-US" sz="1200" kern="1200" dirty="0">
                <a:solidFill>
                  <a:schemeClr val="tx1"/>
                </a:solidFill>
                <a:effectLst/>
                <a:latin typeface="+mn-lt"/>
                <a:ea typeface="+mn-ea"/>
                <a:cs typeface="+mn-cs"/>
              </a:rPr>
              <a:t>  This is very challenging for several reasons.  The amorphous scattering is weak and must be measured to high precision.  This requires long acquisition times, but maintaining a stable melt in the DAC for those times is difficult.  Because the scattering is weak it can be swamped by the scattering from the diamonds which are orders of magnitude thicker than the sample.  For both of these reasons the melt scattering at the APS is being done in a Paris Edinburgh cell, not a DAC.  The PE cell allows using a </a:t>
            </a:r>
            <a:r>
              <a:rPr lang="en-US" sz="1200" kern="1200" dirty="0" err="1">
                <a:solidFill>
                  <a:schemeClr val="tx1"/>
                </a:solidFill>
                <a:effectLst/>
                <a:latin typeface="+mn-lt"/>
                <a:ea typeface="+mn-ea"/>
                <a:cs typeface="+mn-cs"/>
              </a:rPr>
              <a:t>soller</a:t>
            </a:r>
            <a:r>
              <a:rPr lang="en-US" sz="1200" kern="1200" dirty="0">
                <a:solidFill>
                  <a:schemeClr val="tx1"/>
                </a:solidFill>
                <a:effectLst/>
                <a:latin typeface="+mn-lt"/>
                <a:ea typeface="+mn-ea"/>
                <a:cs typeface="+mn-cs"/>
              </a:rPr>
              <a:t> slit to remove the non-sample scattering, but this does not have the resolution for the smaller DAC samples.  It is also much easier to maintain stable liquid with resistive rather than laser heating.</a:t>
            </a:r>
          </a:p>
          <a:p>
            <a:r>
              <a:rPr lang="en-US" sz="1200" b="0" i="0" u="none" strike="noStrike" kern="1200" baseline="0" dirty="0">
                <a:solidFill>
                  <a:schemeClr val="tx1"/>
                </a:solidFill>
                <a:latin typeface="+mn-lt"/>
                <a:ea typeface="+mn-ea"/>
                <a:cs typeface="+mn-cs"/>
              </a:rPr>
              <a:t>properties of melts have gained increasing attention for comprehensively understanding Earth’s interior. Additionally, the study of melts will help to further our understanding of the magma ocean and early Earth evolution. </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28</a:t>
            </a:fld>
            <a:endParaRPr lang="en-US"/>
          </a:p>
        </p:txBody>
      </p:sp>
    </p:spTree>
    <p:extLst>
      <p:ext uri="{BB962C8B-B14F-4D97-AF65-F5344CB8AC3E}">
        <p14:creationId xmlns:p14="http://schemas.microsoft.com/office/powerpoint/2010/main" val="704972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essential to achieve a comprehensive understanding of the crystal structure of upconverting nanocrystals (UCNCs) as well as mechanisms governing their formation in organic media. The former is needed to explain the relationship between atomic scale structure and upconversion (UC) properties of UCNCs, while the latter is essential to finely tune the size, morphology, chemical composition, and architecture of well-defined upconverting nanostructures, which constitute the experimental levers to modify the optical properties. Such rationalization will ultimately help to design and synthesize more efficient upconverting nanostructures. X-ray diffraction studies coupled to Rietveld and PDF analyses revealed a complex mechanism of the formation of NaGdF</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:Yb:Er UCNCs based on chemical reactions involving in situ generated molecular clusters and microcrystalline sodium fluoride. A detailed crystallographic investigation show that the space group </a:t>
                </a:r>
                <a14:m>
                  <m:oMath xmlns:m="http://schemas.openxmlformats.org/officeDocument/2006/math">
                    <m:r>
                      <a:rPr lang="en-US" sz="1200" i="1" kern="1200">
                        <a:solidFill>
                          <a:schemeClr val="tx1"/>
                        </a:solidFill>
                        <a:effectLst/>
                        <a:latin typeface="Cambria Math"/>
                        <a:ea typeface="+mn-ea"/>
                        <a:cs typeface="+mn-cs"/>
                      </a:rPr>
                      <m:t>𝑃</m:t>
                    </m:r>
                    <m:acc>
                      <m:accPr>
                        <m:chr m:val="̅"/>
                        <m:ctrlPr>
                          <a:rPr lang="en-US" sz="1200" i="1" kern="1200">
                            <a:solidFill>
                              <a:schemeClr val="tx1"/>
                            </a:solidFill>
                            <a:effectLst/>
                            <a:latin typeface="Cambria Math" panose="02040503050406030204" pitchFamily="18" charset="0"/>
                            <a:ea typeface="+mn-ea"/>
                            <a:cs typeface="+mn-cs"/>
                          </a:rPr>
                        </m:ctrlPr>
                      </m:accPr>
                      <m:e>
                        <m:r>
                          <a:rPr lang="en-US" sz="1200" i="1" kern="1200">
                            <a:solidFill>
                              <a:schemeClr val="tx1"/>
                            </a:solidFill>
                            <a:effectLst/>
                            <a:latin typeface="Cambria Math"/>
                            <a:ea typeface="+mn-ea"/>
                            <a:cs typeface="+mn-cs"/>
                          </a:rPr>
                          <m:t>6</m:t>
                        </m:r>
                      </m:e>
                    </m:acc>
                  </m:oMath>
                </a14:m>
                <a:r>
                  <a:rPr lang="en-US" sz="1200" kern="1200" dirty="0">
                    <a:solidFill>
                      <a:schemeClr val="tx1"/>
                    </a:solidFill>
                    <a:effectLst/>
                    <a:latin typeface="+mn-lt"/>
                    <a:ea typeface="+mn-ea"/>
                    <a:cs typeface="+mn-cs"/>
                  </a:rPr>
                  <a:t> is the one that best describes the crystal structure of NaGdF</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:Yb:Er UCNCs contrary to what has been recently proposed. Further, our Rietveld and PDF data reveal the formation of bulk-like crystal structure down to 10 nm with limited distortions. In-depth structural characterizations based on diffraction experiments pave the way toward a comprehensive understanding of size-dependent UC properties and will be of major interest when dealing with </a:t>
                </a:r>
                <a:r>
                  <a:rPr lang="en-US" sz="1200" kern="1200" dirty="0" err="1">
                    <a:solidFill>
                      <a:schemeClr val="tx1"/>
                    </a:solidFill>
                    <a:effectLst/>
                    <a:latin typeface="+mn-lt"/>
                    <a:ea typeface="+mn-ea"/>
                    <a:cs typeface="+mn-cs"/>
                  </a:rPr>
                  <a:t>multishell</a:t>
                </a:r>
                <a:r>
                  <a:rPr lang="en-US" sz="1200" kern="1200" dirty="0">
                    <a:solidFill>
                      <a:schemeClr val="tx1"/>
                    </a:solidFill>
                    <a:effectLst/>
                    <a:latin typeface="+mn-lt"/>
                    <a:ea typeface="+mn-ea"/>
                    <a:cs typeface="+mn-cs"/>
                  </a:rPr>
                  <a:t> architectures.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06636"/>
                  </a:solidFill>
                </a:endParaRPr>
              </a:p>
              <a:p>
                <a:r>
                  <a:rPr lang="en-US" dirty="0"/>
                  <a:t>Sample set #1 </a:t>
                </a:r>
              </a:p>
              <a:p>
                <a:r>
                  <a:rPr lang="en-US" dirty="0"/>
                  <a:t>Nature: Lanthanide-based nanocrystals either as dry powder or liquid (i.e. nanocrystals dispersed in toluene) </a:t>
                </a:r>
              </a:p>
              <a:p>
                <a:r>
                  <a:rPr lang="en-US" dirty="0"/>
                  <a:t>Measurement: room temperature / PDF </a:t>
                </a:r>
              </a:p>
              <a:p>
                <a:r>
                  <a:rPr lang="en-US" dirty="0"/>
                  <a:t>Objective: Crystal structure of the nanocrystals compared to their bulk counterparts. These samples will also be used as references for the  in situ experiments in order to validate the nature of the obtained materials.   </a:t>
                </a:r>
              </a:p>
              <a:p>
                <a:r>
                  <a:rPr lang="en-US" dirty="0"/>
                  <a:t>Set #1 - samples details: (1) Eu2O3 NCs (Figure 1) (2) Eu doped Y2O3 NCs (Figure 2), with various Eu concentration (5, 10, 20, 30, 40, 50 mol.%) (3) NaGdF4 NCs – 5 nm (Figure 3) (4) NaGdF4:Yb,Er NCs – 20 nm (Figure 4) (5) NaGdF4:yb,Er@NaYF4 core-shell NCs (Figure 5), with various shell thicknesses (from 1 to 5 nm). </a:t>
                </a:r>
              </a:p>
              <a:p>
                <a:endParaRPr lang="en-US" dirty="0"/>
              </a:p>
              <a:p>
                <a:r>
                  <a:rPr lang="en-US" dirty="0"/>
                  <a:t>Sample set #2 </a:t>
                </a:r>
              </a:p>
              <a:p>
                <a:r>
                  <a:rPr lang="en-US" dirty="0"/>
                  <a:t>Nature: Organic reactive mixtures </a:t>
                </a:r>
              </a:p>
              <a:p>
                <a:r>
                  <a:rPr lang="en-US" dirty="0"/>
                  <a:t>Measurement:  in situ high temperature / set #2a for PDF measurements and set #2b for SAXS measurements (sets #2a and 2b will be identical) </a:t>
                </a:r>
              </a:p>
              <a:p>
                <a:r>
                  <a:rPr lang="en-US" dirty="0"/>
                  <a:t>Objective:  In situ formation and growth of the nanocrystals (PDF) and high temperature self assembly (SAXS)   </a:t>
                </a:r>
              </a:p>
              <a:p>
                <a:r>
                  <a:rPr lang="en-US" dirty="0"/>
                  <a:t>Set #2 - samples details: (1) Europium acetate, oleic acid, </a:t>
                </a:r>
                <a:r>
                  <a:rPr lang="en-US" dirty="0" err="1"/>
                  <a:t>oleylamine</a:t>
                </a:r>
                <a:r>
                  <a:rPr lang="en-US" dirty="0"/>
                  <a:t> and tri-n-octylamine (2) Europium and yttrium acetates, oleic acid, </a:t>
                </a:r>
                <a:r>
                  <a:rPr lang="en-US" dirty="0" err="1"/>
                  <a:t>oleylamine</a:t>
                </a:r>
                <a:r>
                  <a:rPr lang="en-US" dirty="0"/>
                  <a:t> and tri-n-octylamine (3) Gadolinium acetate, oleic acid, octadecene, sodium hydroxide and ammonium fluoride (4) Gadolinium acetate, oleic acid, octadecene, sodium trifluoroacetate</a:t>
                </a:r>
              </a:p>
            </p:txBody>
          </p:sp>
        </mc:Choice>
        <mc:Fallback xmlns="">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essential to achieve a comprehensive understanding of the crystal structure of upconverting nanocrystals (UCNCs) as well as mechanisms governing their formation in organic media. The former is needed to explain the relationship between atomic scale structure and upconversion (UC) properties of UCNCs, while the latter is essential to finely tune the size, morphology, chemical composition, and architecture of well-defined upconverting nanostructures, which constitute the experimental levers to modify the optical properties. Such rationalization will ultimately help to design and synthesize more efficient upconverting nanostructures. X-ray diffraction studies coupled to Rietveld and PDF analyses revealed a complex mechanism of the formation of NaGdF</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:Yb:Er UCNCs based on chemical reactions involving in situ generated molecular clusters and microcrystalline sodium fluoride. A detailed crystallographic investigation show that the space group </a:t>
                </a:r>
                <a:r>
                  <a:rPr lang="en-US" sz="1200" i="0" kern="1200">
                    <a:solidFill>
                      <a:schemeClr val="tx1"/>
                    </a:solidFill>
                    <a:effectLst/>
                    <a:latin typeface="Cambria Math"/>
                    <a:ea typeface="+mn-ea"/>
                    <a:cs typeface="+mn-cs"/>
                  </a:rPr>
                  <a:t>𝑃6</a:t>
                </a:r>
                <a:r>
                  <a:rPr lang="en-US" sz="1200" i="0" kern="1200">
                    <a:solidFill>
                      <a:schemeClr val="tx1"/>
                    </a:solidFill>
                    <a:effectLst/>
                    <a:latin typeface="Cambria Math" panose="02040503050406030204" pitchFamily="18" charset="0"/>
                    <a:ea typeface="+mn-ea"/>
                    <a:cs typeface="+mn-cs"/>
                  </a:rPr>
                  <a:t> ̅</a:t>
                </a:r>
                <a:r>
                  <a:rPr lang="en-US" sz="1200" kern="1200" dirty="0">
                    <a:solidFill>
                      <a:schemeClr val="tx1"/>
                    </a:solidFill>
                    <a:effectLst/>
                    <a:latin typeface="+mn-lt"/>
                    <a:ea typeface="+mn-ea"/>
                    <a:cs typeface="+mn-cs"/>
                  </a:rPr>
                  <a:t> is the one that best describes the crystal structure of NaGdF</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:Yb:Er UCNCs contrary to what has been recently proposed. Further, our Rietveld and PDF data reveal the formation of bulk-like crystal structure down to 10 nm with limited distortions. In-depth structural characterizations based on diffraction experiments pave the way toward a comprehensive understanding of size-dependent UC properties and will be of major interest when dealing with </a:t>
                </a:r>
                <a:r>
                  <a:rPr lang="en-US" sz="1200" kern="1200" dirty="0" err="1">
                    <a:solidFill>
                      <a:schemeClr val="tx1"/>
                    </a:solidFill>
                    <a:effectLst/>
                    <a:latin typeface="+mn-lt"/>
                    <a:ea typeface="+mn-ea"/>
                    <a:cs typeface="+mn-cs"/>
                  </a:rPr>
                  <a:t>multishell</a:t>
                </a:r>
                <a:r>
                  <a:rPr lang="en-US" sz="1200" kern="1200" dirty="0">
                    <a:solidFill>
                      <a:schemeClr val="tx1"/>
                    </a:solidFill>
                    <a:effectLst/>
                    <a:latin typeface="+mn-lt"/>
                    <a:ea typeface="+mn-ea"/>
                    <a:cs typeface="+mn-cs"/>
                  </a:rPr>
                  <a:t> architectures.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106636"/>
                  </a:solidFill>
                </a:endParaRPr>
              </a:p>
              <a:p>
                <a:r>
                  <a:rPr lang="en-US" dirty="0"/>
                  <a:t>Sample set #1 </a:t>
                </a:r>
              </a:p>
              <a:p>
                <a:r>
                  <a:rPr lang="en-US" dirty="0"/>
                  <a:t>Nature: Lanthanide-based nanocrystals either as dry powder or liquid (i.e. nanocrystals dispersed in toluene) </a:t>
                </a:r>
              </a:p>
              <a:p>
                <a:r>
                  <a:rPr lang="en-US" dirty="0"/>
                  <a:t>Measurement: room temperature / PDF </a:t>
                </a:r>
              </a:p>
              <a:p>
                <a:r>
                  <a:rPr lang="en-US" dirty="0"/>
                  <a:t>Objective: Crystal structure of the nanocrystals compared to their bulk counterparts. These samples will also be used as references for the  in situ experiments in order to validate the nature of the obtained materials.   </a:t>
                </a:r>
              </a:p>
              <a:p>
                <a:r>
                  <a:rPr lang="en-US" dirty="0"/>
                  <a:t>Set #1 - samples details: (1) Eu2O3 NCs (Figure 1) (2) Eu doped Y2O3 NCs (Figure 2), with various Eu concentration (5, 10, 20, 30, 40, 50 mol.%) (3) NaGdF4 NCs – 5 nm (Figure 3) (4) NaGdF4:Yb,Er NCs – 20 nm (Figure 4) (5) NaGdF4:yb,Er@NaYF4 core-shell NCs (Figure 5), with various shell thicknesses (from 1 to 5 nm). </a:t>
                </a:r>
              </a:p>
              <a:p>
                <a:endParaRPr lang="en-US" dirty="0"/>
              </a:p>
              <a:p>
                <a:r>
                  <a:rPr lang="en-US" dirty="0"/>
                  <a:t>Sample set #2 </a:t>
                </a:r>
              </a:p>
              <a:p>
                <a:r>
                  <a:rPr lang="en-US" dirty="0"/>
                  <a:t>Nature: Organic reactive mixtures </a:t>
                </a:r>
              </a:p>
              <a:p>
                <a:r>
                  <a:rPr lang="en-US" dirty="0"/>
                  <a:t>Measurement:  in situ high temperature / set #2a for PDF measurements and set #2b for SAXS measurements (sets #2a and 2b will be identical) </a:t>
                </a:r>
              </a:p>
              <a:p>
                <a:r>
                  <a:rPr lang="en-US" dirty="0"/>
                  <a:t>Objective:  In situ formation and growth of the nanocrystals (PDF) and high temperature </a:t>
                </a:r>
                <a:r>
                  <a:rPr lang="en-US" dirty="0" err="1"/>
                  <a:t>selfassembly</a:t>
                </a:r>
                <a:r>
                  <a:rPr lang="en-US" dirty="0"/>
                  <a:t> (SAXS)   </a:t>
                </a:r>
              </a:p>
              <a:p>
                <a:r>
                  <a:rPr lang="en-US" dirty="0"/>
                  <a:t>Set #2 - samples details: (1) Europium acetate, oleic acid, </a:t>
                </a:r>
                <a:r>
                  <a:rPr lang="en-US" dirty="0" err="1"/>
                  <a:t>oleylamine</a:t>
                </a:r>
                <a:r>
                  <a:rPr lang="en-US" dirty="0"/>
                  <a:t> and tri-n-octylamine (2) Europium and yttrium acetates, oleic acid, </a:t>
                </a:r>
                <a:r>
                  <a:rPr lang="en-US" dirty="0" err="1"/>
                  <a:t>oleylamine</a:t>
                </a:r>
                <a:r>
                  <a:rPr lang="en-US" dirty="0"/>
                  <a:t> and tri-n-octylamine (3) Gadolinium acetate, oleic acid, octadecene, sodium hydroxide and ammonium fluoride (4) Gadolinium acetate, oleic acid, octadecene, sodium trifluoroacetate</a:t>
                </a:r>
              </a:p>
            </p:txBody>
          </p:sp>
        </mc:Fallback>
      </mc:AlternateContent>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04956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1200"/>
              </a:spcAft>
            </a:pPr>
            <a:r>
              <a:rPr lang="en-US" sz="1200" dirty="0"/>
              <a:t>DT-25 Kawai: Novel uniaxial deformation HP tooling &gt;20 </a:t>
            </a:r>
            <a:r>
              <a:rPr lang="en-US" sz="1200" dirty="0" err="1"/>
              <a:t>GPa</a:t>
            </a:r>
            <a:r>
              <a:rPr lang="en-US" sz="1200" dirty="0"/>
              <a:t> (upscale of DT-10 at X17B2 - 1</a:t>
            </a:r>
            <a:r>
              <a:rPr lang="fr-FR" sz="1200" dirty="0"/>
              <a:t>6-18 </a:t>
            </a:r>
            <a:r>
              <a:rPr lang="fr-FR" sz="1200" dirty="0" err="1"/>
              <a:t>GPa</a:t>
            </a:r>
            <a:r>
              <a:rPr lang="fr-FR" sz="1200" dirty="0"/>
              <a:t>) </a:t>
            </a:r>
          </a:p>
          <a:p>
            <a:pPr>
              <a:buFont typeface="Wingdings"/>
              <a:buChar char="à"/>
            </a:pPr>
            <a:r>
              <a:rPr lang="en-US" sz="1200" dirty="0"/>
              <a:t>to probe the entire range of </a:t>
            </a:r>
            <a:br>
              <a:rPr lang="en-US" sz="1200" dirty="0"/>
            </a:br>
            <a:r>
              <a:rPr lang="en-US" sz="1200" dirty="0"/>
              <a:t>conditions within the Transition Zone</a:t>
            </a:r>
            <a:br>
              <a:rPr lang="en-US" sz="1200" dirty="0"/>
            </a:br>
            <a:r>
              <a:rPr lang="en-US" sz="1200" dirty="0"/>
              <a:t>(~13-23 </a:t>
            </a:r>
            <a:r>
              <a:rPr lang="en-US" sz="1200" dirty="0" err="1"/>
              <a:t>GPa</a:t>
            </a:r>
            <a:r>
              <a:rPr lang="en-US" sz="1200" dirty="0"/>
              <a:t>)</a:t>
            </a:r>
          </a:p>
          <a:p>
            <a:pPr>
              <a:buFont typeface="Wingdings"/>
              <a:buChar char="à"/>
            </a:pPr>
            <a:endParaRPr lang="en-US" sz="1200" dirty="0"/>
          </a:p>
          <a:p>
            <a:pPr marL="0" marR="0" lvl="0" indent="0" algn="l" defTabSz="914400" rtl="0" eaLnBrk="1" fontAlgn="auto" latinLnBrk="0" hangingPunct="1">
              <a:lnSpc>
                <a:spcPct val="100000"/>
              </a:lnSpc>
              <a:spcBef>
                <a:spcPts val="0"/>
              </a:spcBef>
              <a:spcAft>
                <a:spcPts val="0"/>
              </a:spcAft>
              <a:buClrTx/>
              <a:buSzTx/>
              <a:buFont typeface="Wingdings"/>
              <a:buChar char="à"/>
              <a:tabLst/>
              <a:defRPr/>
            </a:pPr>
            <a:r>
              <a:rPr lang="en-US" sz="1200" i="1" dirty="0"/>
              <a:t>Full-field radiographic imaging, precise measurement of stress-strain-time, texture, size-strain measurements</a:t>
            </a:r>
          </a:p>
          <a:p>
            <a:pPr>
              <a:buFont typeface="Wingdings"/>
              <a:buChar char="à"/>
            </a:pPr>
            <a:endParaRPr lang="en-US" sz="1200" dirty="0"/>
          </a:p>
          <a:p>
            <a:pPr marL="0" indent="0">
              <a:buNone/>
            </a:pPr>
            <a:endParaRPr lang="fr-FR" sz="1200" dirty="0"/>
          </a:p>
          <a:p>
            <a:pPr>
              <a:spcBef>
                <a:spcPts val="600"/>
              </a:spcBef>
              <a:spcAft>
                <a:spcPts val="1200"/>
              </a:spcAft>
            </a:pPr>
            <a:r>
              <a:rPr lang="en-US" sz="1200" dirty="0"/>
              <a:t>DT-25 Kawai: Novel uniaxial deformation HP tooling &gt;20 </a:t>
            </a:r>
            <a:r>
              <a:rPr lang="en-US" sz="1200" dirty="0" err="1"/>
              <a:t>GPa</a:t>
            </a:r>
            <a:r>
              <a:rPr lang="en-US" sz="1200" dirty="0"/>
              <a:t> (upscale of DT-10 at X17B2 - 1</a:t>
            </a:r>
            <a:r>
              <a:rPr lang="fr-FR" sz="1200" dirty="0"/>
              <a:t>6-18 </a:t>
            </a:r>
            <a:r>
              <a:rPr lang="fr-FR" sz="1200" dirty="0" err="1"/>
              <a:t>GPa</a:t>
            </a:r>
            <a:r>
              <a:rPr lang="fr-FR" sz="1200" dirty="0"/>
              <a:t>)  - 15-150mm</a:t>
            </a:r>
            <a:r>
              <a:rPr lang="fr-FR" sz="1200" baseline="30000" dirty="0"/>
              <a:t>3</a:t>
            </a:r>
          </a:p>
          <a:p>
            <a:pPr>
              <a:spcBef>
                <a:spcPts val="600"/>
              </a:spcBef>
              <a:spcAft>
                <a:spcPts val="1200"/>
              </a:spcAft>
            </a:pPr>
            <a:r>
              <a:rPr lang="en-US" sz="1200" dirty="0"/>
              <a:t>2 × pressure range of existing D-DIAs (~12 </a:t>
            </a:r>
            <a:r>
              <a:rPr lang="en-US" sz="1200" dirty="0" err="1"/>
              <a:t>GPa</a:t>
            </a:r>
            <a:r>
              <a:rPr lang="en-US" sz="1200" dirty="0"/>
              <a:t>): APS 6-BMB &amp; 13-IDD (</a:t>
            </a:r>
            <a:r>
              <a:rPr lang="en-US" sz="1200" dirty="0" err="1"/>
              <a:t>Gsecars</a:t>
            </a:r>
            <a:r>
              <a:rPr lang="en-US" sz="1200" dirty="0"/>
              <a:t>), ESRF ID06, SPring-8 BL04B1, Photon Factory 14C2</a:t>
            </a:r>
          </a:p>
          <a:p>
            <a:pPr>
              <a:spcBef>
                <a:spcPts val="600"/>
              </a:spcBef>
              <a:spcAft>
                <a:spcPts val="1200"/>
              </a:spcAft>
            </a:pPr>
            <a:r>
              <a:rPr lang="en-US" sz="1200" dirty="0"/>
              <a:t>Only other comparable facility is at BL04B1 of SPring-8: &lt; 90GPa, BUT no deformation capability and “small” sample size</a:t>
            </a:r>
          </a:p>
          <a:p>
            <a:pPr marL="0" indent="0">
              <a:buNone/>
            </a:pPr>
            <a:endParaRPr lang="fr-FR" sz="1200" dirty="0"/>
          </a:p>
          <a:p>
            <a:r>
              <a:rPr lang="en-US" sz="1200" dirty="0"/>
              <a:t>Rheology experiments in DAC can </a:t>
            </a:r>
            <a:br>
              <a:rPr lang="en-US" sz="1200" dirty="0"/>
            </a:br>
            <a:r>
              <a:rPr lang="en-US" sz="1200" dirty="0"/>
              <a:t>reach these pressures, but variables not</a:t>
            </a:r>
            <a:br>
              <a:rPr lang="en-US" sz="1200" dirty="0"/>
            </a:br>
            <a:r>
              <a:rPr lang="en-US" sz="1200" dirty="0"/>
              <a:t>easily controlled </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31</a:t>
            </a:fld>
            <a:endParaRPr lang="en-US"/>
          </a:p>
        </p:txBody>
      </p:sp>
    </p:spTree>
    <p:extLst>
      <p:ext uri="{BB962C8B-B14F-4D97-AF65-F5344CB8AC3E}">
        <p14:creationId xmlns:p14="http://schemas.microsoft.com/office/powerpoint/2010/main" val="3006994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energy storage and conversion, hybrid materials, clathrate research and correlated electron materials research</a:t>
            </a:r>
          </a:p>
          <a:p>
            <a:endParaRPr lang="en-US" sz="1200" i="1"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4,4`-sulfonyldibenzoate</a:t>
            </a:r>
          </a:p>
          <a:p>
            <a:r>
              <a:rPr lang="en-US" sz="1200" kern="1200" dirty="0">
                <a:solidFill>
                  <a:schemeClr val="tx1"/>
                </a:solidFill>
                <a:effectLst/>
                <a:latin typeface="+mn-lt"/>
                <a:ea typeface="+mn-ea"/>
                <a:cs typeface="+mn-cs"/>
              </a:rPr>
              <a:t>monoclinic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2</a:t>
            </a:r>
            <a:r>
              <a:rPr lang="en-US" sz="1200" kern="1200" baseline="-25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C</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Straight channels in SBMOF-1 (A) and sinusoidal in SBMOF-3 (C). Carbon atoms are black, and sulfur is yellow. Oxygen, hydrogen, and calcium/cadmium atoms are omitted for clarity. Large green spheres depict iodine sorption sites. (B) “Wine-rack” topology of SBMOF-1. Red line is the </a:t>
            </a:r>
            <a:r>
              <a:rPr lang="en-US" sz="1200" b="0" i="1" kern="1200" dirty="0" err="1">
                <a:solidFill>
                  <a:schemeClr val="tx1"/>
                </a:solidFill>
                <a:effectLst/>
                <a:latin typeface="+mn-lt"/>
                <a:ea typeface="+mn-ea"/>
                <a:cs typeface="+mn-cs"/>
              </a:rPr>
              <a:t>sdb</a:t>
            </a:r>
            <a:r>
              <a:rPr lang="en-US" sz="1200" b="0" i="0" kern="1200" dirty="0">
                <a:solidFill>
                  <a:schemeClr val="tx1"/>
                </a:solidFill>
                <a:effectLst/>
                <a:latin typeface="+mn-lt"/>
                <a:ea typeface="+mn-ea"/>
                <a:cs typeface="+mn-cs"/>
              </a:rPr>
              <a:t> linker with all sulfonyl groups (yellow) bonded with Ca to form CaO</a:t>
            </a:r>
            <a:r>
              <a:rPr lang="en-US" sz="1200" b="0" i="0" kern="1200" baseline="-250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-octahedra (gray). All </a:t>
            </a:r>
            <a:r>
              <a:rPr lang="en-US" sz="1200" b="0" i="0" kern="1200" dirty="0" err="1">
                <a:solidFill>
                  <a:schemeClr val="tx1"/>
                </a:solidFill>
                <a:effectLst/>
                <a:latin typeface="+mn-lt"/>
                <a:ea typeface="+mn-ea"/>
                <a:cs typeface="+mn-cs"/>
              </a:rPr>
              <a:t>carboxyls</a:t>
            </a:r>
            <a:r>
              <a:rPr lang="en-US" sz="1200" b="0" i="0" kern="1200" dirty="0">
                <a:solidFill>
                  <a:schemeClr val="tx1"/>
                </a:solidFill>
                <a:effectLst/>
                <a:latin typeface="+mn-lt"/>
                <a:ea typeface="+mn-ea"/>
                <a:cs typeface="+mn-cs"/>
              </a:rPr>
              <a:t> also participate in CaO</a:t>
            </a:r>
            <a:r>
              <a:rPr lang="en-US" sz="1200" b="0" i="0" kern="1200" baseline="-250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-ocathedra and are not shown for clarity. (D) “Wine-rack” topology of SBMOF-3. Black (</a:t>
            </a:r>
            <a:r>
              <a:rPr lang="en-US" sz="1200" b="0" i="1" kern="1200" dirty="0">
                <a:solidFill>
                  <a:schemeClr val="tx1"/>
                </a:solidFill>
                <a:effectLst/>
                <a:latin typeface="+mn-lt"/>
                <a:ea typeface="+mn-ea"/>
                <a:cs typeface="+mn-cs"/>
              </a:rPr>
              <a:t>z</a:t>
            </a:r>
            <a:r>
              <a:rPr lang="en-US" sz="1200" b="0" i="0" kern="1200" dirty="0">
                <a:solidFill>
                  <a:schemeClr val="tx1"/>
                </a:solidFill>
                <a:effectLst/>
                <a:latin typeface="+mn-lt"/>
                <a:ea typeface="+mn-ea"/>
                <a:cs typeface="+mn-cs"/>
              </a:rPr>
              <a:t> = 0) and red (</a:t>
            </a:r>
            <a:r>
              <a:rPr lang="en-US" sz="1200" b="0" i="1" kern="1200" dirty="0">
                <a:solidFill>
                  <a:schemeClr val="tx1"/>
                </a:solidFill>
                <a:effectLst/>
                <a:latin typeface="+mn-lt"/>
                <a:ea typeface="+mn-ea"/>
                <a:cs typeface="+mn-cs"/>
              </a:rPr>
              <a:t>z</a:t>
            </a:r>
            <a:r>
              <a:rPr lang="en-US" sz="1200" b="0" i="0" kern="1200" dirty="0">
                <a:solidFill>
                  <a:schemeClr val="tx1"/>
                </a:solidFill>
                <a:effectLst/>
                <a:latin typeface="+mn-lt"/>
                <a:ea typeface="+mn-ea"/>
                <a:cs typeface="+mn-cs"/>
              </a:rPr>
              <a:t> = 1/2) lines are the </a:t>
            </a:r>
            <a:r>
              <a:rPr lang="en-US" sz="1200" b="0" i="1" kern="1200" dirty="0" err="1">
                <a:solidFill>
                  <a:schemeClr val="tx1"/>
                </a:solidFill>
                <a:effectLst/>
                <a:latin typeface="+mn-lt"/>
                <a:ea typeface="+mn-ea"/>
                <a:cs typeface="+mn-cs"/>
              </a:rPr>
              <a:t>sdb</a:t>
            </a:r>
            <a:r>
              <a:rPr lang="en-US" sz="1200" b="0" i="0" kern="1200" dirty="0">
                <a:solidFill>
                  <a:schemeClr val="tx1"/>
                </a:solidFill>
                <a:effectLst/>
                <a:latin typeface="+mn-lt"/>
                <a:ea typeface="+mn-ea"/>
                <a:cs typeface="+mn-cs"/>
              </a:rPr>
              <a:t> linker with only half of the </a:t>
            </a:r>
            <a:r>
              <a:rPr lang="en-US" sz="1200" b="0" i="0" kern="1200" dirty="0" err="1">
                <a:solidFill>
                  <a:schemeClr val="tx1"/>
                </a:solidFill>
                <a:effectLst/>
                <a:latin typeface="+mn-lt"/>
                <a:ea typeface="+mn-ea"/>
                <a:cs typeface="+mn-cs"/>
              </a:rPr>
              <a:t>sufhonyl</a:t>
            </a:r>
            <a:r>
              <a:rPr lang="en-US" sz="1200" b="0" i="0" kern="1200" dirty="0">
                <a:solidFill>
                  <a:schemeClr val="tx1"/>
                </a:solidFill>
                <a:effectLst/>
                <a:latin typeface="+mn-lt"/>
                <a:ea typeface="+mn-ea"/>
                <a:cs typeface="+mn-cs"/>
              </a:rPr>
              <a:t> groups bonded with Cd to form CdO</a:t>
            </a:r>
            <a:r>
              <a:rPr lang="en-US" sz="1200" b="0" i="0" kern="1200" baseline="-250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-octahedra (gray). All </a:t>
            </a:r>
            <a:r>
              <a:rPr lang="en-US" sz="1200" b="0" i="0" kern="1200" dirty="0" err="1">
                <a:solidFill>
                  <a:schemeClr val="tx1"/>
                </a:solidFill>
                <a:effectLst/>
                <a:latin typeface="+mn-lt"/>
                <a:ea typeface="+mn-ea"/>
                <a:cs typeface="+mn-cs"/>
              </a:rPr>
              <a:t>carboxyls</a:t>
            </a:r>
            <a:r>
              <a:rPr lang="en-US" sz="1200" b="0" i="0" kern="1200" dirty="0">
                <a:solidFill>
                  <a:schemeClr val="tx1"/>
                </a:solidFill>
                <a:effectLst/>
                <a:latin typeface="+mn-lt"/>
                <a:ea typeface="+mn-ea"/>
                <a:cs typeface="+mn-cs"/>
              </a:rPr>
              <a:t> also participate in CdO</a:t>
            </a:r>
            <a:r>
              <a:rPr lang="en-US" sz="1200" b="0" i="0" kern="1200" baseline="-25000" dirty="0">
                <a:solidFill>
                  <a:schemeClr val="tx1"/>
                </a:solidFill>
                <a:effectLst/>
                <a:latin typeface="+mn-lt"/>
                <a:ea typeface="+mn-ea"/>
                <a:cs typeface="+mn-cs"/>
              </a:rPr>
              <a:t>6</a:t>
            </a:r>
            <a:r>
              <a:rPr lang="en-US" sz="1200" b="0" i="0" kern="1200" dirty="0">
                <a:solidFill>
                  <a:schemeClr val="tx1"/>
                </a:solidFill>
                <a:effectLst/>
                <a:latin typeface="+mn-lt"/>
                <a:ea typeface="+mn-ea"/>
                <a:cs typeface="+mn-cs"/>
              </a:rPr>
              <a:t> and are not shown for clarity.</a:t>
            </a:r>
            <a:endParaRPr lang="en-US" dirty="0"/>
          </a:p>
        </p:txBody>
      </p:sp>
      <p:sp>
        <p:nvSpPr>
          <p:cNvPr id="4" name="Slide Number Placeholder 3"/>
          <p:cNvSpPr>
            <a:spLocks noGrp="1"/>
          </p:cNvSpPr>
          <p:nvPr>
            <p:ph type="sldNum" sz="quarter" idx="10"/>
          </p:nvPr>
        </p:nvSpPr>
        <p:spPr/>
        <p:txBody>
          <a:bodyPr/>
          <a:lstStyle/>
          <a:p>
            <a:pPr>
              <a:defRPr/>
            </a:pPr>
            <a:fld id="{46211679-B273-4B37-890D-D233CEC659BD}" type="slidenum">
              <a:rPr lang="en-US" smtClean="0"/>
              <a:pPr>
                <a:defRPr/>
              </a:pPr>
              <a:t>32</a:t>
            </a:fld>
            <a:endParaRPr lang="en-US"/>
          </a:p>
        </p:txBody>
      </p:sp>
    </p:spTree>
    <p:extLst>
      <p:ext uri="{BB962C8B-B14F-4D97-AF65-F5344CB8AC3E}">
        <p14:creationId xmlns:p14="http://schemas.microsoft.com/office/powerpoint/2010/main" val="1115876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oxidation stages of </a:t>
            </a:r>
            <a:r>
              <a:rPr lang="en-US" dirty="0" err="1"/>
              <a:t>Zr</a:t>
            </a:r>
            <a:r>
              <a:rPr lang="en-US" dirty="0"/>
              <a:t> alloy in steam 350deg C and 50psi</a:t>
            </a:r>
          </a:p>
        </p:txBody>
      </p:sp>
      <p:sp>
        <p:nvSpPr>
          <p:cNvPr id="4" name="Slide Number Placeholder 3"/>
          <p:cNvSpPr>
            <a:spLocks noGrp="1"/>
          </p:cNvSpPr>
          <p:nvPr>
            <p:ph type="sldNum" sz="quarter" idx="10"/>
          </p:nvPr>
        </p:nvSpPr>
        <p:spPr/>
        <p:txBody>
          <a:bodyPr/>
          <a:lstStyle/>
          <a:p>
            <a:fld id="{31CA23D7-9BBC-0A46-8092-2196AD635B24}" type="slidenum">
              <a:rPr lang="en-US" smtClean="0"/>
              <a:t>33</a:t>
            </a:fld>
            <a:endParaRPr lang="en-US"/>
          </a:p>
        </p:txBody>
      </p:sp>
    </p:spTree>
    <p:extLst>
      <p:ext uri="{BB962C8B-B14F-4D97-AF65-F5344CB8AC3E}">
        <p14:creationId xmlns:p14="http://schemas.microsoft.com/office/powerpoint/2010/main" val="1376990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ea typeface="Osaka"/>
            </a:endParaRPr>
          </a:p>
        </p:txBody>
      </p:sp>
    </p:spTree>
    <p:extLst>
      <p:ext uri="{BB962C8B-B14F-4D97-AF65-F5344CB8AC3E}">
        <p14:creationId xmlns:p14="http://schemas.microsoft.com/office/powerpoint/2010/main" val="2222321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r-FR" sz="1200" b="0" i="0" u="none" strike="noStrike" kern="1200" baseline="0" dirty="0" err="1">
                <a:solidFill>
                  <a:schemeClr val="tx1"/>
                </a:solidFill>
                <a:latin typeface="Times New Roman" pitchFamily="18" charset="0"/>
                <a:ea typeface="Osaka" charset="-128"/>
                <a:cs typeface="Osaka"/>
              </a:rPr>
              <a:t>UK's</a:t>
            </a:r>
            <a:r>
              <a:rPr lang="fr-FR" sz="1200" b="0" i="0" u="none" strike="noStrike" kern="1200" baseline="0" dirty="0">
                <a:solidFill>
                  <a:schemeClr val="tx1"/>
                </a:solidFill>
                <a:latin typeface="Times New Roman" pitchFamily="18" charset="0"/>
                <a:ea typeface="Osaka" charset="-128"/>
                <a:cs typeface="Osaka"/>
              </a:rPr>
              <a:t> </a:t>
            </a:r>
            <a:r>
              <a:rPr lang="fr-FR" sz="1200" b="0" i="0" u="none" strike="noStrike" kern="1200" baseline="0" dirty="0" err="1">
                <a:solidFill>
                  <a:schemeClr val="tx1"/>
                </a:solidFill>
                <a:latin typeface="Times New Roman" pitchFamily="18" charset="0"/>
                <a:ea typeface="Osaka" charset="-128"/>
                <a:cs typeface="Osaka"/>
              </a:rPr>
              <a:t>advanced</a:t>
            </a:r>
            <a:r>
              <a:rPr lang="fr-FR" sz="1200" b="0" i="0" u="none" strike="noStrike" kern="1200" baseline="0" dirty="0">
                <a:solidFill>
                  <a:schemeClr val="tx1"/>
                </a:solidFill>
                <a:latin typeface="Times New Roman" pitchFamily="18" charset="0"/>
                <a:ea typeface="Osaka" charset="-128"/>
                <a:cs typeface="Osaka"/>
              </a:rPr>
              <a:t> </a:t>
            </a:r>
            <a:r>
              <a:rPr lang="fr-FR" sz="1200" b="0" i="0" u="none" strike="noStrike" kern="1200" baseline="0" dirty="0" err="1">
                <a:solidFill>
                  <a:schemeClr val="tx1"/>
                </a:solidFill>
                <a:latin typeface="Times New Roman" pitchFamily="18" charset="0"/>
                <a:ea typeface="Osaka" charset="-128"/>
                <a:cs typeface="Osaka"/>
              </a:rPr>
              <a:t>gas</a:t>
            </a:r>
            <a:r>
              <a:rPr lang="fr-FR" sz="1200" b="0" i="0" u="none" strike="noStrike" kern="1200" baseline="0" dirty="0">
                <a:solidFill>
                  <a:schemeClr val="tx1"/>
                </a:solidFill>
                <a:latin typeface="Times New Roman" pitchFamily="18" charset="0"/>
                <a:ea typeface="Osaka" charset="-128"/>
                <a:cs typeface="Osaka"/>
              </a:rPr>
              <a:t> </a:t>
            </a:r>
            <a:r>
              <a:rPr lang="en-US" sz="1200" b="0" i="0" u="none" strike="noStrike" kern="1200" baseline="0" dirty="0">
                <a:solidFill>
                  <a:schemeClr val="tx1"/>
                </a:solidFill>
                <a:latin typeface="Times New Roman" pitchFamily="18" charset="0"/>
                <a:ea typeface="Osaka" charset="-128"/>
                <a:cs typeface="Osaka"/>
              </a:rPr>
              <a:t>cooled (AGR) nuclear fission reactors as a neutron moderator and </a:t>
            </a:r>
            <a:r>
              <a:rPr lang="fr-FR" sz="1200" b="0" i="0" u="none" strike="noStrike" kern="1200" baseline="0" dirty="0" err="1">
                <a:solidFill>
                  <a:schemeClr val="tx1"/>
                </a:solidFill>
                <a:latin typeface="Times New Roman" pitchFamily="18" charset="0"/>
                <a:ea typeface="Osaka" charset="-128"/>
                <a:cs typeface="Osaka"/>
              </a:rPr>
              <a:t>reflector</a:t>
            </a:r>
            <a:r>
              <a:rPr lang="fr-FR" sz="1200" b="0" i="0" u="none" strike="noStrike" kern="1200" baseline="0" dirty="0">
                <a:solidFill>
                  <a:schemeClr val="tx1"/>
                </a:solidFill>
                <a:latin typeface="Times New Roman" pitchFamily="18" charset="0"/>
                <a:ea typeface="Osaka" charset="-128"/>
                <a:cs typeface="Osaka"/>
              </a:rPr>
              <a:t>.</a:t>
            </a:r>
          </a:p>
          <a:p>
            <a:r>
              <a:rPr lang="en-US" sz="1200" b="0" i="0" u="none" strike="noStrike" kern="1200" baseline="0" dirty="0">
                <a:solidFill>
                  <a:schemeClr val="tx1"/>
                </a:solidFill>
                <a:latin typeface="Times New Roman" pitchFamily="18" charset="0"/>
                <a:ea typeface="Osaka" charset="-128"/>
                <a:cs typeface="Osaka"/>
              </a:rPr>
              <a:t>integrity is critical to the safe </a:t>
            </a:r>
            <a:r>
              <a:rPr lang="fr-FR" sz="1200" b="0" i="0" u="none" strike="noStrike" kern="1200" baseline="0" dirty="0" err="1">
                <a:solidFill>
                  <a:schemeClr val="tx1"/>
                </a:solidFill>
                <a:latin typeface="Times New Roman" pitchFamily="18" charset="0"/>
                <a:ea typeface="Osaka" charset="-128"/>
                <a:cs typeface="Osaka"/>
              </a:rPr>
              <a:t>operation</a:t>
            </a:r>
            <a:r>
              <a:rPr lang="fr-FR" sz="1200" b="0" i="0" u="none" strike="noStrike" kern="1200" baseline="0" dirty="0">
                <a:solidFill>
                  <a:schemeClr val="tx1"/>
                </a:solidFill>
                <a:latin typeface="Times New Roman" pitchFamily="18" charset="0"/>
                <a:ea typeface="Osaka" charset="-128"/>
                <a:cs typeface="Osaka"/>
              </a:rPr>
              <a:t> of the </a:t>
            </a:r>
            <a:r>
              <a:rPr lang="fr-FR" sz="1200" b="0" i="0" u="none" strike="noStrike" kern="1200" baseline="0" dirty="0" err="1">
                <a:solidFill>
                  <a:schemeClr val="tx1"/>
                </a:solidFill>
                <a:latin typeface="Times New Roman" pitchFamily="18" charset="0"/>
                <a:ea typeface="Osaka" charset="-128"/>
                <a:cs typeface="Osaka"/>
              </a:rPr>
              <a:t>reactor</a:t>
            </a:r>
            <a:r>
              <a:rPr lang="fr-FR" sz="1200" b="0" i="0" u="none" strike="noStrike" kern="1200" baseline="0" dirty="0">
                <a:solidFill>
                  <a:schemeClr val="tx1"/>
                </a:solidFill>
                <a:latin typeface="Times New Roman" pitchFamily="18" charset="0"/>
                <a:ea typeface="Osaka" charset="-128"/>
                <a:cs typeface="Osaka"/>
              </a:rPr>
              <a:t>.</a:t>
            </a:r>
          </a:p>
          <a:p>
            <a:r>
              <a:rPr lang="en-US" altLang="en-US" sz="1200" b="0" i="0" u="none" strike="noStrike" kern="1200" baseline="0" dirty="0">
                <a:solidFill>
                  <a:schemeClr val="tx1"/>
                </a:solidFill>
                <a:latin typeface="Times New Roman" pitchFamily="18" charset="0"/>
                <a:ea typeface="Osaka" charset="-128"/>
              </a:rPr>
              <a:t>81keV</a:t>
            </a:r>
            <a:endParaRPr lang="en-US" altLang="en-US" dirty="0">
              <a:ea typeface="Osaka"/>
            </a:endParaRPr>
          </a:p>
        </p:txBody>
      </p:sp>
    </p:spTree>
    <p:extLst>
      <p:ext uri="{BB962C8B-B14F-4D97-AF65-F5344CB8AC3E}">
        <p14:creationId xmlns:p14="http://schemas.microsoft.com/office/powerpoint/2010/main" val="2930971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829967"/>
            <a:ext cx="2971800" cy="464820"/>
          </a:xfrm>
          <a:prstGeom prst="rect">
            <a:avLst/>
          </a:prstGeom>
        </p:spPr>
        <p:txBody>
          <a:bodyPr/>
          <a:lstStyle/>
          <a:p>
            <a:fld id="{DEE59A8F-A378-4B3F-AD24-09F868174DA4}" type="slidenum">
              <a:rPr lang="en-US" smtClean="0"/>
              <a:pPr/>
              <a:t>37</a:t>
            </a:fld>
            <a:endParaRPr lang="en-US" dirty="0"/>
          </a:p>
        </p:txBody>
      </p:sp>
    </p:spTree>
    <p:extLst>
      <p:ext uri="{BB962C8B-B14F-4D97-AF65-F5344CB8AC3E}">
        <p14:creationId xmlns:p14="http://schemas.microsoft.com/office/powerpoint/2010/main" val="2765769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Quantum Materials.</a:t>
            </a:r>
            <a:r>
              <a:rPr lang="en-US" sz="1200" kern="1200" dirty="0">
                <a:solidFill>
                  <a:schemeClr val="tx1"/>
                </a:solidFill>
                <a:effectLst/>
                <a:latin typeface="+mn-lt"/>
                <a:ea typeface="+mn-ea"/>
                <a:cs typeface="+mn-cs"/>
              </a:rPr>
              <a:t> Much like the solid state research that led to the discovery of the transistor, quantum materials research and quantum information science are receiving increasingly intense worldwide attention in recent years due to their potential to enable the next-generation computing based on novel quantum electronic devices. Significant complexity exists in these materials due to the coexistence of multiple microscopic degrees of freedom at similar energetic scales near the Fermi surfaces which often lead to emergent macroscopic structural, electrical, magnetic, and thermodynamic properties and may play an intriguing role in quantum information processes such as entanglement and decoherence. Further advances in these areas require better understanding of the nanoscale origin and nanoscale dynamics of the macroscopic properties of heterogeneous quantum matter.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its suite of cutting-edge soft x-ray scattering and spectroscopic tools, NSLS-II is in an opportune position to develop impactful science programs in quantum materials leveraging such advanced tools as coherent soft x-ray scattering at CSX (23-ID-1), micro-ARPES and XPEEM at ESM (21-ID), micro-RIXS at SIX (2-ID), and IR spectroscopy at FIS/MET (22-IR) that are already or soon to be in user operations. These cutting-edge capabilities are already attracting key condensed-matter researchers in the field, and when fully commissioned, will likely place NSLS-II soft x-ray program at the forefront of quantum materials research. Our main strategy in the near term is to conduct targeted outreach to well-known research groups in the quantum materials community to work with us and utilize our capabilities and expertise to conduct research in this area.</a:t>
            </a:r>
          </a:p>
          <a:p>
            <a:endParaRPr lang="en-US" dirty="0"/>
          </a:p>
          <a:p>
            <a:r>
              <a:rPr lang="en-US" sz="1200" b="1" kern="1200" dirty="0">
                <a:solidFill>
                  <a:schemeClr val="tx1"/>
                </a:solidFill>
                <a:effectLst/>
                <a:latin typeface="+mn-lt"/>
                <a:ea typeface="+mn-ea"/>
                <a:cs typeface="+mn-cs"/>
              </a:rPr>
              <a:t>Complex Materials and Processes.  </a:t>
            </a:r>
            <a:r>
              <a:rPr lang="en-US" sz="1200" kern="1200" dirty="0">
                <a:solidFill>
                  <a:schemeClr val="tx1"/>
                </a:solidFill>
                <a:effectLst/>
                <a:latin typeface="+mn-lt"/>
                <a:ea typeface="+mn-ea"/>
                <a:cs typeface="+mn-cs"/>
              </a:rPr>
              <a:t>From simple material systems with self-organized interacting domains and phases to intrinsically heterogeneous functional soft matter systems, structural complexity along with its kinetics and dynamics has been, and will continue to be, one of the key themes in materials science studies in the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NSLS-II strengths in coherence, imaging, and inelastic scattering capabilities are ideally suited for fundamental understanding, and ultimately control, of intrinsic and emergent heterogeneities and associated naturally-occurring, </a:t>
            </a:r>
            <a:r>
              <a:rPr lang="en-US" sz="1200" kern="1200" dirty="0" err="1">
                <a:solidFill>
                  <a:schemeClr val="tx1"/>
                </a:solidFill>
                <a:effectLst/>
                <a:latin typeface="+mn-lt"/>
                <a:ea typeface="+mn-ea"/>
                <a:cs typeface="+mn-cs"/>
              </a:rPr>
              <a:t>unclocked</a:t>
            </a:r>
            <a:r>
              <a:rPr lang="en-US" sz="1200" kern="1200" dirty="0">
                <a:solidFill>
                  <a:schemeClr val="tx1"/>
                </a:solidFill>
                <a:effectLst/>
                <a:latin typeface="+mn-lt"/>
                <a:ea typeface="+mn-ea"/>
                <a:cs typeface="+mn-cs"/>
              </a:rPr>
              <a:t>, and irreversible processes in materials synthesis and processing, and driven dynamics in complex hierarchical materials structures.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NSLS-II has developed a suite of cutting-edge tools to enable broad range of research activities in complex materials and synthesis processes.  The current capabilities already in operations include X-ray photon correlation spectroscopy at CHX (11-ID), non-resonant inelastic hard X-ray scattering at IXS (10-ID), soft-matter interface at SMI (12-ID), complex materials scattering at CMS (11-BM), and in-situ and resonant scattering at ISR (4-ID). Our main strategy here is to fully ramp up the users programs at these beamlines and conduct scientific programs in collaboration and partnerships with a wide range of materials scientists from thin-film growers to soft-matter physicists and engineers. In addition, we plan to pursue the new development projects discussed below to provide optimized x-ray photon flux and to establish a number of ancillary sample environments to broaden the research activities, particularly in the areas of additive manufacturing, nanoparticle self-assembly and dynamics, and soft matter-liquid interfaces, on our beamlines.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Operando Chemistry and Structural Science</a:t>
            </a:r>
          </a:p>
          <a:p>
            <a:r>
              <a:rPr lang="en-US" sz="1200" i="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almost all scientific disciplines, especially in chemical sciences, one of the most challenging research goals is to understand how things work in real functional environment and under working conditions, which is often the key to connect the basic knowledge of materials properties to actual working devices and engineering systems. This is particularly true when materials systems increasingly become more complex – often composed of multiple heterogeneous chemical components and impurities with complex interfaces. Therefore there is a clear need and demand in the scientific community for advanced characterization tools to allow investigations of real or realistic functional materials systems under working conditions relevant to natural or industrial processes.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strategy to tackle these challenges is to develop suitable scientific tools to enable in-situ and operando studies of molecular and structural chemistry in material systems while undergoing chemical reaction. Our scientific objective is to enable better understanding and ultimately control of chemistry of complex and heterogeneous interfaces, charge transfer and reactivity in catalysis and energy conversion systems, and reaction pathways and products in complex diverse environments. In addition, these in-situ and operando approaches will be supplemented by high-throughput materials genome tactics through which likely materials candidates from a vast number of possible systems are identified for real-time operando experiments and theoretical modelling.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NSLS-II high brightness and flux in a broad synchrotron spectrum allows highly efficient and effective correlated studies using hard X-ray spectroscopy, diffraction, and scattering to reveal how things work in a variety of functional chemistry systems, including energy storage, catalysis, fuel cells, corrosion protection, and many others. Our development strategy in this area focuses on integrating high-throughput measurements, database-enabled mining and analysis, and density functional theory (DFT) modelling with optimally designed in-situ and operando experiments at NSLS-II beamlines. Together this strategy offers a well balanced portfolio of experimental capabilities that will enhance chemical science research on diverse and heterogeneous materials systems.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key beamline facilities at NSLS-II that focus on in-operando and high-throughput molecular and structural chemistry research include: Inner-shell spectroscopy (ISS) at 8-ID, quick absorption and scattering (QAS) at 7-BM, in-situ and operando soft x-ray spectroscopy (IOS) at 23-ID-2, X-ray powder diffraction (XPD) at 28-ID-2, pair distribution function (PDF) beamline at 28-ID-1, and NIST partner beamlines soft and tender spectroscopy (SST-1 and SST-2) at 7-ID and materials measurements (BMM) at 6-BM. Planned development projects at these beamlines, including a new high-energy X-ray beamline under construction, are described below.</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4</a:t>
            </a:fld>
            <a:endParaRPr lang="en-US"/>
          </a:p>
        </p:txBody>
      </p:sp>
    </p:spTree>
    <p:extLst>
      <p:ext uri="{BB962C8B-B14F-4D97-AF65-F5344CB8AC3E}">
        <p14:creationId xmlns:p14="http://schemas.microsoft.com/office/powerpoint/2010/main" val="3112058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HEX, IXS, HXN, SRX, CHX </a:t>
            </a:r>
            <a:r>
              <a:rPr lang="en-US" sz="1200" kern="1200" dirty="0" err="1">
                <a:solidFill>
                  <a:schemeClr val="tx1"/>
                </a:solidFill>
                <a:effectLst/>
                <a:latin typeface="+mn-lt"/>
                <a:ea typeface="+mn-ea"/>
                <a:cs typeface="+mn-cs"/>
              </a:rPr>
              <a:t>etc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techniques (XPCS, nanoprobe) will open up new scientific areas.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38</a:t>
            </a:fld>
            <a:endParaRPr lang="en-US"/>
          </a:p>
        </p:txBody>
      </p:sp>
    </p:spTree>
    <p:extLst>
      <p:ext uri="{BB962C8B-B14F-4D97-AF65-F5344CB8AC3E}">
        <p14:creationId xmlns:p14="http://schemas.microsoft.com/office/powerpoint/2010/main" val="4149418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spcBef>
                <a:spcPts val="1000"/>
              </a:spcBef>
              <a:buClr>
                <a:schemeClr val="accent1">
                  <a:lumMod val="75000"/>
                </a:schemeClr>
              </a:buClr>
              <a:buFont typeface="Arial"/>
              <a:buChar char="•"/>
              <a:defRPr/>
            </a:pPr>
            <a:r>
              <a:rPr lang="en-US" sz="2400" dirty="0">
                <a:latin typeface="Arial"/>
                <a:ea typeface="MS PGothic" charset="0"/>
                <a:cs typeface="Arial"/>
                <a:sym typeface="Arial Narrow" charset="0"/>
              </a:rPr>
              <a:t>Access to higher pressure range with DACs</a:t>
            </a:r>
          </a:p>
          <a:p>
            <a:pPr marL="742950" lvl="1" indent="-285750">
              <a:spcBef>
                <a:spcPts val="1000"/>
              </a:spcBef>
              <a:buClr>
                <a:schemeClr val="accent1">
                  <a:lumMod val="75000"/>
                </a:schemeClr>
              </a:buClr>
              <a:buFont typeface="Arial"/>
              <a:buChar char="•"/>
              <a:defRPr/>
            </a:pPr>
            <a:r>
              <a:rPr lang="en-US" sz="2400" dirty="0">
                <a:latin typeface="Arial"/>
                <a:ea typeface="MS PGothic" charset="0"/>
                <a:cs typeface="Arial"/>
                <a:sym typeface="Arial Narrow" charset="0"/>
              </a:rPr>
              <a:t>In-situ heterogeneous multi-grain &amp; multi-materials systems</a:t>
            </a:r>
          </a:p>
          <a:p>
            <a:pPr marL="742950" lvl="1" indent="-285750">
              <a:spcBef>
                <a:spcPts val="1000"/>
              </a:spcBef>
              <a:buClr>
                <a:schemeClr val="accent1">
                  <a:lumMod val="75000"/>
                </a:schemeClr>
              </a:buClr>
              <a:buFont typeface="Arial"/>
              <a:buChar char="•"/>
              <a:defRPr/>
            </a:pPr>
            <a:r>
              <a:rPr lang="en-US" sz="2400" dirty="0">
                <a:latin typeface="Arial"/>
                <a:ea typeface="MS PGothic" charset="0"/>
                <a:cs typeface="Arial"/>
                <a:sym typeface="Arial Narrow" charset="0"/>
              </a:rPr>
              <a:t>Address inhomogeneity induced by P-T gradients</a:t>
            </a:r>
          </a:p>
          <a:p>
            <a:pPr marL="742950" lvl="1" indent="-285750">
              <a:spcBef>
                <a:spcPts val="1000"/>
              </a:spcBef>
              <a:buClr>
                <a:schemeClr val="accent1">
                  <a:lumMod val="75000"/>
                </a:schemeClr>
              </a:buClr>
              <a:buFont typeface="Arial"/>
              <a:buChar char="•"/>
              <a:defRPr/>
            </a:pPr>
            <a:r>
              <a:rPr lang="en-US" sz="2400" dirty="0">
                <a:latin typeface="Arial"/>
                <a:ea typeface="MS PGothic" charset="0"/>
                <a:cs typeface="Arial"/>
                <a:sym typeface="Arial Narrow" charset="0"/>
              </a:rPr>
              <a:t>Imaging volume changes in amorphous systems</a:t>
            </a:r>
          </a:p>
          <a:p>
            <a:pPr marL="742950" lvl="1" indent="-285750">
              <a:spcBef>
                <a:spcPts val="1000"/>
              </a:spcBef>
              <a:buClr>
                <a:schemeClr val="accent1">
                  <a:lumMod val="75000"/>
                </a:schemeClr>
              </a:buClr>
              <a:buFont typeface="Arial"/>
              <a:buChar char="•"/>
              <a:defRPr/>
            </a:pPr>
            <a:r>
              <a:rPr lang="en-US" sz="2400" dirty="0">
                <a:latin typeface="Arial"/>
                <a:ea typeface="MS PGothic" charset="0"/>
                <a:cs typeface="Arial"/>
                <a:sym typeface="Arial Narrow" charset="0"/>
              </a:rPr>
              <a:t>Multi-modal multi-technique approach, with HP support staff infrastructure</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39</a:t>
            </a:fld>
            <a:endParaRPr lang="en-US"/>
          </a:p>
        </p:txBody>
      </p:sp>
    </p:spTree>
    <p:extLst>
      <p:ext uri="{BB962C8B-B14F-4D97-AF65-F5344CB8AC3E}">
        <p14:creationId xmlns:p14="http://schemas.microsoft.com/office/powerpoint/2010/main" val="4142592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GeoSoilEnvironment</a:t>
            </a:r>
            <a:endParaRPr lang="en-US" dirty="0"/>
          </a:p>
          <a:p>
            <a:r>
              <a:rPr lang="en-US" dirty="0"/>
              <a:t>PCAT</a:t>
            </a:r>
          </a:p>
          <a:p>
            <a:endParaRPr lang="fr-FR" dirty="0"/>
          </a:p>
        </p:txBody>
      </p:sp>
      <p:sp>
        <p:nvSpPr>
          <p:cNvPr id="4" name="Slide Number Placeholder 3"/>
          <p:cNvSpPr>
            <a:spLocks noGrp="1"/>
          </p:cNvSpPr>
          <p:nvPr>
            <p:ph type="sldNum" sz="quarter" idx="10"/>
          </p:nvPr>
        </p:nvSpPr>
        <p:spPr/>
        <p:txBody>
          <a:bodyPr/>
          <a:lstStyle/>
          <a:p>
            <a:pPr>
              <a:defRPr/>
            </a:pPr>
            <a:fld id="{46211679-B273-4B37-890D-D233CEC659BD}" type="slidenum">
              <a:rPr lang="en-US" smtClean="0"/>
              <a:pPr>
                <a:defRPr/>
              </a:pPr>
              <a:t>42</a:t>
            </a:fld>
            <a:endParaRPr lang="en-US"/>
          </a:p>
        </p:txBody>
      </p:sp>
    </p:spTree>
    <p:extLst>
      <p:ext uri="{BB962C8B-B14F-4D97-AF65-F5344CB8AC3E}">
        <p14:creationId xmlns:p14="http://schemas.microsoft.com/office/powerpoint/2010/main" val="452871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kern="1200" dirty="0">
                <a:solidFill>
                  <a:schemeClr val="tx1"/>
                </a:solidFill>
                <a:effectLst/>
                <a:latin typeface="+mn-lt"/>
                <a:ea typeface="+mn-ea"/>
                <a:cs typeface="+mn-cs"/>
              </a:rPr>
              <a:t>Structural Biology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program operates five state-of-the-art X-ray crystallography, X-ray scattering, and X-ray </a:t>
            </a:r>
            <a:r>
              <a:rPr lang="en-US" sz="1200" kern="1200" dirty="0" err="1">
                <a:solidFill>
                  <a:schemeClr val="tx1"/>
                </a:solidFill>
                <a:effectLst/>
                <a:latin typeface="+mn-lt"/>
                <a:ea typeface="+mn-ea"/>
                <a:cs typeface="+mn-cs"/>
              </a:rPr>
              <a:t>footprinting</a:t>
            </a:r>
            <a:r>
              <a:rPr lang="en-US" sz="1200" kern="1200" dirty="0">
                <a:solidFill>
                  <a:schemeClr val="tx1"/>
                </a:solidFill>
                <a:effectLst/>
                <a:latin typeface="+mn-lt"/>
                <a:ea typeface="+mn-ea"/>
                <a:cs typeface="+mn-cs"/>
              </a:rPr>
              <a:t> beamlines that provide </a:t>
            </a:r>
            <a:r>
              <a:rPr lang="en-US" sz="1200" kern="1200" dirty="0" err="1">
                <a:solidFill>
                  <a:schemeClr val="tx1"/>
                </a:solidFill>
                <a:effectLst/>
                <a:latin typeface="+mn-lt"/>
                <a:ea typeface="+mn-ea"/>
                <a:cs typeface="+mn-cs"/>
              </a:rPr>
              <a:t>microfocused</a:t>
            </a:r>
            <a:r>
              <a:rPr lang="en-US" sz="1200" kern="1200" dirty="0">
                <a:solidFill>
                  <a:schemeClr val="tx1"/>
                </a:solidFill>
                <a:effectLst/>
                <a:latin typeface="+mn-lt"/>
                <a:ea typeface="+mn-ea"/>
                <a:cs typeface="+mn-cs"/>
              </a:rPr>
              <a:t> X-ray beams with world-leading X-ray photon densities for a wide range of cutting-edge investigations in molecular structural biology and enzymology. This suite of world-class structural biology beamlines at NSLS-II brings structural biology at storage rings to a new level, enabling discovery-class as well as hypothesis-driven projects with potentially large numbers of samples in life science research.</a:t>
            </a:r>
          </a:p>
          <a:p>
            <a:pPr lvl="0"/>
            <a:r>
              <a:rPr lang="en-US" sz="1200" kern="1200" dirty="0">
                <a:solidFill>
                  <a:schemeClr val="tx1"/>
                </a:solidFill>
                <a:effectLst/>
                <a:latin typeface="+mn-lt"/>
                <a:ea typeface="+mn-ea"/>
                <a:cs typeface="+mn-cs"/>
              </a:rPr>
              <a:t>Frontier and Automated Macromolecular Crystallography (FMX/AMX) are a pair of micro biological crystallography beamlines on canted undulators with world-leading micron-sized x-ray flux densities in the 5-30 </a:t>
            </a:r>
            <a:r>
              <a:rPr lang="en-US" sz="1200" kern="1200" dirty="0" err="1">
                <a:solidFill>
                  <a:schemeClr val="tx1"/>
                </a:solidFill>
                <a:effectLst/>
                <a:latin typeface="+mn-lt"/>
                <a:ea typeface="+mn-ea"/>
                <a:cs typeface="+mn-cs"/>
              </a:rPr>
              <a:t>keV</a:t>
            </a:r>
            <a:r>
              <a:rPr lang="en-US" sz="1200" kern="1200" dirty="0">
                <a:solidFill>
                  <a:schemeClr val="tx1"/>
                </a:solidFill>
                <a:effectLst/>
                <a:latin typeface="+mn-lt"/>
                <a:ea typeface="+mn-ea"/>
                <a:cs typeface="+mn-cs"/>
              </a:rPr>
              <a:t> range, and a suite of automated novel crystal mounting and handling systems (Figure 4), including an acoustic-droplet ejected system and a dynamic slit system to adapt beam to crystal size, to enable high-throughput, and challenging projects using multi-crystal serial crystallography at cryo- or room temperatures. </a:t>
            </a:r>
          </a:p>
          <a:p>
            <a:pPr lvl="0"/>
            <a:r>
              <a:rPr lang="en-US" dirty="0">
                <a:effectLst/>
              </a:rPr>
              <a:t>NYSBC Biological </a:t>
            </a:r>
            <a:r>
              <a:rPr lang="en-US" dirty="0" err="1">
                <a:effectLst/>
              </a:rPr>
              <a:t>Microcrystallography</a:t>
            </a:r>
            <a:r>
              <a:rPr lang="en-US" dirty="0">
                <a:effectLst/>
              </a:rPr>
              <a:t> (NYX) – Developed in partnership with New York State Structural Biology Consortium (NYSBC), the NYX beamline provides cutting-edge optimized single- and multiple-wavelength anomalous scattering (SAD and MAD) capabilities in the 6-17.5 </a:t>
            </a:r>
            <a:r>
              <a:rPr lang="en-US" dirty="0" err="1">
                <a:effectLst/>
              </a:rPr>
              <a:t>keV</a:t>
            </a:r>
            <a:r>
              <a:rPr lang="en-US" dirty="0">
                <a:effectLst/>
              </a:rPr>
              <a:t> range. </a:t>
            </a:r>
          </a:p>
          <a:p>
            <a:pPr lvl="0"/>
            <a:r>
              <a:rPr lang="en-US" dirty="0">
                <a:effectLst/>
              </a:rPr>
              <a:t>X-ray Scattering for Life Science (LIX) – Time-resolved solution scattering for studying macromolecule conformational changes in solution and advanced grazing-incident scattering for structural studies of membrane complexes.  </a:t>
            </a:r>
          </a:p>
          <a:p>
            <a:pPr lvl="0"/>
            <a:r>
              <a:rPr lang="en-US" dirty="0">
                <a:effectLst/>
              </a:rPr>
              <a:t>X-ray Foot-printing (XFP) – Developed in partnership with Case Center for Synchrotron Biosciences, the XFP beamline provides a unique X-ray coupled mass spectroscopy capability for structural studies from non-crystalline macromolecule specimens, enabling investigations of more complex biological systems and allowing access to timescales in the microseconds range.</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43</a:t>
            </a:fld>
            <a:endParaRPr lang="en-US"/>
          </a:p>
        </p:txBody>
      </p:sp>
    </p:spTree>
    <p:extLst>
      <p:ext uri="{BB962C8B-B14F-4D97-AF65-F5344CB8AC3E}">
        <p14:creationId xmlns:p14="http://schemas.microsoft.com/office/powerpoint/2010/main" val="3495176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29" dirty="0"/>
          </a:p>
        </p:txBody>
      </p:sp>
      <p:sp>
        <p:nvSpPr>
          <p:cNvPr id="4" name="Slide Number Placeholder 3"/>
          <p:cNvSpPr>
            <a:spLocks noGrp="1"/>
          </p:cNvSpPr>
          <p:nvPr>
            <p:ph type="sldNum" sz="quarter" idx="10"/>
          </p:nvPr>
        </p:nvSpPr>
        <p:spPr/>
        <p:txBody>
          <a:bodyPr/>
          <a:lstStyle/>
          <a:p>
            <a:pPr>
              <a:defRPr/>
            </a:pPr>
            <a:fld id="{02D470B9-443D-4E72-AF62-D939049108D7}" type="slidenum">
              <a:rPr lang="en-US" smtClean="0"/>
              <a:pPr>
                <a:defRPr/>
              </a:pPr>
              <a:t>44</a:t>
            </a:fld>
            <a:endParaRPr lang="en-US"/>
          </a:p>
        </p:txBody>
      </p:sp>
    </p:spTree>
    <p:extLst>
      <p:ext uri="{BB962C8B-B14F-4D97-AF65-F5344CB8AC3E}">
        <p14:creationId xmlns:p14="http://schemas.microsoft.com/office/powerpoint/2010/main" val="2181070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029" dirty="0"/>
          </a:p>
        </p:txBody>
      </p:sp>
      <p:sp>
        <p:nvSpPr>
          <p:cNvPr id="4" name="Slide Number Placeholder 3"/>
          <p:cNvSpPr>
            <a:spLocks noGrp="1"/>
          </p:cNvSpPr>
          <p:nvPr>
            <p:ph type="sldNum" sz="quarter" idx="10"/>
          </p:nvPr>
        </p:nvSpPr>
        <p:spPr/>
        <p:txBody>
          <a:bodyPr/>
          <a:lstStyle/>
          <a:p>
            <a:pPr>
              <a:defRPr/>
            </a:pPr>
            <a:fld id="{02D470B9-443D-4E72-AF62-D939049108D7}" type="slidenum">
              <a:rPr lang="en-US" smtClean="0"/>
              <a:pPr>
                <a:defRPr/>
              </a:pPr>
              <a:t>45</a:t>
            </a:fld>
            <a:endParaRPr lang="en-US"/>
          </a:p>
        </p:txBody>
      </p:sp>
    </p:spTree>
    <p:extLst>
      <p:ext uri="{BB962C8B-B14F-4D97-AF65-F5344CB8AC3E}">
        <p14:creationId xmlns:p14="http://schemas.microsoft.com/office/powerpoint/2010/main" val="184490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investigation of </a:t>
            </a:r>
            <a:r>
              <a:rPr lang="en-US" sz="1200" b="0" i="0" u="none" strike="noStrike" kern="1200" baseline="0" dirty="0" err="1">
                <a:solidFill>
                  <a:schemeClr val="tx1"/>
                </a:solidFill>
                <a:latin typeface="+mn-lt"/>
                <a:ea typeface="+mn-ea"/>
                <a:cs typeface="+mn-cs"/>
              </a:rPr>
              <a:t>phononic</a:t>
            </a:r>
            <a:r>
              <a:rPr lang="en-US" sz="1200" b="0" i="0" u="none" strike="noStrike" kern="1200" baseline="0" dirty="0">
                <a:solidFill>
                  <a:schemeClr val="tx1"/>
                </a:solidFill>
                <a:latin typeface="+mn-lt"/>
                <a:ea typeface="+mn-ea"/>
                <a:cs typeface="+mn-cs"/>
              </a:rPr>
              <a:t> collective excitations in soft matter systems at the molecular scale has always been challenging due to limitations of experimental techniques in resolving low-energy modes. Recent advances in Inelastic X-ray Scattering (IXS) enabled the study of such systems with unprecedented spectral contrast at </a:t>
            </a:r>
            <a:r>
              <a:rPr lang="en-US" sz="1200" b="0" i="0" u="none" strike="noStrike" kern="1200" baseline="0" dirty="0" err="1">
                <a:solidFill>
                  <a:schemeClr val="tx1"/>
                </a:solidFill>
                <a:latin typeface="+mn-lt"/>
                <a:ea typeface="+mn-ea"/>
                <a:cs typeface="+mn-cs"/>
              </a:rPr>
              <a:t>meV</a:t>
            </a:r>
            <a:r>
              <a:rPr lang="en-US" sz="1200" b="0" i="0" u="none" strike="noStrike" kern="1200" baseline="0" dirty="0">
                <a:solidFill>
                  <a:schemeClr val="tx1"/>
                </a:solidFill>
                <a:latin typeface="+mn-lt"/>
                <a:ea typeface="+mn-ea"/>
                <a:cs typeface="+mn-cs"/>
              </a:rPr>
              <a:t> excitation energies. In particular, it has become possible to shed light on the low-energy collective motions in materials whose morphology and phase behavior can easily be manipulated, such as </a:t>
            </a:r>
            <a:r>
              <a:rPr lang="en-US" sz="1200" b="0" i="0" u="none" strike="noStrike" kern="1200" baseline="0" dirty="0" err="1">
                <a:solidFill>
                  <a:schemeClr val="tx1"/>
                </a:solidFill>
                <a:latin typeface="+mn-lt"/>
                <a:ea typeface="+mn-ea"/>
                <a:cs typeface="+mn-cs"/>
              </a:rPr>
              <a:t>mesogenic</a:t>
            </a:r>
            <a:r>
              <a:rPr lang="en-US" sz="1200" b="0" i="0" u="none" strike="noStrike" kern="1200" baseline="0" dirty="0">
                <a:solidFill>
                  <a:schemeClr val="tx1"/>
                </a:solidFill>
                <a:latin typeface="+mn-lt"/>
                <a:ea typeface="+mn-ea"/>
                <a:cs typeface="+mn-cs"/>
              </a:rPr>
              <a:t> systems. The understanding of collective mode behavior with a Q-dependence is the key to implement heat management based on the control of a sample structure. The latter has great potential for a large number of energy-inspired innovations. As a first step towards this goal, we carried out high contrast IXS measurements on a liquid crystal sample, D7AOB, which exhibits solid-like dynamic features, such as the coexistence of longitudinal and transverse </a:t>
            </a:r>
            <a:r>
              <a:rPr lang="en-US" sz="1200" b="0" i="0" u="none" strike="noStrike" kern="1200" baseline="0" dirty="0" err="1">
                <a:solidFill>
                  <a:schemeClr val="tx1"/>
                </a:solidFill>
                <a:latin typeface="+mn-lt"/>
                <a:ea typeface="+mn-ea"/>
                <a:cs typeface="+mn-cs"/>
              </a:rPr>
              <a:t>phononic</a:t>
            </a:r>
            <a:r>
              <a:rPr lang="en-US" sz="1200" b="0" i="0" u="none" strike="noStrike" kern="1200" baseline="0" dirty="0">
                <a:solidFill>
                  <a:schemeClr val="tx1"/>
                </a:solidFill>
                <a:latin typeface="+mn-lt"/>
                <a:ea typeface="+mn-ea"/>
                <a:cs typeface="+mn-cs"/>
              </a:rPr>
              <a:t> modes. For the first time, we found that these terahertz </a:t>
            </a:r>
            <a:r>
              <a:rPr lang="en-US" sz="1200" b="0" i="0" u="none" strike="noStrike" kern="1200" baseline="0" dirty="0" err="1">
                <a:solidFill>
                  <a:schemeClr val="tx1"/>
                </a:solidFill>
                <a:latin typeface="+mn-lt"/>
                <a:ea typeface="+mn-ea"/>
                <a:cs typeface="+mn-cs"/>
              </a:rPr>
              <a:t>phononic</a:t>
            </a:r>
            <a:r>
              <a:rPr lang="en-US" sz="1200" b="0" i="0" u="none" strike="noStrike" kern="1200" baseline="0" dirty="0">
                <a:solidFill>
                  <a:schemeClr val="tx1"/>
                </a:solidFill>
                <a:latin typeface="+mn-lt"/>
                <a:ea typeface="+mn-ea"/>
                <a:cs typeface="+mn-cs"/>
              </a:rPr>
              <a:t> excitations persist in the crystal, </a:t>
            </a:r>
            <a:r>
              <a:rPr lang="en-US" sz="1200" b="0" i="0" u="none" strike="noStrike" kern="1200" baseline="0" dirty="0" err="1">
                <a:solidFill>
                  <a:schemeClr val="tx1"/>
                </a:solidFill>
                <a:latin typeface="+mn-lt"/>
                <a:ea typeface="+mn-ea"/>
                <a:cs typeface="+mn-cs"/>
              </a:rPr>
              <a:t>smectic</a:t>
            </a:r>
            <a:r>
              <a:rPr lang="en-US" sz="1200" b="0" i="0" u="none" strike="noStrike" kern="1200" baseline="0" dirty="0">
                <a:solidFill>
                  <a:schemeClr val="tx1"/>
                </a:solidFill>
                <a:latin typeface="+mn-lt"/>
                <a:ea typeface="+mn-ea"/>
                <a:cs typeface="+mn-cs"/>
              </a:rPr>
              <a:t> A and isotropic phases. Furthermore, the intermediate </a:t>
            </a:r>
            <a:r>
              <a:rPr lang="en-US" sz="1200" b="0" i="0" u="none" strike="noStrike" kern="1200" baseline="0" dirty="0" err="1">
                <a:solidFill>
                  <a:schemeClr val="tx1"/>
                </a:solidFill>
                <a:latin typeface="+mn-lt"/>
                <a:ea typeface="+mn-ea"/>
                <a:cs typeface="+mn-cs"/>
              </a:rPr>
              <a:t>smectic</a:t>
            </a:r>
            <a:r>
              <a:rPr lang="en-US" sz="1200" b="0" i="0" u="none" strike="noStrike" kern="1200" baseline="0" dirty="0">
                <a:solidFill>
                  <a:schemeClr val="tx1"/>
                </a:solidFill>
                <a:latin typeface="+mn-lt"/>
                <a:ea typeface="+mn-ea"/>
                <a:cs typeface="+mn-cs"/>
              </a:rPr>
              <a:t> A phase is shown to support a van der Waals-mediated non-hydrodynamic mode with an optical-like </a:t>
            </a:r>
            <a:r>
              <a:rPr lang="en-US" sz="1200" b="0" i="0" u="none" strike="noStrike" kern="1200" baseline="0" dirty="0" err="1">
                <a:solidFill>
                  <a:schemeClr val="tx1"/>
                </a:solidFill>
                <a:latin typeface="+mn-lt"/>
                <a:ea typeface="+mn-ea"/>
                <a:cs typeface="+mn-cs"/>
              </a:rPr>
              <a:t>phononic</a:t>
            </a:r>
            <a:r>
              <a:rPr lang="en-US" sz="1200" b="0" i="0" u="none" strike="noStrike" kern="1200" baseline="0" dirty="0">
                <a:solidFill>
                  <a:schemeClr val="tx1"/>
                </a:solidFill>
                <a:latin typeface="+mn-lt"/>
                <a:ea typeface="+mn-ea"/>
                <a:cs typeface="+mn-cs"/>
              </a:rPr>
              <a:t> behavior. The tunability of the collective excitations at nanometer-terahertz scales via selection of the sample </a:t>
            </a:r>
            <a:r>
              <a:rPr lang="en-US" sz="1200" b="0" i="0" u="none" strike="noStrike" kern="1200" baseline="0" dirty="0" err="1">
                <a:solidFill>
                  <a:schemeClr val="tx1"/>
                </a:solidFill>
                <a:latin typeface="+mn-lt"/>
                <a:ea typeface="+mn-ea"/>
                <a:cs typeface="+mn-cs"/>
              </a:rPr>
              <a:t>mesogenic</a:t>
            </a:r>
            <a:r>
              <a:rPr lang="en-US" sz="1200" b="0" i="0" u="none" strike="noStrike" kern="1200" baseline="0" dirty="0">
                <a:solidFill>
                  <a:schemeClr val="tx1"/>
                </a:solidFill>
                <a:latin typeface="+mn-lt"/>
                <a:ea typeface="+mn-ea"/>
                <a:cs typeface="+mn-cs"/>
              </a:rPr>
              <a:t> phase represents a new opportunity to manipulate optomechanical properties of soft metamaterials. </a:t>
            </a:r>
            <a:r>
              <a:rPr lang="en-US" dirty="0"/>
              <a:t>[DOI: </a:t>
            </a:r>
            <a:r>
              <a:rPr lang="en-US" sz="1200" kern="1200" dirty="0">
                <a:solidFill>
                  <a:schemeClr val="tx1"/>
                </a:solidFill>
                <a:effectLst/>
                <a:latin typeface="+mn-lt"/>
                <a:ea typeface="+mn-ea"/>
                <a:cs typeface="+mn-cs"/>
              </a:rPr>
              <a:t>10.1021/acs.nanolett.7b01324</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work at the National Synchrotron Light Source-II, Brookhaven National Laboratory, was supported by the U.S. Department of Energy, Office of Science, Office of Basic Energy Sciences, under Contract No. DE-SC0012704.</a:t>
            </a:r>
            <a:endParaRPr lang="en-US" dirty="0"/>
          </a:p>
          <a:p>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78666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28-ID—XPD, 27-ID</a:t>
            </a:r>
            <a:r>
              <a:rPr lang="en-US" baseline="0" dirty="0"/>
              <a:t>---HEX, 22-BM FIS, 4-ID—ISR, 10-ID---IXS,  </a:t>
            </a:r>
            <a:r>
              <a:rPr lang="en-US" baseline="0"/>
              <a:t>and more</a:t>
            </a:r>
            <a:endParaRPr lang="en-US"/>
          </a:p>
        </p:txBody>
      </p:sp>
      <p:sp>
        <p:nvSpPr>
          <p:cNvPr id="4" name="Slide Number Placeholder 3"/>
          <p:cNvSpPr>
            <a:spLocks noGrp="1"/>
          </p:cNvSpPr>
          <p:nvPr>
            <p:ph type="sldNum" sz="quarter" idx="10"/>
          </p:nvPr>
        </p:nvSpPr>
        <p:spPr/>
        <p:txBody>
          <a:bodyPr/>
          <a:lstStyle/>
          <a:p>
            <a:pPr>
              <a:defRPr/>
            </a:pPr>
            <a:fld id="{46211679-B273-4B37-890D-D233CEC659BD}" type="slidenum">
              <a:rPr lang="en-US" smtClean="0"/>
              <a:pPr>
                <a:defRPr/>
              </a:pPr>
              <a:t>47</a:t>
            </a:fld>
            <a:endParaRPr lang="en-US"/>
          </a:p>
        </p:txBody>
      </p:sp>
    </p:spTree>
    <p:extLst>
      <p:ext uri="{BB962C8B-B14F-4D97-AF65-F5344CB8AC3E}">
        <p14:creationId xmlns:p14="http://schemas.microsoft.com/office/powerpoint/2010/main" val="4106561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i="0" u="none" strike="noStrike" kern="1200" baseline="0" dirty="0">
                <a:solidFill>
                  <a:schemeClr val="tx1"/>
                </a:solidFill>
                <a:latin typeface="+mn-lt"/>
                <a:ea typeface="+mn-ea"/>
                <a:cs typeface="+mn-cs"/>
              </a:rPr>
              <a:t>The metal–insulator transition and the intriguing physical properties of rare-earth perovskite </a:t>
            </a:r>
            <a:r>
              <a:rPr lang="en-US" sz="1200" b="0" i="0" u="none" strike="noStrike" kern="1200" baseline="0" dirty="0" err="1">
                <a:solidFill>
                  <a:schemeClr val="tx1"/>
                </a:solidFill>
                <a:latin typeface="+mn-lt"/>
                <a:ea typeface="+mn-ea"/>
                <a:cs typeface="+mn-cs"/>
              </a:rPr>
              <a:t>nickelates</a:t>
            </a:r>
            <a:r>
              <a:rPr lang="en-US" sz="1200" b="0" i="0" u="none" strike="noStrike" kern="1200" baseline="0" dirty="0">
                <a:solidFill>
                  <a:schemeClr val="tx1"/>
                </a:solidFill>
                <a:latin typeface="+mn-lt"/>
                <a:ea typeface="+mn-ea"/>
                <a:cs typeface="+mn-cs"/>
              </a:rPr>
              <a:t> have attracted considerable attention in recent years. Nonetheless, a complete understanding of these materials remains elusive. Here we combine X-ray absorption and resonant inelastic X-ray scattering (RIXS) spectroscopies to resolve important aspects of the complex electronic structure of rare-earth </a:t>
            </a:r>
            <a:r>
              <a:rPr lang="en-US" sz="1200" b="0" i="0" u="none" strike="noStrike" kern="1200" baseline="0" dirty="0" err="1">
                <a:solidFill>
                  <a:schemeClr val="tx1"/>
                </a:solidFill>
                <a:latin typeface="+mn-lt"/>
                <a:ea typeface="+mn-ea"/>
                <a:cs typeface="+mn-cs"/>
              </a:rPr>
              <a:t>nickelates</a:t>
            </a:r>
            <a:r>
              <a:rPr lang="en-US" sz="1200" b="0" i="0" u="none" strike="noStrike" kern="1200" baseline="0" dirty="0">
                <a:solidFill>
                  <a:schemeClr val="tx1"/>
                </a:solidFill>
                <a:latin typeface="+mn-lt"/>
                <a:ea typeface="+mn-ea"/>
                <a:cs typeface="+mn-cs"/>
              </a:rPr>
              <a:t>, taking NdNiO3 thin film as representative example. The unusual coexistence of bound and continuum excitations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observed in the RIXS spectra provides strong evidence for abundant oxygen holes in the ground state of these materials. Through modeling, we show that distinct spectral signatures arise from a Ni 3d8 configuration along with holes in the oxygen 2p valence band. </a:t>
            </a:r>
            <a:r>
              <a:rPr lang="en-US" sz="1200" kern="1200" dirty="0">
                <a:solidFill>
                  <a:schemeClr val="tx1"/>
                </a:solidFill>
                <a:effectLst/>
                <a:latin typeface="+mn-lt"/>
                <a:ea typeface="+mn-ea"/>
                <a:cs typeface="+mn-cs"/>
              </a:rPr>
              <a:t>From the differences found between data below and above metal-to-insulator transition (T=150K), the electronic structure of the material was extracted. Results showed that electrons belongings to oxygen atoms are found to be responsible for the main changes between low and high temperature, thus supporting the direct role of oxygen atoms in the metal-to-insulator transition of NdNiO</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DOI: 10.1038/ncomms13017]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Work was funded by the Swiss National Science Foundation, the European Community’s Seventh Framework Program (FP7/2007–2013), Canadian funding agencies NSERC, CRC,</a:t>
            </a:r>
          </a:p>
          <a:p>
            <a:r>
              <a:rPr lang="en-US" sz="1200" b="0" i="0" u="none" strike="noStrike" kern="1200" baseline="0" dirty="0">
                <a:solidFill>
                  <a:schemeClr val="tx1"/>
                </a:solidFill>
                <a:latin typeface="+mn-lt"/>
                <a:ea typeface="+mn-ea"/>
                <a:cs typeface="+mn-cs"/>
              </a:rPr>
              <a:t>and the Max Planck/UBC center for Quantum Materials. </a:t>
            </a:r>
            <a:r>
              <a:rPr lang="en-US" sz="1200" b="0" i="0" kern="1200" dirty="0">
                <a:solidFill>
                  <a:schemeClr val="tx1"/>
                </a:solidFill>
                <a:effectLst/>
                <a:latin typeface="+mn-lt"/>
                <a:ea typeface="+mn-ea"/>
                <a:cs typeface="+mn-cs"/>
              </a:rPr>
              <a:t>This research also used resources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of the National Synchrotron Light Source II at Brookhaven National Laboratory under Contract No. DE-SC0012704.</a:t>
            </a: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706479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Interfaces of hydrophobic with hydrophilic matter are ubiquitous in nature and in science, and understanding their structure is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of fundamental importance in biology, chemistry, materials science, and physics and </a:t>
            </a:r>
            <a:r>
              <a:rPr lang="en-US" dirty="0"/>
              <a:t>to the Energy-Water Nexus</a:t>
            </a:r>
            <a:r>
              <a:rPr lang="en-US" sz="1200" kern="1200" dirty="0">
                <a:solidFill>
                  <a:schemeClr val="tx1"/>
                </a:solidFill>
                <a:latin typeface="+mn-lt"/>
                <a:ea typeface="+mn-ea"/>
                <a:cs typeface="+mn-cs"/>
              </a:rPr>
              <a:t>. Using x-ray reflectivity (XR) and atomistic molecular dynamics (MD) simulations, a team led by researchers at DOE's Brookhaven National Laboratory obtained new insight into the </a:t>
            </a:r>
            <a:r>
              <a:rPr lang="en-US" sz="1200" kern="1200" dirty="0" err="1">
                <a:solidFill>
                  <a:schemeClr val="tx1"/>
                </a:solidFill>
                <a:latin typeface="+mn-lt"/>
                <a:ea typeface="+mn-ea"/>
                <a:cs typeface="+mn-cs"/>
              </a:rPr>
              <a:t>nanoscale</a:t>
            </a:r>
            <a:r>
              <a:rPr lang="en-US" sz="1200" kern="1200" dirty="0">
                <a:solidFill>
                  <a:schemeClr val="tx1"/>
                </a:solidFill>
                <a:latin typeface="+mn-lt"/>
                <a:ea typeface="+mn-ea"/>
                <a:cs typeface="+mn-cs"/>
              </a:rPr>
              <a:t> structure of the oil-water interface, the archetypical hydrophobic-hydrophilic interface as well as the simplest liquid-liquid interface. For hexane, </a:t>
            </a:r>
            <a:r>
              <a:rPr lang="en-US" sz="1200" kern="1200" dirty="0" err="1">
                <a:solidFill>
                  <a:schemeClr val="tx1"/>
                </a:solidFill>
                <a:latin typeface="+mn-lt"/>
                <a:ea typeface="+mn-ea"/>
                <a:cs typeface="+mn-cs"/>
              </a:rPr>
              <a:t>dodecane</a:t>
            </a:r>
            <a:r>
              <a:rPr lang="en-US" sz="1200" kern="1200" dirty="0">
                <a:solidFill>
                  <a:schemeClr val="tx1"/>
                </a:solidFill>
                <a:latin typeface="+mn-lt"/>
                <a:ea typeface="+mn-ea"/>
                <a:cs typeface="+mn-cs"/>
              </a:rPr>
              <a:t>, and hexadecane oils, the XR measurements carried out using a high-energy liquid surface </a:t>
            </a:r>
            <a:r>
              <a:rPr lang="en-US" sz="1200" kern="1200" dirty="0" err="1">
                <a:solidFill>
                  <a:schemeClr val="tx1"/>
                </a:solidFill>
                <a:latin typeface="+mn-lt"/>
                <a:ea typeface="+mn-ea"/>
                <a:cs typeface="+mn-cs"/>
              </a:rPr>
              <a:t>reflectometer</a:t>
            </a:r>
            <a:r>
              <a:rPr lang="en-US" sz="1200" kern="1200" dirty="0">
                <a:solidFill>
                  <a:schemeClr val="tx1"/>
                </a:solidFill>
                <a:latin typeface="+mn-lt"/>
                <a:ea typeface="+mn-ea"/>
                <a:cs typeface="+mn-cs"/>
              </a:rPr>
              <a:t> at the Advanced Photon Source and the European Synchrotron Radiation Facility, show very good agreement with a </a:t>
            </a:r>
            <a:r>
              <a:rPr lang="en-US" dirty="0"/>
              <a:t>locally sharp, monotonic oil-water interfacial density profile broadened by thermally excited </a:t>
            </a:r>
            <a:r>
              <a:rPr lang="en-US" sz="1200" kern="1200" dirty="0">
                <a:solidFill>
                  <a:schemeClr val="tx1"/>
                </a:solidFill>
                <a:latin typeface="+mn-lt"/>
                <a:ea typeface="+mn-ea"/>
                <a:cs typeface="+mn-cs"/>
              </a:rPr>
              <a:t>capillary waves. This result mends a long-standing apparent discrepancy of previous XR measurements with the capillary-wave theory. The new XR results, together with MD simulations, places stringent upper limits on the magnitude of a potential sub-Å thick electron-depletion layer separating the oil and the water as well as on the </a:t>
            </a:r>
            <a:r>
              <a:rPr lang="en-US" sz="1200" kern="1200" dirty="0" err="1">
                <a:solidFill>
                  <a:schemeClr val="tx1"/>
                </a:solidFill>
                <a:latin typeface="+mn-lt"/>
                <a:ea typeface="+mn-ea"/>
                <a:cs typeface="+mn-cs"/>
              </a:rPr>
              <a:t>nonthermal</a:t>
            </a:r>
            <a:r>
              <a:rPr lang="en-US" sz="1200" kern="1200" dirty="0">
                <a:solidFill>
                  <a:schemeClr val="tx1"/>
                </a:solidFill>
                <a:latin typeface="+mn-lt"/>
                <a:ea typeface="+mn-ea"/>
                <a:cs typeface="+mn-cs"/>
              </a:rPr>
              <a:t> (intrinsic) contribution to the interfacial width. The XR and MD derived depletions, which agree with each other, are much smaller than reported for the interface between solid-supported hydrophobic monolayers and water. </a:t>
            </a:r>
            <a:r>
              <a:rPr lang="en-US" sz="1200" b="0" kern="1200" dirty="0">
                <a:solidFill>
                  <a:schemeClr val="tx1"/>
                </a:solidFill>
                <a:effectLst/>
                <a:latin typeface="+mn-lt"/>
                <a:ea typeface="+mn-ea"/>
                <a:cs typeface="+mn-cs"/>
              </a:rPr>
              <a:t>[DOI: </a:t>
            </a:r>
            <a:r>
              <a:rPr lang="en-US" sz="1200" kern="1200" dirty="0">
                <a:solidFill>
                  <a:schemeClr val="tx1"/>
                </a:solidFill>
                <a:latin typeface="+mn-lt"/>
                <a:ea typeface="+mn-ea"/>
                <a:cs typeface="+mn-cs"/>
              </a:rPr>
              <a:t>10.1103/PhysRevLett.117.256102]</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was funded by the U.S. Department of Energy, Office of Basic Energy Sciences, under Contracts No. DE-SC0012704 (M. F., B. M. O) in the CMPMS and NSLS II Departments at BNL and DE-AC02-06CH11357 for </a:t>
            </a:r>
            <a:r>
              <a:rPr lang="en-US" dirty="0" err="1"/>
              <a:t>beamtime</a:t>
            </a:r>
            <a:r>
              <a:rPr lang="en-US" dirty="0"/>
              <a:t> and support at 9ID at the APS at ANL, the U.S.-Israel </a:t>
            </a:r>
            <a:r>
              <a:rPr lang="en-US" dirty="0" err="1"/>
              <a:t>Binational</a:t>
            </a:r>
            <a:r>
              <a:rPr lang="en-US" dirty="0"/>
              <a:t> Science Foundation, Jerusalem (M. D.) and the ESRF for </a:t>
            </a:r>
            <a:r>
              <a:rPr lang="en-US" dirty="0" err="1"/>
              <a:t>beamtime</a:t>
            </a:r>
            <a:r>
              <a:rPr lang="en-US" dirty="0"/>
              <a:t> at ID15A and for PSCM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80112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dirty="0">
                <a:effectLst/>
              </a:rPr>
              <a:t> </a:t>
            </a:r>
          </a:p>
          <a:p>
            <a:r>
              <a:rPr lang="en-US" dirty="0">
                <a:effectLst/>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altLang="en-US" dirty="0">
              <a:ea typeface="Osaka"/>
              <a:cs typeface="Osaka"/>
            </a:endParaRPr>
          </a:p>
        </p:txBody>
      </p:sp>
      <p:sp>
        <p:nvSpPr>
          <p:cNvPr id="29700" name="Slide Number Placeholder 3"/>
          <p:cNvSpPr>
            <a:spLocks noGrp="1"/>
          </p:cNvSpPr>
          <p:nvPr>
            <p:ph type="sldNum" sz="quarter" idx="5"/>
          </p:nvPr>
        </p:nvSpPr>
        <p:spPr bwMode="auto">
          <a:xfrm>
            <a:off x="3989388" y="8832850"/>
            <a:ext cx="3048001" cy="46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654" tIns="46826" rIns="93654" bIns="46826"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0718" indent="-285686" eaLnBrk="0" hangingPunct="0">
              <a:spcBef>
                <a:spcPct val="30000"/>
              </a:spcBef>
              <a:defRPr sz="1200">
                <a:solidFill>
                  <a:schemeClr val="tx1"/>
                </a:solidFill>
                <a:latin typeface="Calibri" pitchFamily="34" charset="0"/>
              </a:defRPr>
            </a:lvl2pPr>
            <a:lvl3pPr marL="1155439" indent="-228550" eaLnBrk="0" hangingPunct="0">
              <a:spcBef>
                <a:spcPct val="30000"/>
              </a:spcBef>
              <a:defRPr sz="1200">
                <a:solidFill>
                  <a:schemeClr val="tx1"/>
                </a:solidFill>
                <a:latin typeface="Calibri" pitchFamily="34" charset="0"/>
              </a:defRPr>
            </a:lvl3pPr>
            <a:lvl4pPr marL="1618885" indent="-228550" eaLnBrk="0" hangingPunct="0">
              <a:spcBef>
                <a:spcPct val="30000"/>
              </a:spcBef>
              <a:defRPr sz="1200">
                <a:solidFill>
                  <a:schemeClr val="tx1"/>
                </a:solidFill>
                <a:latin typeface="Calibri" pitchFamily="34" charset="0"/>
              </a:defRPr>
            </a:lvl4pPr>
            <a:lvl5pPr marL="2083917" indent="-228550" eaLnBrk="0" hangingPunct="0">
              <a:spcBef>
                <a:spcPct val="30000"/>
              </a:spcBef>
              <a:defRPr sz="1200">
                <a:solidFill>
                  <a:schemeClr val="tx1"/>
                </a:solidFill>
                <a:latin typeface="Calibri" pitchFamily="34" charset="0"/>
              </a:defRPr>
            </a:lvl5pPr>
            <a:lvl6pPr marL="2541014" indent="-228550" defTabSz="457097" eaLnBrk="0" fontAlgn="base" hangingPunct="0">
              <a:spcBef>
                <a:spcPct val="30000"/>
              </a:spcBef>
              <a:spcAft>
                <a:spcPct val="0"/>
              </a:spcAft>
              <a:defRPr sz="1200">
                <a:solidFill>
                  <a:schemeClr val="tx1"/>
                </a:solidFill>
                <a:latin typeface="Calibri" pitchFamily="34" charset="0"/>
              </a:defRPr>
            </a:lvl6pPr>
            <a:lvl7pPr marL="2998110" indent="-228550" defTabSz="457097" eaLnBrk="0" fontAlgn="base" hangingPunct="0">
              <a:spcBef>
                <a:spcPct val="30000"/>
              </a:spcBef>
              <a:spcAft>
                <a:spcPct val="0"/>
              </a:spcAft>
              <a:defRPr sz="1200">
                <a:solidFill>
                  <a:schemeClr val="tx1"/>
                </a:solidFill>
                <a:latin typeface="Calibri" pitchFamily="34" charset="0"/>
              </a:defRPr>
            </a:lvl7pPr>
            <a:lvl8pPr marL="3455208" indent="-228550" defTabSz="457097" eaLnBrk="0" fontAlgn="base" hangingPunct="0">
              <a:spcBef>
                <a:spcPct val="30000"/>
              </a:spcBef>
              <a:spcAft>
                <a:spcPct val="0"/>
              </a:spcAft>
              <a:defRPr sz="1200">
                <a:solidFill>
                  <a:schemeClr val="tx1"/>
                </a:solidFill>
                <a:latin typeface="Calibri" pitchFamily="34" charset="0"/>
              </a:defRPr>
            </a:lvl8pPr>
            <a:lvl9pPr marL="3912304" indent="-228550" defTabSz="457097"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42D06CF8-0A86-4383-8FCF-C7BCEF79925A}" type="slidenum">
              <a:rPr lang="en-US" altLang="en-US" sz="1800">
                <a:solidFill>
                  <a:srgbClr val="000000"/>
                </a:solidFill>
                <a:latin typeface="Arial Narrow" pitchFamily="34" charset="0"/>
                <a:ea typeface="Osaka"/>
                <a:cs typeface="Osaka"/>
              </a:rPr>
              <a:pPr eaLnBrk="1" fontAlgn="base" hangingPunct="1">
                <a:spcBef>
                  <a:spcPct val="0"/>
                </a:spcBef>
                <a:spcAft>
                  <a:spcPct val="0"/>
                </a:spcAft>
              </a:pPr>
              <a:t>5</a:t>
            </a:fld>
            <a:endParaRPr lang="en-US" altLang="en-US" sz="1800">
              <a:solidFill>
                <a:srgbClr val="000000"/>
              </a:solidFill>
              <a:latin typeface="Arial Narrow" pitchFamily="34" charset="0"/>
              <a:ea typeface="Osaka"/>
              <a:cs typeface="Osaka"/>
            </a:endParaRPr>
          </a:p>
        </p:txBody>
      </p:sp>
    </p:spTree>
    <p:extLst>
      <p:ext uri="{BB962C8B-B14F-4D97-AF65-F5344CB8AC3E}">
        <p14:creationId xmlns:p14="http://schemas.microsoft.com/office/powerpoint/2010/main" val="1963415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p:spPr>
        <p:txBody>
          <a:bodyPr/>
          <a:lstStyle/>
          <a:p>
            <a:endParaRPr lang="en-US" dirty="0">
              <a:ea typeface="Osaka"/>
            </a:endParaRPr>
          </a:p>
        </p:txBody>
      </p:sp>
    </p:spTree>
    <p:extLst>
      <p:ext uri="{BB962C8B-B14F-4D97-AF65-F5344CB8AC3E}">
        <p14:creationId xmlns:p14="http://schemas.microsoft.com/office/powerpoint/2010/main" val="1876045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solidFill>
                  <a:prstClr val="black"/>
                </a:solidFill>
              </a:rPr>
              <a:t>first measurements on the rheological properties of CaSiO</a:t>
            </a:r>
            <a:r>
              <a:rPr lang="en-US" sz="1200" baseline="-25000" dirty="0">
                <a:solidFill>
                  <a:prstClr val="black"/>
                </a:solidFill>
              </a:rPr>
              <a:t>3</a:t>
            </a:r>
            <a:r>
              <a:rPr lang="en-US" sz="1200" dirty="0">
                <a:solidFill>
                  <a:prstClr val="black"/>
                </a:solidFill>
              </a:rPr>
              <a:t> perovskite</a:t>
            </a:r>
          </a:p>
          <a:p>
            <a:r>
              <a:rPr lang="en-US" sz="1200" kern="1200" dirty="0">
                <a:solidFill>
                  <a:schemeClr val="tx1"/>
                </a:solidFill>
                <a:latin typeface="+mn-lt"/>
                <a:ea typeface="+mn-ea"/>
                <a:cs typeface="+mn-cs"/>
              </a:rPr>
              <a:t>First study of the rheological properties of CaSiO3, an important phase found in the Earth’s mantle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294674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sng" kern="1200" dirty="0">
                <a:solidFill>
                  <a:schemeClr val="tx1"/>
                </a:solidFill>
                <a:effectLst/>
                <a:latin typeface="+mn-lt"/>
                <a:ea typeface="+mn-ea"/>
                <a:cs typeface="+mn-cs"/>
              </a:rPr>
              <a:t>Imaging and Microscopy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program operates and develops a suite of advanced imaging beamlines that take full advantage of the NSLS-II high brightness and small source size, and provide world-leading capabilities in in-situ multiscale imaging of heterogeneous structures and chemistries.</a:t>
            </a:r>
          </a:p>
          <a:p>
            <a:pPr lvl="0"/>
            <a:r>
              <a:rPr lang="en-US" dirty="0">
                <a:effectLst/>
              </a:rPr>
              <a:t>Hard X-ray Nanoprobe (HXN) is a state-of-the-art 110m-long beamline for structural and fluorescence imaging and ptychography with world-leading 10 nm spatial resolution.</a:t>
            </a:r>
          </a:p>
          <a:p>
            <a:pPr lvl="0"/>
            <a:r>
              <a:rPr lang="en-US" dirty="0">
                <a:effectLst/>
              </a:rPr>
              <a:t>Submicron Resolution X-ray Spectroscopy (SRX) beamline offers world-leading high-throughput chemical imaging capability with sub-100 nm and sub-</a:t>
            </a:r>
            <a:r>
              <a:rPr lang="en-US" sz="1200" kern="1200" dirty="0">
                <a:solidFill>
                  <a:schemeClr val="tx1"/>
                </a:solidFill>
                <a:effectLst/>
                <a:latin typeface="+mn-lt"/>
                <a:ea typeface="+mn-ea"/>
                <a:cs typeface="+mn-cs"/>
              </a:rPr>
              <a:t>m</a:t>
            </a:r>
            <a:r>
              <a:rPr lang="en-US" dirty="0">
                <a:effectLst/>
              </a:rPr>
              <a:t>m spatial resolution.</a:t>
            </a:r>
          </a:p>
          <a:p>
            <a:pPr lvl="0"/>
            <a:r>
              <a:rPr lang="en-US" dirty="0">
                <a:effectLst/>
              </a:rPr>
              <a:t>Full-field X-ray Imaging (FXI) is a state-of-the-art beamline under development for transmission hard X-ray microscopic imaging at 10-20 </a:t>
            </a:r>
            <a:r>
              <a:rPr lang="en-US" dirty="0" err="1">
                <a:effectLst/>
              </a:rPr>
              <a:t>ms</a:t>
            </a:r>
            <a:r>
              <a:rPr lang="en-US" dirty="0">
                <a:effectLst/>
              </a:rPr>
              <a:t> time-resolution and better than 30 nm spatial-resolution, with full 3D </a:t>
            </a:r>
            <a:r>
              <a:rPr lang="en-US" dirty="0" err="1">
                <a:effectLst/>
              </a:rPr>
              <a:t>nano</a:t>
            </a:r>
            <a:r>
              <a:rPr lang="en-US" dirty="0">
                <a:effectLst/>
              </a:rPr>
              <a:t>-tomography in &lt;1 minute.</a:t>
            </a:r>
          </a:p>
          <a:p>
            <a:pPr lvl="0"/>
            <a:r>
              <a:rPr lang="en-US" dirty="0">
                <a:effectLst/>
              </a:rPr>
              <a:t>X-ray Fluorescence Microscopy (XFM) is a beamline currently under development for high-throughput X-ray fluorescence imaging and tomography with ~um resolution.</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7</a:t>
            </a:fld>
            <a:endParaRPr lang="en-US"/>
          </a:p>
        </p:txBody>
      </p:sp>
    </p:spTree>
    <p:extLst>
      <p:ext uri="{BB962C8B-B14F-4D97-AF65-F5344CB8AC3E}">
        <p14:creationId xmlns:p14="http://schemas.microsoft.com/office/powerpoint/2010/main" val="1291746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5000"/>
              </a:lnSpc>
              <a:spcBef>
                <a:spcPts val="600"/>
              </a:spcBef>
              <a:spcAft>
                <a:spcPts val="0"/>
              </a:spcAft>
              <a:buClr>
                <a:srgbClr val="FF0000"/>
              </a:buClr>
              <a:buSzTx/>
              <a:buFont typeface="Arial"/>
              <a:buNone/>
              <a:tabLst/>
              <a:defRPr/>
            </a:pPr>
            <a:r>
              <a:rPr lang="en-US" sz="1600" dirty="0">
                <a:latin typeface="Arial"/>
                <a:ea typeface="MS PGothic" charset="0"/>
                <a:cs typeface="Arial"/>
                <a:sym typeface="Arial Narrow" charset="0"/>
              </a:rPr>
              <a:t>NSLS-II capabilities in nanoscale and multiscale imaging will help studies on heterogeneous and multi-materials high-pressure systems under in-situ conditions</a:t>
            </a:r>
          </a:p>
          <a:p>
            <a:pPr marL="0" marR="0" lvl="0" indent="0" algn="l" defTabSz="914400" rtl="0" eaLnBrk="1" fontAlgn="auto" latinLnBrk="0" hangingPunct="1">
              <a:lnSpc>
                <a:spcPct val="95000"/>
              </a:lnSpc>
              <a:spcBef>
                <a:spcPts val="600"/>
              </a:spcBef>
              <a:spcAft>
                <a:spcPts val="0"/>
              </a:spcAft>
              <a:buClr>
                <a:srgbClr val="FF0000"/>
              </a:buClr>
              <a:buSzTx/>
              <a:buFont typeface="Arial"/>
              <a:buNone/>
              <a:tabLst/>
              <a:defRPr/>
            </a:pPr>
            <a:endParaRPr lang="en-US" sz="1600" dirty="0">
              <a:latin typeface="Arial"/>
              <a:ea typeface="MS PGothic" charset="0"/>
              <a:cs typeface="Arial"/>
              <a:sym typeface="Arial Narrow" charset="0"/>
            </a:endParaRPr>
          </a:p>
          <a:p>
            <a:pPr marL="0" marR="0" lvl="0" indent="0" algn="l" defTabSz="914400" rtl="0" eaLnBrk="1" fontAlgn="auto" latinLnBrk="0" hangingPunct="1">
              <a:lnSpc>
                <a:spcPct val="95000"/>
              </a:lnSpc>
              <a:spcBef>
                <a:spcPts val="600"/>
              </a:spcBef>
              <a:spcAft>
                <a:spcPts val="0"/>
              </a:spcAft>
              <a:buClr>
                <a:srgbClr val="FF0000"/>
              </a:buClr>
              <a:buSzTx/>
              <a:buFont typeface="Arial"/>
              <a:buNone/>
              <a:tabLst/>
              <a:defRPr/>
            </a:pPr>
            <a:r>
              <a:rPr lang="en-US" sz="2000" dirty="0"/>
              <a:t>Nanoscale focused X-rays potentially allow measurements to be done on smaller specimens  </a:t>
            </a:r>
            <a:r>
              <a:rPr lang="en-US" sz="2000" dirty="0">
                <a:sym typeface="Wingdings" panose="05000000000000000000" pitchFamily="2" charset="2"/>
              </a:rPr>
              <a:t> access to higher P range, for materials/HP science</a:t>
            </a:r>
            <a:endParaRPr lang="en-US" sz="2000" dirty="0"/>
          </a:p>
          <a:p>
            <a:pPr marL="0" lvl="0" indent="0">
              <a:lnSpc>
                <a:spcPct val="95000"/>
              </a:lnSpc>
              <a:spcBef>
                <a:spcPts val="600"/>
              </a:spcBef>
              <a:buClr>
                <a:srgbClr val="FF0000"/>
              </a:buClr>
              <a:buFont typeface="Arial"/>
              <a:buNone/>
              <a:defRPr/>
            </a:pPr>
            <a:endParaRPr lang="en-US" sz="1600" dirty="0"/>
          </a:p>
          <a:p>
            <a:pPr marL="0" lvl="0" indent="0">
              <a:lnSpc>
                <a:spcPct val="95000"/>
              </a:lnSpc>
              <a:spcBef>
                <a:spcPts val="600"/>
              </a:spcBef>
              <a:buClr>
                <a:srgbClr val="FF0000"/>
              </a:buClr>
              <a:buFont typeface="Arial"/>
              <a:buNone/>
              <a:defRPr/>
            </a:pPr>
            <a:r>
              <a:rPr lang="en-US" sz="1600" dirty="0"/>
              <a:t>Earth is a heterogeneous substance in many aspects. e.g. </a:t>
            </a:r>
            <a:r>
              <a:rPr lang="en-US" sz="1600" dirty="0">
                <a:hlinkClick r:id="rId3" tooltip="Rocks"/>
              </a:rPr>
              <a:t>Rocks</a:t>
            </a:r>
            <a:r>
              <a:rPr lang="en-US" sz="1600" dirty="0"/>
              <a:t> (geology) are inherently heterogeneous, usually occurring at the micro-scale and mini-scale. Subsequently, in studying ore bodies and mineral deposits, hydrocarbon accumulation and reservoir characterization, geoscientists always face heterogeneous and uncertain situation. Also in structural geology and many other earth-science fields, experts have to cope with heterogeneity in their investigations</a:t>
            </a:r>
            <a:endParaRPr lang="en-US" sz="1600" dirty="0">
              <a:latin typeface="Arial"/>
              <a:ea typeface="MS PGothic" charset="0"/>
              <a:cs typeface="Arial"/>
              <a:sym typeface="Arial Narrow" charset="0"/>
            </a:endParaRPr>
          </a:p>
          <a:p>
            <a:pPr marL="285750" indent="-285750">
              <a:spcBef>
                <a:spcPts val="600"/>
              </a:spcBef>
              <a:buClr>
                <a:srgbClr val="FF0000"/>
              </a:buClr>
              <a:buFont typeface="Arial"/>
              <a:buChar char="•"/>
              <a:defRPr/>
            </a:pPr>
            <a:endParaRPr lang="en-US" dirty="0">
              <a:latin typeface="Arial"/>
              <a:ea typeface="MS PGothic" charset="0"/>
              <a:cs typeface="Arial"/>
              <a:sym typeface="Arial Narrow" charset="0"/>
            </a:endParaRP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8</a:t>
            </a:fld>
            <a:endParaRPr lang="en-US"/>
          </a:p>
        </p:txBody>
      </p:sp>
    </p:spTree>
    <p:extLst>
      <p:ext uri="{BB962C8B-B14F-4D97-AF65-F5344CB8AC3E}">
        <p14:creationId xmlns:p14="http://schemas.microsoft.com/office/powerpoint/2010/main" val="3840236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Osaka"/>
              <a:cs typeface="Osaka"/>
            </a:endParaRPr>
          </a:p>
        </p:txBody>
      </p:sp>
      <p:sp>
        <p:nvSpPr>
          <p:cNvPr id="53252" name="Slide Number Placeholder 3"/>
          <p:cNvSpPr>
            <a:spLocks noGrp="1"/>
          </p:cNvSpPr>
          <p:nvPr>
            <p:ph type="sldNum" sz="quarter" idx="5"/>
          </p:nvPr>
        </p:nvSpPr>
        <p:spPr bwMode="auto">
          <a:xfrm>
            <a:off x="3979864" y="8843964"/>
            <a:ext cx="3044825" cy="46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58" tIns="46679" rIns="93358" bIns="46679"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9275" indent="-287329" eaLnBrk="0" hangingPunct="0">
              <a:spcBef>
                <a:spcPct val="30000"/>
              </a:spcBef>
              <a:defRPr sz="1200">
                <a:solidFill>
                  <a:schemeClr val="tx1"/>
                </a:solidFill>
                <a:latin typeface="Calibri" pitchFamily="34" charset="0"/>
              </a:defRPr>
            </a:lvl2pPr>
            <a:lvl3pPr marL="1154075" indent="-230180" eaLnBrk="0" hangingPunct="0">
              <a:spcBef>
                <a:spcPct val="30000"/>
              </a:spcBef>
              <a:defRPr sz="1200">
                <a:solidFill>
                  <a:schemeClr val="tx1"/>
                </a:solidFill>
                <a:latin typeface="Calibri" pitchFamily="34" charset="0"/>
              </a:defRPr>
            </a:lvl3pPr>
            <a:lvl4pPr marL="1616022" indent="-230180" eaLnBrk="0" hangingPunct="0">
              <a:spcBef>
                <a:spcPct val="30000"/>
              </a:spcBef>
              <a:defRPr sz="1200">
                <a:solidFill>
                  <a:schemeClr val="tx1"/>
                </a:solidFill>
                <a:latin typeface="Calibri" pitchFamily="34" charset="0"/>
              </a:defRPr>
            </a:lvl4pPr>
            <a:lvl5pPr marL="2077970" indent="-230180" eaLnBrk="0" hangingPunct="0">
              <a:spcBef>
                <a:spcPct val="30000"/>
              </a:spcBef>
              <a:defRPr sz="1200">
                <a:solidFill>
                  <a:schemeClr val="tx1"/>
                </a:solidFill>
                <a:latin typeface="Calibri" pitchFamily="34" charset="0"/>
              </a:defRPr>
            </a:lvl5pPr>
            <a:lvl6pPr marL="2535155" indent="-230180" defTabSz="457185" eaLnBrk="0" fontAlgn="base" hangingPunct="0">
              <a:spcBef>
                <a:spcPct val="30000"/>
              </a:spcBef>
              <a:spcAft>
                <a:spcPct val="0"/>
              </a:spcAft>
              <a:defRPr sz="1200">
                <a:solidFill>
                  <a:schemeClr val="tx1"/>
                </a:solidFill>
                <a:latin typeface="Calibri" pitchFamily="34" charset="0"/>
              </a:defRPr>
            </a:lvl6pPr>
            <a:lvl7pPr marL="2992341" indent="-230180" defTabSz="457185" eaLnBrk="0" fontAlgn="base" hangingPunct="0">
              <a:spcBef>
                <a:spcPct val="30000"/>
              </a:spcBef>
              <a:spcAft>
                <a:spcPct val="0"/>
              </a:spcAft>
              <a:defRPr sz="1200">
                <a:solidFill>
                  <a:schemeClr val="tx1"/>
                </a:solidFill>
                <a:latin typeface="Calibri" pitchFamily="34" charset="0"/>
              </a:defRPr>
            </a:lvl7pPr>
            <a:lvl8pPr marL="3449525" indent="-230180" defTabSz="457185" eaLnBrk="0" fontAlgn="base" hangingPunct="0">
              <a:spcBef>
                <a:spcPct val="30000"/>
              </a:spcBef>
              <a:spcAft>
                <a:spcPct val="0"/>
              </a:spcAft>
              <a:defRPr sz="1200">
                <a:solidFill>
                  <a:schemeClr val="tx1"/>
                </a:solidFill>
                <a:latin typeface="Calibri" pitchFamily="34" charset="0"/>
              </a:defRPr>
            </a:lvl8pPr>
            <a:lvl9pPr marL="3906710" indent="-230180" defTabSz="45718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6612D840-11FE-40DF-8F26-6BFE4B526D20}" type="slidenum">
              <a:rPr lang="en-US" altLang="en-US" sz="1800">
                <a:latin typeface="Arial Narrow" pitchFamily="34" charset="0"/>
                <a:ea typeface="Osaka"/>
                <a:cs typeface="Arial" pitchFamily="34" charset="0"/>
              </a:rPr>
              <a:pPr eaLnBrk="1" fontAlgn="base" hangingPunct="1">
                <a:spcBef>
                  <a:spcPct val="0"/>
                </a:spcBef>
                <a:spcAft>
                  <a:spcPct val="0"/>
                </a:spcAft>
              </a:pPr>
              <a:t>9</a:t>
            </a:fld>
            <a:endParaRPr lang="en-US" altLang="en-US" sz="1800">
              <a:latin typeface="Arial Narrow" pitchFamily="34" charset="0"/>
              <a:ea typeface="Osaka"/>
              <a:cs typeface="Arial" pitchFamily="34" charset="0"/>
            </a:endParaRPr>
          </a:p>
        </p:txBody>
      </p:sp>
    </p:spTree>
    <p:extLst>
      <p:ext uri="{BB962C8B-B14F-4D97-AF65-F5344CB8AC3E}">
        <p14:creationId xmlns:p14="http://schemas.microsoft.com/office/powerpoint/2010/main" val="20156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fluorescence x‐rays from the sample is used to produce element maps. The transmitted x‐rays are used for producing absorption and phase contrast images either using differential phase contrast (DPC) or transmission ptychography.   For the crystalline samples, diffracted x‐rays can be analyzed using a conventional </a:t>
            </a:r>
            <a:r>
              <a:rPr lang="en-US" dirty="0" err="1"/>
              <a:t>nanodiffraction</a:t>
            </a:r>
            <a:r>
              <a:rPr lang="en-US" dirty="0"/>
              <a:t> or Bragg ptychography method. Significant number of user experiments are taking advantage of multimodal imaging capability.    The most common modalities are XRF and DPC/ptychography, and XRF and diffraction (conventional </a:t>
            </a:r>
            <a:r>
              <a:rPr lang="en-US" dirty="0" err="1"/>
              <a:t>nanodiffraction</a:t>
            </a:r>
            <a:r>
              <a:rPr lang="en-US" dirty="0"/>
              <a:t> and Bragg ptychography), both of which are carried out using a continuous fly‐scan mode.</a:t>
            </a:r>
          </a:p>
          <a:p>
            <a:endParaRPr lang="en-US" dirty="0"/>
          </a:p>
        </p:txBody>
      </p:sp>
      <p:sp>
        <p:nvSpPr>
          <p:cNvPr id="4" name="Slide Number Placeholder 3"/>
          <p:cNvSpPr>
            <a:spLocks noGrp="1"/>
          </p:cNvSpPr>
          <p:nvPr>
            <p:ph type="sldNum" sz="quarter" idx="10"/>
          </p:nvPr>
        </p:nvSpPr>
        <p:spPr/>
        <p:txBody>
          <a:bodyPr/>
          <a:lstStyle/>
          <a:p>
            <a:fld id="{31CA23D7-9BBC-0A46-8092-2196AD635B24}" type="slidenum">
              <a:rPr lang="en-US" smtClean="0"/>
              <a:t>10</a:t>
            </a:fld>
            <a:endParaRPr lang="en-US"/>
          </a:p>
        </p:txBody>
      </p:sp>
    </p:spTree>
    <p:extLst>
      <p:ext uri="{BB962C8B-B14F-4D97-AF65-F5344CB8AC3E}">
        <p14:creationId xmlns:p14="http://schemas.microsoft.com/office/powerpoint/2010/main" val="232800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Multimodality Imaging (</a:t>
            </a:r>
            <a:r>
              <a:rPr lang="en-US" dirty="0" err="1"/>
              <a:t>nano</a:t>
            </a:r>
            <a:r>
              <a:rPr lang="en-US" dirty="0"/>
              <a:t>‐XRF, </a:t>
            </a:r>
            <a:r>
              <a:rPr lang="en-US" dirty="0" err="1"/>
              <a:t>nano</a:t>
            </a:r>
            <a:r>
              <a:rPr lang="en-US" dirty="0"/>
              <a:t>‐XRD, DPC, ptychography, Bragg ptychography) for Broad Science Applications • Spectroscopy &amp; Tomography</a:t>
            </a:r>
          </a:p>
        </p:txBody>
      </p:sp>
      <p:sp>
        <p:nvSpPr>
          <p:cNvPr id="4" name="Slide Number Placeholder 3"/>
          <p:cNvSpPr>
            <a:spLocks noGrp="1"/>
          </p:cNvSpPr>
          <p:nvPr>
            <p:ph type="sldNum" sz="quarter" idx="10"/>
          </p:nvPr>
        </p:nvSpPr>
        <p:spPr/>
        <p:txBody>
          <a:bodyPr/>
          <a:lstStyle/>
          <a:p>
            <a:fld id="{31CA23D7-9BBC-0A46-8092-2196AD635B24}" type="slidenum">
              <a:rPr lang="en-US" smtClean="0"/>
              <a:t>11</a:t>
            </a:fld>
            <a:endParaRPr lang="en-US"/>
          </a:p>
        </p:txBody>
      </p:sp>
    </p:spTree>
    <p:extLst>
      <p:ext uri="{BB962C8B-B14F-4D97-AF65-F5344CB8AC3E}">
        <p14:creationId xmlns:p14="http://schemas.microsoft.com/office/powerpoint/2010/main" val="747148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7265"/>
            <a:ext cx="7772400" cy="1802697"/>
          </a:xfrm>
        </p:spPr>
        <p:txBody>
          <a:bodyPr anchor="t">
            <a:normAutofit/>
          </a:bodyPr>
          <a:lstStyle>
            <a:lvl1pPr algn="r">
              <a:defRPr sz="4400"/>
            </a:lvl1pPr>
          </a:lstStyle>
          <a:p>
            <a:r>
              <a:rPr lang="en-US"/>
              <a:t>Click to edit Master title style</a:t>
            </a:r>
            <a:endParaRPr lang="en-US" dirty="0"/>
          </a:p>
        </p:txBody>
      </p:sp>
      <p:sp>
        <p:nvSpPr>
          <p:cNvPr id="3" name="Subtitle 2"/>
          <p:cNvSpPr>
            <a:spLocks noGrp="1"/>
          </p:cNvSpPr>
          <p:nvPr>
            <p:ph type="subTitle" idx="1"/>
          </p:nvPr>
        </p:nvSpPr>
        <p:spPr>
          <a:xfrm>
            <a:off x="1600200" y="4299995"/>
            <a:ext cx="6858000" cy="416690"/>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94109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1056748F-14C1-E34B-B6C4-26064C87C1CF}"/>
              </a:ext>
            </a:extLst>
          </p:cNvPr>
          <p:cNvSpPr>
            <a:spLocks noGrp="1"/>
          </p:cNvSpPr>
          <p:nvPr>
            <p:ph type="title"/>
          </p:nvPr>
        </p:nvSpPr>
        <p:spPr>
          <a:xfrm>
            <a:off x="628650" y="422476"/>
            <a:ext cx="7886700" cy="1268213"/>
          </a:xfrm>
          <a:prstGeom prst="rect">
            <a:avLst/>
          </a:prstGeom>
        </p:spPr>
        <p:txBody>
          <a:bodyPr vert="horz" lIns="91440" tIns="45720" rIns="91440" bIns="45720" rtlCol="0" anchor="t">
            <a:normAutofit/>
          </a:bodyPr>
          <a:lstStyle/>
          <a:p>
            <a:r>
              <a:rPr lang="en-US" dirty="0"/>
              <a:t>Click to edit Master title style</a:t>
            </a:r>
          </a:p>
        </p:txBody>
      </p:sp>
      <p:sp>
        <p:nvSpPr>
          <p:cNvPr id="6" name="Footer Placeholder 4">
            <a:extLst>
              <a:ext uri="{FF2B5EF4-FFF2-40B4-BE49-F238E27FC236}">
                <a16:creationId xmlns:a16="http://schemas.microsoft.com/office/drawing/2014/main" id="{8F6425DB-71A7-C948-BCAE-3DB51E5AD1FA}"/>
              </a:ext>
            </a:extLst>
          </p:cNvPr>
          <p:cNvSpPr>
            <a:spLocks noGrp="1"/>
          </p:cNvSpPr>
          <p:nvPr>
            <p:ph type="ftr" sz="quarter" idx="3"/>
          </p:nvPr>
        </p:nvSpPr>
        <p:spPr>
          <a:xfrm>
            <a:off x="4357868" y="6406587"/>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2902484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8ACE0E3-E027-2343-A62E-A2B271C5A6CA}"/>
              </a:ext>
            </a:extLst>
          </p:cNvPr>
          <p:cNvSpPr>
            <a:spLocks noGrp="1"/>
          </p:cNvSpPr>
          <p:nvPr>
            <p:ph type="ctrTitle"/>
          </p:nvPr>
        </p:nvSpPr>
        <p:spPr>
          <a:xfrm>
            <a:off x="685800" y="1707265"/>
            <a:ext cx="7772400" cy="1802697"/>
          </a:xfrm>
        </p:spPr>
        <p:txBody>
          <a:bodyPr anchor="t">
            <a:normAutofit/>
          </a:bodyPr>
          <a:lstStyle>
            <a:lvl1pPr algn="r">
              <a:defRPr sz="4400"/>
            </a:lvl1pPr>
          </a:lstStyle>
          <a:p>
            <a:r>
              <a:rPr lang="en-US"/>
              <a:t>Click to edit Master title style</a:t>
            </a:r>
            <a:endParaRPr lang="en-US" dirty="0"/>
          </a:p>
        </p:txBody>
      </p:sp>
    </p:spTree>
    <p:extLst>
      <p:ext uri="{BB962C8B-B14F-4D97-AF65-F5344CB8AC3E}">
        <p14:creationId xmlns:p14="http://schemas.microsoft.com/office/powerpoint/2010/main" val="40269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1FC2A714-0D61-B346-8022-70A2054729B4}"/>
              </a:ext>
            </a:extLst>
          </p:cNvPr>
          <p:cNvSpPr>
            <a:spLocks noGrp="1"/>
          </p:cNvSpPr>
          <p:nvPr>
            <p:ph type="ftr" sz="quarter" idx="3"/>
          </p:nvPr>
        </p:nvSpPr>
        <p:spPr>
          <a:xfrm>
            <a:off x="4357868" y="6406587"/>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288243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
            <a:extLst>
              <a:ext uri="{FF2B5EF4-FFF2-40B4-BE49-F238E27FC236}">
                <a16:creationId xmlns:a16="http://schemas.microsoft.com/office/drawing/2014/main" id="{2C510E93-35E9-A141-AB10-6E42970BFEA6}"/>
              </a:ext>
            </a:extLst>
          </p:cNvPr>
          <p:cNvSpPr>
            <a:spLocks noGrp="1"/>
          </p:cNvSpPr>
          <p:nvPr>
            <p:ph type="title"/>
          </p:nvPr>
        </p:nvSpPr>
        <p:spPr>
          <a:xfrm>
            <a:off x="628650" y="422476"/>
            <a:ext cx="7886700" cy="1268213"/>
          </a:xfrm>
          <a:prstGeom prst="rect">
            <a:avLst/>
          </a:prstGeom>
        </p:spPr>
        <p:txBody>
          <a:bodyPr vert="horz" lIns="91440" tIns="45720" rIns="91440" bIns="45720" rtlCol="0" anchor="t">
            <a:normAutofit/>
          </a:bodyPr>
          <a:lstStyle/>
          <a:p>
            <a:r>
              <a:rPr lang="en-US" dirty="0"/>
              <a:t>Click to edit Master title style</a:t>
            </a:r>
          </a:p>
        </p:txBody>
      </p:sp>
      <p:sp>
        <p:nvSpPr>
          <p:cNvPr id="8" name="Footer Placeholder 4">
            <a:extLst>
              <a:ext uri="{FF2B5EF4-FFF2-40B4-BE49-F238E27FC236}">
                <a16:creationId xmlns:a16="http://schemas.microsoft.com/office/drawing/2014/main" id="{1B14133F-4116-6648-9117-E9CB0D7C84DD}"/>
              </a:ext>
            </a:extLst>
          </p:cNvPr>
          <p:cNvSpPr>
            <a:spLocks noGrp="1"/>
          </p:cNvSpPr>
          <p:nvPr>
            <p:ph type="ftr" sz="quarter" idx="10"/>
          </p:nvPr>
        </p:nvSpPr>
        <p:spPr>
          <a:xfrm>
            <a:off x="4357868" y="6406587"/>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1794940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294F2FC1-60C8-2243-A729-28937C1C088B}"/>
              </a:ext>
            </a:extLst>
          </p:cNvPr>
          <p:cNvSpPr>
            <a:spLocks noGrp="1"/>
          </p:cNvSpPr>
          <p:nvPr>
            <p:ph type="ftr" sz="quarter" idx="3"/>
          </p:nvPr>
        </p:nvSpPr>
        <p:spPr>
          <a:xfrm>
            <a:off x="4357868" y="6406587"/>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316370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462BAA90-5D28-E84A-8A7D-9B837E6C9A23}"/>
              </a:ext>
            </a:extLst>
          </p:cNvPr>
          <p:cNvSpPr>
            <a:spLocks noGrp="1"/>
          </p:cNvSpPr>
          <p:nvPr>
            <p:ph type="ftr" sz="quarter" idx="3"/>
          </p:nvPr>
        </p:nvSpPr>
        <p:spPr>
          <a:xfrm>
            <a:off x="4357868" y="6406587"/>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44550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12 Applications Layou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76201"/>
            <a:ext cx="9144000" cy="685800"/>
          </a:xfrm>
        </p:spPr>
        <p:txBody>
          <a:bodyPr/>
          <a:lstStyle>
            <a:lvl1pPr>
              <a:defRPr sz="2400">
                <a:latin typeface="+mj-lt"/>
              </a:defRPr>
            </a:lvl1pPr>
          </a:lstStyle>
          <a:p>
            <a:r>
              <a:rPr lang="en-US" dirty="0"/>
              <a:t>Title</a:t>
            </a:r>
            <a:endParaRPr lang="en-GB" dirty="0"/>
          </a:p>
        </p:txBody>
      </p:sp>
      <p:sp>
        <p:nvSpPr>
          <p:cNvPr id="3" name="Subtitle 2"/>
          <p:cNvSpPr>
            <a:spLocks noGrp="1"/>
          </p:cNvSpPr>
          <p:nvPr>
            <p:ph type="subTitle" idx="1" hasCustomPrompt="1"/>
          </p:nvPr>
        </p:nvSpPr>
        <p:spPr>
          <a:xfrm>
            <a:off x="0" y="838200"/>
            <a:ext cx="9144000" cy="457200"/>
          </a:xfrm>
          <a:prstGeom prst="rect">
            <a:avLst/>
          </a:prstGeom>
        </p:spPr>
        <p:txBody>
          <a:bodyPr/>
          <a:lstStyle>
            <a:lvl1pPr marL="0" indent="0" algn="ctr">
              <a:buNone/>
              <a:defRPr sz="2000" i="1">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Authors, Affiliations</a:t>
            </a:r>
            <a:endParaRPr lang="en-GB" dirty="0"/>
          </a:p>
        </p:txBody>
      </p:sp>
      <p:sp>
        <p:nvSpPr>
          <p:cNvPr id="5" name="Text Placeholder 4"/>
          <p:cNvSpPr>
            <a:spLocks noGrp="1"/>
          </p:cNvSpPr>
          <p:nvPr>
            <p:ph type="body" sz="quarter" idx="10" hasCustomPrompt="1"/>
          </p:nvPr>
        </p:nvSpPr>
        <p:spPr>
          <a:xfrm>
            <a:off x="0" y="6400800"/>
            <a:ext cx="7239000" cy="457200"/>
          </a:xfrm>
          <a:prstGeom prst="rect">
            <a:avLst/>
          </a:prstGeom>
          <a:solidFill>
            <a:srgbClr val="ECA2A2"/>
          </a:solidFill>
        </p:spPr>
        <p:txBody>
          <a:bodyPr/>
          <a:lstStyle>
            <a:lvl1pPr marL="0">
              <a:spcBef>
                <a:spcPts val="0"/>
              </a:spcBef>
              <a:buNone/>
              <a:defRPr sz="1000">
                <a:latin typeface="Courier New" pitchFamily="49" charset="0"/>
                <a:cs typeface="Courier New" pitchFamily="49" charset="0"/>
              </a:defRPr>
            </a:lvl1pPr>
          </a:lstStyle>
          <a:p>
            <a:pPr lvl="0"/>
            <a:r>
              <a:rPr lang="en-US" dirty="0"/>
              <a:t>Publication</a:t>
            </a:r>
            <a:endParaRPr lang="en-GB" dirty="0"/>
          </a:p>
        </p:txBody>
      </p:sp>
    </p:spTree>
    <p:extLst>
      <p:ext uri="{BB962C8B-B14F-4D97-AF65-F5344CB8AC3E}">
        <p14:creationId xmlns:p14="http://schemas.microsoft.com/office/powerpoint/2010/main" val="1167860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83D8199-1716-C44D-B7BE-191DFCC2B5D2}" type="datetimeFigureOut">
              <a:rPr lang="en-US" smtClean="0"/>
              <a:pPr/>
              <a:t>9/28/2018</a:t>
            </a:fld>
            <a:endParaRPr lang="en-US"/>
          </a:p>
        </p:txBody>
      </p:sp>
      <p:sp>
        <p:nvSpPr>
          <p:cNvPr id="6" name="Slide Number Placeholder 5"/>
          <p:cNvSpPr>
            <a:spLocks noGrp="1"/>
          </p:cNvSpPr>
          <p:nvPr>
            <p:ph type="sldNum" sz="quarter" idx="12"/>
          </p:nvPr>
        </p:nvSpPr>
        <p:spPr/>
        <p:txBody>
          <a:bodyPr/>
          <a:lstStyle/>
          <a:p>
            <a:fld id="{A4C8E077-3101-C549-BE4A-CFD136CD1B4F}" type="slidenum">
              <a:rPr lang="en-US" smtClean="0"/>
              <a:pPr/>
              <a:t>‹#›</a:t>
            </a:fld>
            <a:endParaRPr lang="en-US"/>
          </a:p>
        </p:txBody>
      </p:sp>
    </p:spTree>
    <p:extLst>
      <p:ext uri="{BB962C8B-B14F-4D97-AF65-F5344CB8AC3E}">
        <p14:creationId xmlns:p14="http://schemas.microsoft.com/office/powerpoint/2010/main" val="2696401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22476"/>
            <a:ext cx="7886700" cy="126821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2F6C57BF-8E32-C145-9C7C-8D89A2F04BC4}"/>
              </a:ext>
            </a:extLst>
          </p:cNvPr>
          <p:cNvSpPr>
            <a:spLocks noGrp="1"/>
          </p:cNvSpPr>
          <p:nvPr>
            <p:ph type="ftr" sz="quarter" idx="3"/>
          </p:nvPr>
        </p:nvSpPr>
        <p:spPr>
          <a:xfrm>
            <a:off x="4357868" y="6423112"/>
            <a:ext cx="428263" cy="451413"/>
          </a:xfrm>
          <a:prstGeom prst="rect">
            <a:avLst/>
          </a:prstGeom>
        </p:spPr>
        <p:txBody>
          <a:bodyPr vert="horz" lIns="91440" tIns="45720" rIns="91440" bIns="45720" rtlCol="0" anchor="ctr"/>
          <a:lstStyle>
            <a:lvl1pPr algn="ctr">
              <a:defRPr sz="1200">
                <a:solidFill>
                  <a:schemeClr val="tx1">
                    <a:tint val="75000"/>
                  </a:schemeClr>
                </a:solidFill>
              </a:defRPr>
            </a:lvl1pPr>
          </a:lstStyle>
          <a:p>
            <a:fld id="{F2E5D06D-0BE4-B843-8370-FB88EDC7364A}" type="slidenum">
              <a:rPr lang="en-US" smtClean="0"/>
              <a:pPr/>
              <a:t>‹#›</a:t>
            </a:fld>
            <a:endParaRPr lang="en-US" dirty="0"/>
          </a:p>
        </p:txBody>
      </p:sp>
    </p:spTree>
    <p:extLst>
      <p:ext uri="{BB962C8B-B14F-4D97-AF65-F5344CB8AC3E}">
        <p14:creationId xmlns:p14="http://schemas.microsoft.com/office/powerpoint/2010/main" val="38932304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1.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4.png"/><Relationship Id="rId5" Type="http://schemas.openxmlformats.org/officeDocument/2006/relationships/image" Target="../media/image43.tiff"/><Relationship Id="rId4" Type="http://schemas.openxmlformats.org/officeDocument/2006/relationships/image" Target="../media/image42.tif"/></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g"/><Relationship Id="rId3" Type="http://schemas.openxmlformats.org/officeDocument/2006/relationships/image" Target="../media/image68.jpg"/><Relationship Id="rId7" Type="http://schemas.openxmlformats.org/officeDocument/2006/relationships/image" Target="../media/image72.jpg"/><Relationship Id="rId12"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jpg"/><Relationship Id="rId10" Type="http://schemas.openxmlformats.org/officeDocument/2006/relationships/image" Target="../media/image75.JPEG"/><Relationship Id="rId4" Type="http://schemas.openxmlformats.org/officeDocument/2006/relationships/image" Target="../media/image69.jpg"/><Relationship Id="rId9" Type="http://schemas.openxmlformats.org/officeDocument/2006/relationships/image" Target="../media/image74.jp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IoaXO-7rQAhVFTSYKHf7QAxMQjRwIBw&amp;url=http://www.geologyglasgow.org.uk/news/article/massive-ocean-discovered-in-earths-mantle/&amp;psig=AFQjCNEms1oWRwnGAlI3U9_MyT7Pc-nGhw&amp;ust=1479856070956287"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3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6.gif"/><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file:///C:\Users\edooryhee\Desktop\to_do\HP_APS_workshop_Sep2018\movie_compare_2.avi" TargetMode="External"/><Relationship Id="rId1" Type="http://schemas.microsoft.com/office/2007/relationships/media" Target="file:///C:\Users\edooryhee\Desktop\to_do\HP_APS_workshop_Sep2018\movie_compare_2.avi" TargetMode="External"/><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18.emf"/><Relationship Id="rId5" Type="http://schemas.openxmlformats.org/officeDocument/2006/relationships/image" Target="../media/image117.emf"/><Relationship Id="rId4" Type="http://schemas.openxmlformats.org/officeDocument/2006/relationships/image" Target="../media/image116.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78.jpg"/></Relationships>
</file>

<file path=ppt/slides/_rels/slide4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7.t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jpg"/></Relationships>
</file>

<file path=ppt/slides/_rels/slide50.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emf"/></Relationships>
</file>

<file path=ppt/slides/_rels/slide5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jpeg"/><Relationship Id="rId7"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jpeg"/><Relationship Id="rId9" Type="http://schemas.openxmlformats.org/officeDocument/2006/relationships/image" Target="../media/image142.pn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5E7EA6-ABA9-1D4A-A3B2-766E6EAB6410}"/>
              </a:ext>
            </a:extLst>
          </p:cNvPr>
          <p:cNvSpPr>
            <a:spLocks noGrp="1"/>
          </p:cNvSpPr>
          <p:nvPr>
            <p:ph type="ctrTitle"/>
          </p:nvPr>
        </p:nvSpPr>
        <p:spPr>
          <a:xfrm>
            <a:off x="563880" y="1344266"/>
            <a:ext cx="7772400" cy="1802697"/>
          </a:xfrm>
        </p:spPr>
        <p:txBody>
          <a:bodyPr>
            <a:normAutofit fontScale="90000"/>
          </a:bodyPr>
          <a:lstStyle/>
          <a:p>
            <a:pPr algn="l"/>
            <a:r>
              <a:rPr lang="en-US" sz="3100" i="1" dirty="0"/>
              <a:t>Envisioning the Next Generation of In-situ Synchrotron X-ray Techniques in Large-Volume High Pressure Apparatus for Mineral and Rock Physics </a:t>
            </a:r>
            <a:br>
              <a:rPr lang="en-US" dirty="0"/>
            </a:br>
            <a:br>
              <a:rPr lang="en-US" dirty="0"/>
            </a:br>
            <a:r>
              <a:rPr lang="en-US" sz="4900" b="1" dirty="0">
                <a:solidFill>
                  <a:schemeClr val="tx2"/>
                </a:solidFill>
                <a:latin typeface="Arial" panose="020B0604020202020204" pitchFamily="34" charset="0"/>
                <a:ea typeface="+mn-ea"/>
                <a:cs typeface="+mn-cs"/>
              </a:rPr>
              <a:t>Opportunities at NSLS-II</a:t>
            </a:r>
            <a:endParaRPr lang="en-US" sz="3600" b="1" dirty="0">
              <a:solidFill>
                <a:schemeClr val="tx2"/>
              </a:solidFill>
              <a:latin typeface="Arial" panose="020B0604020202020204" pitchFamily="34" charset="0"/>
              <a:ea typeface="+mn-ea"/>
              <a:cs typeface="+mn-cs"/>
            </a:endParaRPr>
          </a:p>
        </p:txBody>
      </p:sp>
      <p:sp>
        <p:nvSpPr>
          <p:cNvPr id="5" name="Subtitle 4">
            <a:extLst>
              <a:ext uri="{FF2B5EF4-FFF2-40B4-BE49-F238E27FC236}">
                <a16:creationId xmlns:a16="http://schemas.microsoft.com/office/drawing/2014/main" id="{D8A8C897-A60B-DC4F-AFAF-D71D06A914E9}"/>
              </a:ext>
            </a:extLst>
          </p:cNvPr>
          <p:cNvSpPr>
            <a:spLocks noGrp="1"/>
          </p:cNvSpPr>
          <p:nvPr>
            <p:ph type="subTitle" idx="1"/>
          </p:nvPr>
        </p:nvSpPr>
        <p:spPr/>
        <p:txBody>
          <a:bodyPr>
            <a:normAutofit lnSpcReduction="10000"/>
          </a:bodyPr>
          <a:lstStyle/>
          <a:p>
            <a:r>
              <a:rPr lang="en-US" dirty="0"/>
              <a:t>E. Dooryhee</a:t>
            </a:r>
          </a:p>
        </p:txBody>
      </p:sp>
      <p:sp>
        <p:nvSpPr>
          <p:cNvPr id="9" name="Subtitle 4">
            <a:extLst>
              <a:ext uri="{FF2B5EF4-FFF2-40B4-BE49-F238E27FC236}">
                <a16:creationId xmlns:a16="http://schemas.microsoft.com/office/drawing/2014/main" id="{C72E51B4-0007-594B-9B73-D411A2B85F01}"/>
              </a:ext>
            </a:extLst>
          </p:cNvPr>
          <p:cNvSpPr txBox="1">
            <a:spLocks/>
          </p:cNvSpPr>
          <p:nvPr/>
        </p:nvSpPr>
        <p:spPr>
          <a:xfrm>
            <a:off x="1600200" y="4653025"/>
            <a:ext cx="6858000" cy="41669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i="1" dirty="0"/>
              <a:t>NSLS-II Diffraction &amp; In Situ Program Manager</a:t>
            </a:r>
          </a:p>
        </p:txBody>
      </p:sp>
      <p:sp>
        <p:nvSpPr>
          <p:cNvPr id="10" name="Subtitle 4">
            <a:extLst>
              <a:ext uri="{FF2B5EF4-FFF2-40B4-BE49-F238E27FC236}">
                <a16:creationId xmlns:a16="http://schemas.microsoft.com/office/drawing/2014/main" id="{0A872482-B4CA-6446-A28C-2D321F1B08AB}"/>
              </a:ext>
            </a:extLst>
          </p:cNvPr>
          <p:cNvSpPr txBox="1">
            <a:spLocks/>
          </p:cNvSpPr>
          <p:nvPr/>
        </p:nvSpPr>
        <p:spPr>
          <a:xfrm>
            <a:off x="1600200" y="5243334"/>
            <a:ext cx="6858000" cy="41669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t>COMPRES workshop, September 28-30 2018</a:t>
            </a:r>
          </a:p>
        </p:txBody>
      </p:sp>
    </p:spTree>
    <p:extLst>
      <p:ext uri="{BB962C8B-B14F-4D97-AF65-F5344CB8AC3E}">
        <p14:creationId xmlns:p14="http://schemas.microsoft.com/office/powerpoint/2010/main" val="3025099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C28D8F-10A7-4625-8B6F-ED143DA4940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CC34FF8-A8E8-4105-8523-7A0CDC69BD95}"/>
              </a:ext>
            </a:extLst>
          </p:cNvPr>
          <p:cNvSpPr>
            <a:spLocks noGrp="1"/>
          </p:cNvSpPr>
          <p:nvPr>
            <p:ph type="ftr" sz="quarter" idx="3"/>
          </p:nvPr>
        </p:nvSpPr>
        <p:spPr/>
        <p:txBody>
          <a:bodyPr/>
          <a:lstStyle/>
          <a:p>
            <a:fld id="{F2E5D06D-0BE4-B843-8370-FB88EDC7364A}" type="slidenum">
              <a:rPr lang="en-US" smtClean="0"/>
              <a:pPr/>
              <a:t>10</a:t>
            </a:fld>
            <a:endParaRPr lang="en-US" dirty="0"/>
          </a:p>
        </p:txBody>
      </p:sp>
      <p:pic>
        <p:nvPicPr>
          <p:cNvPr id="5" name="Picture 4">
            <a:extLst>
              <a:ext uri="{FF2B5EF4-FFF2-40B4-BE49-F238E27FC236}">
                <a16:creationId xmlns:a16="http://schemas.microsoft.com/office/drawing/2014/main" id="{6299F4DC-975D-42EB-B538-FDA70CA143EC}"/>
              </a:ext>
            </a:extLst>
          </p:cNvPr>
          <p:cNvPicPr>
            <a:picLocks noChangeAspect="1"/>
          </p:cNvPicPr>
          <p:nvPr/>
        </p:nvPicPr>
        <p:blipFill rotWithShape="1">
          <a:blip r:embed="rId3"/>
          <a:srcRect l="20058" t="21588" r="21830" b="6391"/>
          <a:stretch/>
        </p:blipFill>
        <p:spPr>
          <a:xfrm>
            <a:off x="795587" y="1044073"/>
            <a:ext cx="7552824" cy="5265242"/>
          </a:xfrm>
          <a:prstGeom prst="rect">
            <a:avLst/>
          </a:prstGeom>
        </p:spPr>
      </p:pic>
      <p:sp>
        <p:nvSpPr>
          <p:cNvPr id="6" name="Title 1">
            <a:extLst>
              <a:ext uri="{FF2B5EF4-FFF2-40B4-BE49-F238E27FC236}">
                <a16:creationId xmlns:a16="http://schemas.microsoft.com/office/drawing/2014/main" id="{0F6640CD-1A50-490E-A460-A393C71B9B33}"/>
              </a:ext>
            </a:extLst>
          </p:cNvPr>
          <p:cNvSpPr txBox="1">
            <a:spLocks/>
          </p:cNvSpPr>
          <p:nvPr/>
        </p:nvSpPr>
        <p:spPr>
          <a:xfrm>
            <a:off x="457199" y="365489"/>
            <a:ext cx="8229600" cy="7126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kern="0" dirty="0">
                <a:solidFill>
                  <a:schemeClr val="tx2"/>
                </a:solidFill>
                <a:effectLst>
                  <a:outerShdw blurRad="38100" dist="38100" dir="2700000" algn="tl">
                    <a:srgbClr val="000000">
                      <a:alpha val="43137"/>
                    </a:srgbClr>
                  </a:outerShdw>
                </a:effectLst>
              </a:rPr>
              <a:t>Imaging and Microscopy</a:t>
            </a:r>
          </a:p>
        </p:txBody>
      </p:sp>
      <p:sp>
        <p:nvSpPr>
          <p:cNvPr id="3" name="TextBox 2">
            <a:extLst>
              <a:ext uri="{FF2B5EF4-FFF2-40B4-BE49-F238E27FC236}">
                <a16:creationId xmlns:a16="http://schemas.microsoft.com/office/drawing/2014/main" id="{3FEA9DCF-7F58-4A4D-9BFC-5D048AB9696D}"/>
              </a:ext>
            </a:extLst>
          </p:cNvPr>
          <p:cNvSpPr txBox="1"/>
          <p:nvPr/>
        </p:nvSpPr>
        <p:spPr>
          <a:xfrm>
            <a:off x="5220929" y="1052049"/>
            <a:ext cx="3465869" cy="2677656"/>
          </a:xfrm>
          <a:prstGeom prst="rect">
            <a:avLst/>
          </a:prstGeom>
          <a:solidFill>
            <a:schemeClr val="bg1"/>
          </a:solidFill>
        </p:spPr>
        <p:txBody>
          <a:bodyPr wrap="square" rtlCol="0">
            <a:spAutoFit/>
          </a:bodyPr>
          <a:lstStyle/>
          <a:p>
            <a:endParaRPr lang="en-US" sz="2100" dirty="0"/>
          </a:p>
          <a:p>
            <a:r>
              <a:rPr lang="en-US" sz="2100" b="1" dirty="0">
                <a:solidFill>
                  <a:srgbClr val="FF0000"/>
                </a:solidFill>
              </a:rPr>
              <a:t>Multimodal Imaging</a:t>
            </a:r>
            <a:r>
              <a:rPr lang="en-US" sz="2100" dirty="0"/>
              <a:t>: XRF (chemical mapping), absorption or phase contrast (DPC, ptychography), diffraction (conventional or Bragg ptychography) </a:t>
            </a:r>
          </a:p>
          <a:p>
            <a:r>
              <a:rPr lang="en-US" sz="2100" dirty="0"/>
              <a:t>Spectroscopy &amp; Tomography</a:t>
            </a:r>
          </a:p>
        </p:txBody>
      </p:sp>
    </p:spTree>
    <p:extLst>
      <p:ext uri="{BB962C8B-B14F-4D97-AF65-F5344CB8AC3E}">
        <p14:creationId xmlns:p14="http://schemas.microsoft.com/office/powerpoint/2010/main" val="269190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21EAED-D846-4160-B968-F09A7620D360}"/>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ADF2CDD-52C7-4331-8D75-B7646123C80C}"/>
              </a:ext>
            </a:extLst>
          </p:cNvPr>
          <p:cNvSpPr>
            <a:spLocks noGrp="1"/>
          </p:cNvSpPr>
          <p:nvPr>
            <p:ph type="ftr" sz="quarter" idx="3"/>
          </p:nvPr>
        </p:nvSpPr>
        <p:spPr/>
        <p:txBody>
          <a:bodyPr/>
          <a:lstStyle/>
          <a:p>
            <a:fld id="{F2E5D06D-0BE4-B843-8370-FB88EDC7364A}" type="slidenum">
              <a:rPr lang="en-US" smtClean="0"/>
              <a:pPr/>
              <a:t>11</a:t>
            </a:fld>
            <a:endParaRPr lang="en-US" dirty="0"/>
          </a:p>
        </p:txBody>
      </p:sp>
      <p:pic>
        <p:nvPicPr>
          <p:cNvPr id="5" name="Picture 4">
            <a:extLst>
              <a:ext uri="{FF2B5EF4-FFF2-40B4-BE49-F238E27FC236}">
                <a16:creationId xmlns:a16="http://schemas.microsoft.com/office/drawing/2014/main" id="{C641A15A-4C48-42AE-BEFB-C73F0068249C}"/>
              </a:ext>
            </a:extLst>
          </p:cNvPr>
          <p:cNvPicPr>
            <a:picLocks noChangeAspect="1"/>
          </p:cNvPicPr>
          <p:nvPr/>
        </p:nvPicPr>
        <p:blipFill rotWithShape="1">
          <a:blip r:embed="rId3"/>
          <a:srcRect l="20058" t="17451" r="21830" b="9861"/>
          <a:stretch/>
        </p:blipFill>
        <p:spPr>
          <a:xfrm>
            <a:off x="757989" y="1078138"/>
            <a:ext cx="7246801" cy="5098825"/>
          </a:xfrm>
          <a:prstGeom prst="rect">
            <a:avLst/>
          </a:prstGeom>
        </p:spPr>
      </p:pic>
      <p:sp>
        <p:nvSpPr>
          <p:cNvPr id="6" name="Title 1">
            <a:extLst>
              <a:ext uri="{FF2B5EF4-FFF2-40B4-BE49-F238E27FC236}">
                <a16:creationId xmlns:a16="http://schemas.microsoft.com/office/drawing/2014/main" id="{9CB50F4D-D40D-47D5-98F6-C568A483A869}"/>
              </a:ext>
            </a:extLst>
          </p:cNvPr>
          <p:cNvSpPr txBox="1">
            <a:spLocks/>
          </p:cNvSpPr>
          <p:nvPr/>
        </p:nvSpPr>
        <p:spPr>
          <a:xfrm>
            <a:off x="457199" y="365489"/>
            <a:ext cx="8229600" cy="7126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kern="0" dirty="0">
                <a:solidFill>
                  <a:schemeClr val="tx2"/>
                </a:solidFill>
                <a:effectLst>
                  <a:outerShdw blurRad="38100" dist="38100" dir="2700000" algn="tl">
                    <a:srgbClr val="000000">
                      <a:alpha val="43137"/>
                    </a:srgbClr>
                  </a:outerShdw>
                </a:effectLst>
              </a:rPr>
              <a:t>Imaging and Microscopy</a:t>
            </a:r>
          </a:p>
        </p:txBody>
      </p:sp>
    </p:spTree>
    <p:extLst>
      <p:ext uri="{BB962C8B-B14F-4D97-AF65-F5344CB8AC3E}">
        <p14:creationId xmlns:p14="http://schemas.microsoft.com/office/powerpoint/2010/main" val="1840731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3CE0DF-9B9C-4F85-890D-58085EEE131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1485940-5FF6-4D09-A41D-18F83A22DB2E}"/>
              </a:ext>
            </a:extLst>
          </p:cNvPr>
          <p:cNvSpPr>
            <a:spLocks noGrp="1"/>
          </p:cNvSpPr>
          <p:nvPr>
            <p:ph type="ftr" sz="quarter" idx="3"/>
          </p:nvPr>
        </p:nvSpPr>
        <p:spPr/>
        <p:txBody>
          <a:bodyPr/>
          <a:lstStyle/>
          <a:p>
            <a:fld id="{F2E5D06D-0BE4-B843-8370-FB88EDC7364A}" type="slidenum">
              <a:rPr lang="en-US" smtClean="0"/>
              <a:pPr/>
              <a:t>12</a:t>
            </a:fld>
            <a:endParaRPr lang="en-US" dirty="0"/>
          </a:p>
        </p:txBody>
      </p:sp>
      <p:pic>
        <p:nvPicPr>
          <p:cNvPr id="5" name="Picture 4">
            <a:extLst>
              <a:ext uri="{FF2B5EF4-FFF2-40B4-BE49-F238E27FC236}">
                <a16:creationId xmlns:a16="http://schemas.microsoft.com/office/drawing/2014/main" id="{9C11708E-FCF8-4058-AC58-8C0FB3139693}"/>
              </a:ext>
            </a:extLst>
          </p:cNvPr>
          <p:cNvPicPr>
            <a:picLocks noChangeAspect="1"/>
          </p:cNvPicPr>
          <p:nvPr/>
        </p:nvPicPr>
        <p:blipFill rotWithShape="1">
          <a:blip r:embed="rId2"/>
          <a:srcRect l="21052" t="19598" r="23122" b="13309"/>
          <a:stretch/>
        </p:blipFill>
        <p:spPr>
          <a:xfrm>
            <a:off x="800735" y="1078138"/>
            <a:ext cx="7542530" cy="5098825"/>
          </a:xfrm>
          <a:prstGeom prst="rect">
            <a:avLst/>
          </a:prstGeom>
        </p:spPr>
      </p:pic>
      <p:sp>
        <p:nvSpPr>
          <p:cNvPr id="6" name="Title 1">
            <a:extLst>
              <a:ext uri="{FF2B5EF4-FFF2-40B4-BE49-F238E27FC236}">
                <a16:creationId xmlns:a16="http://schemas.microsoft.com/office/drawing/2014/main" id="{CF454142-AAF5-45A0-BA47-B4AAFDF60A56}"/>
              </a:ext>
            </a:extLst>
          </p:cNvPr>
          <p:cNvSpPr txBox="1">
            <a:spLocks/>
          </p:cNvSpPr>
          <p:nvPr/>
        </p:nvSpPr>
        <p:spPr>
          <a:xfrm>
            <a:off x="457199" y="365489"/>
            <a:ext cx="8229600" cy="7126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kern="0" dirty="0">
                <a:solidFill>
                  <a:schemeClr val="tx2"/>
                </a:solidFill>
                <a:effectLst>
                  <a:outerShdw blurRad="38100" dist="38100" dir="2700000" algn="tl">
                    <a:srgbClr val="000000">
                      <a:alpha val="43137"/>
                    </a:srgbClr>
                  </a:outerShdw>
                </a:effectLst>
              </a:rPr>
              <a:t>Imaging and Microscopy</a:t>
            </a:r>
          </a:p>
        </p:txBody>
      </p:sp>
    </p:spTree>
    <p:extLst>
      <p:ext uri="{BB962C8B-B14F-4D97-AF65-F5344CB8AC3E}">
        <p14:creationId xmlns:p14="http://schemas.microsoft.com/office/powerpoint/2010/main" val="2773234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60659B-F2B6-4DD4-90C0-68534E02A91F}"/>
              </a:ext>
            </a:extLst>
          </p:cNvPr>
          <p:cNvSpPr>
            <a:spLocks noGrp="1"/>
          </p:cNvSpPr>
          <p:nvPr>
            <p:ph type="ftr" sz="quarter" idx="3"/>
          </p:nvPr>
        </p:nvSpPr>
        <p:spPr/>
        <p:txBody>
          <a:bodyPr/>
          <a:lstStyle/>
          <a:p>
            <a:fld id="{F2E5D06D-0BE4-B843-8370-FB88EDC7364A}" type="slidenum">
              <a:rPr lang="en-US" smtClean="0"/>
              <a:pPr/>
              <a:t>13</a:t>
            </a:fld>
            <a:endParaRPr lang="en-US" dirty="0"/>
          </a:p>
        </p:txBody>
      </p:sp>
      <p:pic>
        <p:nvPicPr>
          <p:cNvPr id="5" name="Picture 4">
            <a:extLst>
              <a:ext uri="{FF2B5EF4-FFF2-40B4-BE49-F238E27FC236}">
                <a16:creationId xmlns:a16="http://schemas.microsoft.com/office/drawing/2014/main" id="{CABE2E17-6914-42F8-9066-6AD0870DEB63}"/>
              </a:ext>
            </a:extLst>
          </p:cNvPr>
          <p:cNvPicPr>
            <a:picLocks noChangeAspect="1"/>
          </p:cNvPicPr>
          <p:nvPr/>
        </p:nvPicPr>
        <p:blipFill rotWithShape="1">
          <a:blip r:embed="rId3"/>
          <a:srcRect l="20790" t="23567" r="21711" b="5322"/>
          <a:stretch/>
        </p:blipFill>
        <p:spPr>
          <a:xfrm>
            <a:off x="863657" y="1078138"/>
            <a:ext cx="7416686" cy="5159432"/>
          </a:xfrm>
          <a:prstGeom prst="rect">
            <a:avLst/>
          </a:prstGeom>
        </p:spPr>
      </p:pic>
      <p:sp>
        <p:nvSpPr>
          <p:cNvPr id="6" name="Title 1">
            <a:extLst>
              <a:ext uri="{FF2B5EF4-FFF2-40B4-BE49-F238E27FC236}">
                <a16:creationId xmlns:a16="http://schemas.microsoft.com/office/drawing/2014/main" id="{1BFC3802-28F9-482F-9BBD-AF0B314994C4}"/>
              </a:ext>
            </a:extLst>
          </p:cNvPr>
          <p:cNvSpPr txBox="1">
            <a:spLocks/>
          </p:cNvSpPr>
          <p:nvPr/>
        </p:nvSpPr>
        <p:spPr>
          <a:xfrm>
            <a:off x="457199" y="365489"/>
            <a:ext cx="8229600" cy="7126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kern="0" dirty="0">
                <a:solidFill>
                  <a:schemeClr val="tx2"/>
                </a:solidFill>
                <a:effectLst>
                  <a:outerShdw blurRad="38100" dist="38100" dir="2700000" algn="tl">
                    <a:srgbClr val="000000">
                      <a:alpha val="43137"/>
                    </a:srgbClr>
                  </a:outerShdw>
                </a:effectLst>
              </a:rPr>
              <a:t>Imaging and Microscopy</a:t>
            </a:r>
          </a:p>
        </p:txBody>
      </p:sp>
      <p:sp>
        <p:nvSpPr>
          <p:cNvPr id="3" name="TextBox 2">
            <a:extLst>
              <a:ext uri="{FF2B5EF4-FFF2-40B4-BE49-F238E27FC236}">
                <a16:creationId xmlns:a16="http://schemas.microsoft.com/office/drawing/2014/main" id="{2B84916A-6727-4348-AD8D-B884790471EE}"/>
              </a:ext>
            </a:extLst>
          </p:cNvPr>
          <p:cNvSpPr txBox="1"/>
          <p:nvPr/>
        </p:nvSpPr>
        <p:spPr>
          <a:xfrm>
            <a:off x="-24722" y="1824238"/>
            <a:ext cx="9181071" cy="830997"/>
          </a:xfrm>
          <a:prstGeom prst="rect">
            <a:avLst/>
          </a:prstGeom>
          <a:solidFill>
            <a:schemeClr val="bg1"/>
          </a:solidFill>
        </p:spPr>
        <p:txBody>
          <a:bodyPr wrap="square" rtlCol="0">
            <a:spAutoFit/>
          </a:bodyPr>
          <a:lstStyle/>
          <a:p>
            <a:pPr algn="ctr"/>
            <a:r>
              <a:rPr lang="en-US" sz="2400" dirty="0"/>
              <a:t>Mapping stacking faults and strain in a single </a:t>
            </a:r>
            <a:r>
              <a:rPr lang="en-US" sz="2400" dirty="0" err="1"/>
              <a:t>InGaAs</a:t>
            </a:r>
            <a:r>
              <a:rPr lang="en-US" sz="2400" dirty="0"/>
              <a:t> nanowire </a:t>
            </a:r>
            <a:br>
              <a:rPr lang="en-US" sz="2400" dirty="0"/>
            </a:br>
            <a:r>
              <a:rPr lang="en-US" sz="2400" dirty="0"/>
              <a:t>(S. </a:t>
            </a:r>
            <a:r>
              <a:rPr lang="en-US" sz="2400" dirty="0" err="1"/>
              <a:t>Hruszbewycz</a:t>
            </a:r>
            <a:r>
              <a:rPr lang="en-US" sz="2400" dirty="0"/>
              <a:t>, Argonne)</a:t>
            </a:r>
          </a:p>
        </p:txBody>
      </p:sp>
      <p:sp>
        <p:nvSpPr>
          <p:cNvPr id="7" name="TextBox 6">
            <a:extLst>
              <a:ext uri="{FF2B5EF4-FFF2-40B4-BE49-F238E27FC236}">
                <a16:creationId xmlns:a16="http://schemas.microsoft.com/office/drawing/2014/main" id="{DBFCD883-1139-480B-8F1A-BD5E19062D8C}"/>
              </a:ext>
            </a:extLst>
          </p:cNvPr>
          <p:cNvSpPr txBox="1"/>
          <p:nvPr/>
        </p:nvSpPr>
        <p:spPr>
          <a:xfrm>
            <a:off x="1771751" y="5292496"/>
            <a:ext cx="9181071" cy="1200329"/>
          </a:xfrm>
          <a:prstGeom prst="rect">
            <a:avLst/>
          </a:prstGeom>
          <a:solidFill>
            <a:schemeClr val="bg1"/>
          </a:solidFill>
        </p:spPr>
        <p:txBody>
          <a:bodyPr wrap="square" rtlCol="0">
            <a:spAutoFit/>
          </a:bodyPr>
          <a:lstStyle/>
          <a:p>
            <a:r>
              <a:rPr lang="en-US" sz="2400" dirty="0"/>
              <a:t>M. Hill et al. Nano Lett. 18, 811-819 (2018)</a:t>
            </a:r>
          </a:p>
          <a:p>
            <a:endParaRPr lang="en-US" sz="2400" dirty="0"/>
          </a:p>
          <a:p>
            <a:endParaRPr lang="en-US" sz="2400" dirty="0"/>
          </a:p>
        </p:txBody>
      </p:sp>
    </p:spTree>
    <p:extLst>
      <p:ext uri="{BB962C8B-B14F-4D97-AF65-F5344CB8AC3E}">
        <p14:creationId xmlns:p14="http://schemas.microsoft.com/office/powerpoint/2010/main" val="561606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EA1B9-6703-47B9-B4A1-B7D8117075D0}"/>
              </a:ext>
            </a:extLst>
          </p:cNvPr>
          <p:cNvSpPr>
            <a:spLocks noGrp="1"/>
          </p:cNvSpPr>
          <p:nvPr>
            <p:ph type="title"/>
          </p:nvPr>
        </p:nvSpPr>
        <p:spPr>
          <a:xfrm>
            <a:off x="412257" y="374152"/>
            <a:ext cx="8403383" cy="1268213"/>
          </a:xfrm>
        </p:spPr>
        <p:txBody>
          <a:bodyPr/>
          <a:lstStyle/>
          <a:p>
            <a:r>
              <a:rPr lang="en-US" b="1" dirty="0">
                <a:ea typeface="ＭＳ Ｐゴシック" charset="0"/>
                <a:cs typeface="Gill Sans" charset="0"/>
              </a:rPr>
              <a:t>3D tomography of DNA-guided superlattice</a:t>
            </a:r>
            <a:endParaRPr lang="en-US" b="1" dirty="0"/>
          </a:p>
        </p:txBody>
      </p:sp>
      <p:sp>
        <p:nvSpPr>
          <p:cNvPr id="3" name="Footer Placeholder 2">
            <a:extLst>
              <a:ext uri="{FF2B5EF4-FFF2-40B4-BE49-F238E27FC236}">
                <a16:creationId xmlns:a16="http://schemas.microsoft.com/office/drawing/2014/main" id="{5FAC8114-CBA8-4645-8F7B-A02242B27DCD}"/>
              </a:ext>
            </a:extLst>
          </p:cNvPr>
          <p:cNvSpPr>
            <a:spLocks noGrp="1"/>
          </p:cNvSpPr>
          <p:nvPr>
            <p:ph type="ftr" sz="quarter" idx="3"/>
          </p:nvPr>
        </p:nvSpPr>
        <p:spPr/>
        <p:txBody>
          <a:bodyPr/>
          <a:lstStyle/>
          <a:p>
            <a:fld id="{F2E5D06D-0BE4-B843-8370-FB88EDC7364A}" type="slidenum">
              <a:rPr lang="en-US" smtClean="0"/>
              <a:pPr/>
              <a:t>14</a:t>
            </a:fld>
            <a:endParaRPr lang="en-US" dirty="0"/>
          </a:p>
        </p:txBody>
      </p:sp>
      <p:pic>
        <p:nvPicPr>
          <p:cNvPr id="4" name="Picture 3">
            <a:extLst>
              <a:ext uri="{FF2B5EF4-FFF2-40B4-BE49-F238E27FC236}">
                <a16:creationId xmlns:a16="http://schemas.microsoft.com/office/drawing/2014/main" id="{D1826C92-1036-47A2-BDF6-360D050C34A8}"/>
              </a:ext>
            </a:extLst>
          </p:cNvPr>
          <p:cNvPicPr>
            <a:picLocks noChangeAspect="1"/>
          </p:cNvPicPr>
          <p:nvPr/>
        </p:nvPicPr>
        <p:blipFill>
          <a:blip r:embed="rId4"/>
          <a:stretch>
            <a:fillRect/>
          </a:stretch>
        </p:blipFill>
        <p:spPr>
          <a:xfrm>
            <a:off x="474897" y="1297306"/>
            <a:ext cx="3859761" cy="2744024"/>
          </a:xfrm>
          <a:prstGeom prst="rect">
            <a:avLst/>
          </a:prstGeom>
        </p:spPr>
      </p:pic>
      <p:pic>
        <p:nvPicPr>
          <p:cNvPr id="5" name="Picture 4">
            <a:extLst>
              <a:ext uri="{FF2B5EF4-FFF2-40B4-BE49-F238E27FC236}">
                <a16:creationId xmlns:a16="http://schemas.microsoft.com/office/drawing/2014/main" id="{CBAB792A-2A1C-49B6-BA95-1CC705C18459}"/>
              </a:ext>
            </a:extLst>
          </p:cNvPr>
          <p:cNvPicPr>
            <a:picLocks noChangeAspect="1"/>
          </p:cNvPicPr>
          <p:nvPr/>
        </p:nvPicPr>
        <p:blipFill>
          <a:blip r:embed="rId5"/>
          <a:stretch>
            <a:fillRect/>
          </a:stretch>
        </p:blipFill>
        <p:spPr>
          <a:xfrm>
            <a:off x="474897" y="4144967"/>
            <a:ext cx="3452125" cy="1661503"/>
          </a:xfrm>
          <a:prstGeom prst="rect">
            <a:avLst/>
          </a:prstGeom>
        </p:spPr>
      </p:pic>
      <p:sp>
        <p:nvSpPr>
          <p:cNvPr id="6" name="Rectangle 5">
            <a:extLst>
              <a:ext uri="{FF2B5EF4-FFF2-40B4-BE49-F238E27FC236}">
                <a16:creationId xmlns:a16="http://schemas.microsoft.com/office/drawing/2014/main" id="{EE3CECA9-661F-4390-8AE4-8B8A28828AC0}"/>
              </a:ext>
            </a:extLst>
          </p:cNvPr>
          <p:cNvSpPr/>
          <p:nvPr/>
        </p:nvSpPr>
        <p:spPr>
          <a:xfrm>
            <a:off x="632286" y="5845145"/>
            <a:ext cx="2978119" cy="553998"/>
          </a:xfrm>
          <a:prstGeom prst="rect">
            <a:avLst/>
          </a:prstGeom>
          <a:noFill/>
        </p:spPr>
        <p:txBody>
          <a:bodyPr wrap="square">
            <a:spAutoFit/>
          </a:bodyPr>
          <a:lstStyle/>
          <a:p>
            <a:pPr marL="342900" indent="-342900" fontAlgn="base">
              <a:spcBef>
                <a:spcPct val="0"/>
              </a:spcBef>
              <a:spcAft>
                <a:spcPct val="0"/>
              </a:spcAft>
              <a:defRPr/>
            </a:pPr>
            <a:r>
              <a:rPr lang="en-US" sz="1000" dirty="0">
                <a:latin typeface="Times New Roman" panose="02020603050405020304" pitchFamily="18" charset="0"/>
                <a:cs typeface="Times New Roman" panose="02020603050405020304" pitchFamily="18" charset="0"/>
              </a:rPr>
              <a:t>F. Lu, et al, (2015), 6,</a:t>
            </a:r>
            <a:r>
              <a:rPr lang="en-US" sz="1000" b="1" dirty="0">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6912</a:t>
            </a:r>
            <a:r>
              <a:rPr lang="en-US" sz="1000" b="1" dirty="0">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 Nature Communications </a:t>
            </a:r>
          </a:p>
          <a:p>
            <a:pPr marL="342900" indent="-342900" fontAlgn="base">
              <a:spcBef>
                <a:spcPct val="0"/>
              </a:spcBef>
              <a:spcAft>
                <a:spcPct val="0"/>
              </a:spcAft>
              <a:defRPr/>
            </a:pPr>
            <a:r>
              <a:rPr lang="en-US" sz="1000" dirty="0">
                <a:latin typeface="Times New Roman" panose="02020603050405020304" pitchFamily="18" charset="0"/>
                <a:cs typeface="Times New Roman" panose="02020603050405020304" pitchFamily="18" charset="0"/>
              </a:rPr>
              <a:t>Y. Tian et al. Nature Materials 15, 654 (2016);</a:t>
            </a:r>
          </a:p>
          <a:p>
            <a:pPr marL="342900" indent="-342900" fontAlgn="base">
              <a:spcBef>
                <a:spcPct val="0"/>
              </a:spcBef>
              <a:spcAft>
                <a:spcPct val="0"/>
              </a:spcAft>
              <a:defRPr/>
            </a:pPr>
            <a:r>
              <a:rPr lang="en-US" sz="1000" dirty="0">
                <a:latin typeface="Times New Roman" panose="02020603050405020304" pitchFamily="18" charset="0"/>
                <a:cs typeface="Times New Roman" panose="02020603050405020304" pitchFamily="18" charset="0"/>
              </a:rPr>
              <a:t>D. </a:t>
            </a:r>
            <a:r>
              <a:rPr lang="en-US" sz="1000" dirty="0" err="1">
                <a:latin typeface="Times New Roman" panose="02020603050405020304" pitchFamily="18" charset="0"/>
                <a:cs typeface="Times New Roman" panose="02020603050405020304" pitchFamily="18" charset="0"/>
              </a:rPr>
              <a:t>Nykypanchuk</a:t>
            </a:r>
            <a:r>
              <a:rPr lang="en-US" sz="1000" dirty="0">
                <a:latin typeface="Times New Roman" panose="02020603050405020304" pitchFamily="18" charset="0"/>
                <a:cs typeface="Times New Roman" panose="02020603050405020304" pitchFamily="18" charset="0"/>
              </a:rPr>
              <a:t> et al, Na</a:t>
            </a:r>
            <a:r>
              <a:rPr lang="en-US" sz="1000" dirty="0">
                <a:latin typeface="Times New Roman" panose="02020603050405020304" pitchFamily="18" charset="0"/>
                <a:cs typeface="Times New Roman" panose="02020603050405020304" pitchFamily="18" charset="0"/>
                <a:sym typeface="Times New Roman Bold Italic" charset="0"/>
              </a:rPr>
              <a:t>ture, 451, 549 (2008)</a:t>
            </a:r>
            <a:endParaRPr lang="en-US" sz="1000" i="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69C9D5A-29C9-4D90-953C-6D7B4F021C2D}"/>
              </a:ext>
            </a:extLst>
          </p:cNvPr>
          <p:cNvPicPr>
            <a:picLocks noChangeAspect="1"/>
          </p:cNvPicPr>
          <p:nvPr/>
        </p:nvPicPr>
        <p:blipFill rotWithShape="1">
          <a:blip r:embed="rId6"/>
          <a:srcRect r="28868"/>
          <a:stretch/>
        </p:blipFill>
        <p:spPr>
          <a:xfrm rot="5400000">
            <a:off x="5535853" y="1189251"/>
            <a:ext cx="2034693" cy="1948506"/>
          </a:xfrm>
          <a:prstGeom prst="rect">
            <a:avLst/>
          </a:prstGeom>
        </p:spPr>
      </p:pic>
      <p:sp>
        <p:nvSpPr>
          <p:cNvPr id="8" name="TextBox 7">
            <a:extLst>
              <a:ext uri="{FF2B5EF4-FFF2-40B4-BE49-F238E27FC236}">
                <a16:creationId xmlns:a16="http://schemas.microsoft.com/office/drawing/2014/main" id="{B3E3F269-403E-4D20-AB47-963F3CB371AF}"/>
              </a:ext>
            </a:extLst>
          </p:cNvPr>
          <p:cNvSpPr txBox="1"/>
          <p:nvPr/>
        </p:nvSpPr>
        <p:spPr>
          <a:xfrm>
            <a:off x="5833591" y="3335549"/>
            <a:ext cx="2391082" cy="369332"/>
          </a:xfrm>
          <a:prstGeom prst="rect">
            <a:avLst/>
          </a:prstGeom>
          <a:noFill/>
        </p:spPr>
        <p:txBody>
          <a:bodyPr wrap="square" rtlCol="0">
            <a:spAutoFit/>
          </a:bodyPr>
          <a:lstStyle/>
          <a:p>
            <a:r>
              <a:rPr lang="en-US" dirty="0"/>
              <a:t>X-ray Tomography</a:t>
            </a:r>
          </a:p>
        </p:txBody>
      </p:sp>
      <p:grpSp>
        <p:nvGrpSpPr>
          <p:cNvPr id="9" name="Group 8">
            <a:extLst>
              <a:ext uri="{FF2B5EF4-FFF2-40B4-BE49-F238E27FC236}">
                <a16:creationId xmlns:a16="http://schemas.microsoft.com/office/drawing/2014/main" id="{34E91295-545D-4F9B-8BEF-749C4FED214C}"/>
              </a:ext>
            </a:extLst>
          </p:cNvPr>
          <p:cNvGrpSpPr/>
          <p:nvPr/>
        </p:nvGrpSpPr>
        <p:grpSpPr>
          <a:xfrm>
            <a:off x="5335773" y="3666268"/>
            <a:ext cx="2899964" cy="2464827"/>
            <a:chOff x="5335773" y="3666268"/>
            <a:chExt cx="2899964" cy="2464827"/>
          </a:xfrm>
        </p:grpSpPr>
        <p:pic>
          <p:nvPicPr>
            <p:cNvPr id="10" name="1000iter_movie">
              <a:hlinkClick r:id="" action="ppaction://media"/>
              <a:extLst>
                <a:ext uri="{FF2B5EF4-FFF2-40B4-BE49-F238E27FC236}">
                  <a16:creationId xmlns:a16="http://schemas.microsoft.com/office/drawing/2014/main" id="{723B6520-03D0-43DC-AC63-A1D6136004A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9329" r="30269"/>
            <a:stretch/>
          </p:blipFill>
          <p:spPr>
            <a:xfrm>
              <a:off x="5335773" y="3666268"/>
              <a:ext cx="2899964" cy="2464827"/>
            </a:xfrm>
            <a:prstGeom prst="rect">
              <a:avLst/>
            </a:prstGeom>
          </p:spPr>
        </p:pic>
        <p:cxnSp>
          <p:nvCxnSpPr>
            <p:cNvPr id="11" name="Straight Connector 10">
              <a:extLst>
                <a:ext uri="{FF2B5EF4-FFF2-40B4-BE49-F238E27FC236}">
                  <a16:creationId xmlns:a16="http://schemas.microsoft.com/office/drawing/2014/main" id="{8D03FC88-FC1F-4AE7-8651-CB87B44465B0}"/>
                </a:ext>
              </a:extLst>
            </p:cNvPr>
            <p:cNvCxnSpPr/>
            <p:nvPr/>
          </p:nvCxnSpPr>
          <p:spPr>
            <a:xfrm flipH="1">
              <a:off x="7778004" y="3781883"/>
              <a:ext cx="38404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TextBox 11">
            <a:extLst>
              <a:ext uri="{FF2B5EF4-FFF2-40B4-BE49-F238E27FC236}">
                <a16:creationId xmlns:a16="http://schemas.microsoft.com/office/drawing/2014/main" id="{F9E2C591-4A09-4D82-BCFB-724BBFFF5715}"/>
              </a:ext>
            </a:extLst>
          </p:cNvPr>
          <p:cNvSpPr txBox="1"/>
          <p:nvPr/>
        </p:nvSpPr>
        <p:spPr>
          <a:xfrm>
            <a:off x="7596985" y="1746002"/>
            <a:ext cx="2377440" cy="369332"/>
          </a:xfrm>
          <a:prstGeom prst="rect">
            <a:avLst/>
          </a:prstGeom>
          <a:noFill/>
        </p:spPr>
        <p:txBody>
          <a:bodyPr wrap="square" rtlCol="0">
            <a:spAutoFit/>
          </a:bodyPr>
          <a:lstStyle/>
          <a:p>
            <a:r>
              <a:rPr lang="en-US" dirty="0"/>
              <a:t>SEM</a:t>
            </a:r>
          </a:p>
        </p:txBody>
      </p:sp>
      <p:sp>
        <p:nvSpPr>
          <p:cNvPr id="13" name="TextBox 12">
            <a:extLst>
              <a:ext uri="{FF2B5EF4-FFF2-40B4-BE49-F238E27FC236}">
                <a16:creationId xmlns:a16="http://schemas.microsoft.com/office/drawing/2014/main" id="{2B58C0EF-C353-426C-88DA-F7B719BB9A5B}"/>
              </a:ext>
            </a:extLst>
          </p:cNvPr>
          <p:cNvSpPr txBox="1"/>
          <p:nvPr/>
        </p:nvSpPr>
        <p:spPr>
          <a:xfrm>
            <a:off x="5150574" y="6070538"/>
            <a:ext cx="3287443" cy="369332"/>
          </a:xfrm>
          <a:prstGeom prst="rect">
            <a:avLst/>
          </a:prstGeom>
          <a:noFill/>
        </p:spPr>
        <p:txBody>
          <a:bodyPr wrap="square" rtlCol="0">
            <a:spAutoFit/>
          </a:bodyPr>
          <a:lstStyle/>
          <a:p>
            <a:pPr algn="ctr"/>
            <a:r>
              <a:rPr lang="en-US" dirty="0"/>
              <a:t>HXN, NSLS-II</a:t>
            </a:r>
          </a:p>
        </p:txBody>
      </p:sp>
    </p:spTree>
    <p:extLst>
      <p:ext uri="{BB962C8B-B14F-4D97-AF65-F5344CB8AC3E}">
        <p14:creationId xmlns:p14="http://schemas.microsoft.com/office/powerpoint/2010/main" val="169980010"/>
      </p:ext>
    </p:extLst>
  </p:cSld>
  <p:clrMapOvr>
    <a:masterClrMapping/>
  </p:clrMapOvr>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1FB7CE-82AB-4AE7-B181-39A0AD79B65D}"/>
              </a:ext>
            </a:extLst>
          </p:cNvPr>
          <p:cNvSpPr txBox="1"/>
          <p:nvPr/>
        </p:nvSpPr>
        <p:spPr>
          <a:xfrm>
            <a:off x="315404" y="1154216"/>
            <a:ext cx="8426662" cy="4524315"/>
          </a:xfrm>
          <a:prstGeom prst="rect">
            <a:avLst/>
          </a:prstGeom>
          <a:noFill/>
        </p:spPr>
        <p:txBody>
          <a:bodyPr wrap="square" rtlCol="0">
            <a:spAutoFit/>
          </a:bodyPr>
          <a:lstStyle/>
          <a:p>
            <a:endParaRPr lang="en-US" sz="2400" i="1" dirty="0"/>
          </a:p>
          <a:p>
            <a:r>
              <a:rPr lang="en-US" sz="2400" dirty="0"/>
              <a:t>a nanometer-sized x-ray beam to map a few microns or less of sample in a DAC (</a:t>
            </a:r>
            <a:r>
              <a:rPr lang="en-US" sz="2400" i="1" dirty="0"/>
              <a:t>e.g., </a:t>
            </a:r>
            <a:r>
              <a:rPr lang="en-US" sz="2400" dirty="0" err="1"/>
              <a:t>Dubrovinsky</a:t>
            </a:r>
            <a:r>
              <a:rPr lang="en-US" sz="2400" dirty="0"/>
              <a:t> </a:t>
            </a:r>
            <a:r>
              <a:rPr lang="en-US" sz="2400" i="1" dirty="0"/>
              <a:t>et al</a:t>
            </a:r>
            <a:r>
              <a:rPr lang="en-US" sz="2400" dirty="0"/>
              <a:t>. </a:t>
            </a:r>
            <a:r>
              <a:rPr lang="en-US" sz="2400" i="1" dirty="0"/>
              <a:t>Nature </a:t>
            </a:r>
            <a:r>
              <a:rPr lang="en-US" sz="2400" i="1" dirty="0" err="1"/>
              <a:t>Comm</a:t>
            </a:r>
            <a:r>
              <a:rPr lang="en-US" sz="2400" dirty="0"/>
              <a:t>, 2012). </a:t>
            </a:r>
          </a:p>
          <a:p>
            <a:endParaRPr lang="en-US" sz="2400" dirty="0"/>
          </a:p>
          <a:p>
            <a:r>
              <a:rPr lang="en-US" sz="2400" dirty="0"/>
              <a:t>Expanding the static pressure range in a DAC toward Earth’s core (1 </a:t>
            </a:r>
            <a:r>
              <a:rPr lang="en-US" sz="2400" dirty="0" err="1"/>
              <a:t>TPa</a:t>
            </a:r>
            <a:r>
              <a:rPr lang="en-US" sz="2400" dirty="0"/>
              <a:t> and beyond !!!)</a:t>
            </a:r>
          </a:p>
          <a:p>
            <a:endParaRPr lang="en-US" sz="2400" dirty="0"/>
          </a:p>
          <a:p>
            <a:endParaRPr lang="en-US" sz="2400" dirty="0"/>
          </a:p>
          <a:p>
            <a:r>
              <a:rPr lang="en-US" sz="2400" dirty="0"/>
              <a:t>DAC micro-imaging at SRX is “more accommodating”</a:t>
            </a:r>
          </a:p>
          <a:p>
            <a:r>
              <a:rPr lang="en-US" sz="2400" dirty="0"/>
              <a:t>Transmission X-ray microscopy at FXI offers high-throughput with 30-nm resolution imaging for DAC recovered samples</a:t>
            </a:r>
          </a:p>
          <a:p>
            <a:endParaRPr lang="en-US" sz="2400" dirty="0"/>
          </a:p>
        </p:txBody>
      </p:sp>
      <p:sp>
        <p:nvSpPr>
          <p:cNvPr id="22" name="Title 1">
            <a:extLst>
              <a:ext uri="{FF2B5EF4-FFF2-40B4-BE49-F238E27FC236}">
                <a16:creationId xmlns:a16="http://schemas.microsoft.com/office/drawing/2014/main" id="{1803897D-6F58-4B88-898B-2DA0ED1C6AD2}"/>
              </a:ext>
            </a:extLst>
          </p:cNvPr>
          <p:cNvSpPr>
            <a:spLocks noGrp="1"/>
          </p:cNvSpPr>
          <p:nvPr>
            <p:ph type="title"/>
          </p:nvPr>
        </p:nvSpPr>
        <p:spPr>
          <a:xfrm>
            <a:off x="413660" y="367580"/>
            <a:ext cx="8229600" cy="587511"/>
          </a:xfrm>
        </p:spPr>
        <p:txBody>
          <a:bodyPr>
            <a:normAutofit fontScale="90000"/>
          </a:bodyPr>
          <a:lstStyle/>
          <a:p>
            <a:r>
              <a:rPr lang="en-US" sz="4000" b="1" kern="0" dirty="0">
                <a:solidFill>
                  <a:schemeClr val="tx2"/>
                </a:solidFill>
                <a:effectLst>
                  <a:outerShdw blurRad="38100" dist="38100" dir="2700000" algn="tl">
                    <a:srgbClr val="000000">
                      <a:alpha val="43137"/>
                    </a:srgbClr>
                  </a:outerShdw>
                </a:effectLst>
              </a:rPr>
              <a:t>Ultra-High Pressure and Nano-Imaging</a:t>
            </a:r>
            <a:endParaRPr lang="en-029" sz="4000" b="1" kern="0"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788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83203C-4918-484A-980D-BD81A9838270}"/>
              </a:ext>
            </a:extLst>
          </p:cNvPr>
          <p:cNvSpPr/>
          <p:nvPr/>
        </p:nvSpPr>
        <p:spPr>
          <a:xfrm>
            <a:off x="261257" y="3639183"/>
            <a:ext cx="8668987" cy="2179269"/>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4E0B785-CBA6-4441-9C8E-5EEA5C9DA27D}"/>
              </a:ext>
            </a:extLst>
          </p:cNvPr>
          <p:cNvSpPr>
            <a:spLocks noGrp="1"/>
          </p:cNvSpPr>
          <p:nvPr>
            <p:ph type="title"/>
          </p:nvPr>
        </p:nvSpPr>
        <p:spPr>
          <a:xfrm>
            <a:off x="431066" y="239414"/>
            <a:ext cx="7623722" cy="558341"/>
          </a:xfrm>
        </p:spPr>
        <p:txBody>
          <a:bodyPr anchor="ctr">
            <a:noAutofit/>
          </a:bodyPr>
          <a:lstStyle/>
          <a:p>
            <a:r>
              <a:rPr lang="en-US" b="1" dirty="0"/>
              <a:t>FXI: o</a:t>
            </a:r>
            <a:r>
              <a:rPr lang="en-US" b="1" u="none" dirty="0"/>
              <a:t>ne-minute </a:t>
            </a:r>
            <a:r>
              <a:rPr lang="en-US" b="1" u="none" dirty="0" err="1"/>
              <a:t>nano</a:t>
            </a:r>
            <a:r>
              <a:rPr lang="en-US" b="1" u="none" dirty="0"/>
              <a:t>-tomography</a:t>
            </a:r>
          </a:p>
        </p:txBody>
      </p:sp>
      <p:sp>
        <p:nvSpPr>
          <p:cNvPr id="4" name="TextBox 3">
            <a:extLst>
              <a:ext uri="{FF2B5EF4-FFF2-40B4-BE49-F238E27FC236}">
                <a16:creationId xmlns:a16="http://schemas.microsoft.com/office/drawing/2014/main" id="{D8CFECF6-E5E8-4E58-AFC3-B2436523D3E7}"/>
              </a:ext>
            </a:extLst>
          </p:cNvPr>
          <p:cNvSpPr txBox="1"/>
          <p:nvPr/>
        </p:nvSpPr>
        <p:spPr>
          <a:xfrm>
            <a:off x="261257" y="795054"/>
            <a:ext cx="8384690" cy="830997"/>
          </a:xfrm>
          <a:prstGeom prst="rect">
            <a:avLst/>
          </a:prstGeom>
          <a:noFill/>
        </p:spPr>
        <p:txBody>
          <a:bodyPr wrap="square" rtlCol="0">
            <a:spAutoFit/>
          </a:bodyPr>
          <a:lstStyle/>
          <a:p>
            <a:pPr lvl="1" algn="ctr"/>
            <a:r>
              <a:rPr lang="en-US" sz="2400" dirty="0"/>
              <a:t>Fast 3D tomography (30 nm spatial resolution)</a:t>
            </a:r>
            <a:br>
              <a:rPr lang="en-US" sz="2400" dirty="0"/>
            </a:br>
            <a:r>
              <a:rPr lang="en-US" sz="2400" dirty="0"/>
              <a:t>Wah-Keat-Lee, </a:t>
            </a:r>
            <a:r>
              <a:rPr lang="en-US" sz="2400" dirty="0" err="1"/>
              <a:t>Xianghui</a:t>
            </a:r>
            <a:r>
              <a:rPr lang="en-US" sz="2400" dirty="0"/>
              <a:t> Xiao</a:t>
            </a:r>
          </a:p>
        </p:txBody>
      </p:sp>
      <p:sp>
        <p:nvSpPr>
          <p:cNvPr id="13" name="Rectangle 12">
            <a:extLst>
              <a:ext uri="{FF2B5EF4-FFF2-40B4-BE49-F238E27FC236}">
                <a16:creationId xmlns:a16="http://schemas.microsoft.com/office/drawing/2014/main" id="{671F8625-A5B8-4FCB-A380-E2607653A5E8}"/>
              </a:ext>
            </a:extLst>
          </p:cNvPr>
          <p:cNvSpPr/>
          <p:nvPr/>
        </p:nvSpPr>
        <p:spPr>
          <a:xfrm>
            <a:off x="7793991" y="6229488"/>
            <a:ext cx="876950" cy="18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135C77C8-D737-4CC9-89DA-3FADBF1B27AF}"/>
              </a:ext>
            </a:extLst>
          </p:cNvPr>
          <p:cNvPicPr>
            <a:picLocks noChangeAspect="1"/>
          </p:cNvPicPr>
          <p:nvPr/>
        </p:nvPicPr>
        <p:blipFill>
          <a:blip r:embed="rId4"/>
          <a:stretch>
            <a:fillRect/>
          </a:stretch>
        </p:blipFill>
        <p:spPr>
          <a:xfrm>
            <a:off x="361079" y="3700537"/>
            <a:ext cx="2143342" cy="2157242"/>
          </a:xfrm>
          <a:prstGeom prst="rect">
            <a:avLst/>
          </a:prstGeom>
        </p:spPr>
      </p:pic>
      <p:sp>
        <p:nvSpPr>
          <p:cNvPr id="21" name="Rectangle 20">
            <a:extLst>
              <a:ext uri="{FF2B5EF4-FFF2-40B4-BE49-F238E27FC236}">
                <a16:creationId xmlns:a16="http://schemas.microsoft.com/office/drawing/2014/main" id="{58EB7164-2F08-41FA-BB05-03C4F55610F0}"/>
              </a:ext>
            </a:extLst>
          </p:cNvPr>
          <p:cNvSpPr/>
          <p:nvPr/>
        </p:nvSpPr>
        <p:spPr>
          <a:xfrm>
            <a:off x="5414034" y="3830731"/>
            <a:ext cx="3342507" cy="1969770"/>
          </a:xfrm>
          <a:prstGeom prst="rect">
            <a:avLst/>
          </a:prstGeom>
        </p:spPr>
        <p:txBody>
          <a:bodyPr wrap="square">
            <a:spAutoFit/>
          </a:bodyPr>
          <a:lstStyle/>
          <a:p>
            <a:r>
              <a:rPr lang="en-US" sz="2800" b="1" dirty="0"/>
              <a:t>In-situ Ag growth</a:t>
            </a:r>
          </a:p>
          <a:p>
            <a:pPr marL="742950" lvl="1" indent="-285750">
              <a:buFont typeface="Arial" panose="020B0604020202020204" pitchFamily="34" charset="0"/>
              <a:buChar char="•"/>
            </a:pPr>
            <a:r>
              <a:rPr lang="en-US" dirty="0"/>
              <a:t>Cu + Ag</a:t>
            </a:r>
            <a:r>
              <a:rPr lang="en-US" baseline="30000" dirty="0"/>
              <a:t>+</a:t>
            </a:r>
            <a:r>
              <a:rPr lang="en-US" dirty="0"/>
              <a:t> </a:t>
            </a:r>
            <a:r>
              <a:rPr lang="en-US" dirty="0">
                <a:sym typeface="Wingdings" panose="05000000000000000000" pitchFamily="2" charset="2"/>
              </a:rPr>
              <a:t> Ag + Cu</a:t>
            </a:r>
            <a:r>
              <a:rPr lang="en-US" baseline="30000" dirty="0">
                <a:sym typeface="Wingdings" panose="05000000000000000000" pitchFamily="2" charset="2"/>
              </a:rPr>
              <a:t>2+</a:t>
            </a:r>
            <a:r>
              <a:rPr lang="en-US" dirty="0"/>
              <a:t> </a:t>
            </a:r>
          </a:p>
          <a:p>
            <a:pPr marL="742950" lvl="1" indent="-285750">
              <a:buFont typeface="Arial" panose="020B0604020202020204" pitchFamily="34" charset="0"/>
              <a:buChar char="•"/>
            </a:pPr>
            <a:r>
              <a:rPr lang="en-US" dirty="0"/>
              <a:t>X-ray: 8.96 </a:t>
            </a:r>
            <a:r>
              <a:rPr lang="en-US" dirty="0" err="1"/>
              <a:t>keV</a:t>
            </a:r>
            <a:r>
              <a:rPr lang="en-US" dirty="0"/>
              <a:t>,  </a:t>
            </a:r>
          </a:p>
          <a:p>
            <a:pPr marL="742950" lvl="1" indent="-285750">
              <a:buFont typeface="Arial" panose="020B0604020202020204" pitchFamily="34" charset="0"/>
              <a:buChar char="•"/>
            </a:pPr>
            <a:r>
              <a:rPr lang="en-US" dirty="0"/>
              <a:t>0.02 s exposure time, </a:t>
            </a:r>
          </a:p>
          <a:p>
            <a:pPr marL="742950" lvl="1" indent="-285750">
              <a:buFont typeface="Arial" panose="020B0604020202020204" pitchFamily="34" charset="0"/>
              <a:buChar char="•"/>
            </a:pPr>
            <a:r>
              <a:rPr lang="en-US" dirty="0"/>
              <a:t>3 deg/s (0-180 deg), </a:t>
            </a:r>
          </a:p>
          <a:p>
            <a:pPr marL="742950" lvl="1" indent="-285750">
              <a:buFont typeface="Arial" panose="020B0604020202020204" pitchFamily="34" charset="0"/>
              <a:buChar char="•"/>
            </a:pPr>
            <a:r>
              <a:rPr lang="en-US" dirty="0"/>
              <a:t>1060 projection images</a:t>
            </a:r>
          </a:p>
        </p:txBody>
      </p:sp>
      <p:grpSp>
        <p:nvGrpSpPr>
          <p:cNvPr id="7" name="Group 6">
            <a:extLst>
              <a:ext uri="{FF2B5EF4-FFF2-40B4-BE49-F238E27FC236}">
                <a16:creationId xmlns:a16="http://schemas.microsoft.com/office/drawing/2014/main" id="{50A61BD6-2CDA-474A-AD1A-629F48DA2C20}"/>
              </a:ext>
            </a:extLst>
          </p:cNvPr>
          <p:cNvGrpSpPr/>
          <p:nvPr/>
        </p:nvGrpSpPr>
        <p:grpSpPr>
          <a:xfrm>
            <a:off x="261257" y="1678536"/>
            <a:ext cx="8668987" cy="1899293"/>
            <a:chOff x="261257" y="1801244"/>
            <a:chExt cx="8668987" cy="1899293"/>
          </a:xfrm>
        </p:grpSpPr>
        <p:sp>
          <p:nvSpPr>
            <p:cNvPr id="6" name="Rectangle 5">
              <a:extLst>
                <a:ext uri="{FF2B5EF4-FFF2-40B4-BE49-F238E27FC236}">
                  <a16:creationId xmlns:a16="http://schemas.microsoft.com/office/drawing/2014/main" id="{82233862-1024-44A0-A251-85ED66110720}"/>
                </a:ext>
              </a:extLst>
            </p:cNvPr>
            <p:cNvSpPr/>
            <p:nvPr/>
          </p:nvSpPr>
          <p:spPr>
            <a:xfrm>
              <a:off x="261257" y="1801244"/>
              <a:ext cx="8668987" cy="1899293"/>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C:\Work\My paper and work\At_BNL\Fast_TXM\figure\fig3.tif">
              <a:extLst>
                <a:ext uri="{FF2B5EF4-FFF2-40B4-BE49-F238E27FC236}">
                  <a16:creationId xmlns:a16="http://schemas.microsoft.com/office/drawing/2014/main" id="{2ADBADB9-CE91-491B-B6FA-0A4116D0ABD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079" y="1901320"/>
              <a:ext cx="4623761" cy="1737863"/>
            </a:xfrm>
            <a:prstGeom prst="rect">
              <a:avLst/>
            </a:prstGeom>
            <a:noFill/>
            <a:ln>
              <a:noFill/>
            </a:ln>
          </p:spPr>
        </p:pic>
        <p:sp>
          <p:nvSpPr>
            <p:cNvPr id="25" name="Rectangle 24">
              <a:extLst>
                <a:ext uri="{FF2B5EF4-FFF2-40B4-BE49-F238E27FC236}">
                  <a16:creationId xmlns:a16="http://schemas.microsoft.com/office/drawing/2014/main" id="{D3257BB4-21E6-4E62-AEE2-FBB59E18FF0E}"/>
                </a:ext>
              </a:extLst>
            </p:cNvPr>
            <p:cNvSpPr/>
            <p:nvPr/>
          </p:nvSpPr>
          <p:spPr>
            <a:xfrm>
              <a:off x="5180281" y="1884417"/>
              <a:ext cx="3253153" cy="1692771"/>
            </a:xfrm>
            <a:prstGeom prst="rect">
              <a:avLst/>
            </a:prstGeom>
          </p:spPr>
          <p:txBody>
            <a:bodyPr wrap="square">
              <a:spAutoFit/>
            </a:bodyPr>
            <a:lstStyle/>
            <a:p>
              <a:r>
                <a:rPr lang="en-US" sz="2800" b="1" dirty="0"/>
                <a:t>Fe-Cu alloy</a:t>
              </a:r>
              <a:endParaRPr lang="en-US" sz="2800" dirty="0"/>
            </a:p>
            <a:p>
              <a:pPr marL="742950" lvl="1" indent="-285750">
                <a:buFont typeface="Arial" panose="020B0604020202020204" pitchFamily="34" charset="0"/>
                <a:buChar char="•"/>
              </a:pPr>
              <a:r>
                <a:rPr lang="en-US" dirty="0"/>
                <a:t>X-ray: 8.95 </a:t>
              </a:r>
              <a:r>
                <a:rPr lang="en-US" dirty="0" err="1"/>
                <a:t>keV</a:t>
              </a:r>
              <a:r>
                <a:rPr lang="en-US" dirty="0"/>
                <a:t>,  </a:t>
              </a:r>
            </a:p>
            <a:p>
              <a:pPr marL="742950" lvl="1" indent="-285750">
                <a:buFont typeface="Arial" panose="020B0604020202020204" pitchFamily="34" charset="0"/>
                <a:buChar char="•"/>
              </a:pPr>
              <a:r>
                <a:rPr lang="en-US" dirty="0"/>
                <a:t>0.03 s exposure time, </a:t>
              </a:r>
            </a:p>
            <a:p>
              <a:pPr marL="742950" lvl="1" indent="-285750">
                <a:buFont typeface="Arial" panose="020B0604020202020204" pitchFamily="34" charset="0"/>
                <a:buChar char="•"/>
              </a:pPr>
              <a:r>
                <a:rPr lang="en-US" dirty="0"/>
                <a:t>1 deg/s (0-180 deg), </a:t>
              </a:r>
            </a:p>
            <a:p>
              <a:pPr marL="742950" lvl="1" indent="-285750">
                <a:buFont typeface="Arial" panose="020B0604020202020204" pitchFamily="34" charset="0"/>
                <a:buChar char="•"/>
              </a:pPr>
              <a:r>
                <a:rPr lang="en-US" dirty="0"/>
                <a:t>1440 projection images</a:t>
              </a:r>
            </a:p>
          </p:txBody>
        </p:sp>
      </p:grpSp>
      <p:pic>
        <p:nvPicPr>
          <p:cNvPr id="12" name="sample21_3.mpg">
            <a:hlinkClick r:id="" action="ppaction://media"/>
            <a:extLst>
              <a:ext uri="{FF2B5EF4-FFF2-40B4-BE49-F238E27FC236}">
                <a16:creationId xmlns:a16="http://schemas.microsoft.com/office/drawing/2014/main" id="{126D89AE-A582-497F-B5B4-945B5BE33CD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8154" r="28154"/>
          <a:stretch/>
        </p:blipFill>
        <p:spPr>
          <a:xfrm>
            <a:off x="2647977" y="3700537"/>
            <a:ext cx="2308758" cy="2138422"/>
          </a:xfrm>
          <a:prstGeom prst="rect">
            <a:avLst/>
          </a:prstGeom>
        </p:spPr>
      </p:pic>
      <p:sp>
        <p:nvSpPr>
          <p:cNvPr id="5" name="TextBox 4">
            <a:extLst>
              <a:ext uri="{FF2B5EF4-FFF2-40B4-BE49-F238E27FC236}">
                <a16:creationId xmlns:a16="http://schemas.microsoft.com/office/drawing/2014/main" id="{D90C9993-F4F1-499B-B7D9-1D1A5B42AD59}"/>
              </a:ext>
            </a:extLst>
          </p:cNvPr>
          <p:cNvSpPr txBox="1"/>
          <p:nvPr/>
        </p:nvSpPr>
        <p:spPr>
          <a:xfrm>
            <a:off x="171511" y="5861023"/>
            <a:ext cx="8866048" cy="584775"/>
          </a:xfrm>
          <a:prstGeom prst="rect">
            <a:avLst/>
          </a:prstGeom>
          <a:noFill/>
        </p:spPr>
        <p:txBody>
          <a:bodyPr wrap="square" rtlCol="0">
            <a:spAutoFit/>
          </a:bodyPr>
          <a:lstStyle/>
          <a:p>
            <a:r>
              <a:rPr lang="en-US" sz="1600" dirty="0">
                <a:solidFill>
                  <a:srgbClr val="0000FF"/>
                </a:solidFill>
              </a:rPr>
              <a:t>First FXI Publication: </a:t>
            </a:r>
            <a:r>
              <a:rPr lang="en-US" sz="1600" dirty="0"/>
              <a:t>“One-minute </a:t>
            </a:r>
            <a:r>
              <a:rPr lang="en-US" sz="1600" dirty="0" err="1"/>
              <a:t>nano</a:t>
            </a:r>
            <a:r>
              <a:rPr lang="en-US" sz="1600" dirty="0"/>
              <a:t>-tomography using hard X-ray full-field transmission microscope”, </a:t>
            </a:r>
          </a:p>
          <a:p>
            <a:r>
              <a:rPr lang="en-US" sz="1600" dirty="0"/>
              <a:t>  				M. Ge et. al. </a:t>
            </a:r>
            <a:r>
              <a:rPr lang="fr-FR" sz="1600" i="1" dirty="0" err="1"/>
              <a:t>Appl</a:t>
            </a:r>
            <a:r>
              <a:rPr lang="fr-FR" sz="1600" i="1" dirty="0"/>
              <a:t>. Phys. </a:t>
            </a:r>
            <a:r>
              <a:rPr lang="fr-FR" sz="1600" i="1" dirty="0" err="1"/>
              <a:t>Lett</a:t>
            </a:r>
            <a:r>
              <a:rPr lang="fr-FR" sz="1600" dirty="0"/>
              <a:t>. </a:t>
            </a:r>
            <a:r>
              <a:rPr lang="fr-FR" sz="1600" b="1" dirty="0"/>
              <a:t>113</a:t>
            </a:r>
            <a:r>
              <a:rPr lang="fr-FR" sz="1600" dirty="0"/>
              <a:t>, 083109 (</a:t>
            </a:r>
            <a:r>
              <a:rPr lang="fr-FR" sz="1600" b="1" dirty="0"/>
              <a:t>2018</a:t>
            </a:r>
            <a:r>
              <a:rPr lang="fr-FR" sz="1600" dirty="0"/>
              <a:t>)</a:t>
            </a:r>
            <a:endParaRPr lang="en-US" sz="1600" dirty="0"/>
          </a:p>
        </p:txBody>
      </p:sp>
      <p:pic>
        <p:nvPicPr>
          <p:cNvPr id="1026" name="Picture 2" descr="https://aip.scitation.org/na101/home/literatum/publisher/aip/journals/content/apl/2018/apl.2018.113.issue-8/1.5048378/20180822/images/large/1.5048378.figures.online.f3.jpeg">
            <a:extLst>
              <a:ext uri="{FF2B5EF4-FFF2-40B4-BE49-F238E27FC236}">
                <a16:creationId xmlns:a16="http://schemas.microsoft.com/office/drawing/2014/main" id="{9BA48CFE-CDBA-41C9-8129-2CB26F1BE6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375" y="1756310"/>
            <a:ext cx="4553466" cy="173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84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9D475749-8010-4EAD-B565-862634581C18}"/>
              </a:ext>
            </a:extLst>
          </p:cNvPr>
          <p:cNvSpPr>
            <a:spLocks noChangeArrowheads="1"/>
          </p:cNvSpPr>
          <p:nvPr/>
        </p:nvSpPr>
        <p:spPr bwMode="auto">
          <a:xfrm>
            <a:off x="0" y="-76200"/>
            <a:ext cx="9144000" cy="693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lgn="ctr"/>
            <a:endParaRPr lang="en-US" altLang="en-US" dirty="0"/>
          </a:p>
        </p:txBody>
      </p:sp>
      <p:sp>
        <p:nvSpPr>
          <p:cNvPr id="7171" name="Shape 67">
            <a:extLst>
              <a:ext uri="{FF2B5EF4-FFF2-40B4-BE49-F238E27FC236}">
                <a16:creationId xmlns:a16="http://schemas.microsoft.com/office/drawing/2014/main" id="{EA5DF4F5-78D0-4194-B7A1-29E7C271F165}"/>
              </a:ext>
            </a:extLst>
          </p:cNvPr>
          <p:cNvSpPr txBox="1">
            <a:spLocks noChangeArrowheads="1"/>
          </p:cNvSpPr>
          <p:nvPr/>
        </p:nvSpPr>
        <p:spPr bwMode="auto">
          <a:xfrm>
            <a:off x="-152400" y="0"/>
            <a:ext cx="91440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tIns="0" rIns="0" bIns="0" anchor="ctr"/>
          <a:lstStyle>
            <a:lvl1pPr defTabSz="849313">
              <a:defRPr sz="1600" b="1" i="1">
                <a:solidFill>
                  <a:schemeClr val="tx1"/>
                </a:solidFill>
                <a:latin typeface="Times New Roman" panose="02020603050405020304" pitchFamily="18" charset="0"/>
                <a:ea typeface="MS PGothic" panose="020B0600070205080204" pitchFamily="34" charset="-128"/>
              </a:defRPr>
            </a:lvl1pPr>
            <a:lvl2pPr marL="742950" indent="-285750" defTabSz="849313">
              <a:defRPr sz="1600" b="1" i="1">
                <a:solidFill>
                  <a:schemeClr val="tx1"/>
                </a:solidFill>
                <a:latin typeface="Times New Roman" panose="02020603050405020304" pitchFamily="18" charset="0"/>
                <a:ea typeface="MS PGothic" panose="020B0600070205080204" pitchFamily="34" charset="-128"/>
              </a:defRPr>
            </a:lvl2pPr>
            <a:lvl3pPr marL="1143000" indent="-228600" defTabSz="849313">
              <a:defRPr sz="1600" b="1" i="1">
                <a:solidFill>
                  <a:schemeClr val="tx1"/>
                </a:solidFill>
                <a:latin typeface="Times New Roman" panose="02020603050405020304" pitchFamily="18" charset="0"/>
                <a:ea typeface="MS PGothic" panose="020B0600070205080204" pitchFamily="34" charset="-128"/>
              </a:defRPr>
            </a:lvl3pPr>
            <a:lvl4pPr marL="1600200" indent="-228600" defTabSz="849313">
              <a:defRPr sz="1600" b="1" i="1">
                <a:solidFill>
                  <a:schemeClr val="tx1"/>
                </a:solidFill>
                <a:latin typeface="Times New Roman" panose="02020603050405020304" pitchFamily="18" charset="0"/>
                <a:ea typeface="MS PGothic" panose="020B0600070205080204" pitchFamily="34" charset="-128"/>
              </a:defRPr>
            </a:lvl4pPr>
            <a:lvl5pPr marL="2057400" indent="-228600" defTabSz="849313">
              <a:defRPr sz="1600" b="1" i="1">
                <a:solidFill>
                  <a:schemeClr val="tx1"/>
                </a:solidFill>
                <a:latin typeface="Times New Roman" panose="02020603050405020304" pitchFamily="18" charset="0"/>
                <a:ea typeface="MS PGothic" panose="020B0600070205080204" pitchFamily="34" charset="-128"/>
              </a:defRPr>
            </a:lvl5pPr>
            <a:lvl6pPr marL="2514600" indent="-228600" defTabSz="849313"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defTabSz="849313"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defTabSz="849313"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defTabSz="849313"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lgn="ctr" eaLnBrk="1" hangingPunct="1">
              <a:spcBef>
                <a:spcPts val="1200"/>
              </a:spcBef>
              <a:spcAft>
                <a:spcPts val="1200"/>
              </a:spcAft>
            </a:pPr>
            <a:r>
              <a:rPr lang="en-US" altLang="en-US" sz="3100" i="0" dirty="0">
                <a:latin typeface="Arial" panose="020B0604020202020204" pitchFamily="34" charset="0"/>
                <a:cs typeface="Arial" panose="020B0604020202020204" pitchFamily="34" charset="0"/>
                <a:sym typeface="Arial Narrow Bold" panose="020B0706020202030204" pitchFamily="34" charset="0"/>
              </a:rPr>
              <a:t>4-BM: X-ray Fluorescence Microprobe (XFM)</a:t>
            </a:r>
          </a:p>
        </p:txBody>
      </p:sp>
      <p:grpSp>
        <p:nvGrpSpPr>
          <p:cNvPr id="7172" name="Group 47">
            <a:extLst>
              <a:ext uri="{FF2B5EF4-FFF2-40B4-BE49-F238E27FC236}">
                <a16:creationId xmlns:a16="http://schemas.microsoft.com/office/drawing/2014/main" id="{45CF0101-F38D-42E4-A963-F6F95429BAA7}"/>
              </a:ext>
            </a:extLst>
          </p:cNvPr>
          <p:cNvGrpSpPr>
            <a:grpSpLocks/>
          </p:cNvGrpSpPr>
          <p:nvPr/>
        </p:nvGrpSpPr>
        <p:grpSpPr bwMode="auto">
          <a:xfrm>
            <a:off x="515938" y="1158875"/>
            <a:ext cx="3032125" cy="3192463"/>
            <a:chOff x="119382" y="982067"/>
            <a:chExt cx="5199061" cy="5475503"/>
          </a:xfrm>
        </p:grpSpPr>
        <p:grpSp>
          <p:nvGrpSpPr>
            <p:cNvPr id="7198" name="Group 48">
              <a:extLst>
                <a:ext uri="{FF2B5EF4-FFF2-40B4-BE49-F238E27FC236}">
                  <a16:creationId xmlns:a16="http://schemas.microsoft.com/office/drawing/2014/main" id="{B06DA45B-26D3-43A6-853F-BF14EDA9F980}"/>
                </a:ext>
              </a:extLst>
            </p:cNvPr>
            <p:cNvGrpSpPr>
              <a:grpSpLocks/>
            </p:cNvGrpSpPr>
            <p:nvPr/>
          </p:nvGrpSpPr>
          <p:grpSpPr bwMode="auto">
            <a:xfrm>
              <a:off x="119382" y="982067"/>
              <a:ext cx="5199061" cy="5229283"/>
              <a:chOff x="3784602" y="1132562"/>
              <a:chExt cx="5199061" cy="5229283"/>
            </a:xfrm>
          </p:grpSpPr>
          <p:grpSp>
            <p:nvGrpSpPr>
              <p:cNvPr id="7200" name="Group 50">
                <a:extLst>
                  <a:ext uri="{FF2B5EF4-FFF2-40B4-BE49-F238E27FC236}">
                    <a16:creationId xmlns:a16="http://schemas.microsoft.com/office/drawing/2014/main" id="{2726F07C-6418-4E28-8FE9-00816B9274D5}"/>
                  </a:ext>
                </a:extLst>
              </p:cNvPr>
              <p:cNvGrpSpPr>
                <a:grpSpLocks/>
              </p:cNvGrpSpPr>
              <p:nvPr/>
            </p:nvGrpSpPr>
            <p:grpSpPr bwMode="auto">
              <a:xfrm>
                <a:off x="3784602" y="1132562"/>
                <a:ext cx="5199061" cy="5229283"/>
                <a:chOff x="3784602" y="1132562"/>
                <a:chExt cx="5199061" cy="5229283"/>
              </a:xfrm>
            </p:grpSpPr>
            <p:grpSp>
              <p:nvGrpSpPr>
                <p:cNvPr id="7202" name="Group 52">
                  <a:extLst>
                    <a:ext uri="{FF2B5EF4-FFF2-40B4-BE49-F238E27FC236}">
                      <a16:creationId xmlns:a16="http://schemas.microsoft.com/office/drawing/2014/main" id="{E8ADF8CE-0EB8-4E33-AA8E-FDB5BC520DC4}"/>
                    </a:ext>
                  </a:extLst>
                </p:cNvPr>
                <p:cNvGrpSpPr>
                  <a:grpSpLocks/>
                </p:cNvGrpSpPr>
                <p:nvPr/>
              </p:nvGrpSpPr>
              <p:grpSpPr bwMode="auto">
                <a:xfrm>
                  <a:off x="3784602" y="1132562"/>
                  <a:ext cx="5199061" cy="5229283"/>
                  <a:chOff x="3784602" y="1132562"/>
                  <a:chExt cx="5199061" cy="5229283"/>
                </a:xfrm>
              </p:grpSpPr>
              <p:pic>
                <p:nvPicPr>
                  <p:cNvPr id="7206" name="Picture 8">
                    <a:extLst>
                      <a:ext uri="{FF2B5EF4-FFF2-40B4-BE49-F238E27FC236}">
                        <a16:creationId xmlns:a16="http://schemas.microsoft.com/office/drawing/2014/main" id="{296E9906-3663-40BA-8CAD-4578268C4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00" y="4695825"/>
                    <a:ext cx="21336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207" name="Group 62">
                    <a:extLst>
                      <a:ext uri="{FF2B5EF4-FFF2-40B4-BE49-F238E27FC236}">
                        <a16:creationId xmlns:a16="http://schemas.microsoft.com/office/drawing/2014/main" id="{B9683BFF-77AB-4416-B791-65F6A281CC57}"/>
                      </a:ext>
                    </a:extLst>
                  </p:cNvPr>
                  <p:cNvGrpSpPr>
                    <a:grpSpLocks/>
                  </p:cNvGrpSpPr>
                  <p:nvPr/>
                </p:nvGrpSpPr>
                <p:grpSpPr bwMode="auto">
                  <a:xfrm>
                    <a:off x="3784602" y="1132562"/>
                    <a:ext cx="5199061" cy="5053012"/>
                    <a:chOff x="3784602" y="1218287"/>
                    <a:chExt cx="5199061" cy="5053012"/>
                  </a:xfrm>
                </p:grpSpPr>
                <p:pic>
                  <p:nvPicPr>
                    <p:cNvPr id="7213" name="Picture 6">
                      <a:extLst>
                        <a:ext uri="{FF2B5EF4-FFF2-40B4-BE49-F238E27FC236}">
                          <a16:creationId xmlns:a16="http://schemas.microsoft.com/office/drawing/2014/main" id="{74BEB926-9621-4546-8756-A7A53E294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700" y="4753649"/>
                      <a:ext cx="2493963"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4" name="Picture 2">
                      <a:extLst>
                        <a:ext uri="{FF2B5EF4-FFF2-40B4-BE49-F238E27FC236}">
                          <a16:creationId xmlns:a16="http://schemas.microsoft.com/office/drawing/2014/main" id="{BB114062-804F-44DE-B2C6-C2E14F63E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4000" y="1218287"/>
                      <a:ext cx="491966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5" name="Picture 3">
                      <a:extLst>
                        <a:ext uri="{FF2B5EF4-FFF2-40B4-BE49-F238E27FC236}">
                          <a16:creationId xmlns:a16="http://schemas.microsoft.com/office/drawing/2014/main" id="{69372433-2B1D-4E72-9220-2EA3F102EB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6631" b="10352"/>
                    <a:stretch>
                      <a:fillRect/>
                    </a:stretch>
                  </p:blipFill>
                  <p:spPr bwMode="auto">
                    <a:xfrm>
                      <a:off x="3784602" y="3831312"/>
                      <a:ext cx="5121273" cy="94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4" name="Rectangle 63">
                    <a:extLst>
                      <a:ext uri="{FF2B5EF4-FFF2-40B4-BE49-F238E27FC236}">
                        <a16:creationId xmlns:a16="http://schemas.microsoft.com/office/drawing/2014/main" id="{BFA96F66-9124-DD46-AF59-0DCFA5ACBC1D}"/>
                      </a:ext>
                    </a:extLst>
                  </p:cNvPr>
                  <p:cNvSpPr/>
                  <p:nvPr/>
                </p:nvSpPr>
                <p:spPr>
                  <a:xfrm>
                    <a:off x="6038436" y="4111278"/>
                    <a:ext cx="299422" cy="228713"/>
                  </a:xfrm>
                  <a:prstGeom prst="rect">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209" name="Picture 9">
                    <a:extLst>
                      <a:ext uri="{FF2B5EF4-FFF2-40B4-BE49-F238E27FC236}">
                        <a16:creationId xmlns:a16="http://schemas.microsoft.com/office/drawing/2014/main" id="{71DAE4F8-C816-441A-ABAC-17A6CED098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8648" y="5014925"/>
                    <a:ext cx="1536700" cy="1346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6" name="Straight Arrow Connector 65">
                    <a:extLst>
                      <a:ext uri="{FF2B5EF4-FFF2-40B4-BE49-F238E27FC236}">
                        <a16:creationId xmlns:a16="http://schemas.microsoft.com/office/drawing/2014/main" id="{3221B547-0290-044A-A87D-577E9048989D}"/>
                      </a:ext>
                    </a:extLst>
                  </p:cNvPr>
                  <p:cNvCxnSpPr>
                    <a:stCxn id="64" idx="2"/>
                  </p:cNvCxnSpPr>
                  <p:nvPr/>
                </p:nvCxnSpPr>
                <p:spPr>
                  <a:xfrm>
                    <a:off x="6188146" y="4339992"/>
                    <a:ext cx="0" cy="67524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4DDAC19A-E7B4-BC4D-A921-AD4CDEB399CC}"/>
                      </a:ext>
                    </a:extLst>
                  </p:cNvPr>
                  <p:cNvCxnSpPr/>
                  <p:nvPr/>
                </p:nvCxnSpPr>
                <p:spPr>
                  <a:xfrm>
                    <a:off x="6672666" y="5551628"/>
                    <a:ext cx="737669" cy="0"/>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3DC3A6EF-8315-0046-9F98-5F1F60B42817}"/>
                      </a:ext>
                    </a:extLst>
                  </p:cNvPr>
                  <p:cNvCxnSpPr/>
                  <p:nvPr/>
                </p:nvCxnSpPr>
                <p:spPr>
                  <a:xfrm flipH="1">
                    <a:off x="5515808" y="5551628"/>
                    <a:ext cx="993537" cy="0"/>
                  </a:xfrm>
                  <a:prstGeom prst="straightConnector1">
                    <a:avLst/>
                  </a:prstGeom>
                  <a:ln>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7203" name="TextBox 53">
                  <a:extLst>
                    <a:ext uri="{FF2B5EF4-FFF2-40B4-BE49-F238E27FC236}">
                      <a16:creationId xmlns:a16="http://schemas.microsoft.com/office/drawing/2014/main" id="{299DD23D-0DD8-48C1-A054-F8452652291C}"/>
                    </a:ext>
                  </a:extLst>
                </p:cNvPr>
                <p:cNvSpPr txBox="1">
                  <a:spLocks noChangeArrowheads="1"/>
                </p:cNvSpPr>
                <p:nvPr/>
              </p:nvSpPr>
              <p:spPr bwMode="auto">
                <a:xfrm>
                  <a:off x="8486775" y="3726537"/>
                  <a:ext cx="38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r>
                    <a:rPr lang="en-US" altLang="en-US">
                      <a:solidFill>
                        <a:schemeClr val="bg1"/>
                      </a:solidFill>
                    </a:rPr>
                    <a:t>Ca</a:t>
                  </a:r>
                </a:p>
              </p:txBody>
            </p:sp>
            <p:cxnSp>
              <p:nvCxnSpPr>
                <p:cNvPr id="58" name="Straight Connector 57">
                  <a:extLst>
                    <a:ext uri="{FF2B5EF4-FFF2-40B4-BE49-F238E27FC236}">
                      <a16:creationId xmlns:a16="http://schemas.microsoft.com/office/drawing/2014/main" id="{C92ABE26-1B8D-B94E-BDA6-BF112757FE50}"/>
                    </a:ext>
                  </a:extLst>
                </p:cNvPr>
                <p:cNvCxnSpPr/>
                <p:nvPr/>
              </p:nvCxnSpPr>
              <p:spPr>
                <a:xfrm>
                  <a:off x="8569916" y="4465239"/>
                  <a:ext cx="272202"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205" name="TextBox 58">
                  <a:extLst>
                    <a:ext uri="{FF2B5EF4-FFF2-40B4-BE49-F238E27FC236}">
                      <a16:creationId xmlns:a16="http://schemas.microsoft.com/office/drawing/2014/main" id="{D7B36185-63D6-412F-BB5B-DB330E6960DE}"/>
                    </a:ext>
                  </a:extLst>
                </p:cNvPr>
                <p:cNvSpPr txBox="1">
                  <a:spLocks noChangeArrowheads="1"/>
                </p:cNvSpPr>
                <p:nvPr/>
              </p:nvSpPr>
              <p:spPr bwMode="auto">
                <a:xfrm>
                  <a:off x="8408985" y="4251759"/>
                  <a:ext cx="381000" cy="17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r>
                    <a:rPr lang="en-US" altLang="en-US" sz="400">
                      <a:solidFill>
                        <a:schemeClr val="bg1"/>
                      </a:solidFill>
                      <a:latin typeface="Arial" panose="020B0604020202020204" pitchFamily="34" charset="0"/>
                      <a:cs typeface="Arial" panose="020B0604020202020204" pitchFamily="34" charset="0"/>
                    </a:rPr>
                    <a:t>1 mm</a:t>
                  </a:r>
                </a:p>
              </p:txBody>
            </p:sp>
          </p:grpSp>
          <p:sp>
            <p:nvSpPr>
              <p:cNvPr id="7201" name="TextBox 51">
                <a:extLst>
                  <a:ext uri="{FF2B5EF4-FFF2-40B4-BE49-F238E27FC236}">
                    <a16:creationId xmlns:a16="http://schemas.microsoft.com/office/drawing/2014/main" id="{17E861D7-937D-4683-83D1-0F4D7E771B74}"/>
                  </a:ext>
                </a:extLst>
              </p:cNvPr>
              <p:cNvSpPr txBox="1">
                <a:spLocks noChangeArrowheads="1"/>
              </p:cNvSpPr>
              <p:nvPr/>
            </p:nvSpPr>
            <p:spPr bwMode="auto">
              <a:xfrm>
                <a:off x="4064000" y="4168317"/>
                <a:ext cx="38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r>
                  <a:rPr lang="en-US" altLang="en-US" sz="1000">
                    <a:solidFill>
                      <a:schemeClr val="bg1"/>
                    </a:solidFill>
                  </a:rPr>
                  <a:t>WT</a:t>
                </a:r>
              </a:p>
            </p:txBody>
          </p:sp>
        </p:grpSp>
        <p:sp>
          <p:nvSpPr>
            <p:cNvPr id="7199" name="TextBox 49">
              <a:extLst>
                <a:ext uri="{FF2B5EF4-FFF2-40B4-BE49-F238E27FC236}">
                  <a16:creationId xmlns:a16="http://schemas.microsoft.com/office/drawing/2014/main" id="{EF0BA8E7-9704-4BD9-ACD2-EFADE32DB636}"/>
                </a:ext>
              </a:extLst>
            </p:cNvPr>
            <p:cNvSpPr txBox="1">
              <a:spLocks noChangeArrowheads="1"/>
            </p:cNvSpPr>
            <p:nvPr/>
          </p:nvSpPr>
          <p:spPr bwMode="auto">
            <a:xfrm>
              <a:off x="554354" y="6211349"/>
              <a:ext cx="46863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lgn="ctr"/>
              <a:r>
                <a:rPr lang="en-US" altLang="en-US" sz="1000"/>
                <a:t>Punshon et al., 2013, Plant Journal 76:627-633</a:t>
              </a:r>
            </a:p>
          </p:txBody>
        </p:sp>
      </p:grpSp>
      <p:grpSp>
        <p:nvGrpSpPr>
          <p:cNvPr id="7173" name="Group 73">
            <a:extLst>
              <a:ext uri="{FF2B5EF4-FFF2-40B4-BE49-F238E27FC236}">
                <a16:creationId xmlns:a16="http://schemas.microsoft.com/office/drawing/2014/main" id="{7BB7C9B9-E06E-41D0-8F0C-7D9C38E11B80}"/>
              </a:ext>
            </a:extLst>
          </p:cNvPr>
          <p:cNvGrpSpPr>
            <a:grpSpLocks/>
          </p:cNvGrpSpPr>
          <p:nvPr/>
        </p:nvGrpSpPr>
        <p:grpSpPr bwMode="auto">
          <a:xfrm>
            <a:off x="363538" y="4575175"/>
            <a:ext cx="3478212" cy="2197100"/>
            <a:chOff x="180974" y="3613503"/>
            <a:chExt cx="4343400" cy="2743200"/>
          </a:xfrm>
        </p:grpSpPr>
        <p:sp>
          <p:nvSpPr>
            <p:cNvPr id="75" name="Rectangle 74">
              <a:extLst>
                <a:ext uri="{FF2B5EF4-FFF2-40B4-BE49-F238E27FC236}">
                  <a16:creationId xmlns:a16="http://schemas.microsoft.com/office/drawing/2014/main" id="{B6A3C331-31B0-774F-AE7B-D4CDD4CD67F7}"/>
                </a:ext>
              </a:extLst>
            </p:cNvPr>
            <p:cNvSpPr/>
            <p:nvPr/>
          </p:nvSpPr>
          <p:spPr>
            <a:xfrm>
              <a:off x="180974" y="3613503"/>
              <a:ext cx="4343400" cy="2743200"/>
            </a:xfrm>
            <a:prstGeom prst="rect">
              <a:avLst/>
            </a:prstGeom>
            <a:noFill/>
            <a:ln w="127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195" name="Content Placeholder 6" descr="XRDU.png">
              <a:extLst>
                <a:ext uri="{FF2B5EF4-FFF2-40B4-BE49-F238E27FC236}">
                  <a16:creationId xmlns:a16="http://schemas.microsoft.com/office/drawing/2014/main" id="{8AB5A51C-4ACF-4B6C-B312-E5695DDA59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387" y="4127853"/>
              <a:ext cx="4038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Picture 78" descr="IMG_0820.jpg">
              <a:extLst>
                <a:ext uri="{FF2B5EF4-FFF2-40B4-BE49-F238E27FC236}">
                  <a16:creationId xmlns:a16="http://schemas.microsoft.com/office/drawing/2014/main" id="{10AB9C53-7652-40F7-9324-A337164C27B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0373" y="3696749"/>
              <a:ext cx="1453629" cy="90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79">
              <a:extLst>
                <a:ext uri="{FF2B5EF4-FFF2-40B4-BE49-F238E27FC236}">
                  <a16:creationId xmlns:a16="http://schemas.microsoft.com/office/drawing/2014/main" id="{366B9EBD-1F08-F340-8DE1-D13E3A94EA24}"/>
                </a:ext>
              </a:extLst>
            </p:cNvPr>
            <p:cNvSpPr txBox="1"/>
            <p:nvPr/>
          </p:nvSpPr>
          <p:spPr>
            <a:xfrm>
              <a:off x="184939" y="3617467"/>
              <a:ext cx="2814984" cy="326634"/>
            </a:xfrm>
            <a:prstGeom prst="rect">
              <a:avLst/>
            </a:prstGeom>
            <a:noFill/>
          </p:spPr>
          <p:txBody>
            <a:bodyPr lIns="0" rIns="0">
              <a:spAutoFit/>
            </a:bodyPr>
            <a:lstStyle/>
            <a:p>
              <a:pPr algn="ctr">
                <a:defRPr/>
              </a:pPr>
              <a:r>
                <a:rPr lang="en-US" sz="1100" b="1" dirty="0">
                  <a:solidFill>
                    <a:srgbClr val="FF0000"/>
                  </a:solidFill>
                </a:rPr>
                <a:t>MICRODIFFRACTION FOR MINERALS</a:t>
              </a:r>
            </a:p>
          </p:txBody>
        </p:sp>
      </p:grpSp>
      <p:sp>
        <p:nvSpPr>
          <p:cNvPr id="82" name="Rectangle 81">
            <a:extLst>
              <a:ext uri="{FF2B5EF4-FFF2-40B4-BE49-F238E27FC236}">
                <a16:creationId xmlns:a16="http://schemas.microsoft.com/office/drawing/2014/main" id="{6C9AD288-3FDC-F44A-A88D-DEB491FA5284}"/>
              </a:ext>
            </a:extLst>
          </p:cNvPr>
          <p:cNvSpPr/>
          <p:nvPr/>
        </p:nvSpPr>
        <p:spPr>
          <a:xfrm>
            <a:off x="363538" y="785813"/>
            <a:ext cx="3478212" cy="3656012"/>
          </a:xfrm>
          <a:prstGeom prst="rect">
            <a:avLst/>
          </a:prstGeom>
          <a:noFill/>
          <a:ln w="127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175" name="TextBox 83">
            <a:extLst>
              <a:ext uri="{FF2B5EF4-FFF2-40B4-BE49-F238E27FC236}">
                <a16:creationId xmlns:a16="http://schemas.microsoft.com/office/drawing/2014/main" id="{84DD97DB-1CB2-4A85-8C27-2BB05969BC40}"/>
              </a:ext>
            </a:extLst>
          </p:cNvPr>
          <p:cNvSpPr txBox="1">
            <a:spLocks noChangeArrowheads="1"/>
          </p:cNvSpPr>
          <p:nvPr/>
        </p:nvSpPr>
        <p:spPr bwMode="auto">
          <a:xfrm>
            <a:off x="363538" y="801688"/>
            <a:ext cx="3478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lgn="ctr"/>
            <a:r>
              <a:rPr lang="en-US" altLang="en-US" sz="1400"/>
              <a:t>XFM CORE CAPABILITIES</a:t>
            </a:r>
          </a:p>
        </p:txBody>
      </p:sp>
      <p:sp>
        <p:nvSpPr>
          <p:cNvPr id="85" name="Rectangle 84">
            <a:extLst>
              <a:ext uri="{FF2B5EF4-FFF2-40B4-BE49-F238E27FC236}">
                <a16:creationId xmlns:a16="http://schemas.microsoft.com/office/drawing/2014/main" id="{C13CE15B-B770-BC41-AF0A-387B5E626CE7}"/>
              </a:ext>
            </a:extLst>
          </p:cNvPr>
          <p:cNvSpPr/>
          <p:nvPr/>
        </p:nvSpPr>
        <p:spPr>
          <a:xfrm>
            <a:off x="4011613" y="776288"/>
            <a:ext cx="4765675" cy="5995987"/>
          </a:xfrm>
          <a:prstGeom prst="rect">
            <a:avLst/>
          </a:prstGeom>
          <a:noFill/>
          <a:ln w="127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177" name="Picture 86">
            <a:extLst>
              <a:ext uri="{FF2B5EF4-FFF2-40B4-BE49-F238E27FC236}">
                <a16:creationId xmlns:a16="http://schemas.microsoft.com/office/drawing/2014/main" id="{E284670B-3299-456A-AB2F-546A957917C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86525" y="3484563"/>
            <a:ext cx="2244725" cy="14541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178" name="Picture 87">
            <a:extLst>
              <a:ext uri="{FF2B5EF4-FFF2-40B4-BE49-F238E27FC236}">
                <a16:creationId xmlns:a16="http://schemas.microsoft.com/office/drawing/2014/main" id="{CEEB0AC4-BF43-4094-A822-44EC6E2FA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2850" y="1146175"/>
            <a:ext cx="274478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88">
            <a:extLst>
              <a:ext uri="{FF2B5EF4-FFF2-40B4-BE49-F238E27FC236}">
                <a16:creationId xmlns:a16="http://schemas.microsoft.com/office/drawing/2014/main" id="{678C1941-A36D-4A91-BF72-CA9855B5B351}"/>
              </a:ext>
            </a:extLst>
          </p:cNvPr>
          <p:cNvSpPr txBox="1">
            <a:spLocks noChangeArrowheads="1"/>
          </p:cNvSpPr>
          <p:nvPr/>
        </p:nvSpPr>
        <p:spPr bwMode="auto">
          <a:xfrm>
            <a:off x="4200525" y="801688"/>
            <a:ext cx="4422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lgn="ctr"/>
            <a:r>
              <a:rPr lang="en-US" altLang="en-US" sz="1400" dirty="0"/>
              <a:t>HIGH PRESSURE DAC XRD AND XANES</a:t>
            </a:r>
          </a:p>
        </p:txBody>
      </p:sp>
      <p:sp>
        <p:nvSpPr>
          <p:cNvPr id="7180" name="TextBox 89">
            <a:extLst>
              <a:ext uri="{FF2B5EF4-FFF2-40B4-BE49-F238E27FC236}">
                <a16:creationId xmlns:a16="http://schemas.microsoft.com/office/drawing/2014/main" id="{08744075-1209-47A4-BF28-63F46BE0C4CF}"/>
              </a:ext>
            </a:extLst>
          </p:cNvPr>
          <p:cNvSpPr txBox="1">
            <a:spLocks noChangeArrowheads="1"/>
          </p:cNvSpPr>
          <p:nvPr/>
        </p:nvSpPr>
        <p:spPr bwMode="auto">
          <a:xfrm>
            <a:off x="6330950" y="4953000"/>
            <a:ext cx="24447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r>
              <a:rPr lang="en-US" altLang="en-US" sz="1100"/>
              <a:t>Dioptas: online data reduction software</a:t>
            </a:r>
          </a:p>
        </p:txBody>
      </p:sp>
      <p:sp>
        <p:nvSpPr>
          <p:cNvPr id="91" name="TextBox 90">
            <a:extLst>
              <a:ext uri="{FF2B5EF4-FFF2-40B4-BE49-F238E27FC236}">
                <a16:creationId xmlns:a16="http://schemas.microsoft.com/office/drawing/2014/main" id="{26B4FCAE-3D37-B14B-AA0F-CF1DC73E083D}"/>
              </a:ext>
            </a:extLst>
          </p:cNvPr>
          <p:cNvSpPr txBox="1"/>
          <p:nvPr/>
        </p:nvSpPr>
        <p:spPr>
          <a:xfrm>
            <a:off x="4148138" y="5207000"/>
            <a:ext cx="4583112" cy="1384995"/>
          </a:xfrm>
          <a:prstGeom prst="rect">
            <a:avLst/>
          </a:prstGeom>
          <a:noFill/>
        </p:spPr>
        <p:txBody>
          <a:bodyPr>
            <a:spAutoFit/>
          </a:bodyPr>
          <a:lstStyle/>
          <a:p>
            <a:pPr>
              <a:defRPr/>
            </a:pPr>
            <a:r>
              <a:rPr lang="en-US" sz="1400" dirty="0"/>
              <a:t>XRD commissioning is ongoing:</a:t>
            </a:r>
          </a:p>
          <a:p>
            <a:pPr marL="171450" indent="-171450">
              <a:buFont typeface="Arial" panose="020B0604020202020204" pitchFamily="34" charset="0"/>
              <a:buChar char="•"/>
              <a:defRPr/>
            </a:pPr>
            <a:r>
              <a:rPr lang="en-US" sz="1400" dirty="0"/>
              <a:t>KB box d/s port to focal point is </a:t>
            </a:r>
            <a:r>
              <a:rPr lang="en-US" sz="1400" dirty="0">
                <a:solidFill>
                  <a:srgbClr val="FF0000"/>
                </a:solidFill>
              </a:rPr>
              <a:t>85 mm</a:t>
            </a:r>
          </a:p>
          <a:p>
            <a:pPr marL="171450" indent="-171450">
              <a:buFont typeface="Arial" panose="020B0604020202020204" pitchFamily="34" charset="0"/>
              <a:buChar char="•"/>
              <a:defRPr/>
            </a:pPr>
            <a:r>
              <a:rPr lang="en-US" sz="1400" dirty="0"/>
              <a:t>Monochromatic X-rays 4-23 </a:t>
            </a:r>
            <a:r>
              <a:rPr lang="en-US" sz="1400" dirty="0" err="1"/>
              <a:t>keV</a:t>
            </a:r>
            <a:r>
              <a:rPr lang="en-US" sz="1400" dirty="0"/>
              <a:t>, </a:t>
            </a:r>
            <a:r>
              <a:rPr lang="en-US" sz="1400" dirty="0">
                <a:solidFill>
                  <a:srgbClr val="FF0000"/>
                </a:solidFill>
              </a:rPr>
              <a:t>5×5 µm beam</a:t>
            </a:r>
          </a:p>
          <a:p>
            <a:pPr marL="171450" indent="-171450">
              <a:buFont typeface="Arial" panose="020B0604020202020204" pitchFamily="34" charset="0"/>
              <a:buChar char="•"/>
              <a:defRPr/>
            </a:pPr>
            <a:r>
              <a:rPr lang="en-US" sz="1400" dirty="0"/>
              <a:t>d-spacing = ~1.5 to 150 Å with 550 mm sample-detector</a:t>
            </a:r>
            <a:endParaRPr lang="en-US" sz="1400" baseline="30000" dirty="0"/>
          </a:p>
          <a:p>
            <a:pPr marL="171450" indent="-171450">
              <a:buFont typeface="Arial" panose="020B0604020202020204" pitchFamily="34" charset="0"/>
              <a:buChar char="•"/>
              <a:defRPr/>
            </a:pPr>
            <a:r>
              <a:rPr lang="en-US" sz="1400" dirty="0"/>
              <a:t>Motorized sample mount for DAC for “easy” alignment</a:t>
            </a:r>
          </a:p>
          <a:p>
            <a:pPr marL="171450" indent="-171450">
              <a:buFont typeface="Arial" panose="020B0604020202020204" pitchFamily="34" charset="0"/>
              <a:buChar char="•"/>
              <a:defRPr/>
            </a:pPr>
            <a:r>
              <a:rPr lang="en-US" sz="1400" dirty="0">
                <a:solidFill>
                  <a:srgbClr val="FF0000"/>
                </a:solidFill>
              </a:rPr>
              <a:t>X-ray transparent gaskets </a:t>
            </a:r>
            <a:r>
              <a:rPr lang="en-US" sz="1400" dirty="0"/>
              <a:t>allow 90° fluorescence detection</a:t>
            </a:r>
          </a:p>
        </p:txBody>
      </p:sp>
      <p:cxnSp>
        <p:nvCxnSpPr>
          <p:cNvPr id="92" name="Straight Connector 91">
            <a:extLst>
              <a:ext uri="{FF2B5EF4-FFF2-40B4-BE49-F238E27FC236}">
                <a16:creationId xmlns:a16="http://schemas.microsoft.com/office/drawing/2014/main" id="{09F655A3-5623-3D48-B0C4-106E60017C25}"/>
              </a:ext>
            </a:extLst>
          </p:cNvPr>
          <p:cNvCxnSpPr>
            <a:cxnSpLocks/>
            <a:endCxn id="7183" idx="3"/>
          </p:cNvCxnSpPr>
          <p:nvPr/>
        </p:nvCxnSpPr>
        <p:spPr>
          <a:xfrm flipH="1" flipV="1">
            <a:off x="4718050" y="1250950"/>
            <a:ext cx="633413" cy="261938"/>
          </a:xfrm>
          <a:prstGeom prst="line">
            <a:avLst/>
          </a:prstGeom>
          <a:ln>
            <a:solidFill>
              <a:srgbClr val="FF0000"/>
            </a:solidFill>
            <a:headEnd type="oval" w="lg" len="lg"/>
          </a:ln>
        </p:spPr>
        <p:style>
          <a:lnRef idx="2">
            <a:schemeClr val="accent1"/>
          </a:lnRef>
          <a:fillRef idx="0">
            <a:schemeClr val="accent1"/>
          </a:fillRef>
          <a:effectRef idx="1">
            <a:schemeClr val="accent1"/>
          </a:effectRef>
          <a:fontRef idx="minor">
            <a:schemeClr val="tx1"/>
          </a:fontRef>
        </p:style>
      </p:cxnSp>
      <p:sp>
        <p:nvSpPr>
          <p:cNvPr id="7183" name="TextBox 92">
            <a:extLst>
              <a:ext uri="{FF2B5EF4-FFF2-40B4-BE49-F238E27FC236}">
                <a16:creationId xmlns:a16="http://schemas.microsoft.com/office/drawing/2014/main" id="{A3EA957C-78D7-466D-84CF-FA3591F4A922}"/>
              </a:ext>
            </a:extLst>
          </p:cNvPr>
          <p:cNvSpPr txBox="1">
            <a:spLocks noChangeArrowheads="1"/>
          </p:cNvSpPr>
          <p:nvPr/>
        </p:nvSpPr>
        <p:spPr bwMode="auto">
          <a:xfrm>
            <a:off x="4078288" y="1157288"/>
            <a:ext cx="63976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r>
              <a:rPr lang="en-US" altLang="en-US" sz="1200"/>
              <a:t>XRD panel</a:t>
            </a:r>
          </a:p>
        </p:txBody>
      </p:sp>
      <p:cxnSp>
        <p:nvCxnSpPr>
          <p:cNvPr id="94" name="Straight Connector 93">
            <a:extLst>
              <a:ext uri="{FF2B5EF4-FFF2-40B4-BE49-F238E27FC236}">
                <a16:creationId xmlns:a16="http://schemas.microsoft.com/office/drawing/2014/main" id="{825A388F-A130-5449-A0C2-0DDBA8DFD2D8}"/>
              </a:ext>
            </a:extLst>
          </p:cNvPr>
          <p:cNvCxnSpPr>
            <a:cxnSpLocks/>
            <a:endCxn id="7185" idx="3"/>
          </p:cNvCxnSpPr>
          <p:nvPr/>
        </p:nvCxnSpPr>
        <p:spPr>
          <a:xfrm flipH="1" flipV="1">
            <a:off x="4783138" y="1758950"/>
            <a:ext cx="862012" cy="228600"/>
          </a:xfrm>
          <a:prstGeom prst="line">
            <a:avLst/>
          </a:prstGeom>
          <a:ln>
            <a:solidFill>
              <a:srgbClr val="FF0000"/>
            </a:solidFill>
            <a:headEnd type="oval" w="lg" len="lg"/>
          </a:ln>
        </p:spPr>
        <p:style>
          <a:lnRef idx="2">
            <a:schemeClr val="accent1"/>
          </a:lnRef>
          <a:fillRef idx="0">
            <a:schemeClr val="accent1"/>
          </a:fillRef>
          <a:effectRef idx="1">
            <a:schemeClr val="accent1"/>
          </a:effectRef>
          <a:fontRef idx="minor">
            <a:schemeClr val="tx1"/>
          </a:fontRef>
        </p:style>
      </p:cxnSp>
      <p:sp>
        <p:nvSpPr>
          <p:cNvPr id="7185" name="TextBox 94">
            <a:extLst>
              <a:ext uri="{FF2B5EF4-FFF2-40B4-BE49-F238E27FC236}">
                <a16:creationId xmlns:a16="http://schemas.microsoft.com/office/drawing/2014/main" id="{FE66E377-CAE2-467B-A792-0290D50B5052}"/>
              </a:ext>
            </a:extLst>
          </p:cNvPr>
          <p:cNvSpPr txBox="1">
            <a:spLocks noChangeArrowheads="1"/>
          </p:cNvSpPr>
          <p:nvPr/>
        </p:nvSpPr>
        <p:spPr bwMode="auto">
          <a:xfrm>
            <a:off x="4122738" y="1574800"/>
            <a:ext cx="66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lgn="ctr"/>
            <a:r>
              <a:rPr lang="en-US" altLang="en-US" sz="1200"/>
              <a:t>beam stop</a:t>
            </a:r>
          </a:p>
          <a:p>
            <a:pPr algn="ctr"/>
            <a:r>
              <a:rPr lang="en-US" altLang="en-US" sz="1200"/>
              <a:t>+ diode</a:t>
            </a:r>
          </a:p>
        </p:txBody>
      </p:sp>
      <p:sp>
        <p:nvSpPr>
          <p:cNvPr id="7186" name="TextBox 95">
            <a:extLst>
              <a:ext uri="{FF2B5EF4-FFF2-40B4-BE49-F238E27FC236}">
                <a16:creationId xmlns:a16="http://schemas.microsoft.com/office/drawing/2014/main" id="{AC3508C6-F593-420E-8FDA-59A86E35CFD7}"/>
              </a:ext>
            </a:extLst>
          </p:cNvPr>
          <p:cNvSpPr txBox="1">
            <a:spLocks noChangeArrowheads="1"/>
          </p:cNvSpPr>
          <p:nvPr/>
        </p:nvSpPr>
        <p:spPr bwMode="auto">
          <a:xfrm>
            <a:off x="8089900" y="286385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lgn="ctr"/>
            <a:r>
              <a:rPr lang="en-US" altLang="en-US" sz="1200"/>
              <a:t>XRF</a:t>
            </a:r>
          </a:p>
          <a:p>
            <a:pPr algn="ctr"/>
            <a:r>
              <a:rPr lang="en-US" altLang="en-US" sz="1200"/>
              <a:t>detector</a:t>
            </a:r>
            <a:endParaRPr lang="en-US" altLang="en-US"/>
          </a:p>
        </p:txBody>
      </p:sp>
      <p:cxnSp>
        <p:nvCxnSpPr>
          <p:cNvPr id="97" name="Straight Connector 96">
            <a:extLst>
              <a:ext uri="{FF2B5EF4-FFF2-40B4-BE49-F238E27FC236}">
                <a16:creationId xmlns:a16="http://schemas.microsoft.com/office/drawing/2014/main" id="{207B6FAB-A4F2-C34D-A724-60709FF7EB08}"/>
              </a:ext>
            </a:extLst>
          </p:cNvPr>
          <p:cNvCxnSpPr>
            <a:cxnSpLocks/>
            <a:endCxn id="7186" idx="1"/>
          </p:cNvCxnSpPr>
          <p:nvPr/>
        </p:nvCxnSpPr>
        <p:spPr>
          <a:xfrm flipV="1">
            <a:off x="7693025" y="3048000"/>
            <a:ext cx="396875" cy="31750"/>
          </a:xfrm>
          <a:prstGeom prst="line">
            <a:avLst/>
          </a:prstGeom>
          <a:ln>
            <a:solidFill>
              <a:srgbClr val="FF0000"/>
            </a:solidFill>
            <a:headEnd type="oval" w="lg" len="lg"/>
          </a:ln>
        </p:spPr>
        <p:style>
          <a:lnRef idx="2">
            <a:schemeClr val="accent1"/>
          </a:lnRef>
          <a:fillRef idx="0">
            <a:schemeClr val="accent1"/>
          </a:fillRef>
          <a:effectRef idx="1">
            <a:schemeClr val="accent1"/>
          </a:effectRef>
          <a:fontRef idx="minor">
            <a:schemeClr val="tx1"/>
          </a:fontRef>
        </p:style>
      </p:cxnSp>
      <p:sp>
        <p:nvSpPr>
          <p:cNvPr id="7188" name="TextBox 97">
            <a:extLst>
              <a:ext uri="{FF2B5EF4-FFF2-40B4-BE49-F238E27FC236}">
                <a16:creationId xmlns:a16="http://schemas.microsoft.com/office/drawing/2014/main" id="{31A47216-81F2-4385-883E-186536699DE1}"/>
              </a:ext>
            </a:extLst>
          </p:cNvPr>
          <p:cNvSpPr txBox="1">
            <a:spLocks noChangeArrowheads="1"/>
          </p:cNvSpPr>
          <p:nvPr/>
        </p:nvSpPr>
        <p:spPr bwMode="auto">
          <a:xfrm>
            <a:off x="8091488" y="1281113"/>
            <a:ext cx="44926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lgn="ctr"/>
            <a:r>
              <a:rPr lang="en-US" altLang="en-US" sz="1200"/>
              <a:t>sample</a:t>
            </a:r>
            <a:endParaRPr lang="en-US" altLang="en-US"/>
          </a:p>
        </p:txBody>
      </p:sp>
      <p:cxnSp>
        <p:nvCxnSpPr>
          <p:cNvPr id="99" name="Straight Connector 98">
            <a:extLst>
              <a:ext uri="{FF2B5EF4-FFF2-40B4-BE49-F238E27FC236}">
                <a16:creationId xmlns:a16="http://schemas.microsoft.com/office/drawing/2014/main" id="{54BE7C37-A50D-D344-B20C-7CE3F1FB2F86}"/>
              </a:ext>
            </a:extLst>
          </p:cNvPr>
          <p:cNvCxnSpPr>
            <a:cxnSpLocks/>
            <a:endCxn id="7188" idx="1"/>
          </p:cNvCxnSpPr>
          <p:nvPr/>
        </p:nvCxnSpPr>
        <p:spPr>
          <a:xfrm flipV="1">
            <a:off x="7315200" y="1373188"/>
            <a:ext cx="776288" cy="639762"/>
          </a:xfrm>
          <a:prstGeom prst="line">
            <a:avLst/>
          </a:prstGeom>
          <a:ln>
            <a:solidFill>
              <a:srgbClr val="FF0000"/>
            </a:solidFill>
            <a:headEnd type="oval" w="lg" len="lg"/>
          </a:ln>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81D857A6-70F8-DF4C-BDDE-15D7C601C6E2}"/>
              </a:ext>
            </a:extLst>
          </p:cNvPr>
          <p:cNvCxnSpPr>
            <a:cxnSpLocks/>
            <a:endCxn id="7191" idx="1"/>
          </p:cNvCxnSpPr>
          <p:nvPr/>
        </p:nvCxnSpPr>
        <p:spPr>
          <a:xfrm flipV="1">
            <a:off x="7583488" y="1909763"/>
            <a:ext cx="500062" cy="95250"/>
          </a:xfrm>
          <a:prstGeom prst="line">
            <a:avLst/>
          </a:prstGeom>
          <a:ln>
            <a:solidFill>
              <a:srgbClr val="FF0000"/>
            </a:solidFill>
            <a:headEnd type="oval" w="lg" len="lg"/>
          </a:ln>
        </p:spPr>
        <p:style>
          <a:lnRef idx="2">
            <a:schemeClr val="accent1"/>
          </a:lnRef>
          <a:fillRef idx="0">
            <a:schemeClr val="accent1"/>
          </a:fillRef>
          <a:effectRef idx="1">
            <a:schemeClr val="accent1"/>
          </a:effectRef>
          <a:fontRef idx="minor">
            <a:schemeClr val="tx1"/>
          </a:fontRef>
        </p:style>
      </p:cxnSp>
      <p:sp>
        <p:nvSpPr>
          <p:cNvPr id="7191" name="TextBox 100">
            <a:extLst>
              <a:ext uri="{FF2B5EF4-FFF2-40B4-BE49-F238E27FC236}">
                <a16:creationId xmlns:a16="http://schemas.microsoft.com/office/drawing/2014/main" id="{8A0033EE-20BB-4849-919F-415490B0CB06}"/>
              </a:ext>
            </a:extLst>
          </p:cNvPr>
          <p:cNvSpPr txBox="1">
            <a:spLocks noChangeArrowheads="1"/>
          </p:cNvSpPr>
          <p:nvPr/>
        </p:nvSpPr>
        <p:spPr bwMode="auto">
          <a:xfrm>
            <a:off x="8083550" y="1725613"/>
            <a:ext cx="54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lgn="ctr"/>
            <a:r>
              <a:rPr lang="en-US" altLang="en-US" sz="1200"/>
              <a:t>KB exit</a:t>
            </a:r>
          </a:p>
          <a:p>
            <a:pPr algn="ctr"/>
            <a:r>
              <a:rPr lang="en-US" altLang="en-US" sz="1200"/>
              <a:t>aperture</a:t>
            </a:r>
            <a:endParaRPr lang="en-US" altLang="en-US"/>
          </a:p>
        </p:txBody>
      </p:sp>
      <p:pic>
        <p:nvPicPr>
          <p:cNvPr id="7192" name="Picture 101">
            <a:extLst>
              <a:ext uri="{FF2B5EF4-FFF2-40B4-BE49-F238E27FC236}">
                <a16:creationId xmlns:a16="http://schemas.microsoft.com/office/drawing/2014/main" id="{C24FA95B-22F7-4CD3-AB99-56DABF68365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56063" y="3611563"/>
            <a:ext cx="23796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1643203-A8C9-43BC-930B-6DA9C0CA8BEB}"/>
              </a:ext>
            </a:extLst>
          </p:cNvPr>
          <p:cNvSpPr txBox="1"/>
          <p:nvPr/>
        </p:nvSpPr>
        <p:spPr>
          <a:xfrm>
            <a:off x="4039454" y="3305751"/>
            <a:ext cx="2744788" cy="307777"/>
          </a:xfrm>
          <a:prstGeom prst="rect">
            <a:avLst/>
          </a:prstGeom>
          <a:noFill/>
        </p:spPr>
        <p:txBody>
          <a:bodyPr wrap="square" rtlCol="0">
            <a:spAutoFit/>
          </a:bodyPr>
          <a:lstStyle/>
          <a:p>
            <a:pPr>
              <a:defRPr/>
            </a:pPr>
            <a:r>
              <a:rPr lang="en-US" sz="1400" dirty="0"/>
              <a:t>Alvin Acerbo, Zhenxian Liu</a:t>
            </a:r>
          </a:p>
        </p:txBody>
      </p:sp>
      <p:pic>
        <p:nvPicPr>
          <p:cNvPr id="52" name="Picture 51">
            <a:extLst>
              <a:ext uri="{FF2B5EF4-FFF2-40B4-BE49-F238E27FC236}">
                <a16:creationId xmlns:a16="http://schemas.microsoft.com/office/drawing/2014/main" id="{1A25D4F0-5141-48A2-BE0D-46F0235847D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99494" y="516633"/>
            <a:ext cx="4758082" cy="597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193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56030" y="4085489"/>
            <a:ext cx="3273947" cy="2273747"/>
            <a:chOff x="5078862" y="3020156"/>
            <a:chExt cx="3951116" cy="3292597"/>
          </a:xfrm>
        </p:grpSpPr>
        <p:pic>
          <p:nvPicPr>
            <p:cNvPr id="6" name="Picture 5" descr="Static_LBCO_speckl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862" y="3020156"/>
              <a:ext cx="3951116" cy="3292597"/>
            </a:xfrm>
            <a:prstGeom prst="rect">
              <a:avLst/>
            </a:prstGeom>
          </p:spPr>
        </p:pic>
        <p:sp>
          <p:nvSpPr>
            <p:cNvPr id="7" name="Rectangle 6"/>
            <p:cNvSpPr/>
            <p:nvPr/>
          </p:nvSpPr>
          <p:spPr>
            <a:xfrm>
              <a:off x="6255674" y="3532108"/>
              <a:ext cx="1373848" cy="445690"/>
            </a:xfrm>
            <a:prstGeom prst="rect">
              <a:avLst/>
            </a:prstGeom>
          </p:spPr>
          <p:txBody>
            <a:bodyPr wrap="none">
              <a:spAutoFit/>
            </a:bodyPr>
            <a:lstStyle/>
            <a:p>
              <a:r>
                <a:rPr lang="en-US" sz="1400" b="1" dirty="0">
                  <a:solidFill>
                    <a:schemeClr val="bg1"/>
                  </a:solidFill>
                  <a:effectLst>
                    <a:outerShdw blurRad="38100" dist="38100" dir="2700000" algn="tl">
                      <a:srgbClr val="000000">
                        <a:alpha val="43137"/>
                      </a:srgbClr>
                    </a:outerShdw>
                  </a:effectLst>
                </a:rPr>
                <a:t>La</a:t>
              </a:r>
              <a:r>
                <a:rPr lang="en-US" sz="1400" b="1" baseline="-25000" dirty="0">
                  <a:solidFill>
                    <a:schemeClr val="bg1"/>
                  </a:solidFill>
                  <a:effectLst>
                    <a:outerShdw blurRad="38100" dist="38100" dir="2700000" algn="tl">
                      <a:srgbClr val="000000">
                        <a:alpha val="43137"/>
                      </a:srgbClr>
                    </a:outerShdw>
                  </a:effectLst>
                </a:rPr>
                <a:t>2−x</a:t>
              </a:r>
              <a:r>
                <a:rPr lang="en-US" sz="1400" b="1" dirty="0">
                  <a:solidFill>
                    <a:schemeClr val="bg1"/>
                  </a:solidFill>
                  <a:effectLst>
                    <a:outerShdw blurRad="38100" dist="38100" dir="2700000" algn="tl">
                      <a:srgbClr val="000000">
                        <a:alpha val="43137"/>
                      </a:srgbClr>
                    </a:outerShdw>
                  </a:effectLst>
                </a:rPr>
                <a:t>Ba</a:t>
              </a:r>
              <a:r>
                <a:rPr lang="en-US" sz="1400" b="1" baseline="-25000" dirty="0">
                  <a:solidFill>
                    <a:schemeClr val="bg1"/>
                  </a:solidFill>
                  <a:effectLst>
                    <a:outerShdw blurRad="38100" dist="38100" dir="2700000" algn="tl">
                      <a:srgbClr val="000000">
                        <a:alpha val="43137"/>
                      </a:srgbClr>
                    </a:outerShdw>
                  </a:effectLst>
                </a:rPr>
                <a:t>x</a:t>
              </a:r>
              <a:r>
                <a:rPr lang="en-US" sz="1400" b="1" dirty="0">
                  <a:solidFill>
                    <a:schemeClr val="bg1"/>
                  </a:solidFill>
                  <a:effectLst>
                    <a:outerShdw blurRad="38100" dist="38100" dir="2700000" algn="tl">
                      <a:srgbClr val="000000">
                        <a:alpha val="43137"/>
                      </a:srgbClr>
                    </a:outerShdw>
                  </a:effectLst>
                </a:rPr>
                <a:t>CuO</a:t>
              </a:r>
              <a:r>
                <a:rPr lang="en-US" sz="1400" b="1" baseline="-25000" dirty="0">
                  <a:solidFill>
                    <a:schemeClr val="bg1"/>
                  </a:solidFill>
                  <a:effectLst>
                    <a:outerShdw blurRad="38100" dist="38100" dir="2700000" algn="tl">
                      <a:srgbClr val="000000">
                        <a:alpha val="43137"/>
                      </a:srgbClr>
                    </a:outerShdw>
                  </a:effectLst>
                </a:rPr>
                <a:t>4</a:t>
              </a:r>
              <a:endParaRPr lang="en-US" sz="1400" dirty="0">
                <a:solidFill>
                  <a:schemeClr val="bg1"/>
                </a:solidFill>
              </a:endParaRPr>
            </a:p>
          </p:txBody>
        </p:sp>
        <p:sp>
          <p:nvSpPr>
            <p:cNvPr id="8" name="Rectangle 7"/>
            <p:cNvSpPr/>
            <p:nvPr/>
          </p:nvSpPr>
          <p:spPr>
            <a:xfrm>
              <a:off x="6255674" y="5575540"/>
              <a:ext cx="1583129" cy="445690"/>
            </a:xfrm>
            <a:prstGeom prst="rect">
              <a:avLst/>
            </a:prstGeom>
          </p:spPr>
          <p:txBody>
            <a:bodyPr wrap="square">
              <a:spAutoFit/>
            </a:bodyPr>
            <a:lstStyle/>
            <a:p>
              <a:r>
                <a:rPr lang="en-US" sz="1400" b="1" dirty="0">
                  <a:solidFill>
                    <a:schemeClr val="bg1"/>
                  </a:solidFill>
                  <a:effectLst>
                    <a:outerShdw blurRad="38100" dist="38100" dir="2700000" algn="tl">
                      <a:srgbClr val="000000">
                        <a:alpha val="43137"/>
                      </a:srgbClr>
                    </a:outerShdw>
                  </a:effectLst>
                </a:rPr>
                <a:t>Charge Stripes</a:t>
              </a:r>
              <a:endParaRPr lang="en-US" sz="1400" dirty="0">
                <a:solidFill>
                  <a:schemeClr val="bg1"/>
                </a:solidFill>
              </a:endParaRPr>
            </a:p>
          </p:txBody>
        </p:sp>
      </p:grpSp>
      <p:sp>
        <p:nvSpPr>
          <p:cNvPr id="5" name="Rectangle 4"/>
          <p:cNvSpPr/>
          <p:nvPr/>
        </p:nvSpPr>
        <p:spPr>
          <a:xfrm>
            <a:off x="68580" y="1019178"/>
            <a:ext cx="8938260" cy="3785652"/>
          </a:xfrm>
          <a:prstGeom prst="rect">
            <a:avLst/>
          </a:prstGeom>
        </p:spPr>
        <p:txBody>
          <a:bodyPr wrap="square">
            <a:spAutoFit/>
          </a:bodyPr>
          <a:lstStyle/>
          <a:p>
            <a:pPr marL="342900" lvl="0" indent="-342900">
              <a:buFont typeface="Arial" panose="020B0604020202020204" pitchFamily="34" charset="0"/>
              <a:buChar char="•"/>
            </a:pPr>
            <a:r>
              <a:rPr lang="en-US" sz="2000" dirty="0"/>
              <a:t>Emphasis includes Scattering, Spectroscopy and Imaging for Quantum Materials and Catalysis &amp; Energy Research, including:</a:t>
            </a:r>
          </a:p>
          <a:p>
            <a:pPr marL="800100" lvl="1" indent="-342900">
              <a:buFont typeface="Arial" panose="020B0604020202020204" pitchFamily="34" charset="0"/>
              <a:buChar char="•"/>
            </a:pPr>
            <a:r>
              <a:rPr lang="en-US" sz="2000" dirty="0"/>
              <a:t>Understanding and controlling the physics of quantum materials and their behavior on the nanoscale, electronic properties and texture. </a:t>
            </a:r>
          </a:p>
          <a:p>
            <a:pPr marL="800100" lvl="1" indent="-342900">
              <a:buFont typeface="Arial" panose="020B0604020202020204" pitchFamily="34" charset="0"/>
              <a:buChar char="•"/>
            </a:pPr>
            <a:r>
              <a:rPr lang="en-US" sz="2000" dirty="0"/>
              <a:t>Studies of complex oxides exhibiting competing phases and emergent phenomena (</a:t>
            </a:r>
            <a:r>
              <a:rPr lang="en-US" sz="2000" i="1" dirty="0"/>
              <a:t>e.g</a:t>
            </a:r>
            <a:r>
              <a:rPr lang="en-US" sz="2000" dirty="0"/>
              <a:t>. multi-</a:t>
            </a:r>
            <a:r>
              <a:rPr lang="en-US" sz="2000" dirty="0" err="1"/>
              <a:t>ferroics</a:t>
            </a:r>
            <a:r>
              <a:rPr lang="en-US" sz="2000" dirty="0"/>
              <a:t>, topological insulators, high-Tc and conventional superconductors)</a:t>
            </a:r>
          </a:p>
          <a:p>
            <a:pPr marL="800100" lvl="1" indent="-342900">
              <a:buFont typeface="Arial" panose="020B0604020202020204" pitchFamily="34" charset="0"/>
              <a:buChar char="•"/>
            </a:pPr>
            <a:r>
              <a:rPr lang="en-US" sz="2000" dirty="0"/>
              <a:t>The study of energy relevant catalysis in their operating conditions using real catalyst materials in realistic pressures such as near ambient pressure. </a:t>
            </a:r>
          </a:p>
          <a:p>
            <a:pPr marL="800100" lvl="1" indent="-342900">
              <a:buFont typeface="Arial" panose="020B0604020202020204" pitchFamily="34" charset="0"/>
              <a:buChar char="•"/>
            </a:pPr>
            <a:r>
              <a:rPr lang="en-US" sz="2000" dirty="0"/>
              <a:t>The structure and behavior of materials under conditions of extreme pressures and temperatures.  </a:t>
            </a:r>
          </a:p>
          <a:p>
            <a:pPr marL="285750" lvl="0" indent="-285750">
              <a:buFont typeface="Arial" panose="020B0604020202020204" pitchFamily="34" charset="0"/>
              <a:buChar char="•"/>
            </a:pPr>
            <a:endParaRPr lang="en-US" sz="2000" dirty="0"/>
          </a:p>
        </p:txBody>
      </p:sp>
      <p:sp>
        <p:nvSpPr>
          <p:cNvPr id="4" name="Rectangle 3"/>
          <p:cNvSpPr/>
          <p:nvPr/>
        </p:nvSpPr>
        <p:spPr>
          <a:xfrm>
            <a:off x="852351" y="4767252"/>
            <a:ext cx="6109482" cy="1477328"/>
          </a:xfrm>
          <a:prstGeom prst="rect">
            <a:avLst/>
          </a:prstGeom>
        </p:spPr>
        <p:txBody>
          <a:bodyPr wrap="square">
            <a:spAutoFit/>
          </a:bodyPr>
          <a:lstStyle/>
          <a:p>
            <a:r>
              <a:rPr lang="en-US" b="1" dirty="0"/>
              <a:t>SIX	Soft Inelastic X-ray scattering</a:t>
            </a:r>
          </a:p>
          <a:p>
            <a:r>
              <a:rPr lang="en-US" b="1" dirty="0"/>
              <a:t>CSX	Coherent Soft X-ray scattering	</a:t>
            </a:r>
          </a:p>
          <a:p>
            <a:r>
              <a:rPr lang="en-US" b="1" dirty="0"/>
              <a:t>IOS	Soft X-ray Spectroscopy &amp; polarization</a:t>
            </a:r>
          </a:p>
          <a:p>
            <a:r>
              <a:rPr lang="en-US" b="1" dirty="0"/>
              <a:t>ESM	Electron Spectro-Microscopy</a:t>
            </a:r>
          </a:p>
          <a:p>
            <a:r>
              <a:rPr lang="en-US" b="1" dirty="0"/>
              <a:t>FIS/MET	Frontier synchrotron Infrared Spectroscopy</a:t>
            </a:r>
          </a:p>
        </p:txBody>
      </p:sp>
      <p:sp>
        <p:nvSpPr>
          <p:cNvPr id="11" name="Title 1">
            <a:extLst>
              <a:ext uri="{FF2B5EF4-FFF2-40B4-BE49-F238E27FC236}">
                <a16:creationId xmlns:a16="http://schemas.microsoft.com/office/drawing/2014/main" id="{AC547767-49A5-4BEC-8CD7-EE7ECC0B6BE9}"/>
              </a:ext>
            </a:extLst>
          </p:cNvPr>
          <p:cNvSpPr>
            <a:spLocks noGrp="1"/>
          </p:cNvSpPr>
          <p:nvPr>
            <p:ph type="title"/>
          </p:nvPr>
        </p:nvSpPr>
        <p:spPr>
          <a:xfrm>
            <a:off x="463378" y="394624"/>
            <a:ext cx="8229600" cy="712649"/>
          </a:xfrm>
        </p:spPr>
        <p:txBody>
          <a:bodyPr>
            <a:normAutofit/>
          </a:bodyPr>
          <a:lstStyle/>
          <a:p>
            <a:r>
              <a:rPr lang="en-US" b="1" kern="0" dirty="0">
                <a:solidFill>
                  <a:schemeClr val="tx2"/>
                </a:solidFill>
                <a:effectLst>
                  <a:outerShdw blurRad="38100" dist="38100" dir="2700000" algn="tl">
                    <a:srgbClr val="000000">
                      <a:alpha val="43137"/>
                    </a:srgbClr>
                  </a:outerShdw>
                </a:effectLst>
              </a:rPr>
              <a:t>Soft X-ray Scattering &amp; Spectroscopy</a:t>
            </a:r>
          </a:p>
        </p:txBody>
      </p:sp>
    </p:spTree>
    <p:extLst>
      <p:ext uri="{BB962C8B-B14F-4D97-AF65-F5344CB8AC3E}">
        <p14:creationId xmlns:p14="http://schemas.microsoft.com/office/powerpoint/2010/main" val="172871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
            <a:extLst>
              <a:ext uri="{FF2B5EF4-FFF2-40B4-BE49-F238E27FC236}">
                <a16:creationId xmlns:a16="http://schemas.microsoft.com/office/drawing/2014/main" id="{2848B815-89BC-A74B-ADA5-CE7468410E8F}"/>
              </a:ext>
            </a:extLst>
          </p:cNvPr>
          <p:cNvSpPr txBox="1">
            <a:spLocks noChangeArrowheads="1"/>
          </p:cNvSpPr>
          <p:nvPr/>
        </p:nvSpPr>
        <p:spPr bwMode="auto">
          <a:xfrm>
            <a:off x="411955" y="219737"/>
            <a:ext cx="9234488" cy="954087"/>
          </a:xfrm>
          <a:prstGeom prst="rect">
            <a:avLst/>
          </a:prstGeom>
          <a:noFill/>
          <a:ln>
            <a:noFill/>
          </a:ln>
          <a:effectLst/>
          <a:extLst>
            <a:ext uri="{909E8E84-426E-40dd-AFC4-6F175D3DCCD1}"/>
            <a:ext uri="{91240B29-F687-4f45-9708-019B960494DF}"/>
            <a:ext uri="{AF507438-7753-43e0-B8FC-AC1667EBCBE1}"/>
          </a:extLst>
        </p:spPr>
        <p:txBody>
          <a:bodyPr>
            <a:spAutoFit/>
          </a:bodyPr>
          <a:lstStyle/>
          <a:p>
            <a:pPr>
              <a:defRPr/>
            </a:pPr>
            <a:r>
              <a:rPr lang="en-US" sz="2800" dirty="0">
                <a:solidFill>
                  <a:srgbClr val="FF2014"/>
                </a:solidFill>
                <a:effectLst>
                  <a:outerShdw blurRad="38100" dist="38100" dir="2700000" algn="tl">
                    <a:srgbClr val="000000"/>
                  </a:outerShdw>
                </a:effectLst>
                <a:latin typeface="Arial"/>
                <a:ea typeface="MS PGothic" charset="0"/>
                <a:cs typeface="Arial"/>
              </a:rPr>
              <a:t>F</a:t>
            </a:r>
            <a:r>
              <a:rPr lang="en-US" sz="2800" dirty="0">
                <a:solidFill>
                  <a:srgbClr val="100010"/>
                </a:solidFill>
                <a:effectLst>
                  <a:outerShdw blurRad="38100" dist="38100" dir="2700000" algn="tl">
                    <a:srgbClr val="000000"/>
                  </a:outerShdw>
                </a:effectLst>
                <a:latin typeface="Arial"/>
                <a:ea typeface="MS PGothic" charset="0"/>
                <a:cs typeface="Arial"/>
              </a:rPr>
              <a:t>rontier Synchrotron </a:t>
            </a:r>
            <a:r>
              <a:rPr lang="en-US" sz="2800" dirty="0">
                <a:solidFill>
                  <a:srgbClr val="FF2014"/>
                </a:solidFill>
                <a:effectLst>
                  <a:outerShdw blurRad="38100" dist="38100" dir="2700000" algn="tl">
                    <a:srgbClr val="000000"/>
                  </a:outerShdw>
                </a:effectLst>
                <a:latin typeface="Arial"/>
                <a:ea typeface="MS PGothic" charset="0"/>
                <a:cs typeface="Arial"/>
              </a:rPr>
              <a:t>I</a:t>
            </a:r>
            <a:r>
              <a:rPr lang="en-US" sz="2800" dirty="0">
                <a:solidFill>
                  <a:srgbClr val="100010"/>
                </a:solidFill>
                <a:effectLst>
                  <a:outerShdw blurRad="38100" dist="38100" dir="2700000" algn="tl">
                    <a:srgbClr val="000000"/>
                  </a:outerShdw>
                </a:effectLst>
                <a:latin typeface="Arial"/>
                <a:ea typeface="MS PGothic" charset="0"/>
                <a:cs typeface="Arial"/>
              </a:rPr>
              <a:t>nfrared </a:t>
            </a:r>
            <a:r>
              <a:rPr lang="en-US" sz="2800" dirty="0">
                <a:solidFill>
                  <a:srgbClr val="FF2014"/>
                </a:solidFill>
                <a:effectLst>
                  <a:outerShdw blurRad="38100" dist="38100" dir="2700000" algn="tl">
                    <a:srgbClr val="000000"/>
                  </a:outerShdw>
                </a:effectLst>
                <a:latin typeface="Arial"/>
                <a:ea typeface="MS PGothic" charset="0"/>
                <a:cs typeface="Arial"/>
              </a:rPr>
              <a:t>S</a:t>
            </a:r>
            <a:r>
              <a:rPr lang="en-US" sz="2800" dirty="0">
                <a:solidFill>
                  <a:srgbClr val="100010"/>
                </a:solidFill>
                <a:effectLst>
                  <a:outerShdw blurRad="38100" dist="38100" dir="2700000" algn="tl">
                    <a:srgbClr val="000000"/>
                  </a:outerShdw>
                </a:effectLst>
                <a:latin typeface="Arial"/>
                <a:ea typeface="MS PGothic" charset="0"/>
                <a:cs typeface="Arial"/>
              </a:rPr>
              <a:t>pectroscopy under Extreme P-T Environments</a:t>
            </a:r>
            <a:endParaRPr lang="en-US" sz="1200" dirty="0">
              <a:solidFill>
                <a:srgbClr val="100010"/>
              </a:solidFill>
              <a:effectLst>
                <a:outerShdw blurRad="38100" dist="38100" dir="2700000" algn="tl">
                  <a:srgbClr val="000000"/>
                </a:outerShdw>
              </a:effectLst>
              <a:latin typeface="Arial"/>
              <a:ea typeface="MS PGothic" charset="0"/>
              <a:cs typeface="Arial"/>
            </a:endParaRPr>
          </a:p>
        </p:txBody>
      </p:sp>
      <p:grpSp>
        <p:nvGrpSpPr>
          <p:cNvPr id="4099" name="Group 4">
            <a:extLst>
              <a:ext uri="{FF2B5EF4-FFF2-40B4-BE49-F238E27FC236}">
                <a16:creationId xmlns:a16="http://schemas.microsoft.com/office/drawing/2014/main" id="{39A8CDD6-80DB-4A41-9778-61BA77F64B7C}"/>
              </a:ext>
            </a:extLst>
          </p:cNvPr>
          <p:cNvGrpSpPr>
            <a:grpSpLocks/>
          </p:cNvGrpSpPr>
          <p:nvPr/>
        </p:nvGrpSpPr>
        <p:grpSpPr bwMode="auto">
          <a:xfrm>
            <a:off x="151266" y="1410153"/>
            <a:ext cx="4856162" cy="3444875"/>
            <a:chOff x="157230" y="1434867"/>
            <a:chExt cx="3953192" cy="2804389"/>
          </a:xfrm>
        </p:grpSpPr>
        <p:pic>
          <p:nvPicPr>
            <p:cNvPr id="4105" name="Picture 5">
              <a:extLst>
                <a:ext uri="{FF2B5EF4-FFF2-40B4-BE49-F238E27FC236}">
                  <a16:creationId xmlns:a16="http://schemas.microsoft.com/office/drawing/2014/main" id="{2CBB5F6B-7240-4278-9583-4721A29C1F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230" y="1519778"/>
              <a:ext cx="3953192" cy="271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18">
              <a:extLst>
                <a:ext uri="{FF2B5EF4-FFF2-40B4-BE49-F238E27FC236}">
                  <a16:creationId xmlns:a16="http://schemas.microsoft.com/office/drawing/2014/main" id="{00AC051F-FEE7-2A4F-ACF6-D7F82E691AC0}"/>
                </a:ext>
              </a:extLst>
            </p:cNvPr>
            <p:cNvSpPr/>
            <p:nvPr/>
          </p:nvSpPr>
          <p:spPr>
            <a:xfrm>
              <a:off x="422154" y="1463299"/>
              <a:ext cx="3358728" cy="492384"/>
            </a:xfrm>
            <a:custGeom>
              <a:avLst/>
              <a:gdLst>
                <a:gd name="f0" fmla="val w"/>
                <a:gd name="f1" fmla="val h"/>
                <a:gd name="f2" fmla="val 0"/>
                <a:gd name="f3" fmla="val 1314"/>
                <a:gd name="f4" fmla="val 8910"/>
                <a:gd name="f5" fmla="*/ f0 1 0"/>
                <a:gd name="f6" fmla="*/ f1 1 0"/>
                <a:gd name="f7" fmla="*/ 0 f5 1"/>
                <a:gd name="f8" fmla="*/ f4 f5 1"/>
                <a:gd name="f9" fmla="*/ f3 f6 1"/>
                <a:gd name="f10" fmla="*/ 0 f6 1"/>
              </a:gdLst>
              <a:ahLst/>
              <a:cxnLst>
                <a:cxn ang="3cd4">
                  <a:pos x="hc" y="t"/>
                </a:cxn>
                <a:cxn ang="0">
                  <a:pos x="r" y="vc"/>
                </a:cxn>
                <a:cxn ang="cd4">
                  <a:pos x="hc" y="b"/>
                </a:cxn>
                <a:cxn ang="cd2">
                  <a:pos x="l" y="vc"/>
                </a:cxn>
              </a:cxnLst>
              <a:rect l="f7" t="f10" r="f8" b="f9"/>
              <a:pathLst>
                <a:path>
                  <a:moveTo>
                    <a:pt x="f2" y="f2"/>
                  </a:moveTo>
                  <a:lnTo>
                    <a:pt x="f4" y="f2"/>
                  </a:lnTo>
                  <a:lnTo>
                    <a:pt x="f4" y="f3"/>
                  </a:lnTo>
                  <a:lnTo>
                    <a:pt x="f2" y="f3"/>
                  </a:lnTo>
                  <a:close/>
                </a:path>
              </a:pathLst>
            </a:custGeom>
            <a:noFill/>
            <a:ln>
              <a:noFill/>
              <a:prstDash val="solid"/>
            </a:ln>
          </p:spPr>
          <p:txBody>
            <a:bodyPr wrap="none" lIns="90000" tIns="46800" rIns="90000" bIns="46800" anchor="ctr" compatLnSpc="0"/>
            <a:lstStyle/>
            <a:p>
              <a:pPr algn="ctr">
                <a:spcBef>
                  <a:spcPts val="0"/>
                </a:spcBef>
                <a:spcAft>
                  <a:spcPts val="0"/>
                </a:spcAft>
                <a:defRPr/>
              </a:pPr>
              <a:endParaRPr lang="en-US">
                <a:latin typeface="Arial" pitchFamily="18"/>
                <a:ea typeface="Andale Sans UI" pitchFamily="2"/>
                <a:cs typeface="Tahoma" pitchFamily="2"/>
              </a:endParaRPr>
            </a:p>
          </p:txBody>
        </p:sp>
        <p:pic>
          <p:nvPicPr>
            <p:cNvPr id="4107" name="Picture 7">
              <a:extLst>
                <a:ext uri="{FF2B5EF4-FFF2-40B4-BE49-F238E27FC236}">
                  <a16:creationId xmlns:a16="http://schemas.microsoft.com/office/drawing/2014/main" id="{55414E9B-FCC6-4D44-AC03-AD8FDF9545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9363" y="2257536"/>
              <a:ext cx="1216543" cy="122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8">
              <a:extLst>
                <a:ext uri="{FF2B5EF4-FFF2-40B4-BE49-F238E27FC236}">
                  <a16:creationId xmlns:a16="http://schemas.microsoft.com/office/drawing/2014/main" id="{BBEC44FA-4F87-4C98-8942-1DFD9D510F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9552" y="1463280"/>
              <a:ext cx="326413" cy="32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9">
              <a:extLst>
                <a:ext uri="{FF2B5EF4-FFF2-40B4-BE49-F238E27FC236}">
                  <a16:creationId xmlns:a16="http://schemas.microsoft.com/office/drawing/2014/main" id="{ABBE5184-1394-4150-89EC-81D87AC7446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42201" y="1551457"/>
              <a:ext cx="391043" cy="30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
              <a:extLst>
                <a:ext uri="{FF2B5EF4-FFF2-40B4-BE49-F238E27FC236}">
                  <a16:creationId xmlns:a16="http://schemas.microsoft.com/office/drawing/2014/main" id="{1DDDBF0F-D77B-4D95-95B9-80924AB54AC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27892" y="1434867"/>
              <a:ext cx="288223" cy="28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1">
              <a:extLst>
                <a:ext uri="{FF2B5EF4-FFF2-40B4-BE49-F238E27FC236}">
                  <a16:creationId xmlns:a16="http://schemas.microsoft.com/office/drawing/2014/main" id="{D4D0EEC9-0BF1-40F7-B755-619A454BB16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97391" y="1859428"/>
              <a:ext cx="313030" cy="32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24">
              <a:extLst>
                <a:ext uri="{FF2B5EF4-FFF2-40B4-BE49-F238E27FC236}">
                  <a16:creationId xmlns:a16="http://schemas.microsoft.com/office/drawing/2014/main" id="{C16D5A27-46A2-A249-A53E-52DCADB8BF0A}"/>
                </a:ext>
              </a:extLst>
            </p:cNvPr>
            <p:cNvSpPr/>
            <p:nvPr/>
          </p:nvSpPr>
          <p:spPr>
            <a:xfrm>
              <a:off x="552678" y="3546559"/>
              <a:ext cx="321786" cy="226161"/>
            </a:xfrm>
            <a:custGeom>
              <a:avLst/>
              <a:gdLst>
                <a:gd name="f0" fmla="val w"/>
                <a:gd name="f1" fmla="val h"/>
                <a:gd name="f2" fmla="val 0"/>
                <a:gd name="f3" fmla="val 611"/>
                <a:gd name="f4" fmla="val 861"/>
                <a:gd name="f5" fmla="*/ f0 1 0"/>
                <a:gd name="f6" fmla="*/ f1 1 0"/>
                <a:gd name="f7" fmla="*/ 0 f5 1"/>
                <a:gd name="f8" fmla="*/ f4 f5 1"/>
                <a:gd name="f9" fmla="*/ f3 f6 1"/>
                <a:gd name="f10" fmla="*/ 0 f6 1"/>
              </a:gdLst>
              <a:ahLst/>
              <a:cxnLst>
                <a:cxn ang="3cd4">
                  <a:pos x="hc" y="t"/>
                </a:cxn>
                <a:cxn ang="0">
                  <a:pos x="r" y="vc"/>
                </a:cxn>
                <a:cxn ang="cd4">
                  <a:pos x="hc" y="b"/>
                </a:cxn>
                <a:cxn ang="cd2">
                  <a:pos x="l" y="vc"/>
                </a:cxn>
              </a:cxnLst>
              <a:rect l="f7" t="f10" r="f8" b="f9"/>
              <a:pathLst>
                <a:path>
                  <a:moveTo>
                    <a:pt x="f2" y="f2"/>
                  </a:moveTo>
                  <a:lnTo>
                    <a:pt x="f4" y="f2"/>
                  </a:lnTo>
                  <a:lnTo>
                    <a:pt x="f4" y="f3"/>
                  </a:lnTo>
                  <a:lnTo>
                    <a:pt x="f2" y="f3"/>
                  </a:lnTo>
                  <a:close/>
                </a:path>
              </a:pathLst>
            </a:custGeom>
            <a:noFill/>
            <a:ln w="9360">
              <a:solidFill>
                <a:srgbClr val="FF0000"/>
              </a:solidFill>
              <a:prstDash val="solid"/>
              <a:miter/>
            </a:ln>
          </p:spPr>
          <p:txBody>
            <a:bodyPr wrap="none" lIns="90000" tIns="46800" rIns="90000" bIns="46800" anchor="ctr" compatLnSpc="0"/>
            <a:lstStyle/>
            <a:p>
              <a:pPr algn="ctr">
                <a:spcBef>
                  <a:spcPts val="0"/>
                </a:spcBef>
                <a:spcAft>
                  <a:spcPts val="0"/>
                </a:spcAft>
                <a:defRPr/>
              </a:pPr>
              <a:endParaRPr lang="en-US">
                <a:latin typeface="Arial" pitchFamily="18"/>
                <a:ea typeface="Andale Sans UI" pitchFamily="2"/>
                <a:cs typeface="Tahoma" pitchFamily="2"/>
              </a:endParaRPr>
            </a:p>
          </p:txBody>
        </p:sp>
        <p:sp>
          <p:nvSpPr>
            <p:cNvPr id="26" name="Freeform 25">
              <a:extLst>
                <a:ext uri="{FF2B5EF4-FFF2-40B4-BE49-F238E27FC236}">
                  <a16:creationId xmlns:a16="http://schemas.microsoft.com/office/drawing/2014/main" id="{A641957D-129B-6246-ADE4-454485FB6503}"/>
                </a:ext>
              </a:extLst>
            </p:cNvPr>
            <p:cNvSpPr/>
            <p:nvPr/>
          </p:nvSpPr>
          <p:spPr>
            <a:xfrm>
              <a:off x="552678" y="3777889"/>
              <a:ext cx="321786" cy="117603"/>
            </a:xfrm>
            <a:custGeom>
              <a:avLst/>
              <a:gdLst>
                <a:gd name="f0" fmla="val w"/>
                <a:gd name="f1" fmla="val h"/>
                <a:gd name="f2" fmla="val 0"/>
                <a:gd name="f3" fmla="val 321"/>
                <a:gd name="f4" fmla="val 861"/>
                <a:gd name="f5" fmla="*/ f0 1 0"/>
                <a:gd name="f6" fmla="*/ f1 1 0"/>
                <a:gd name="f7" fmla="*/ 0 f5 1"/>
                <a:gd name="f8" fmla="*/ f4 f5 1"/>
                <a:gd name="f9" fmla="*/ f3 f6 1"/>
                <a:gd name="f10" fmla="*/ 0 f6 1"/>
              </a:gdLst>
              <a:ahLst/>
              <a:cxnLst>
                <a:cxn ang="3cd4">
                  <a:pos x="hc" y="t"/>
                </a:cxn>
                <a:cxn ang="0">
                  <a:pos x="r" y="vc"/>
                </a:cxn>
                <a:cxn ang="cd4">
                  <a:pos x="hc" y="b"/>
                </a:cxn>
                <a:cxn ang="cd2">
                  <a:pos x="l" y="vc"/>
                </a:cxn>
              </a:cxnLst>
              <a:rect l="f7" t="f10" r="f8" b="f9"/>
              <a:pathLst>
                <a:path>
                  <a:moveTo>
                    <a:pt x="f2" y="f2"/>
                  </a:moveTo>
                  <a:lnTo>
                    <a:pt x="f4" y="f2"/>
                  </a:lnTo>
                  <a:lnTo>
                    <a:pt x="f4" y="f3"/>
                  </a:lnTo>
                  <a:lnTo>
                    <a:pt x="f2" y="f3"/>
                  </a:lnTo>
                  <a:close/>
                </a:path>
              </a:pathLst>
            </a:custGeom>
            <a:noFill/>
            <a:ln w="9360">
              <a:solidFill>
                <a:srgbClr val="800080"/>
              </a:solidFill>
              <a:prstDash val="solid"/>
              <a:miter/>
            </a:ln>
          </p:spPr>
          <p:txBody>
            <a:bodyPr wrap="none" lIns="90000" tIns="46800" rIns="90000" bIns="46800" anchor="ctr" compatLnSpc="0"/>
            <a:lstStyle/>
            <a:p>
              <a:pPr algn="ctr">
                <a:spcBef>
                  <a:spcPts val="0"/>
                </a:spcBef>
                <a:spcAft>
                  <a:spcPts val="0"/>
                </a:spcAft>
                <a:defRPr/>
              </a:pPr>
              <a:endParaRPr lang="en-US">
                <a:latin typeface="Arial" pitchFamily="18"/>
                <a:ea typeface="Andale Sans UI" pitchFamily="2"/>
                <a:cs typeface="Tahoma" pitchFamily="2"/>
              </a:endParaRPr>
            </a:p>
          </p:txBody>
        </p:sp>
      </p:grpSp>
      <p:sp>
        <p:nvSpPr>
          <p:cNvPr id="4100" name="Freeform 26">
            <a:extLst>
              <a:ext uri="{FF2B5EF4-FFF2-40B4-BE49-F238E27FC236}">
                <a16:creationId xmlns:a16="http://schemas.microsoft.com/office/drawing/2014/main" id="{287708EA-505A-4B59-9705-57D75D3AE5E6}"/>
              </a:ext>
            </a:extLst>
          </p:cNvPr>
          <p:cNvSpPr>
            <a:spLocks/>
          </p:cNvSpPr>
          <p:nvPr/>
        </p:nvSpPr>
        <p:spPr bwMode="auto">
          <a:xfrm>
            <a:off x="5110163" y="1524000"/>
            <a:ext cx="3881437" cy="579120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9637" tIns="40820" rIns="49637" bIns="40820"/>
          <a:lstStyle>
            <a:lvl1pPr marL="242888" indent="-242888">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913"/>
              </a:spcAft>
              <a:buFont typeface="StarSymbol" charset="0"/>
              <a:buChar char="●"/>
            </a:pPr>
            <a:r>
              <a:rPr lang="en-US" altLang="en-US" b="0" i="0" dirty="0">
                <a:latin typeface="Arial" panose="020B0604020202020204" pitchFamily="34" charset="0"/>
              </a:rPr>
              <a:t>Earth and Planetary Sciences: mimic the mantle extreme conditions and study the Earth’s deep water cycle</a:t>
            </a:r>
          </a:p>
          <a:p>
            <a:pPr>
              <a:spcAft>
                <a:spcPts val="913"/>
              </a:spcAft>
              <a:buFont typeface="StarSymbol" charset="0"/>
              <a:buChar char="●"/>
            </a:pPr>
            <a:r>
              <a:rPr lang="en-US" altLang="en-US" b="0" i="0" dirty="0">
                <a:latin typeface="Arial" panose="020B0604020202020204" pitchFamily="34" charset="0"/>
              </a:rPr>
              <a:t>Material Sciences: study the metallization of hydrogen and hydrogen-rich materials such as methane, </a:t>
            </a:r>
            <a:r>
              <a:rPr lang="en-US" altLang="en-US" b="0" i="0" dirty="0" err="1">
                <a:latin typeface="Arial" panose="020B0604020202020204" pitchFamily="34" charset="0"/>
              </a:rPr>
              <a:t>silane</a:t>
            </a:r>
            <a:r>
              <a:rPr lang="en-US" altLang="en-US" b="0" i="0" dirty="0">
                <a:latin typeface="Arial" panose="020B0604020202020204" pitchFamily="34" charset="0"/>
              </a:rPr>
              <a:t>, and germane under extreme high pressure and low temperature</a:t>
            </a:r>
          </a:p>
          <a:p>
            <a:pPr>
              <a:spcAft>
                <a:spcPts val="913"/>
              </a:spcAft>
              <a:buFont typeface="StarSymbol" charset="0"/>
              <a:buChar char="●"/>
            </a:pPr>
            <a:r>
              <a:rPr lang="en-US" altLang="en-US" b="0" i="0" dirty="0">
                <a:latin typeface="Arial" panose="020B0604020202020204" pitchFamily="34" charset="0"/>
              </a:rPr>
              <a:t>Deep Carbon Cycle Research: study behavior of carbon-bearing materials in Earth’s deep interior conditions</a:t>
            </a:r>
          </a:p>
          <a:p>
            <a:pPr>
              <a:spcAft>
                <a:spcPts val="913"/>
              </a:spcAft>
              <a:buFont typeface="StarSymbol" charset="0"/>
              <a:buChar char="●"/>
            </a:pPr>
            <a:endParaRPr lang="en-US" altLang="en-US" b="0" i="0" dirty="0">
              <a:latin typeface="Arial" panose="020B0604020202020204" pitchFamily="34" charset="0"/>
            </a:endParaRPr>
          </a:p>
        </p:txBody>
      </p:sp>
      <p:sp>
        <p:nvSpPr>
          <p:cNvPr id="4101" name="Rectangle 2">
            <a:extLst>
              <a:ext uri="{FF2B5EF4-FFF2-40B4-BE49-F238E27FC236}">
                <a16:creationId xmlns:a16="http://schemas.microsoft.com/office/drawing/2014/main" id="{776EF24C-6670-4441-912E-FCFBB382FA31}"/>
              </a:ext>
            </a:extLst>
          </p:cNvPr>
          <p:cNvSpPr>
            <a:spLocks noChangeArrowheads="1"/>
          </p:cNvSpPr>
          <p:nvPr/>
        </p:nvSpPr>
        <p:spPr bwMode="auto">
          <a:xfrm>
            <a:off x="152400" y="4898573"/>
            <a:ext cx="457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2888" indent="-242888">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913"/>
              </a:spcAft>
              <a:buFont typeface="StarSymbol" charset="0"/>
              <a:buChar char="●"/>
            </a:pPr>
            <a:r>
              <a:rPr lang="en-US" altLang="en-US" b="0" i="0" dirty="0">
                <a:latin typeface="Arial" panose="020B0604020202020204" pitchFamily="34" charset="0"/>
              </a:rPr>
              <a:t>Optical studies of </a:t>
            </a:r>
            <a:r>
              <a:rPr lang="en-US" altLang="en-US" b="0" i="0" dirty="0" err="1">
                <a:latin typeface="Arial" panose="020B0604020202020204" pitchFamily="34" charset="0"/>
              </a:rPr>
              <a:t>nano</a:t>
            </a:r>
            <a:r>
              <a:rPr lang="en-US" altLang="en-US" b="0" i="0" dirty="0">
                <a:latin typeface="Arial" panose="020B0604020202020204" pitchFamily="34" charset="0"/>
              </a:rPr>
              <a:t>-crystalline materials and porous materials  including BN nanotubes and zeolites/</a:t>
            </a:r>
            <a:r>
              <a:rPr lang="en-US" altLang="en-US" b="0" i="0" dirty="0" err="1">
                <a:latin typeface="Arial" panose="020B0604020202020204" pitchFamily="34" charset="0"/>
              </a:rPr>
              <a:t>natrolites</a:t>
            </a:r>
            <a:r>
              <a:rPr lang="en-US" altLang="en-US" b="0" i="0" dirty="0">
                <a:latin typeface="Arial" panose="020B0604020202020204" pitchFamily="34" charset="0"/>
              </a:rPr>
              <a:t> for applications in energy efficiency, production, and storage</a:t>
            </a:r>
          </a:p>
        </p:txBody>
      </p:sp>
      <p:sp>
        <p:nvSpPr>
          <p:cNvPr id="2" name="TextBox 1">
            <a:extLst>
              <a:ext uri="{FF2B5EF4-FFF2-40B4-BE49-F238E27FC236}">
                <a16:creationId xmlns:a16="http://schemas.microsoft.com/office/drawing/2014/main" id="{FCFB24D1-211D-4B4F-896C-67F3C4D63773}"/>
              </a:ext>
            </a:extLst>
          </p:cNvPr>
          <p:cNvSpPr txBox="1"/>
          <p:nvPr/>
        </p:nvSpPr>
        <p:spPr>
          <a:xfrm>
            <a:off x="4836932" y="4998915"/>
            <a:ext cx="4154667" cy="1754326"/>
          </a:xfrm>
          <a:prstGeom prst="rect">
            <a:avLst/>
          </a:prstGeom>
          <a:noFill/>
        </p:spPr>
        <p:txBody>
          <a:bodyPr wrap="square" rtlCol="0">
            <a:spAutoFit/>
          </a:bodyPr>
          <a:lstStyle/>
          <a:p>
            <a:r>
              <a:rPr lang="en-US" b="1" dirty="0">
                <a:solidFill>
                  <a:srgbClr val="100010"/>
                </a:solidFill>
                <a:latin typeface="Arial" pitchFamily="18"/>
                <a:ea typeface="Andale Sans UI" pitchFamily="2"/>
                <a:cs typeface="Tahoma" pitchFamily="2"/>
              </a:rPr>
              <a:t>FIS provides basic infrastructure for all HP users: non-laser portable ruby system, micro-Raman system, sample preparation</a:t>
            </a:r>
            <a:r>
              <a:rPr lang="en-US" b="1" dirty="0">
                <a:solidFill>
                  <a:srgbClr val="100010"/>
                </a:solidFill>
                <a:latin typeface="Arial" pitchFamily="18"/>
                <a:cs typeface="Tahoma" pitchFamily="2"/>
              </a:rPr>
              <a:t>,… </a:t>
            </a:r>
            <a:br>
              <a:rPr lang="en-US" b="1" dirty="0">
                <a:solidFill>
                  <a:srgbClr val="100010"/>
                </a:solidFill>
                <a:latin typeface="Arial" pitchFamily="18"/>
                <a:cs typeface="Tahoma" pitchFamily="2"/>
              </a:rPr>
            </a:br>
            <a:r>
              <a:rPr lang="en-US" b="1" dirty="0">
                <a:solidFill>
                  <a:srgbClr val="100010"/>
                </a:solidFill>
                <a:latin typeface="Arial" pitchFamily="18"/>
                <a:cs typeface="Tahoma" pitchFamily="2"/>
              </a:rPr>
              <a:t>Contact: Zhenxian  Liu</a:t>
            </a:r>
          </a:p>
          <a:p>
            <a:endParaRPr lang="en-US" b="1" dirty="0"/>
          </a:p>
        </p:txBody>
      </p:sp>
    </p:spTree>
    <p:extLst>
      <p:ext uri="{BB962C8B-B14F-4D97-AF65-F5344CB8AC3E}">
        <p14:creationId xmlns:p14="http://schemas.microsoft.com/office/powerpoint/2010/main" val="3458997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26628" y="1323821"/>
            <a:ext cx="4753439" cy="2945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
          <p:cNvSpPr txBox="1">
            <a:spLocks noChangeArrowheads="1"/>
          </p:cNvSpPr>
          <p:nvPr/>
        </p:nvSpPr>
        <p:spPr>
          <a:xfrm>
            <a:off x="408526" y="341155"/>
            <a:ext cx="9144784" cy="868729"/>
          </a:xfrm>
          <a:prstGeom prst="rect">
            <a:avLst/>
          </a:prstGeom>
          <a:ln>
            <a:noFill/>
          </a:ln>
          <a:effectLst>
            <a:outerShdw blurRad="50800" dist="38100" dir="2700000" algn="tl" rotWithShape="0">
              <a:prstClr val="black">
                <a:alpha val="40000"/>
              </a:prstClr>
            </a:outerShdw>
          </a:effectLst>
        </p:spPr>
        <p:txBody>
          <a:bodyPr/>
          <a:lstStyle/>
          <a:p>
            <a:pPr>
              <a:defRPr/>
            </a:pPr>
            <a:r>
              <a:rPr lang="en-US" altLang="ja-JP" sz="2800" b="1" dirty="0">
                <a:solidFill>
                  <a:schemeClr val="tx2"/>
                </a:solidFill>
                <a:latin typeface="Arial" panose="020B0604020202020204" pitchFamily="34" charset="0"/>
              </a:rPr>
              <a:t>High-Pressure Research Track Record at NSLS</a:t>
            </a:r>
            <a:endParaRPr lang="en-US" sz="2400" b="1" dirty="0">
              <a:solidFill>
                <a:schemeClr val="tx2"/>
              </a:solidFill>
              <a:latin typeface="Arial" panose="020B0604020202020204" pitchFamily="34" charset="0"/>
            </a:endParaRPr>
          </a:p>
        </p:txBody>
      </p:sp>
      <p:pic>
        <p:nvPicPr>
          <p:cNvPr id="3" name="Picture 4"/>
          <p:cNvPicPr>
            <a:picLocks noChangeAspect="1"/>
          </p:cNvPicPr>
          <p:nvPr/>
        </p:nvPicPr>
        <p:blipFill>
          <a:blip r:embed="rId5" cstate="email">
            <a:extLst>
              <a:ext uri="{28A0092B-C50C-407E-A947-70E740481C1C}">
                <a14:useLocalDpi xmlns:a14="http://schemas.microsoft.com/office/drawing/2010/main" val="0"/>
              </a:ext>
            </a:extLst>
          </a:blip>
          <a:srcRect l="334" r="20329"/>
          <a:stretch>
            <a:fillRect/>
          </a:stretch>
        </p:blipFill>
        <p:spPr bwMode="auto">
          <a:xfrm>
            <a:off x="4201939" y="1431921"/>
            <a:ext cx="2101325" cy="149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303101" y="1249043"/>
            <a:ext cx="1173719" cy="584775"/>
          </a:xfrm>
          <a:prstGeom prst="rect">
            <a:avLst/>
          </a:prstGeom>
          <a:noFill/>
        </p:spPr>
        <p:txBody>
          <a:bodyPr wrap="none" rtlCol="0">
            <a:spAutoFit/>
          </a:bodyPr>
          <a:lstStyle/>
          <a:p>
            <a:pPr algn="ctr"/>
            <a:r>
              <a:rPr lang="en-US" sz="1600" b="1" i="1" dirty="0">
                <a:solidFill>
                  <a:srgbClr val="FF0000"/>
                </a:solidFill>
              </a:rPr>
              <a:t>NSLS</a:t>
            </a:r>
          </a:p>
          <a:p>
            <a:pPr algn="ctr"/>
            <a:r>
              <a:rPr lang="en-US" sz="1600" b="1" i="1" dirty="0">
                <a:solidFill>
                  <a:srgbClr val="FF0000"/>
                </a:solidFill>
              </a:rPr>
              <a:t>1982 - 2014</a:t>
            </a:r>
          </a:p>
        </p:txBody>
      </p:sp>
      <p:sp>
        <p:nvSpPr>
          <p:cNvPr id="2" name="TextBox 1"/>
          <p:cNvSpPr txBox="1"/>
          <p:nvPr/>
        </p:nvSpPr>
        <p:spPr>
          <a:xfrm>
            <a:off x="326628" y="1033406"/>
            <a:ext cx="970137" cy="338554"/>
          </a:xfrm>
          <a:prstGeom prst="rect">
            <a:avLst/>
          </a:prstGeom>
          <a:noFill/>
        </p:spPr>
        <p:txBody>
          <a:bodyPr wrap="none" rtlCol="0">
            <a:spAutoFit/>
          </a:bodyPr>
          <a:lstStyle/>
          <a:p>
            <a:r>
              <a:rPr lang="en-US" sz="1600" b="1" dirty="0"/>
              <a:t>NSLS X17</a:t>
            </a:r>
          </a:p>
        </p:txBody>
      </p:sp>
      <p:sp>
        <p:nvSpPr>
          <p:cNvPr id="9" name="TextBox 104"/>
          <p:cNvSpPr txBox="1">
            <a:spLocks noChangeArrowheads="1"/>
          </p:cNvSpPr>
          <p:nvPr/>
        </p:nvSpPr>
        <p:spPr bwMode="auto">
          <a:xfrm>
            <a:off x="267849" y="4381031"/>
            <a:ext cx="572654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182880">
            <a:spAutoFit/>
          </a:bodyPr>
          <a:lstStyle>
            <a:lvl1pPr eaLnBrk="0" hangingPunct="0">
              <a:spcBef>
                <a:spcPct val="20000"/>
              </a:spcBef>
              <a:buFont typeface="Arial" pitchFamily="34" charset="0"/>
              <a:buChar char="•"/>
              <a:defRPr sz="3000">
                <a:solidFill>
                  <a:schemeClr val="tx1"/>
                </a:solidFill>
                <a:latin typeface="Calibri" pitchFamily="34" charset="0"/>
              </a:defRPr>
            </a:lvl1pPr>
            <a:lvl2pPr marL="365125" indent="-182563"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82880" indent="-182880" eaLnBrk="1" hangingPunct="1">
              <a:spcBef>
                <a:spcPts val="0"/>
              </a:spcBef>
              <a:spcAft>
                <a:spcPts val="0"/>
              </a:spcAft>
              <a:buClr>
                <a:srgbClr val="FF0000"/>
              </a:buClr>
            </a:pPr>
            <a:r>
              <a:rPr lang="en-US" altLang="en-US" sz="2000" dirty="0">
                <a:solidFill>
                  <a:srgbClr val="000000"/>
                </a:solidFill>
                <a:latin typeface="+mn-lt"/>
              </a:rPr>
              <a:t>Very productive DAC program at former NSLS X17C</a:t>
            </a:r>
          </a:p>
          <a:p>
            <a:pPr marL="182880" indent="-182880">
              <a:spcBef>
                <a:spcPts val="0"/>
              </a:spcBef>
              <a:spcAft>
                <a:spcPts val="0"/>
              </a:spcAft>
              <a:buClr>
                <a:srgbClr val="FF0000"/>
              </a:buClr>
            </a:pPr>
            <a:r>
              <a:rPr lang="en-US" altLang="en-US" sz="2000" dirty="0">
                <a:latin typeface="+mn-lt"/>
                <a:ea typeface="Osaka"/>
                <a:cs typeface="Osaka"/>
              </a:rPr>
              <a:t>Broad and active user community</a:t>
            </a:r>
          </a:p>
          <a:p>
            <a:pPr marL="182880" indent="-182880">
              <a:spcBef>
                <a:spcPts val="0"/>
              </a:spcBef>
              <a:spcAft>
                <a:spcPts val="0"/>
              </a:spcAft>
              <a:buClr>
                <a:srgbClr val="FF0000"/>
              </a:buClr>
            </a:pPr>
            <a:r>
              <a:rPr lang="en-US" altLang="en-US" sz="2000" dirty="0">
                <a:latin typeface="+mn-lt"/>
                <a:ea typeface="Osaka"/>
                <a:cs typeface="Osaka"/>
              </a:rPr>
              <a:t>Complemented LVP program well at X17B2</a:t>
            </a:r>
          </a:p>
          <a:p>
            <a:pPr marL="182880" indent="-182880">
              <a:spcBef>
                <a:spcPts val="0"/>
              </a:spcBef>
              <a:spcAft>
                <a:spcPts val="0"/>
              </a:spcAft>
              <a:buClr>
                <a:srgbClr val="FF0000"/>
              </a:buClr>
            </a:pPr>
            <a:r>
              <a:rPr lang="en-US" altLang="en-US" sz="2000" dirty="0">
                <a:latin typeface="+mn-lt"/>
                <a:ea typeface="Osaka"/>
                <a:cs typeface="Osaka"/>
              </a:rPr>
              <a:t>Leading role in MAC-based research</a:t>
            </a:r>
          </a:p>
          <a:p>
            <a:pPr marL="182880" indent="-182880">
              <a:spcBef>
                <a:spcPts val="0"/>
              </a:spcBef>
              <a:spcAft>
                <a:spcPts val="0"/>
              </a:spcAft>
              <a:buClr>
                <a:srgbClr val="FF0000"/>
              </a:buClr>
            </a:pPr>
            <a:r>
              <a:rPr lang="en-US" altLang="en-US" sz="2000" dirty="0">
                <a:ea typeface="Osaka"/>
                <a:cs typeface="Osaka"/>
              </a:rPr>
              <a:t>Many high-impact papers</a:t>
            </a:r>
          </a:p>
          <a:p>
            <a:pPr marL="182880" indent="-182880">
              <a:spcBef>
                <a:spcPts val="0"/>
              </a:spcBef>
              <a:spcAft>
                <a:spcPts val="0"/>
              </a:spcAft>
              <a:buClr>
                <a:srgbClr val="FF0000"/>
              </a:buClr>
            </a:pPr>
            <a:r>
              <a:rPr lang="en-US" altLang="en-US" sz="2000" b="1" dirty="0">
                <a:solidFill>
                  <a:srgbClr val="FF0000"/>
                </a:solidFill>
                <a:latin typeface="+mn-lt"/>
                <a:ea typeface="Osaka"/>
                <a:cs typeface="Osaka"/>
              </a:rPr>
              <a:t>Strong support by COMPRES and CIW</a:t>
            </a:r>
          </a:p>
        </p:txBody>
      </p:sp>
      <p:pic>
        <p:nvPicPr>
          <p:cNvPr id="1229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331057" y="3634427"/>
            <a:ext cx="3647628" cy="288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640568" y="3677762"/>
            <a:ext cx="1202717" cy="523220"/>
          </a:xfrm>
          <a:prstGeom prst="rect">
            <a:avLst/>
          </a:prstGeom>
          <a:noFill/>
        </p:spPr>
        <p:txBody>
          <a:bodyPr wrap="square" rtlCol="0">
            <a:spAutoFit/>
          </a:bodyPr>
          <a:lstStyle/>
          <a:p>
            <a:pPr algn="ctr"/>
            <a:r>
              <a:rPr lang="en-US" sz="1400" i="1" dirty="0" err="1">
                <a:solidFill>
                  <a:schemeClr val="tx2"/>
                </a:solidFill>
              </a:rPr>
              <a:t>MnS</a:t>
            </a:r>
            <a:r>
              <a:rPr lang="en-US" sz="1400" i="1" dirty="0">
                <a:solidFill>
                  <a:schemeClr val="tx2"/>
                </a:solidFill>
              </a:rPr>
              <a:t> nanocrystals</a:t>
            </a:r>
          </a:p>
        </p:txBody>
      </p:sp>
      <p:sp>
        <p:nvSpPr>
          <p:cNvPr id="13" name="TextBox 12"/>
          <p:cNvSpPr txBox="1"/>
          <p:nvPr/>
        </p:nvSpPr>
        <p:spPr>
          <a:xfrm>
            <a:off x="5900928" y="3295873"/>
            <a:ext cx="3182112" cy="338554"/>
          </a:xfrm>
          <a:prstGeom prst="rect">
            <a:avLst/>
          </a:prstGeom>
          <a:noFill/>
        </p:spPr>
        <p:txBody>
          <a:bodyPr wrap="square" rtlCol="0">
            <a:spAutoFit/>
          </a:bodyPr>
          <a:lstStyle/>
          <a:p>
            <a:pPr algn="ctr"/>
            <a:r>
              <a:rPr lang="en-US" sz="1600" i="1" dirty="0">
                <a:solidFill>
                  <a:schemeClr val="tx2"/>
                </a:solidFill>
              </a:rPr>
              <a:t>Xiao et al. JACS 137, 10297 (</a:t>
            </a:r>
            <a:r>
              <a:rPr lang="en-US" sz="1600" b="1" i="1" dirty="0">
                <a:solidFill>
                  <a:schemeClr val="tx2"/>
                </a:solidFill>
              </a:rPr>
              <a:t>2015</a:t>
            </a:r>
            <a:r>
              <a:rPr lang="en-US" sz="1600" i="1" dirty="0">
                <a:solidFill>
                  <a:schemeClr val="tx2"/>
                </a:solidFill>
              </a:rPr>
              <a:t>)</a:t>
            </a:r>
          </a:p>
        </p:txBody>
      </p:sp>
      <p:pic>
        <p:nvPicPr>
          <p:cNvPr id="1229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6376416" y="1469304"/>
            <a:ext cx="2706624" cy="1598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386968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15847"/>
            <a:ext cx="9186958" cy="3062377"/>
          </a:xfrm>
          <a:prstGeom prst="rect">
            <a:avLst/>
          </a:prstGeom>
        </p:spPr>
        <p:txBody>
          <a:bodyPr wrap="square">
            <a:spAutoFit/>
          </a:bodyPr>
          <a:lstStyle/>
          <a:p>
            <a:pPr marL="342900" lvl="0" indent="-342900">
              <a:spcBef>
                <a:spcPts val="600"/>
              </a:spcBef>
              <a:spcAft>
                <a:spcPts val="600"/>
              </a:spcAft>
              <a:buFont typeface="Arial" panose="020B0604020202020204" pitchFamily="34" charset="0"/>
              <a:buChar char="•"/>
            </a:pPr>
            <a:r>
              <a:rPr lang="en-US" sz="2100" dirty="0"/>
              <a:t>Emphasis on structure and dynamics of soft/bio/hard-material architectures with enhanced or emergent properties that drive transformative technologies </a:t>
            </a:r>
          </a:p>
          <a:p>
            <a:pPr marL="342900" lvl="0" indent="-342900">
              <a:spcBef>
                <a:spcPts val="600"/>
              </a:spcBef>
              <a:spcAft>
                <a:spcPts val="600"/>
              </a:spcAft>
              <a:buFont typeface="Arial" panose="020B0604020202020204" pitchFamily="34" charset="0"/>
              <a:buChar char="•"/>
            </a:pPr>
            <a:r>
              <a:rPr lang="en-US" sz="2100" dirty="0"/>
              <a:t>Relationship between function, structure and equilibrium and non-equilibrium dynamics in hierarchically ordered and engineered nanomaterials</a:t>
            </a:r>
          </a:p>
          <a:p>
            <a:pPr marL="342900" lvl="0" indent="-342900">
              <a:spcBef>
                <a:spcPts val="600"/>
              </a:spcBef>
              <a:spcAft>
                <a:spcPts val="600"/>
              </a:spcAft>
              <a:buFont typeface="Arial" panose="020B0604020202020204" pitchFamily="34" charset="0"/>
              <a:buChar char="•"/>
            </a:pPr>
            <a:r>
              <a:rPr lang="en-US" sz="2100" dirty="0"/>
              <a:t>Advanced processing approaches to develop soft/bio/hybrid materials (films &amp; fibers) for energy, advanced manufacturing &amp; filtration applications</a:t>
            </a:r>
          </a:p>
          <a:p>
            <a:pPr lvl="0"/>
            <a:endParaRPr lang="en-US" sz="2100" dirty="0"/>
          </a:p>
          <a:p>
            <a:pPr lvl="0"/>
            <a:endParaRPr lang="en-US" sz="2100" dirty="0"/>
          </a:p>
        </p:txBody>
      </p:sp>
      <p:sp>
        <p:nvSpPr>
          <p:cNvPr id="4" name="Rectangle 3"/>
          <p:cNvSpPr/>
          <p:nvPr/>
        </p:nvSpPr>
        <p:spPr>
          <a:xfrm>
            <a:off x="394694" y="4098409"/>
            <a:ext cx="4307645" cy="1200329"/>
          </a:xfrm>
          <a:prstGeom prst="rect">
            <a:avLst/>
          </a:prstGeom>
        </p:spPr>
        <p:txBody>
          <a:bodyPr wrap="square">
            <a:spAutoFit/>
          </a:bodyPr>
          <a:lstStyle/>
          <a:p>
            <a:r>
              <a:rPr lang="en-US" b="1" dirty="0"/>
              <a:t>IXS	Inelastic X-ray Scattering	</a:t>
            </a:r>
          </a:p>
          <a:p>
            <a:r>
              <a:rPr lang="en-US" b="1" dirty="0"/>
              <a:t>CHX	Coherent Hard X-ray scattering</a:t>
            </a:r>
          </a:p>
          <a:p>
            <a:r>
              <a:rPr lang="en-US" b="1" dirty="0"/>
              <a:t>SMI	Soft Matter Interfaces</a:t>
            </a:r>
          </a:p>
          <a:p>
            <a:r>
              <a:rPr lang="en-US" b="1" dirty="0"/>
              <a:t>CMS	Complex Materials Scattering</a:t>
            </a:r>
          </a:p>
        </p:txBody>
      </p:sp>
      <p:grpSp>
        <p:nvGrpSpPr>
          <p:cNvPr id="6" name="Group 5"/>
          <p:cNvGrpSpPr/>
          <p:nvPr/>
        </p:nvGrpSpPr>
        <p:grpSpPr>
          <a:xfrm>
            <a:off x="5618480" y="3738858"/>
            <a:ext cx="2976880" cy="2664859"/>
            <a:chOff x="6067921" y="2461534"/>
            <a:chExt cx="2987947" cy="2957744"/>
          </a:xfrm>
        </p:grpSpPr>
        <p:sp>
          <p:nvSpPr>
            <p:cNvPr id="7" name="TextBox 6"/>
            <p:cNvSpPr txBox="1"/>
            <p:nvPr/>
          </p:nvSpPr>
          <p:spPr>
            <a:xfrm>
              <a:off x="6067921" y="5111501"/>
              <a:ext cx="2987947" cy="307777"/>
            </a:xfrm>
            <a:prstGeom prst="rect">
              <a:avLst/>
            </a:prstGeom>
            <a:noFill/>
          </p:spPr>
          <p:txBody>
            <a:bodyPr wrap="square" rtlCol="0">
              <a:spAutoFit/>
            </a:bodyPr>
            <a:lstStyle/>
            <a:p>
              <a:r>
                <a:rPr lang="en-US" sz="1400" dirty="0"/>
                <a:t>A. Rahman </a:t>
              </a:r>
              <a:r>
                <a:rPr lang="en-US" sz="1400" i="1" dirty="0"/>
                <a:t>et al</a:t>
              </a:r>
              <a:r>
                <a:rPr lang="en-US" sz="1400" dirty="0"/>
                <a:t>. Nature Comm. (2016)</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346" t="9341" b="3960"/>
            <a:stretch/>
          </p:blipFill>
          <p:spPr bwMode="auto">
            <a:xfrm>
              <a:off x="6067921" y="2461534"/>
              <a:ext cx="2778023" cy="248114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itle 1">
            <a:extLst>
              <a:ext uri="{FF2B5EF4-FFF2-40B4-BE49-F238E27FC236}">
                <a16:creationId xmlns:a16="http://schemas.microsoft.com/office/drawing/2014/main" id="{FE528709-89FF-4395-AE3C-38F30C9540B7}"/>
              </a:ext>
            </a:extLst>
          </p:cNvPr>
          <p:cNvSpPr>
            <a:spLocks noGrp="1"/>
          </p:cNvSpPr>
          <p:nvPr>
            <p:ph type="title"/>
          </p:nvPr>
        </p:nvSpPr>
        <p:spPr>
          <a:xfrm>
            <a:off x="463378" y="345200"/>
            <a:ext cx="8229600" cy="712649"/>
          </a:xfrm>
        </p:spPr>
        <p:txBody>
          <a:bodyPr>
            <a:normAutofit/>
          </a:bodyPr>
          <a:lstStyle/>
          <a:p>
            <a:r>
              <a:rPr lang="en-US" b="1" kern="0" dirty="0">
                <a:solidFill>
                  <a:schemeClr val="tx2"/>
                </a:solidFill>
                <a:effectLst>
                  <a:outerShdw blurRad="38100" dist="38100" dir="2700000" algn="tl">
                    <a:srgbClr val="000000">
                      <a:alpha val="43137"/>
                    </a:srgbClr>
                  </a:outerShdw>
                </a:effectLst>
              </a:rPr>
              <a:t>Complex Scattering Program</a:t>
            </a:r>
          </a:p>
        </p:txBody>
      </p:sp>
    </p:spTree>
    <p:extLst>
      <p:ext uri="{BB962C8B-B14F-4D97-AF65-F5344CB8AC3E}">
        <p14:creationId xmlns:p14="http://schemas.microsoft.com/office/powerpoint/2010/main" val="848576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1977-154E-4E45-A6D8-F4F52275A36A}"/>
              </a:ext>
            </a:extLst>
          </p:cNvPr>
          <p:cNvSpPr>
            <a:spLocks noGrp="1"/>
          </p:cNvSpPr>
          <p:nvPr>
            <p:ph type="title"/>
          </p:nvPr>
        </p:nvSpPr>
        <p:spPr>
          <a:xfrm>
            <a:off x="390165" y="362428"/>
            <a:ext cx="8474149" cy="884130"/>
          </a:xfrm>
        </p:spPr>
        <p:txBody>
          <a:bodyPr>
            <a:normAutofit fontScale="90000"/>
          </a:bodyPr>
          <a:lstStyle/>
          <a:p>
            <a:r>
              <a:rPr lang="en-US" b="1" dirty="0"/>
              <a:t>Closing the dynamics gap with IXS and XPCS</a:t>
            </a:r>
            <a:endParaRPr lang="en-US" sz="4000" b="1" dirty="0"/>
          </a:p>
        </p:txBody>
      </p:sp>
      <p:grpSp>
        <p:nvGrpSpPr>
          <p:cNvPr id="43" name="Group 42">
            <a:extLst>
              <a:ext uri="{FF2B5EF4-FFF2-40B4-BE49-F238E27FC236}">
                <a16:creationId xmlns:a16="http://schemas.microsoft.com/office/drawing/2014/main" id="{ABB0AE3C-63F9-4092-A519-226761E43511}"/>
              </a:ext>
            </a:extLst>
          </p:cNvPr>
          <p:cNvGrpSpPr/>
          <p:nvPr/>
        </p:nvGrpSpPr>
        <p:grpSpPr>
          <a:xfrm>
            <a:off x="1818189" y="1177188"/>
            <a:ext cx="5353608" cy="4890716"/>
            <a:chOff x="1967223" y="1382233"/>
            <a:chExt cx="4822880" cy="4380614"/>
          </a:xfrm>
        </p:grpSpPr>
        <p:pic>
          <p:nvPicPr>
            <p:cNvPr id="3" name="Picture 2">
              <a:extLst>
                <a:ext uri="{FF2B5EF4-FFF2-40B4-BE49-F238E27FC236}">
                  <a16:creationId xmlns:a16="http://schemas.microsoft.com/office/drawing/2014/main" id="{23265D8E-22A2-4A18-ADDF-609195C33E41}"/>
                </a:ext>
              </a:extLst>
            </p:cNvPr>
            <p:cNvPicPr>
              <a:picLocks noChangeAspect="1"/>
            </p:cNvPicPr>
            <p:nvPr/>
          </p:nvPicPr>
          <p:blipFill rotWithShape="1">
            <a:blip r:embed="rId3"/>
            <a:srcRect l="3024"/>
            <a:stretch/>
          </p:blipFill>
          <p:spPr>
            <a:xfrm>
              <a:off x="1967223" y="1382233"/>
              <a:ext cx="4822880" cy="4380614"/>
            </a:xfrm>
            <a:prstGeom prst="rect">
              <a:avLst/>
            </a:prstGeom>
          </p:spPr>
        </p:pic>
        <p:sp>
          <p:nvSpPr>
            <p:cNvPr id="4" name="Rectangle 3">
              <a:extLst>
                <a:ext uri="{FF2B5EF4-FFF2-40B4-BE49-F238E27FC236}">
                  <a16:creationId xmlns:a16="http://schemas.microsoft.com/office/drawing/2014/main" id="{D4424779-21C8-4FC5-ADE5-1A546A62459A}"/>
                </a:ext>
              </a:extLst>
            </p:cNvPr>
            <p:cNvSpPr/>
            <p:nvPr/>
          </p:nvSpPr>
          <p:spPr>
            <a:xfrm>
              <a:off x="2663456" y="3325845"/>
              <a:ext cx="1116418" cy="1812340"/>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tx1"/>
                </a:solidFill>
              </a:endParaRPr>
            </a:p>
          </p:txBody>
        </p:sp>
        <p:sp>
          <p:nvSpPr>
            <p:cNvPr id="5" name="Rectangle 4">
              <a:extLst>
                <a:ext uri="{FF2B5EF4-FFF2-40B4-BE49-F238E27FC236}">
                  <a16:creationId xmlns:a16="http://schemas.microsoft.com/office/drawing/2014/main" id="{629997AB-8396-4CDC-A9EB-91D47320162D}"/>
                </a:ext>
              </a:extLst>
            </p:cNvPr>
            <p:cNvSpPr/>
            <p:nvPr/>
          </p:nvSpPr>
          <p:spPr>
            <a:xfrm>
              <a:off x="2682063" y="2806860"/>
              <a:ext cx="1079204" cy="80680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Brillouin Scattering</a:t>
              </a:r>
            </a:p>
          </p:txBody>
        </p:sp>
        <p:sp>
          <p:nvSpPr>
            <p:cNvPr id="6" name="Rectangle 5">
              <a:extLst>
                <a:ext uri="{FF2B5EF4-FFF2-40B4-BE49-F238E27FC236}">
                  <a16:creationId xmlns:a16="http://schemas.microsoft.com/office/drawing/2014/main" id="{BA05B29F-7B5E-4096-BB36-7374D13AC51A}"/>
                </a:ext>
              </a:extLst>
            </p:cNvPr>
            <p:cNvSpPr/>
            <p:nvPr/>
          </p:nvSpPr>
          <p:spPr>
            <a:xfrm>
              <a:off x="2663456" y="2227385"/>
              <a:ext cx="1116418" cy="622140"/>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Raman Scattering</a:t>
              </a:r>
            </a:p>
          </p:txBody>
        </p:sp>
        <p:sp>
          <p:nvSpPr>
            <p:cNvPr id="17" name="Rectangle 16">
              <a:extLst>
                <a:ext uri="{FF2B5EF4-FFF2-40B4-BE49-F238E27FC236}">
                  <a16:creationId xmlns:a16="http://schemas.microsoft.com/office/drawing/2014/main" id="{FF306525-DAA2-484A-9496-D59635B9738D}"/>
                </a:ext>
              </a:extLst>
            </p:cNvPr>
            <p:cNvSpPr/>
            <p:nvPr/>
          </p:nvSpPr>
          <p:spPr>
            <a:xfrm>
              <a:off x="4905375" y="2047875"/>
              <a:ext cx="1009650" cy="7589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10DD9F4-3FFA-4D3F-BAF4-E6FA154E283F}"/>
                </a:ext>
              </a:extLst>
            </p:cNvPr>
            <p:cNvSpPr/>
            <p:nvPr/>
          </p:nvSpPr>
          <p:spPr>
            <a:xfrm>
              <a:off x="4619625" y="2047875"/>
              <a:ext cx="285750" cy="762000"/>
            </a:xfrm>
            <a:custGeom>
              <a:avLst/>
              <a:gdLst>
                <a:gd name="connsiteX0" fmla="*/ 285750 w 285750"/>
                <a:gd name="connsiteY0" fmla="*/ 0 h 762000"/>
                <a:gd name="connsiteX1" fmla="*/ 0 w 285750"/>
                <a:gd name="connsiteY1" fmla="*/ 0 h 762000"/>
                <a:gd name="connsiteX2" fmla="*/ 0 w 285750"/>
                <a:gd name="connsiteY2" fmla="*/ 762000 h 762000"/>
                <a:gd name="connsiteX3" fmla="*/ 285750 w 285750"/>
                <a:gd name="connsiteY3" fmla="*/ 762000 h 762000"/>
                <a:gd name="connsiteX4" fmla="*/ 285750 w 28575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762000">
                  <a:moveTo>
                    <a:pt x="285750" y="0"/>
                  </a:moveTo>
                  <a:lnTo>
                    <a:pt x="0" y="0"/>
                  </a:lnTo>
                  <a:lnTo>
                    <a:pt x="0" y="762000"/>
                  </a:lnTo>
                  <a:lnTo>
                    <a:pt x="285750" y="762000"/>
                  </a:lnTo>
                  <a:lnTo>
                    <a:pt x="285750" y="0"/>
                  </a:lnTo>
                  <a:close/>
                </a:path>
              </a:pathLst>
            </a:cu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94A09F-D873-4DB3-9C56-1AD3E5274374}"/>
                </a:ext>
              </a:extLst>
            </p:cNvPr>
            <p:cNvSpPr/>
            <p:nvPr/>
          </p:nvSpPr>
          <p:spPr>
            <a:xfrm>
              <a:off x="4954550" y="2476900"/>
              <a:ext cx="893799" cy="1295401"/>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9014134-5EA4-43E9-901F-CC8281D88DD6}"/>
                </a:ext>
              </a:extLst>
            </p:cNvPr>
            <p:cNvSpPr/>
            <p:nvPr/>
          </p:nvSpPr>
          <p:spPr>
            <a:xfrm>
              <a:off x="4620068" y="2736615"/>
              <a:ext cx="1314007" cy="20847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AB48526-2FC3-444E-B57E-94CAB1692B93}"/>
                </a:ext>
              </a:extLst>
            </p:cNvPr>
            <p:cNvSpPr txBox="1"/>
            <p:nvPr/>
          </p:nvSpPr>
          <p:spPr>
            <a:xfrm>
              <a:off x="4872037" y="2015235"/>
              <a:ext cx="1087414" cy="461665"/>
            </a:xfrm>
            <a:prstGeom prst="rect">
              <a:avLst/>
            </a:prstGeom>
            <a:solidFill>
              <a:srgbClr val="92D050"/>
            </a:solidFill>
          </p:spPr>
          <p:txBody>
            <a:bodyPr wrap="none" rtlCol="0">
              <a:spAutoFit/>
            </a:bodyPr>
            <a:lstStyle/>
            <a:p>
              <a:pPr algn="ctr"/>
              <a:r>
                <a:rPr lang="en-US" sz="1200" dirty="0"/>
                <a:t>Inelastic X-ray </a:t>
              </a:r>
              <a:br>
                <a:rPr lang="en-US" sz="1200" dirty="0"/>
              </a:br>
              <a:r>
                <a:rPr lang="en-US" sz="1200" dirty="0"/>
                <a:t>Scattering</a:t>
              </a:r>
            </a:p>
          </p:txBody>
        </p:sp>
        <p:sp>
          <p:nvSpPr>
            <p:cNvPr id="23" name="TextBox 22">
              <a:extLst>
                <a:ext uri="{FF2B5EF4-FFF2-40B4-BE49-F238E27FC236}">
                  <a16:creationId xmlns:a16="http://schemas.microsoft.com/office/drawing/2014/main" id="{137401ED-2592-45AF-A7FD-C5FF8D82CDD1}"/>
                </a:ext>
              </a:extLst>
            </p:cNvPr>
            <p:cNvSpPr txBox="1"/>
            <p:nvPr/>
          </p:nvSpPr>
          <p:spPr>
            <a:xfrm rot="16200000">
              <a:off x="4222616" y="2362697"/>
              <a:ext cx="1091837" cy="307777"/>
            </a:xfrm>
            <a:prstGeom prst="rect">
              <a:avLst/>
            </a:prstGeom>
            <a:solidFill>
              <a:srgbClr val="FFFF00"/>
            </a:solidFill>
          </p:spPr>
          <p:txBody>
            <a:bodyPr wrap="none" rtlCol="0">
              <a:spAutoFit/>
            </a:bodyPr>
            <a:lstStyle/>
            <a:p>
              <a:r>
                <a:rPr lang="en-US" sz="1400" b="1" dirty="0"/>
                <a:t>IXS@NSLS-II</a:t>
              </a:r>
            </a:p>
          </p:txBody>
        </p:sp>
        <p:sp>
          <p:nvSpPr>
            <p:cNvPr id="24" name="Arrow: Down 23">
              <a:extLst>
                <a:ext uri="{FF2B5EF4-FFF2-40B4-BE49-F238E27FC236}">
                  <a16:creationId xmlns:a16="http://schemas.microsoft.com/office/drawing/2014/main" id="{6A245A5B-D3A1-4B81-9BC6-3A01D4EE26F3}"/>
                </a:ext>
              </a:extLst>
            </p:cNvPr>
            <p:cNvSpPr/>
            <p:nvPr/>
          </p:nvSpPr>
          <p:spPr>
            <a:xfrm>
              <a:off x="4954550" y="2736615"/>
              <a:ext cx="112750" cy="16445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Arrow: Down 25">
              <a:extLst>
                <a:ext uri="{FF2B5EF4-FFF2-40B4-BE49-F238E27FC236}">
                  <a16:creationId xmlns:a16="http://schemas.microsoft.com/office/drawing/2014/main" id="{EE1F74F7-BAAD-4A0F-B17F-6B49AC78C73E}"/>
                </a:ext>
              </a:extLst>
            </p:cNvPr>
            <p:cNvSpPr/>
            <p:nvPr/>
          </p:nvSpPr>
          <p:spPr>
            <a:xfrm>
              <a:off x="5259071" y="2736615"/>
              <a:ext cx="112750" cy="16445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Arrow: Down 26">
              <a:extLst>
                <a:ext uri="{FF2B5EF4-FFF2-40B4-BE49-F238E27FC236}">
                  <a16:creationId xmlns:a16="http://schemas.microsoft.com/office/drawing/2014/main" id="{CBBF8EFB-731B-4F09-895F-A08919910C08}"/>
                </a:ext>
              </a:extLst>
            </p:cNvPr>
            <p:cNvSpPr/>
            <p:nvPr/>
          </p:nvSpPr>
          <p:spPr>
            <a:xfrm>
              <a:off x="5544874" y="2727646"/>
              <a:ext cx="112750" cy="16445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41DE696-C39F-4CFE-9B17-A1F4C85B6BD7}"/>
                </a:ext>
              </a:extLst>
            </p:cNvPr>
            <p:cNvSpPr txBox="1"/>
            <p:nvPr/>
          </p:nvSpPr>
          <p:spPr>
            <a:xfrm>
              <a:off x="5006147" y="2967335"/>
              <a:ext cx="808106" cy="646331"/>
            </a:xfrm>
            <a:prstGeom prst="rect">
              <a:avLst/>
            </a:prstGeom>
            <a:noFill/>
          </p:spPr>
          <p:txBody>
            <a:bodyPr wrap="none" rtlCol="0">
              <a:spAutoFit/>
            </a:bodyPr>
            <a:lstStyle/>
            <a:p>
              <a:pPr algn="ctr"/>
              <a:r>
                <a:rPr lang="en-US" sz="1200" dirty="0"/>
                <a:t>Inelastic </a:t>
              </a:r>
            </a:p>
            <a:p>
              <a:pPr algn="ctr"/>
              <a:r>
                <a:rPr lang="en-US" sz="1200" dirty="0"/>
                <a:t>Neutron</a:t>
              </a:r>
              <a:br>
                <a:rPr lang="en-US" sz="1200" dirty="0"/>
              </a:br>
              <a:r>
                <a:rPr lang="en-US" sz="1200" dirty="0"/>
                <a:t>Scattering</a:t>
              </a:r>
            </a:p>
          </p:txBody>
        </p:sp>
        <p:sp>
          <p:nvSpPr>
            <p:cNvPr id="36" name="Rectangle 35">
              <a:extLst>
                <a:ext uri="{FF2B5EF4-FFF2-40B4-BE49-F238E27FC236}">
                  <a16:creationId xmlns:a16="http://schemas.microsoft.com/office/drawing/2014/main" id="{BA87E920-509C-40F2-AA3B-715FF599993E}"/>
                </a:ext>
              </a:extLst>
            </p:cNvPr>
            <p:cNvSpPr/>
            <p:nvPr/>
          </p:nvSpPr>
          <p:spPr>
            <a:xfrm>
              <a:off x="3562350" y="3117930"/>
              <a:ext cx="781506" cy="135882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EB68C91-2196-477C-858A-53C2319A1215}"/>
                </a:ext>
              </a:extLst>
            </p:cNvPr>
            <p:cNvSpPr/>
            <p:nvPr/>
          </p:nvSpPr>
          <p:spPr>
            <a:xfrm>
              <a:off x="3829050" y="3495675"/>
              <a:ext cx="2085975" cy="1628775"/>
            </a:xfrm>
            <a:custGeom>
              <a:avLst/>
              <a:gdLst>
                <a:gd name="connsiteX0" fmla="*/ 0 w 2085975"/>
                <a:gd name="connsiteY0" fmla="*/ 342900 h 1628775"/>
                <a:gd name="connsiteX1" fmla="*/ 0 w 2085975"/>
                <a:gd name="connsiteY1" fmla="*/ 0 h 1628775"/>
                <a:gd name="connsiteX2" fmla="*/ 790575 w 2085975"/>
                <a:gd name="connsiteY2" fmla="*/ 0 h 1628775"/>
                <a:gd name="connsiteX3" fmla="*/ 2085975 w 2085975"/>
                <a:gd name="connsiteY3" fmla="*/ 676275 h 1628775"/>
                <a:gd name="connsiteX4" fmla="*/ 2076450 w 2085975"/>
                <a:gd name="connsiteY4" fmla="*/ 1628775 h 1628775"/>
                <a:gd name="connsiteX5" fmla="*/ 1914525 w 2085975"/>
                <a:gd name="connsiteY5" fmla="*/ 1628775 h 1628775"/>
                <a:gd name="connsiteX6" fmla="*/ 1914525 w 2085975"/>
                <a:gd name="connsiteY6" fmla="*/ 1314450 h 1628775"/>
                <a:gd name="connsiteX7" fmla="*/ 0 w 2085975"/>
                <a:gd name="connsiteY7" fmla="*/ 342900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975" h="1628775">
                  <a:moveTo>
                    <a:pt x="0" y="342900"/>
                  </a:moveTo>
                  <a:lnTo>
                    <a:pt x="0" y="0"/>
                  </a:lnTo>
                  <a:lnTo>
                    <a:pt x="790575" y="0"/>
                  </a:lnTo>
                  <a:lnTo>
                    <a:pt x="2085975" y="676275"/>
                  </a:lnTo>
                  <a:lnTo>
                    <a:pt x="2076450" y="1628775"/>
                  </a:lnTo>
                  <a:lnTo>
                    <a:pt x="1914525" y="1628775"/>
                  </a:lnTo>
                  <a:lnTo>
                    <a:pt x="1914525" y="1314450"/>
                  </a:lnTo>
                  <a:lnTo>
                    <a:pt x="0" y="342900"/>
                  </a:lnTo>
                  <a:close/>
                </a:path>
              </a:pathLst>
            </a:cu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679F486-E0D0-4FC8-AAC3-80FEEE0B883C}"/>
                </a:ext>
              </a:extLst>
            </p:cNvPr>
            <p:cNvSpPr txBox="1"/>
            <p:nvPr/>
          </p:nvSpPr>
          <p:spPr>
            <a:xfrm>
              <a:off x="3779874" y="3621775"/>
              <a:ext cx="1236237" cy="307777"/>
            </a:xfrm>
            <a:prstGeom prst="rect">
              <a:avLst/>
            </a:prstGeom>
            <a:noFill/>
          </p:spPr>
          <p:txBody>
            <a:bodyPr wrap="none" rtlCol="0">
              <a:spAutoFit/>
            </a:bodyPr>
            <a:lstStyle/>
            <a:p>
              <a:pPr algn="ctr"/>
              <a:r>
                <a:rPr lang="en-US" sz="1400" b="1" dirty="0"/>
                <a:t>XPCS@NSLS-II</a:t>
              </a:r>
              <a:endParaRPr lang="en-US" sz="1400" dirty="0"/>
            </a:p>
          </p:txBody>
        </p:sp>
        <p:sp>
          <p:nvSpPr>
            <p:cNvPr id="16" name="Freeform: Shape 15">
              <a:extLst>
                <a:ext uri="{FF2B5EF4-FFF2-40B4-BE49-F238E27FC236}">
                  <a16:creationId xmlns:a16="http://schemas.microsoft.com/office/drawing/2014/main" id="{11065B58-9DB7-4855-94E2-488B67A3F2E5}"/>
                </a:ext>
              </a:extLst>
            </p:cNvPr>
            <p:cNvSpPr/>
            <p:nvPr/>
          </p:nvSpPr>
          <p:spPr>
            <a:xfrm>
              <a:off x="3829050" y="3848100"/>
              <a:ext cx="1914525" cy="1295400"/>
            </a:xfrm>
            <a:custGeom>
              <a:avLst/>
              <a:gdLst>
                <a:gd name="connsiteX0" fmla="*/ 0 w 1914525"/>
                <a:gd name="connsiteY0" fmla="*/ 0 h 1295400"/>
                <a:gd name="connsiteX1" fmla="*/ 0 w 1914525"/>
                <a:gd name="connsiteY1" fmla="*/ 1285875 h 1295400"/>
                <a:gd name="connsiteX2" fmla="*/ 1914525 w 1914525"/>
                <a:gd name="connsiteY2" fmla="*/ 1295400 h 1295400"/>
                <a:gd name="connsiteX3" fmla="*/ 1914525 w 1914525"/>
                <a:gd name="connsiteY3" fmla="*/ 962025 h 1295400"/>
                <a:gd name="connsiteX4" fmla="*/ 0 w 1914525"/>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525" h="1295400">
                  <a:moveTo>
                    <a:pt x="0" y="0"/>
                  </a:moveTo>
                  <a:lnTo>
                    <a:pt x="0" y="1285875"/>
                  </a:lnTo>
                  <a:lnTo>
                    <a:pt x="1914525" y="1295400"/>
                  </a:lnTo>
                  <a:lnTo>
                    <a:pt x="1914525" y="962025"/>
                  </a:lnTo>
                  <a:lnTo>
                    <a:pt x="0" y="0"/>
                  </a:lnTo>
                  <a:close/>
                </a:path>
              </a:pathLst>
            </a:cu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18AA882-D5B7-4EAA-98C5-95BD047BD131}"/>
                </a:ext>
              </a:extLst>
            </p:cNvPr>
            <p:cNvSpPr txBox="1"/>
            <p:nvPr/>
          </p:nvSpPr>
          <p:spPr>
            <a:xfrm>
              <a:off x="3852264" y="4541980"/>
              <a:ext cx="953274" cy="523220"/>
            </a:xfrm>
            <a:prstGeom prst="rect">
              <a:avLst/>
            </a:prstGeom>
            <a:noFill/>
          </p:spPr>
          <p:txBody>
            <a:bodyPr wrap="none" rtlCol="0">
              <a:spAutoFit/>
            </a:bodyPr>
            <a:lstStyle/>
            <a:p>
              <a:pPr algn="ctr"/>
              <a:r>
                <a:rPr lang="en-US" sz="1400" b="1" dirty="0"/>
                <a:t>XPCS</a:t>
              </a:r>
              <a:br>
                <a:rPr lang="en-US" sz="1400" dirty="0"/>
              </a:br>
              <a:r>
                <a:rPr lang="en-US" sz="1400" dirty="0"/>
                <a:t>(currently)</a:t>
              </a:r>
            </a:p>
          </p:txBody>
        </p:sp>
        <p:sp>
          <p:nvSpPr>
            <p:cNvPr id="31" name="Arrow: Down 30">
              <a:extLst>
                <a:ext uri="{FF2B5EF4-FFF2-40B4-BE49-F238E27FC236}">
                  <a16:creationId xmlns:a16="http://schemas.microsoft.com/office/drawing/2014/main" id="{0149F8FB-AEE9-4AEE-87CA-85675B522EC5}"/>
                </a:ext>
              </a:extLst>
            </p:cNvPr>
            <p:cNvSpPr/>
            <p:nvPr/>
          </p:nvSpPr>
          <p:spPr>
            <a:xfrm rot="12587391" flipH="1">
              <a:off x="4441895" y="3942054"/>
              <a:ext cx="142546" cy="21020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21294316-0EE6-45A3-90E7-E4D3876D8026}"/>
                </a:ext>
              </a:extLst>
            </p:cNvPr>
            <p:cNvSpPr/>
            <p:nvPr/>
          </p:nvSpPr>
          <p:spPr>
            <a:xfrm rot="12587391" flipH="1">
              <a:off x="4871551" y="4160828"/>
              <a:ext cx="142546" cy="21020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779E4538-2D01-42E7-A8B7-0FC136AB4342}"/>
                </a:ext>
              </a:extLst>
            </p:cNvPr>
            <p:cNvSpPr/>
            <p:nvPr/>
          </p:nvSpPr>
          <p:spPr>
            <a:xfrm rot="12587391" flipH="1">
              <a:off x="5243038" y="4358994"/>
              <a:ext cx="142546" cy="210205"/>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72F9645-10D7-4189-AFAF-FF35E5966206}"/>
                </a:ext>
              </a:extLst>
            </p:cNvPr>
            <p:cNvSpPr txBox="1"/>
            <p:nvPr/>
          </p:nvSpPr>
          <p:spPr>
            <a:xfrm>
              <a:off x="3661172" y="3120731"/>
              <a:ext cx="528286" cy="307777"/>
            </a:xfrm>
            <a:prstGeom prst="rect">
              <a:avLst/>
            </a:prstGeom>
            <a:noFill/>
          </p:spPr>
          <p:txBody>
            <a:bodyPr wrap="none" rtlCol="0">
              <a:spAutoFit/>
            </a:bodyPr>
            <a:lstStyle/>
            <a:p>
              <a:pPr algn="ctr"/>
              <a:r>
                <a:rPr lang="en-US" sz="1400" dirty="0"/>
                <a:t>IUVS</a:t>
              </a:r>
            </a:p>
          </p:txBody>
        </p:sp>
        <p:sp>
          <p:nvSpPr>
            <p:cNvPr id="39" name="TextBox 38">
              <a:extLst>
                <a:ext uri="{FF2B5EF4-FFF2-40B4-BE49-F238E27FC236}">
                  <a16:creationId xmlns:a16="http://schemas.microsoft.com/office/drawing/2014/main" id="{46DA12E3-5684-4D59-AD47-2FB6E41C9006}"/>
                </a:ext>
              </a:extLst>
            </p:cNvPr>
            <p:cNvSpPr txBox="1"/>
            <p:nvPr/>
          </p:nvSpPr>
          <p:spPr>
            <a:xfrm>
              <a:off x="2684609" y="4223184"/>
              <a:ext cx="894797" cy="523220"/>
            </a:xfrm>
            <a:prstGeom prst="rect">
              <a:avLst/>
            </a:prstGeom>
            <a:noFill/>
          </p:spPr>
          <p:txBody>
            <a:bodyPr wrap="none" rtlCol="0">
              <a:spAutoFit/>
            </a:bodyPr>
            <a:lstStyle/>
            <a:p>
              <a:pPr algn="ctr"/>
              <a:r>
                <a:rPr lang="en-US" sz="1400" dirty="0"/>
                <a:t>Laser-PCS</a:t>
              </a:r>
              <a:br>
                <a:rPr lang="en-US" sz="1400" dirty="0"/>
              </a:br>
              <a:r>
                <a:rPr lang="en-US" sz="1400" dirty="0"/>
                <a:t>(DLS)</a:t>
              </a:r>
            </a:p>
          </p:txBody>
        </p:sp>
        <p:sp>
          <p:nvSpPr>
            <p:cNvPr id="41" name="Rectangle 40">
              <a:extLst>
                <a:ext uri="{FF2B5EF4-FFF2-40B4-BE49-F238E27FC236}">
                  <a16:creationId xmlns:a16="http://schemas.microsoft.com/office/drawing/2014/main" id="{F9EE4366-F8A0-452A-8B3A-278EAE006680}"/>
                </a:ext>
              </a:extLst>
            </p:cNvPr>
            <p:cNvSpPr/>
            <p:nvPr/>
          </p:nvSpPr>
          <p:spPr>
            <a:xfrm>
              <a:off x="3052410" y="3467092"/>
              <a:ext cx="727464" cy="541383"/>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D81052C-2FDB-4A21-9171-E6A81652DCF8}"/>
                </a:ext>
              </a:extLst>
            </p:cNvPr>
            <p:cNvSpPr/>
            <p:nvPr/>
          </p:nvSpPr>
          <p:spPr>
            <a:xfrm>
              <a:off x="3181350" y="3613666"/>
              <a:ext cx="613604" cy="394809"/>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50C36A3-613D-4855-A05A-82EC3A852881}"/>
                </a:ext>
              </a:extLst>
            </p:cNvPr>
            <p:cNvSpPr txBox="1"/>
            <p:nvPr/>
          </p:nvSpPr>
          <p:spPr>
            <a:xfrm>
              <a:off x="3132008" y="3652250"/>
              <a:ext cx="679994" cy="276999"/>
            </a:xfrm>
            <a:prstGeom prst="rect">
              <a:avLst/>
            </a:prstGeom>
            <a:noFill/>
          </p:spPr>
          <p:txBody>
            <a:bodyPr wrap="none" rtlCol="0">
              <a:spAutoFit/>
            </a:bodyPr>
            <a:lstStyle/>
            <a:p>
              <a:pPr algn="ctr"/>
              <a:r>
                <a:rPr lang="en-US" sz="1200" dirty="0"/>
                <a:t>GI-XPCS</a:t>
              </a:r>
            </a:p>
          </p:txBody>
        </p:sp>
      </p:grpSp>
    </p:spTree>
    <p:extLst>
      <p:ext uri="{BB962C8B-B14F-4D97-AF65-F5344CB8AC3E}">
        <p14:creationId xmlns:p14="http://schemas.microsoft.com/office/powerpoint/2010/main" val="50045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idx="4294967295"/>
          </p:nvPr>
        </p:nvSpPr>
        <p:spPr>
          <a:xfrm>
            <a:off x="404486" y="368919"/>
            <a:ext cx="8927390" cy="570150"/>
          </a:xfrm>
        </p:spPr>
        <p:txBody>
          <a:bodyPr>
            <a:normAutofit fontScale="90000"/>
          </a:bodyPr>
          <a:lstStyle/>
          <a:p>
            <a:r>
              <a:rPr lang="en-US" altLang="en-US" b="1" dirty="0"/>
              <a:t>IXS: Inelastic X-ray Scattering Beamline</a:t>
            </a:r>
          </a:p>
        </p:txBody>
      </p:sp>
      <p:sp>
        <p:nvSpPr>
          <p:cNvPr id="5129" name="Rectangle 4"/>
          <p:cNvSpPr>
            <a:spLocks noChangeArrowheads="1"/>
          </p:cNvSpPr>
          <p:nvPr/>
        </p:nvSpPr>
        <p:spPr bwMode="auto">
          <a:xfrm>
            <a:off x="47625" y="956546"/>
            <a:ext cx="9007475" cy="128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28600" indent="-228600" eaLnBrk="0" hangingPunct="0">
              <a:lnSpc>
                <a:spcPct val="90000"/>
              </a:lnSpc>
              <a:spcBef>
                <a:spcPct val="20000"/>
              </a:spcBef>
              <a:buClr>
                <a:schemeClr val="folHlink"/>
              </a:buClr>
              <a:buSzPct val="135000"/>
              <a:buChar char="•"/>
              <a:defRPr sz="3200">
                <a:solidFill>
                  <a:schemeClr val="tx1"/>
                </a:solidFill>
                <a:latin typeface="Arial Narrow" pitchFamily="34" charset="0"/>
                <a:ea typeface="Osaka"/>
                <a:cs typeface="Osaka"/>
              </a:defRPr>
            </a:lvl1pPr>
            <a:lvl2pPr indent="-228600" eaLnBrk="0" hangingPunct="0">
              <a:lnSpc>
                <a:spcPct val="90000"/>
              </a:lnSpc>
              <a:spcBef>
                <a:spcPct val="20000"/>
              </a:spcBef>
              <a:buClr>
                <a:schemeClr val="folHlink"/>
              </a:buClr>
              <a:buSzPct val="100000"/>
              <a:buChar char="•"/>
              <a:defRPr sz="2800">
                <a:solidFill>
                  <a:schemeClr val="tx1"/>
                </a:solidFill>
                <a:latin typeface="Arial Narrow" pitchFamily="34" charset="0"/>
                <a:ea typeface="Osaka"/>
                <a:cs typeface="Osaka"/>
              </a:defRPr>
            </a:lvl2pPr>
            <a:lvl3pPr marL="1143000" indent="-228600" eaLnBrk="0" hangingPunct="0">
              <a:lnSpc>
                <a:spcPct val="90000"/>
              </a:lnSpc>
              <a:spcBef>
                <a:spcPct val="20000"/>
              </a:spcBef>
              <a:buSzPct val="100000"/>
              <a:buChar char="–"/>
              <a:defRPr sz="2400">
                <a:solidFill>
                  <a:schemeClr val="tx1"/>
                </a:solidFill>
                <a:latin typeface="Arial Narrow" pitchFamily="34" charset="0"/>
                <a:ea typeface="Osaka"/>
                <a:cs typeface="Osaka"/>
              </a:defRPr>
            </a:lvl3pPr>
            <a:lvl4pPr marL="1600200" indent="-228600" eaLnBrk="0" hangingPunct="0">
              <a:lnSpc>
                <a:spcPct val="90000"/>
              </a:lnSpc>
              <a:spcBef>
                <a:spcPct val="20000"/>
              </a:spcBef>
              <a:buSzPct val="100000"/>
              <a:buChar char="-"/>
              <a:defRPr sz="2400">
                <a:solidFill>
                  <a:schemeClr val="tx1"/>
                </a:solidFill>
                <a:latin typeface="Arial Narrow" pitchFamily="34" charset="0"/>
                <a:ea typeface="Osaka"/>
                <a:cs typeface="Osaka"/>
              </a:defRPr>
            </a:lvl4pPr>
            <a:lvl5pPr marL="2057400" indent="-228600" eaLnBrk="0" hangingPunct="0">
              <a:lnSpc>
                <a:spcPct val="90000"/>
              </a:lnSpc>
              <a:spcBef>
                <a:spcPct val="20000"/>
              </a:spcBef>
              <a:buSzPct val="100000"/>
              <a:buChar char="-"/>
              <a:defRPr sz="2400">
                <a:solidFill>
                  <a:schemeClr val="tx1"/>
                </a:solidFill>
                <a:latin typeface="Arial Narrow" pitchFamily="34" charset="0"/>
                <a:ea typeface="Osaka"/>
                <a:cs typeface="Osaka"/>
              </a:defRPr>
            </a:lvl5pPr>
            <a:lvl6pPr marL="251460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6pPr>
            <a:lvl7pPr marL="297180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7pPr>
            <a:lvl8pPr marL="342900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8pPr>
            <a:lvl9pPr marL="3886200" indent="-228600" eaLnBrk="0" fontAlgn="base" hangingPunct="0">
              <a:lnSpc>
                <a:spcPct val="90000"/>
              </a:lnSpc>
              <a:spcBef>
                <a:spcPct val="20000"/>
              </a:spcBef>
              <a:spcAft>
                <a:spcPct val="0"/>
              </a:spcAft>
              <a:buSzPct val="100000"/>
              <a:buChar char="-"/>
              <a:defRPr sz="2400">
                <a:solidFill>
                  <a:schemeClr val="tx1"/>
                </a:solidFill>
                <a:latin typeface="Arial Narrow" pitchFamily="34" charset="0"/>
                <a:ea typeface="Osaka"/>
                <a:cs typeface="Osaka"/>
              </a:defRPr>
            </a:lvl9pPr>
          </a:lstStyle>
          <a:p>
            <a:pPr eaLnBrk="1" hangingPunct="1">
              <a:lnSpc>
                <a:spcPct val="100000"/>
              </a:lnSpc>
              <a:spcBef>
                <a:spcPts val="300"/>
              </a:spcBef>
              <a:buClrTx/>
              <a:buSzTx/>
              <a:buFont typeface="Wingdings" pitchFamily="2" charset="2"/>
              <a:buChar char="§"/>
            </a:pPr>
            <a:r>
              <a:rPr lang="en-US" altLang="en-US" sz="2400" dirty="0">
                <a:latin typeface="+mj-lt"/>
                <a:cs typeface="Arial" panose="020B0604020202020204" pitchFamily="34" charset="0"/>
              </a:rPr>
              <a:t>to achieve best-in-class performance for THz vibrational dynamics: </a:t>
            </a:r>
          </a:p>
          <a:p>
            <a:pPr lvl="1" eaLnBrk="1" hangingPunct="1">
              <a:spcBef>
                <a:spcPts val="300"/>
              </a:spcBef>
              <a:buClr>
                <a:srgbClr val="FF0000"/>
              </a:buClr>
              <a:buFont typeface="Arial" panose="020B0604020202020204" pitchFamily="34" charset="0"/>
              <a:buChar char="•"/>
            </a:pPr>
            <a:r>
              <a:rPr lang="en-US" altLang="en-US" sz="1800" dirty="0">
                <a:latin typeface="+mn-lt"/>
              </a:rPr>
              <a:t>Angular dispersive crystal optics for cutting-edge resolution (</a:t>
            </a:r>
            <a:r>
              <a:rPr lang="en-US" altLang="en-US" sz="1800" b="1" dirty="0">
                <a:solidFill>
                  <a:srgbClr val="0000FF"/>
                </a:solidFill>
                <a:latin typeface="+mn-lt"/>
              </a:rPr>
              <a:t>~ 2 meV</a:t>
            </a:r>
            <a:r>
              <a:rPr lang="en-US" altLang="en-US" sz="1800" dirty="0">
                <a:latin typeface="+mn-lt"/>
              </a:rPr>
              <a:t>) with </a:t>
            </a:r>
            <a:r>
              <a:rPr lang="en-US" altLang="en-US" sz="1800" b="1" dirty="0">
                <a:solidFill>
                  <a:srgbClr val="0000FF"/>
                </a:solidFill>
                <a:latin typeface="+mn-lt"/>
              </a:rPr>
              <a:t>sharp tails</a:t>
            </a:r>
            <a:r>
              <a:rPr lang="en-US" altLang="en-US" sz="1800" b="1" dirty="0">
                <a:solidFill>
                  <a:srgbClr val="031BCB"/>
                </a:solidFill>
                <a:latin typeface="+mn-lt"/>
              </a:rPr>
              <a:t> </a:t>
            </a:r>
            <a:r>
              <a:rPr lang="en-US" altLang="en-US" sz="1800" dirty="0">
                <a:latin typeface="+mn-lt"/>
              </a:rPr>
              <a:t>in resolution function and high Q resolution (</a:t>
            </a:r>
            <a:r>
              <a:rPr lang="en-US" altLang="en-US" sz="1800" dirty="0">
                <a:solidFill>
                  <a:srgbClr val="000000"/>
                </a:solidFill>
                <a:latin typeface="+mn-lt"/>
              </a:rPr>
              <a:t>~0.1 nm</a:t>
            </a:r>
            <a:r>
              <a:rPr lang="en-US" altLang="en-US" sz="1800" baseline="30000" dirty="0">
                <a:solidFill>
                  <a:srgbClr val="000000"/>
                </a:solidFill>
                <a:latin typeface="+mn-lt"/>
              </a:rPr>
              <a:t>-1</a:t>
            </a:r>
            <a:r>
              <a:rPr lang="en-US" altLang="en-US" sz="1800" dirty="0">
                <a:latin typeface="+mn-lt"/>
              </a:rPr>
              <a:t>) and a focused beam </a:t>
            </a:r>
            <a:r>
              <a:rPr lang="en-US" altLang="en-US" sz="1800" b="1" dirty="0">
                <a:solidFill>
                  <a:srgbClr val="0000FF"/>
                </a:solidFill>
                <a:latin typeface="+mn-lt"/>
              </a:rPr>
              <a:t>&lt;10</a:t>
            </a:r>
            <a:r>
              <a:rPr lang="en-US" altLang="en-US" sz="1800" b="1" dirty="0">
                <a:solidFill>
                  <a:srgbClr val="0000FF"/>
                </a:solidFill>
                <a:latin typeface="Symbol" panose="05050102010706020507" pitchFamily="18" charset="2"/>
              </a:rPr>
              <a:t>m</a:t>
            </a:r>
            <a:r>
              <a:rPr lang="en-US" altLang="en-US" sz="1800" b="1" dirty="0">
                <a:solidFill>
                  <a:srgbClr val="0000FF"/>
                </a:solidFill>
                <a:latin typeface="+mn-lt"/>
              </a:rPr>
              <a:t>m</a:t>
            </a:r>
            <a:r>
              <a:rPr lang="en-US" altLang="en-US" sz="1800" dirty="0">
                <a:latin typeface="+mn-lt"/>
              </a:rPr>
              <a:t>.</a:t>
            </a:r>
          </a:p>
          <a:p>
            <a:pPr lvl="1" eaLnBrk="1" hangingPunct="1">
              <a:spcBef>
                <a:spcPts val="300"/>
              </a:spcBef>
              <a:buClr>
                <a:srgbClr val="FF0000"/>
              </a:buClr>
              <a:buFont typeface="Arial" panose="020B0604020202020204" pitchFamily="34" charset="0"/>
              <a:buChar char="•"/>
            </a:pPr>
            <a:r>
              <a:rPr lang="en-US" altLang="en-US" sz="1800" dirty="0">
                <a:latin typeface="+mn-lt"/>
              </a:rPr>
              <a:t>Operation energy (</a:t>
            </a:r>
            <a:r>
              <a:rPr lang="en-US" altLang="en-US" sz="1800" b="1" dirty="0">
                <a:solidFill>
                  <a:srgbClr val="0000FF"/>
                </a:solidFill>
                <a:latin typeface="+mn-lt"/>
              </a:rPr>
              <a:t>9.1 keV</a:t>
            </a:r>
            <a:r>
              <a:rPr lang="en-US" altLang="en-US" sz="1800" dirty="0">
                <a:latin typeface="+mn-lt"/>
              </a:rPr>
              <a:t>) capitalizing on NSLS-II’s strengths in flux and brightness</a:t>
            </a:r>
          </a:p>
        </p:txBody>
      </p:sp>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946" t="10792" r="6990" b="13822"/>
          <a:stretch/>
        </p:blipFill>
        <p:spPr bwMode="auto">
          <a:xfrm>
            <a:off x="137061" y="3711166"/>
            <a:ext cx="2849702" cy="264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4"/>
          <p:cNvSpPr>
            <a:spLocks noChangeArrowheads="1"/>
          </p:cNvSpPr>
          <p:nvPr/>
        </p:nvSpPr>
        <p:spPr bwMode="auto">
          <a:xfrm>
            <a:off x="2718185" y="4578283"/>
            <a:ext cx="6288753" cy="1628651"/>
          </a:xfrm>
          <a:prstGeom prst="rect">
            <a:avLst/>
          </a:prstGeom>
          <a:noFill/>
          <a:ln>
            <a:noFill/>
          </a:ln>
          <a:extLst/>
        </p:spPr>
        <p:txBody>
          <a:bodyPr wrap="square" lIns="90488" tIns="44450" rIns="90488" bIns="44450">
            <a:spAutoFit/>
          </a:bodyPr>
          <a:lstStyle/>
          <a:p>
            <a:pPr marL="511175" lvl="1" indent="-285750">
              <a:buFont typeface="Arial" panose="020B0604020202020204" pitchFamily="34" charset="0"/>
              <a:buChar char="•"/>
            </a:pPr>
            <a:r>
              <a:rPr lang="en-US" sz="2000" dirty="0"/>
              <a:t>Nanoscale (</a:t>
            </a:r>
            <a:r>
              <a:rPr lang="en-US" sz="2000" dirty="0">
                <a:solidFill>
                  <a:srgbClr val="0000FF"/>
                </a:solidFill>
              </a:rPr>
              <a:t>5~50 nm</a:t>
            </a:r>
            <a:r>
              <a:rPr lang="en-US" sz="2000" dirty="0"/>
              <a:t>), THz (</a:t>
            </a:r>
            <a:r>
              <a:rPr lang="en-US" sz="2000" dirty="0" err="1">
                <a:solidFill>
                  <a:srgbClr val="0000FF"/>
                </a:solidFill>
              </a:rPr>
              <a:t>ps</a:t>
            </a:r>
            <a:r>
              <a:rPr lang="en-US" sz="2000" dirty="0">
                <a:solidFill>
                  <a:srgbClr val="0000FF"/>
                </a:solidFill>
              </a:rPr>
              <a:t> to sub-</a:t>
            </a:r>
            <a:r>
              <a:rPr lang="en-US" sz="2000" dirty="0" err="1">
                <a:solidFill>
                  <a:srgbClr val="0000FF"/>
                </a:solidFill>
              </a:rPr>
              <a:t>ps</a:t>
            </a:r>
            <a:r>
              <a:rPr lang="en-US" sz="2000" dirty="0"/>
              <a:t>) dynamics in disordered and low-Z materials</a:t>
            </a:r>
          </a:p>
          <a:p>
            <a:pPr marL="511175" lvl="1" indent="-285750">
              <a:buFont typeface="Arial" panose="020B0604020202020204" pitchFamily="34" charset="0"/>
              <a:buChar char="•"/>
            </a:pPr>
            <a:r>
              <a:rPr lang="en-US" sz="2000" dirty="0" err="1"/>
              <a:t>Phononics</a:t>
            </a:r>
            <a:r>
              <a:rPr lang="en-US" sz="2000" dirty="0"/>
              <a:t> of nanoparticle self-assemblies, systems with engineered heterogeneities, and biomaterials</a:t>
            </a:r>
          </a:p>
          <a:p>
            <a:pPr marL="511175" lvl="1" indent="-285750">
              <a:buFont typeface="Arial" panose="020B0604020202020204" pitchFamily="34" charset="0"/>
              <a:buChar char="•"/>
            </a:pPr>
            <a:r>
              <a:rPr lang="en-US" sz="2000" dirty="0"/>
              <a:t>Systems under high pressure using diamond anvil cells</a:t>
            </a:r>
          </a:p>
        </p:txBody>
      </p:sp>
      <p:sp>
        <p:nvSpPr>
          <p:cNvPr id="8" name="TextBox 7"/>
          <p:cNvSpPr txBox="1"/>
          <p:nvPr/>
        </p:nvSpPr>
        <p:spPr>
          <a:xfrm>
            <a:off x="3552821" y="6384517"/>
            <a:ext cx="7459131" cy="369332"/>
          </a:xfrm>
          <a:prstGeom prst="rect">
            <a:avLst/>
          </a:prstGeom>
          <a:solidFill>
            <a:schemeClr val="bg1"/>
          </a:solidFill>
        </p:spPr>
        <p:txBody>
          <a:bodyPr wrap="square" rtlCol="0">
            <a:spAutoFit/>
          </a:bodyPr>
          <a:lstStyle/>
          <a:p>
            <a:r>
              <a:rPr lang="en-US" dirty="0">
                <a:solidFill>
                  <a:prstClr val="black"/>
                </a:solidFill>
              </a:rPr>
              <a:t>Yong Cai, Alessandro Cunsolo, Alexey Suvorov</a:t>
            </a:r>
          </a:p>
        </p:txBody>
      </p:sp>
      <p:pic>
        <p:nvPicPr>
          <p:cNvPr id="10" name="Picture 9">
            <a:extLst>
              <a:ext uri="{FF2B5EF4-FFF2-40B4-BE49-F238E27FC236}">
                <a16:creationId xmlns:a16="http://schemas.microsoft.com/office/drawing/2014/main" id="{6EDBE3A9-5E76-4F76-8531-9757AB61771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0705" y="2287131"/>
            <a:ext cx="8235179" cy="2292790"/>
          </a:xfrm>
          <a:prstGeom prst="rect">
            <a:avLst/>
          </a:prstGeom>
        </p:spPr>
      </p:pic>
    </p:spTree>
    <p:extLst>
      <p:ext uri="{BB962C8B-B14F-4D97-AF65-F5344CB8AC3E}">
        <p14:creationId xmlns:p14="http://schemas.microsoft.com/office/powerpoint/2010/main" val="1803291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5240" y="1025429"/>
            <a:ext cx="5634095" cy="400110"/>
          </a:xfrm>
          <a:prstGeom prst="rect">
            <a:avLst/>
          </a:prstGeom>
          <a:noFill/>
        </p:spPr>
        <p:txBody>
          <a:bodyPr wrap="square" rtlCol="0">
            <a:spAutoFit/>
          </a:bodyPr>
          <a:lstStyle/>
          <a:p>
            <a:pPr marL="285750" indent="-285750">
              <a:buFont typeface="Wingdings" panose="05000000000000000000" pitchFamily="2" charset="2"/>
              <a:buChar char="§"/>
            </a:pPr>
            <a:r>
              <a:rPr lang="en-US" sz="2000" dirty="0"/>
              <a:t>D7AOB (4,4’-diheptylazoxybenzene)</a:t>
            </a:r>
            <a:endParaRPr lang="en-029" sz="2000" dirty="0"/>
          </a:p>
        </p:txBody>
      </p:sp>
      <p:sp>
        <p:nvSpPr>
          <p:cNvPr id="12" name="TextBox 11"/>
          <p:cNvSpPr txBox="1"/>
          <p:nvPr/>
        </p:nvSpPr>
        <p:spPr>
          <a:xfrm>
            <a:off x="5898548" y="5693063"/>
            <a:ext cx="3304859" cy="523220"/>
          </a:xfrm>
          <a:prstGeom prst="rect">
            <a:avLst/>
          </a:prstGeom>
          <a:noFill/>
        </p:spPr>
        <p:txBody>
          <a:bodyPr wrap="square" rtlCol="0">
            <a:spAutoFit/>
          </a:bodyPr>
          <a:lstStyle/>
          <a:p>
            <a:r>
              <a:rPr lang="en-US" sz="1400" dirty="0">
                <a:solidFill>
                  <a:srgbClr val="106636"/>
                </a:solidFill>
              </a:rPr>
              <a:t>D. Bolmatov, et al., Nano Letters, 2017, DOI: 10.1021/acs.nanolett.7b01324</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72" y="3280243"/>
            <a:ext cx="1770736" cy="113917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4376" y="3238583"/>
            <a:ext cx="1768992" cy="1185224"/>
          </a:xfrm>
          <a:prstGeom prst="rect">
            <a:avLst/>
          </a:prstGeom>
        </p:spPr>
      </p:pic>
      <p:sp>
        <p:nvSpPr>
          <p:cNvPr id="18" name="Rectangle 17"/>
          <p:cNvSpPr/>
          <p:nvPr/>
        </p:nvSpPr>
        <p:spPr>
          <a:xfrm>
            <a:off x="51251" y="1573049"/>
            <a:ext cx="1876778" cy="288024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029"/>
          </a:p>
        </p:txBody>
      </p:sp>
      <p:sp>
        <p:nvSpPr>
          <p:cNvPr id="19" name="Rectangle 18"/>
          <p:cNvSpPr/>
          <p:nvPr/>
        </p:nvSpPr>
        <p:spPr>
          <a:xfrm>
            <a:off x="3872494" y="1573049"/>
            <a:ext cx="1876778" cy="288024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029"/>
          </a:p>
        </p:txBody>
      </p:sp>
      <p:sp>
        <p:nvSpPr>
          <p:cNvPr id="20" name="Rectangle 19"/>
          <p:cNvSpPr/>
          <p:nvPr/>
        </p:nvSpPr>
        <p:spPr>
          <a:xfrm>
            <a:off x="5786907" y="1573049"/>
            <a:ext cx="3238279" cy="388731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029"/>
          </a:p>
        </p:txBody>
      </p:sp>
      <p:sp>
        <p:nvSpPr>
          <p:cNvPr id="21" name="TextBox 20"/>
          <p:cNvSpPr txBox="1"/>
          <p:nvPr/>
        </p:nvSpPr>
        <p:spPr>
          <a:xfrm>
            <a:off x="6777357" y="1573049"/>
            <a:ext cx="1436612" cy="307777"/>
          </a:xfrm>
          <a:prstGeom prst="rect">
            <a:avLst/>
          </a:prstGeom>
          <a:noFill/>
        </p:spPr>
        <p:txBody>
          <a:bodyPr wrap="none" rtlCol="0">
            <a:spAutoFit/>
          </a:bodyPr>
          <a:lstStyle/>
          <a:p>
            <a:r>
              <a:rPr lang="en-US" sz="1400" dirty="0" err="1"/>
              <a:t>Smectic</a:t>
            </a:r>
            <a:r>
              <a:rPr lang="en-US" sz="1400" dirty="0"/>
              <a:t> A (48 °C)</a:t>
            </a:r>
            <a:endParaRPr lang="en-029" sz="1400" dirty="0"/>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9335" y="1929918"/>
            <a:ext cx="3141075" cy="3481358"/>
          </a:xfrm>
          <a:prstGeom prst="rect">
            <a:avLst/>
          </a:prstGeom>
        </p:spPr>
      </p:pic>
      <p:pic>
        <p:nvPicPr>
          <p:cNvPr id="23" name="Picture 22"/>
          <p:cNvPicPr>
            <a:picLocks noChangeAspect="1"/>
          </p:cNvPicPr>
          <p:nvPr/>
        </p:nvPicPr>
        <p:blipFill>
          <a:blip r:embed="rId6"/>
          <a:stretch>
            <a:fillRect/>
          </a:stretch>
        </p:blipFill>
        <p:spPr>
          <a:xfrm>
            <a:off x="7691848" y="4592792"/>
            <a:ext cx="1108235" cy="807851"/>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1621" y="3249206"/>
            <a:ext cx="1737282" cy="1163979"/>
          </a:xfrm>
          <a:prstGeom prst="rect">
            <a:avLst/>
          </a:prstGeom>
        </p:spPr>
      </p:pic>
      <p:sp>
        <p:nvSpPr>
          <p:cNvPr id="25" name="Rectangle 24"/>
          <p:cNvSpPr/>
          <p:nvPr/>
        </p:nvSpPr>
        <p:spPr>
          <a:xfrm>
            <a:off x="1965664" y="1573049"/>
            <a:ext cx="1876778" cy="288024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029"/>
          </a:p>
        </p:txBody>
      </p:sp>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12409" t="11465" r="12946" b="36080"/>
          <a:stretch/>
        </p:blipFill>
        <p:spPr>
          <a:xfrm>
            <a:off x="383699" y="1936012"/>
            <a:ext cx="1188958" cy="1182497"/>
          </a:xfrm>
          <a:prstGeom prst="rect">
            <a:avLst/>
          </a:prstGeom>
        </p:spPr>
      </p:pic>
      <p:pic>
        <p:nvPicPr>
          <p:cNvPr id="28" name="Picture 27"/>
          <p:cNvPicPr>
            <a:picLocks noChangeAspect="1"/>
          </p:cNvPicPr>
          <p:nvPr/>
        </p:nvPicPr>
        <p:blipFill rotWithShape="1">
          <a:blip r:embed="rId9">
            <a:extLst>
              <a:ext uri="{28A0092B-C50C-407E-A947-70E740481C1C}">
                <a14:useLocalDpi xmlns:a14="http://schemas.microsoft.com/office/drawing/2010/main" val="0"/>
              </a:ext>
            </a:extLst>
          </a:blip>
          <a:srcRect t="-1" b="-1732"/>
          <a:stretch/>
        </p:blipFill>
        <p:spPr>
          <a:xfrm>
            <a:off x="2285304" y="1949624"/>
            <a:ext cx="1164131" cy="1299582"/>
          </a:xfrm>
          <a:prstGeom prst="rect">
            <a:avLst/>
          </a:prstGeom>
        </p:spPr>
      </p:pic>
      <p:pic>
        <p:nvPicPr>
          <p:cNvPr id="29" name="Picture 28"/>
          <p:cNvPicPr>
            <a:picLocks noChangeAspect="1"/>
          </p:cNvPicPr>
          <p:nvPr/>
        </p:nvPicPr>
        <p:blipFill rotWithShape="1">
          <a:blip r:embed="rId10">
            <a:extLst>
              <a:ext uri="{28A0092B-C50C-407E-A947-70E740481C1C}">
                <a14:useLocalDpi xmlns:a14="http://schemas.microsoft.com/office/drawing/2010/main" val="0"/>
              </a:ext>
            </a:extLst>
          </a:blip>
          <a:srcRect l="12651" t="11650" r="13553" b="35885"/>
          <a:stretch/>
        </p:blipFill>
        <p:spPr>
          <a:xfrm>
            <a:off x="4220561" y="1929918"/>
            <a:ext cx="1158958" cy="1169996"/>
          </a:xfrm>
          <a:prstGeom prst="rect">
            <a:avLst/>
          </a:prstGeom>
        </p:spPr>
      </p:pic>
      <p:sp>
        <p:nvSpPr>
          <p:cNvPr id="30" name="TextBox 29"/>
          <p:cNvSpPr txBox="1"/>
          <p:nvPr/>
        </p:nvSpPr>
        <p:spPr>
          <a:xfrm>
            <a:off x="249011" y="1570570"/>
            <a:ext cx="1410066" cy="338554"/>
          </a:xfrm>
          <a:prstGeom prst="rect">
            <a:avLst/>
          </a:prstGeom>
          <a:noFill/>
        </p:spPr>
        <p:txBody>
          <a:bodyPr wrap="none" rtlCol="0">
            <a:spAutoFit/>
          </a:bodyPr>
          <a:lstStyle/>
          <a:p>
            <a:r>
              <a:rPr lang="en-US" sz="1600" dirty="0"/>
              <a:t> Crystal (25 °C)</a:t>
            </a:r>
            <a:endParaRPr lang="en-029" sz="1600" dirty="0"/>
          </a:p>
        </p:txBody>
      </p:sp>
      <p:sp>
        <p:nvSpPr>
          <p:cNvPr id="31" name="TextBox 30"/>
          <p:cNvSpPr txBox="1"/>
          <p:nvPr/>
        </p:nvSpPr>
        <p:spPr>
          <a:xfrm>
            <a:off x="1997808" y="1551975"/>
            <a:ext cx="1662635" cy="338554"/>
          </a:xfrm>
          <a:prstGeom prst="rect">
            <a:avLst/>
          </a:prstGeom>
          <a:noFill/>
        </p:spPr>
        <p:txBody>
          <a:bodyPr wrap="none" rtlCol="0">
            <a:spAutoFit/>
          </a:bodyPr>
          <a:lstStyle/>
          <a:p>
            <a:r>
              <a:rPr lang="en-US" sz="1600" dirty="0"/>
              <a:t> </a:t>
            </a:r>
            <a:r>
              <a:rPr lang="en-US" sz="1600" dirty="0" err="1"/>
              <a:t>Smectic</a:t>
            </a:r>
            <a:r>
              <a:rPr lang="en-US" sz="1600" dirty="0"/>
              <a:t> A (48 °C)</a:t>
            </a:r>
            <a:endParaRPr lang="en-029" sz="1600" dirty="0"/>
          </a:p>
        </p:txBody>
      </p:sp>
      <p:sp>
        <p:nvSpPr>
          <p:cNvPr id="32" name="TextBox 31"/>
          <p:cNvSpPr txBox="1"/>
          <p:nvPr/>
        </p:nvSpPr>
        <p:spPr>
          <a:xfrm>
            <a:off x="4040255" y="1551975"/>
            <a:ext cx="1529458" cy="338554"/>
          </a:xfrm>
          <a:prstGeom prst="rect">
            <a:avLst/>
          </a:prstGeom>
          <a:noFill/>
        </p:spPr>
        <p:txBody>
          <a:bodyPr wrap="none" rtlCol="0">
            <a:spAutoFit/>
          </a:bodyPr>
          <a:lstStyle/>
          <a:p>
            <a:r>
              <a:rPr lang="en-US" sz="1600" dirty="0"/>
              <a:t>Isotropic (75 °C)</a:t>
            </a:r>
            <a:endParaRPr lang="en-029" sz="1600" dirty="0"/>
          </a:p>
        </p:txBody>
      </p:sp>
      <p:pic>
        <p:nvPicPr>
          <p:cNvPr id="33" name="Picture 32"/>
          <p:cNvPicPr>
            <a:picLocks noChangeAspect="1"/>
          </p:cNvPicPr>
          <p:nvPr/>
        </p:nvPicPr>
        <p:blipFill rotWithShape="1">
          <a:blip r:embed="rId11">
            <a:clrChange>
              <a:clrFrom>
                <a:srgbClr val="FFFFFF"/>
              </a:clrFrom>
              <a:clrTo>
                <a:srgbClr val="FFFFFF">
                  <a:alpha val="0"/>
                </a:srgbClr>
              </a:clrTo>
            </a:clrChange>
          </a:blip>
          <a:srcRect r="27825"/>
          <a:stretch/>
        </p:blipFill>
        <p:spPr>
          <a:xfrm>
            <a:off x="6056503" y="33425"/>
            <a:ext cx="1635345" cy="1421107"/>
          </a:xfrm>
          <a:prstGeom prst="rect">
            <a:avLst/>
          </a:prstGeom>
        </p:spPr>
      </p:pic>
      <p:sp>
        <p:nvSpPr>
          <p:cNvPr id="35" name="TextBox 34"/>
          <p:cNvSpPr txBox="1"/>
          <p:nvPr/>
        </p:nvSpPr>
        <p:spPr>
          <a:xfrm>
            <a:off x="90516" y="4626446"/>
            <a:ext cx="5619492" cy="1569660"/>
          </a:xfrm>
          <a:prstGeom prst="rect">
            <a:avLst/>
          </a:prstGeom>
          <a:noFill/>
        </p:spPr>
        <p:txBody>
          <a:bodyPr wrap="square" rtlCol="0">
            <a:spAutoFit/>
          </a:bodyPr>
          <a:lstStyle/>
          <a:p>
            <a:pPr marL="225425" indent="-225425">
              <a:buClr>
                <a:srgbClr val="FF0000"/>
              </a:buClr>
              <a:buSzPct val="120000"/>
              <a:buFont typeface="Wingdings" panose="05000000000000000000" pitchFamily="2" charset="2"/>
              <a:buChar char="§"/>
            </a:pPr>
            <a:r>
              <a:rPr lang="en-US" sz="1600" dirty="0"/>
              <a:t>Q-gap in TA modes signifies characteristic correlation length</a:t>
            </a:r>
          </a:p>
          <a:p>
            <a:pPr marL="225425" indent="-225425">
              <a:buClr>
                <a:srgbClr val="FF0000"/>
              </a:buClr>
              <a:buSzPct val="120000"/>
              <a:buFont typeface="Wingdings" panose="05000000000000000000" pitchFamily="2" charset="2"/>
              <a:buChar char="§"/>
            </a:pPr>
            <a:r>
              <a:rPr lang="en-US" sz="1600" dirty="0"/>
              <a:t>Optical-like </a:t>
            </a:r>
            <a:r>
              <a:rPr lang="en-US" sz="1600" dirty="0" err="1"/>
              <a:t>phononic</a:t>
            </a:r>
            <a:r>
              <a:rPr lang="en-US" sz="1600" dirty="0"/>
              <a:t> mode in </a:t>
            </a:r>
            <a:r>
              <a:rPr lang="en-US" sz="1600" dirty="0" err="1"/>
              <a:t>smectic</a:t>
            </a:r>
            <a:r>
              <a:rPr lang="en-US" sz="1600" dirty="0"/>
              <a:t> A phase due to the tilt motions of the </a:t>
            </a:r>
            <a:r>
              <a:rPr lang="en-US" sz="1600" dirty="0" err="1"/>
              <a:t>mesogenes</a:t>
            </a:r>
            <a:r>
              <a:rPr lang="en-US" sz="1600" dirty="0"/>
              <a:t>, consistent with IR data.</a:t>
            </a:r>
          </a:p>
          <a:p>
            <a:pPr marL="225425" indent="-225425">
              <a:buClr>
                <a:srgbClr val="FF0000"/>
              </a:buClr>
              <a:buSzPct val="120000"/>
              <a:buFont typeface="Wingdings" panose="05000000000000000000" pitchFamily="2" charset="2"/>
              <a:buChar char="§"/>
            </a:pPr>
            <a:r>
              <a:rPr lang="en-US" sz="1600" dirty="0"/>
              <a:t>Results indicate tunability of collective excitations </a:t>
            </a:r>
            <a:r>
              <a:rPr lang="en-US" sz="1600" b="1" dirty="0">
                <a:solidFill>
                  <a:srgbClr val="FF0000"/>
                </a:solidFill>
              </a:rPr>
              <a:t>at nm-THz </a:t>
            </a:r>
            <a:r>
              <a:rPr lang="en-US" sz="1600" dirty="0"/>
              <a:t>scales via selection of </a:t>
            </a:r>
            <a:r>
              <a:rPr lang="en-US" sz="1600" dirty="0" err="1"/>
              <a:t>mesogenic</a:t>
            </a:r>
            <a:r>
              <a:rPr lang="en-US" sz="1600" dirty="0"/>
              <a:t> phases and a possible route for manipulation of optomechanical properties. </a:t>
            </a:r>
            <a:endParaRPr lang="en-029" sz="1600" dirty="0"/>
          </a:p>
        </p:txBody>
      </p:sp>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21911" y="6193123"/>
            <a:ext cx="2393368" cy="290826"/>
          </a:xfrm>
          <a:prstGeom prst="rect">
            <a:avLst/>
          </a:prstGeom>
        </p:spPr>
      </p:pic>
      <p:pic>
        <p:nvPicPr>
          <p:cNvPr id="37" name="Picture 3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40255" y="6486867"/>
            <a:ext cx="1195719" cy="348974"/>
          </a:xfrm>
          <a:prstGeom prst="rect">
            <a:avLst/>
          </a:prstGeom>
        </p:spPr>
      </p:pic>
      <p:sp>
        <p:nvSpPr>
          <p:cNvPr id="39" name="TextBox 38"/>
          <p:cNvSpPr txBox="1"/>
          <p:nvPr/>
        </p:nvSpPr>
        <p:spPr>
          <a:xfrm>
            <a:off x="7701541" y="166946"/>
            <a:ext cx="1501866" cy="1138773"/>
          </a:xfrm>
          <a:prstGeom prst="rect">
            <a:avLst/>
          </a:prstGeom>
          <a:noFill/>
        </p:spPr>
        <p:txBody>
          <a:bodyPr wrap="square" rtlCol="0">
            <a:spAutoFit/>
          </a:bodyPr>
          <a:lstStyle/>
          <a:p>
            <a:pPr marL="111125" indent="-111125">
              <a:buClr>
                <a:srgbClr val="FF0000"/>
              </a:buClr>
              <a:buSzPct val="110000"/>
              <a:buFont typeface="Arial" panose="020B0604020202020204" pitchFamily="34" charset="0"/>
              <a:buChar char="•"/>
            </a:pPr>
            <a:r>
              <a:rPr lang="en-US" sz="1400" dirty="0"/>
              <a:t>Sample size:</a:t>
            </a:r>
          </a:p>
          <a:p>
            <a:pPr marL="111125"/>
            <a:r>
              <a:rPr lang="en-US" sz="1200" dirty="0"/>
              <a:t>2 x 25 x 0.05 mm</a:t>
            </a:r>
            <a:r>
              <a:rPr lang="en-US" sz="1200" baseline="30000" dirty="0"/>
              <a:t>3</a:t>
            </a:r>
            <a:r>
              <a:rPr lang="en-US" sz="1200" dirty="0"/>
              <a:t> </a:t>
            </a:r>
          </a:p>
          <a:p>
            <a:pPr marL="111125" indent="-111125">
              <a:buClr>
                <a:srgbClr val="FF0000"/>
              </a:buClr>
              <a:buSzPct val="110000"/>
              <a:buFont typeface="Arial" panose="020B0604020202020204" pitchFamily="34" charset="0"/>
              <a:buChar char="•"/>
            </a:pPr>
            <a:r>
              <a:rPr lang="en-US" sz="1400" dirty="0" err="1"/>
              <a:t>Smectic</a:t>
            </a:r>
            <a:r>
              <a:rPr lang="en-US" sz="1400" dirty="0"/>
              <a:t> layers aligned in scattering plane</a:t>
            </a:r>
            <a:endParaRPr lang="en-029" sz="1400" dirty="0"/>
          </a:p>
        </p:txBody>
      </p:sp>
      <p:sp>
        <p:nvSpPr>
          <p:cNvPr id="2" name="Title 1"/>
          <p:cNvSpPr>
            <a:spLocks noGrp="1"/>
          </p:cNvSpPr>
          <p:nvPr>
            <p:ph type="title"/>
          </p:nvPr>
        </p:nvSpPr>
        <p:spPr>
          <a:xfrm>
            <a:off x="383699" y="329485"/>
            <a:ext cx="8229600" cy="664817"/>
          </a:xfrm>
        </p:spPr>
        <p:txBody>
          <a:bodyPr/>
          <a:lstStyle/>
          <a:p>
            <a:r>
              <a:rPr lang="en-US" b="1" kern="0" dirty="0">
                <a:solidFill>
                  <a:schemeClr val="tx2"/>
                </a:solidFill>
                <a:effectLst>
                  <a:outerShdw blurRad="38100" dist="38100" dir="2700000" algn="tl">
                    <a:srgbClr val="000000">
                      <a:alpha val="43137"/>
                    </a:srgbClr>
                  </a:outerShdw>
                </a:effectLst>
              </a:rPr>
              <a:t>THz </a:t>
            </a:r>
            <a:r>
              <a:rPr lang="en-US" b="1" kern="0" dirty="0" err="1">
                <a:solidFill>
                  <a:schemeClr val="tx2"/>
                </a:solidFill>
                <a:effectLst>
                  <a:outerShdw blurRad="38100" dist="38100" dir="2700000" algn="tl">
                    <a:srgbClr val="000000">
                      <a:alpha val="43137"/>
                    </a:srgbClr>
                  </a:outerShdw>
                </a:effectLst>
              </a:rPr>
              <a:t>Phononics</a:t>
            </a:r>
            <a:r>
              <a:rPr lang="en-US" b="1" kern="0" dirty="0">
                <a:solidFill>
                  <a:schemeClr val="tx2"/>
                </a:solidFill>
                <a:effectLst>
                  <a:outerShdw blurRad="38100" dist="38100" dir="2700000" algn="tl">
                    <a:srgbClr val="000000">
                      <a:alpha val="43137"/>
                    </a:srgbClr>
                  </a:outerShdw>
                </a:effectLst>
              </a:rPr>
              <a:t> in </a:t>
            </a:r>
            <a:r>
              <a:rPr lang="en-US" b="1" kern="0" dirty="0" err="1">
                <a:solidFill>
                  <a:schemeClr val="tx2"/>
                </a:solidFill>
                <a:effectLst>
                  <a:outerShdw blurRad="38100" dist="38100" dir="2700000" algn="tl">
                    <a:srgbClr val="000000">
                      <a:alpha val="43137"/>
                    </a:srgbClr>
                  </a:outerShdw>
                </a:effectLst>
              </a:rPr>
              <a:t>Liq</a:t>
            </a:r>
            <a:r>
              <a:rPr lang="en-US" b="1" kern="0" dirty="0">
                <a:solidFill>
                  <a:schemeClr val="tx2"/>
                </a:solidFill>
                <a:effectLst>
                  <a:outerShdw blurRad="38100" dist="38100" dir="2700000" algn="tl">
                    <a:srgbClr val="000000">
                      <a:alpha val="43137"/>
                    </a:srgbClr>
                  </a:outerShdw>
                </a:effectLst>
              </a:rPr>
              <a:t> Crystals</a:t>
            </a:r>
            <a:endParaRPr lang="en-029" b="1" kern="0"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6787972"/>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2">
            <a:extLst>
              <a:ext uri="{FF2B5EF4-FFF2-40B4-BE49-F238E27FC236}">
                <a16:creationId xmlns:a16="http://schemas.microsoft.com/office/drawing/2014/main" id="{BE438048-7079-4ECC-854E-AFFC34FBB309}"/>
              </a:ext>
            </a:extLst>
          </p:cNvPr>
          <p:cNvGrpSpPr>
            <a:grpSpLocks/>
          </p:cNvGrpSpPr>
          <p:nvPr/>
        </p:nvGrpSpPr>
        <p:grpSpPr bwMode="auto">
          <a:xfrm>
            <a:off x="7539038" y="1339850"/>
            <a:ext cx="996950" cy="885825"/>
            <a:chOff x="3604785" y="1347789"/>
            <a:chExt cx="997904" cy="884867"/>
          </a:xfrm>
        </p:grpSpPr>
        <p:pic>
          <p:nvPicPr>
            <p:cNvPr id="9278" name="Picture 3">
              <a:extLst>
                <a:ext uri="{FF2B5EF4-FFF2-40B4-BE49-F238E27FC236}">
                  <a16:creationId xmlns:a16="http://schemas.microsoft.com/office/drawing/2014/main" id="{4DB59A5A-8550-4D47-9CEE-AC6B69B46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422" y="1445195"/>
              <a:ext cx="814387" cy="71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9" name="Picture 4">
              <a:extLst>
                <a:ext uri="{FF2B5EF4-FFF2-40B4-BE49-F238E27FC236}">
                  <a16:creationId xmlns:a16="http://schemas.microsoft.com/office/drawing/2014/main" id="{281F362A-1521-45CE-936D-40627AF89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7594" y="1476718"/>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0" name="Picture 5">
              <a:extLst>
                <a:ext uri="{FF2B5EF4-FFF2-40B4-BE49-F238E27FC236}">
                  <a16:creationId xmlns:a16="http://schemas.microsoft.com/office/drawing/2014/main" id="{17AC1086-EF02-496B-8FE1-254223D1F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399" y="1347789"/>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1" name="Picture 6">
              <a:extLst>
                <a:ext uri="{FF2B5EF4-FFF2-40B4-BE49-F238E27FC236}">
                  <a16:creationId xmlns:a16="http://schemas.microsoft.com/office/drawing/2014/main" id="{314A5E11-4CC6-4EFE-A105-AB38F9D05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9450" y="1419413"/>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2" name="Picture 7">
              <a:extLst>
                <a:ext uri="{FF2B5EF4-FFF2-40B4-BE49-F238E27FC236}">
                  <a16:creationId xmlns:a16="http://schemas.microsoft.com/office/drawing/2014/main" id="{6E9969D6-44E8-43EF-912B-699ED7960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8316" y="1482176"/>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3" name="Picture 8">
              <a:extLst>
                <a:ext uri="{FF2B5EF4-FFF2-40B4-BE49-F238E27FC236}">
                  <a16:creationId xmlns:a16="http://schemas.microsoft.com/office/drawing/2014/main" id="{71678246-EF86-492B-B8A5-A14015335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357" y="1348846"/>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4" name="Picture 9">
              <a:extLst>
                <a:ext uri="{FF2B5EF4-FFF2-40B4-BE49-F238E27FC236}">
                  <a16:creationId xmlns:a16="http://schemas.microsoft.com/office/drawing/2014/main" id="{7CEE71C8-A8CF-4E39-BA67-3A1AB4AF35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4785" y="1992403"/>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5" name="Picture 10">
              <a:extLst>
                <a:ext uri="{FF2B5EF4-FFF2-40B4-BE49-F238E27FC236}">
                  <a16:creationId xmlns:a16="http://schemas.microsoft.com/office/drawing/2014/main" id="{C703B3A6-81ED-4A86-861A-FCB0BBF41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54" y="1865687"/>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6" name="Picture 11">
              <a:extLst>
                <a:ext uri="{FF2B5EF4-FFF2-40B4-BE49-F238E27FC236}">
                  <a16:creationId xmlns:a16="http://schemas.microsoft.com/office/drawing/2014/main" id="{6F937614-2D4C-4CCF-BCBF-AF5F91D15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354" y="1935789"/>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7" name="Picture 12">
              <a:extLst>
                <a:ext uri="{FF2B5EF4-FFF2-40B4-BE49-F238E27FC236}">
                  <a16:creationId xmlns:a16="http://schemas.microsoft.com/office/drawing/2014/main" id="{5957E9D6-752F-462B-96E9-D5631EAF3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8316" y="2000380"/>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8" name="Picture 13">
              <a:extLst>
                <a:ext uri="{FF2B5EF4-FFF2-40B4-BE49-F238E27FC236}">
                  <a16:creationId xmlns:a16="http://schemas.microsoft.com/office/drawing/2014/main" id="{D52E9E1A-6600-4067-BB75-1AFEAA9F2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087" y="1875906"/>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9" name="Picture 14">
              <a:extLst>
                <a:ext uri="{FF2B5EF4-FFF2-40B4-BE49-F238E27FC236}">
                  <a16:creationId xmlns:a16="http://schemas.microsoft.com/office/drawing/2014/main" id="{E58AD4BC-27FA-40E2-BF8A-593337309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2974" y="1622925"/>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0" name="Picture 15">
              <a:extLst>
                <a:ext uri="{FF2B5EF4-FFF2-40B4-BE49-F238E27FC236}">
                  <a16:creationId xmlns:a16="http://schemas.microsoft.com/office/drawing/2014/main" id="{5B3631CC-9CA8-4D9E-887A-8F0D171859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608" y="1739063"/>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1" name="Picture 16">
              <a:extLst>
                <a:ext uri="{FF2B5EF4-FFF2-40B4-BE49-F238E27FC236}">
                  <a16:creationId xmlns:a16="http://schemas.microsoft.com/office/drawing/2014/main" id="{EFFE3C48-7363-4F29-998F-D8589D6D9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372" y="1680471"/>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2" name="Picture 17">
              <a:extLst>
                <a:ext uri="{FF2B5EF4-FFF2-40B4-BE49-F238E27FC236}">
                  <a16:creationId xmlns:a16="http://schemas.microsoft.com/office/drawing/2014/main" id="{0CD6EEC0-A1A7-428F-B797-F4D4E890A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3210" y="1676620"/>
              <a:ext cx="248332" cy="23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19" name="Group 18">
            <a:extLst>
              <a:ext uri="{FF2B5EF4-FFF2-40B4-BE49-F238E27FC236}">
                <a16:creationId xmlns:a16="http://schemas.microsoft.com/office/drawing/2014/main" id="{7DC0E6D7-1A30-4D07-89B5-FBF6D6DA78B6}"/>
              </a:ext>
            </a:extLst>
          </p:cNvPr>
          <p:cNvGrpSpPr>
            <a:grpSpLocks/>
          </p:cNvGrpSpPr>
          <p:nvPr/>
        </p:nvGrpSpPr>
        <p:grpSpPr bwMode="auto">
          <a:xfrm>
            <a:off x="5175250" y="1270000"/>
            <a:ext cx="1014413" cy="1017588"/>
            <a:chOff x="1496350" y="2466735"/>
            <a:chExt cx="1390735" cy="1394982"/>
          </a:xfrm>
        </p:grpSpPr>
        <p:pic>
          <p:nvPicPr>
            <p:cNvPr id="9268" name="Picture 19">
              <a:extLst>
                <a:ext uri="{FF2B5EF4-FFF2-40B4-BE49-F238E27FC236}">
                  <a16:creationId xmlns:a16="http://schemas.microsoft.com/office/drawing/2014/main" id="{DA42D4CF-BECA-4C4C-9350-4BD196F5F9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538" y="2574504"/>
              <a:ext cx="1280533" cy="119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9" name="Picture 6">
              <a:extLst>
                <a:ext uri="{FF2B5EF4-FFF2-40B4-BE49-F238E27FC236}">
                  <a16:creationId xmlns:a16="http://schemas.microsoft.com/office/drawing/2014/main" id="{B20E1F83-9630-416A-9D89-CEFCDDC3AB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697082" y="2623121"/>
              <a:ext cx="428801" cy="22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70" name="Picture 6">
              <a:extLst>
                <a:ext uri="{FF2B5EF4-FFF2-40B4-BE49-F238E27FC236}">
                  <a16:creationId xmlns:a16="http://schemas.microsoft.com/office/drawing/2014/main" id="{D633C9D0-DD15-4AC4-905A-454A408D1A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051241">
              <a:off x="2050791" y="2570107"/>
              <a:ext cx="428801" cy="22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71" name="Picture 6">
              <a:extLst>
                <a:ext uri="{FF2B5EF4-FFF2-40B4-BE49-F238E27FC236}">
                  <a16:creationId xmlns:a16="http://schemas.microsoft.com/office/drawing/2014/main" id="{2A185EBC-0948-4F7A-BD6B-151CC2F84F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69679">
              <a:off x="2340115" y="2718540"/>
              <a:ext cx="428801" cy="22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72" name="Picture 6">
              <a:extLst>
                <a:ext uri="{FF2B5EF4-FFF2-40B4-BE49-F238E27FC236}">
                  <a16:creationId xmlns:a16="http://schemas.microsoft.com/office/drawing/2014/main" id="{30A3123E-37C9-4FFB-8AE2-86D81A6F35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87451">
              <a:off x="2458284" y="3077014"/>
              <a:ext cx="428801" cy="22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73" name="Picture 6">
              <a:extLst>
                <a:ext uri="{FF2B5EF4-FFF2-40B4-BE49-F238E27FC236}">
                  <a16:creationId xmlns:a16="http://schemas.microsoft.com/office/drawing/2014/main" id="{060C6840-CE83-4D3B-ADB4-C775DB0F6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331864">
              <a:off x="2404304" y="3339493"/>
              <a:ext cx="428801" cy="22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74" name="Picture 6">
              <a:extLst>
                <a:ext uri="{FF2B5EF4-FFF2-40B4-BE49-F238E27FC236}">
                  <a16:creationId xmlns:a16="http://schemas.microsoft.com/office/drawing/2014/main" id="{45434EE6-42A3-4EBF-ABB8-E6ECA46D8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002590">
              <a:off x="2135421" y="3536288"/>
              <a:ext cx="428801" cy="22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75" name="Picture 6">
              <a:extLst>
                <a:ext uri="{FF2B5EF4-FFF2-40B4-BE49-F238E27FC236}">
                  <a16:creationId xmlns:a16="http://schemas.microsoft.com/office/drawing/2014/main" id="{6C0C330F-728E-4C27-988B-CDFCEED25B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914795">
              <a:off x="1797073" y="3477718"/>
              <a:ext cx="428801" cy="22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76" name="Picture 6">
              <a:extLst>
                <a:ext uri="{FF2B5EF4-FFF2-40B4-BE49-F238E27FC236}">
                  <a16:creationId xmlns:a16="http://schemas.microsoft.com/office/drawing/2014/main" id="{2FA0C157-EA08-4039-B2AA-609826852A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314096">
              <a:off x="1507701" y="3263292"/>
              <a:ext cx="428801" cy="22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77" name="Picture 6">
              <a:extLst>
                <a:ext uri="{FF2B5EF4-FFF2-40B4-BE49-F238E27FC236}">
                  <a16:creationId xmlns:a16="http://schemas.microsoft.com/office/drawing/2014/main" id="{1D4D1675-CBB8-4199-AADB-6F21A9D88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212185">
              <a:off x="1496350" y="2948466"/>
              <a:ext cx="428801" cy="22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Title 1">
            <a:extLst>
              <a:ext uri="{FF2B5EF4-FFF2-40B4-BE49-F238E27FC236}">
                <a16:creationId xmlns:a16="http://schemas.microsoft.com/office/drawing/2014/main" id="{E98DED02-8F7C-7A45-89C2-19828208358A}"/>
              </a:ext>
            </a:extLst>
          </p:cNvPr>
          <p:cNvSpPr txBox="1">
            <a:spLocks/>
          </p:cNvSpPr>
          <p:nvPr/>
        </p:nvSpPr>
        <p:spPr>
          <a:xfrm>
            <a:off x="550985" y="328246"/>
            <a:ext cx="7218607" cy="5286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kern="0" dirty="0">
                <a:solidFill>
                  <a:schemeClr val="tx2"/>
                </a:solidFill>
                <a:effectLst>
                  <a:outerShdw blurRad="38100" dist="38100" dir="2700000" algn="tl">
                    <a:srgbClr val="000000">
                      <a:alpha val="43137"/>
                    </a:srgbClr>
                  </a:outerShdw>
                </a:effectLst>
              </a:rPr>
              <a:t>CMS: high-pressure SAXS/WAXS</a:t>
            </a:r>
          </a:p>
        </p:txBody>
      </p:sp>
      <p:grpSp>
        <p:nvGrpSpPr>
          <p:cNvPr id="9221" name="Group 78">
            <a:extLst>
              <a:ext uri="{FF2B5EF4-FFF2-40B4-BE49-F238E27FC236}">
                <a16:creationId xmlns:a16="http://schemas.microsoft.com/office/drawing/2014/main" id="{058C8B56-187A-4745-B7C2-AEE52F261C5E}"/>
              </a:ext>
            </a:extLst>
          </p:cNvPr>
          <p:cNvGrpSpPr>
            <a:grpSpLocks/>
          </p:cNvGrpSpPr>
          <p:nvPr/>
        </p:nvGrpSpPr>
        <p:grpSpPr bwMode="auto">
          <a:xfrm>
            <a:off x="5018088" y="2755900"/>
            <a:ext cx="4125912" cy="1985963"/>
            <a:chOff x="10199113" y="2688863"/>
            <a:chExt cx="4561180" cy="2137939"/>
          </a:xfrm>
        </p:grpSpPr>
        <p:cxnSp>
          <p:nvCxnSpPr>
            <p:cNvPr id="31" name="Straight Connector 30">
              <a:extLst>
                <a:ext uri="{FF2B5EF4-FFF2-40B4-BE49-F238E27FC236}">
                  <a16:creationId xmlns:a16="http://schemas.microsoft.com/office/drawing/2014/main" id="{796FE0F1-7E47-4346-8D8E-7B2E37F80EF9}"/>
                </a:ext>
              </a:extLst>
            </p:cNvPr>
            <p:cNvCxnSpPr>
              <a:cxnSpLocks/>
            </p:cNvCxnSpPr>
            <p:nvPr/>
          </p:nvCxnSpPr>
          <p:spPr>
            <a:xfrm>
              <a:off x="10795805" y="2688863"/>
              <a:ext cx="0" cy="2117431"/>
            </a:xfrm>
            <a:prstGeom prst="line">
              <a:avLst/>
            </a:prstGeom>
          </p:spPr>
          <p:style>
            <a:lnRef idx="1">
              <a:schemeClr val="accent1"/>
            </a:lnRef>
            <a:fillRef idx="0">
              <a:schemeClr val="accent1"/>
            </a:fillRef>
            <a:effectRef idx="0">
              <a:schemeClr val="accent1"/>
            </a:effectRef>
            <a:fontRef idx="minor">
              <a:schemeClr val="tx1"/>
            </a:fontRef>
          </p:style>
        </p:cxnSp>
        <p:pic>
          <p:nvPicPr>
            <p:cNvPr id="9263" name="Picture 32">
              <a:extLst>
                <a:ext uri="{FF2B5EF4-FFF2-40B4-BE49-F238E27FC236}">
                  <a16:creationId xmlns:a16="http://schemas.microsoft.com/office/drawing/2014/main" id="{3C61C65A-BD46-4581-B3B4-CF5A72BBF0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9113" y="2689703"/>
              <a:ext cx="1998353" cy="213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4" name="Picture 33">
              <a:extLst>
                <a:ext uri="{FF2B5EF4-FFF2-40B4-BE49-F238E27FC236}">
                  <a16:creationId xmlns:a16="http://schemas.microsoft.com/office/drawing/2014/main" id="{3597BC60-FB79-4A7C-BA1A-D9A39EB943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06489" y="2706794"/>
              <a:ext cx="1707814" cy="211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5" name="Picture 34">
              <a:extLst>
                <a:ext uri="{FF2B5EF4-FFF2-40B4-BE49-F238E27FC236}">
                  <a16:creationId xmlns:a16="http://schemas.microsoft.com/office/drawing/2014/main" id="{A5541CB1-25C8-44E2-BCC7-2596F7F254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31642" y="2780788"/>
              <a:ext cx="828651" cy="188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6" name="Straight Connector 45">
              <a:extLst>
                <a:ext uri="{FF2B5EF4-FFF2-40B4-BE49-F238E27FC236}">
                  <a16:creationId xmlns:a16="http://schemas.microsoft.com/office/drawing/2014/main" id="{10466D08-E747-CB48-9746-4A8E61DF1051}"/>
                </a:ext>
              </a:extLst>
            </p:cNvPr>
            <p:cNvCxnSpPr>
              <a:cxnSpLocks/>
            </p:cNvCxnSpPr>
            <p:nvPr/>
          </p:nvCxnSpPr>
          <p:spPr>
            <a:xfrm>
              <a:off x="10751930" y="2781148"/>
              <a:ext cx="0" cy="1869628"/>
            </a:xfrm>
            <a:prstGeom prst="line">
              <a:avLst/>
            </a:prstGeom>
            <a:ln w="28575">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5DABCC0-7A6C-D740-91A9-FDE89E1083FE}"/>
                </a:ext>
              </a:extLst>
            </p:cNvPr>
            <p:cNvCxnSpPr>
              <a:cxnSpLocks/>
            </p:cNvCxnSpPr>
            <p:nvPr/>
          </p:nvCxnSpPr>
          <p:spPr>
            <a:xfrm>
              <a:off x="13321213" y="2818746"/>
              <a:ext cx="0" cy="1794433"/>
            </a:xfrm>
            <a:prstGeom prst="line">
              <a:avLst/>
            </a:prstGeom>
            <a:ln w="28575">
              <a:prstDash val="dash"/>
            </a:ln>
          </p:spPr>
          <p:style>
            <a:lnRef idx="2">
              <a:schemeClr val="accent1"/>
            </a:lnRef>
            <a:fillRef idx="0">
              <a:schemeClr val="accent1"/>
            </a:fillRef>
            <a:effectRef idx="1">
              <a:schemeClr val="accent1"/>
            </a:effectRef>
            <a:fontRef idx="minor">
              <a:schemeClr val="tx1"/>
            </a:fontRef>
          </p:style>
        </p:cxnSp>
      </p:grpSp>
      <p:sp>
        <p:nvSpPr>
          <p:cNvPr id="9222" name="TextBox 47">
            <a:extLst>
              <a:ext uri="{FF2B5EF4-FFF2-40B4-BE49-F238E27FC236}">
                <a16:creationId xmlns:a16="http://schemas.microsoft.com/office/drawing/2014/main" id="{E49BC427-70A9-4116-A9AB-1DF6805AF6EA}"/>
              </a:ext>
            </a:extLst>
          </p:cNvPr>
          <p:cNvSpPr txBox="1">
            <a:spLocks noChangeArrowheads="1"/>
          </p:cNvSpPr>
          <p:nvPr/>
        </p:nvSpPr>
        <p:spPr bwMode="auto">
          <a:xfrm>
            <a:off x="7210425" y="4662488"/>
            <a:ext cx="8270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sz="1100">
                <a:sym typeface="Wingdings" panose="05000000000000000000" pitchFamily="2" charset="2"/>
              </a:rPr>
              <a:t>Q (Å</a:t>
            </a:r>
            <a:r>
              <a:rPr lang="en-US" altLang="en-US" sz="1100" baseline="30000">
                <a:sym typeface="Wingdings" panose="05000000000000000000" pitchFamily="2" charset="2"/>
              </a:rPr>
              <a:t>-1</a:t>
            </a:r>
            <a:r>
              <a:rPr lang="en-US" altLang="en-US" sz="1100">
                <a:sym typeface="Wingdings" panose="05000000000000000000" pitchFamily="2" charset="2"/>
              </a:rPr>
              <a:t>)</a:t>
            </a:r>
            <a:endParaRPr lang="en-US" altLang="en-US" sz="1100"/>
          </a:p>
        </p:txBody>
      </p:sp>
      <p:sp>
        <p:nvSpPr>
          <p:cNvPr id="9223" name="TextBox 48">
            <a:extLst>
              <a:ext uri="{FF2B5EF4-FFF2-40B4-BE49-F238E27FC236}">
                <a16:creationId xmlns:a16="http://schemas.microsoft.com/office/drawing/2014/main" id="{3724BC6E-D0F0-4C07-95A3-74F352D12F18}"/>
              </a:ext>
            </a:extLst>
          </p:cNvPr>
          <p:cNvSpPr txBox="1">
            <a:spLocks noChangeArrowheads="1"/>
          </p:cNvSpPr>
          <p:nvPr/>
        </p:nvSpPr>
        <p:spPr bwMode="auto">
          <a:xfrm>
            <a:off x="5287963" y="2578100"/>
            <a:ext cx="8080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sz="1200">
                <a:sym typeface="Wingdings" panose="05000000000000000000" pitchFamily="2" charset="2"/>
              </a:rPr>
              <a:t>SAXS</a:t>
            </a:r>
            <a:endParaRPr lang="en-US" altLang="en-US" sz="1200"/>
          </a:p>
        </p:txBody>
      </p:sp>
      <p:sp>
        <p:nvSpPr>
          <p:cNvPr id="9224" name="TextBox 49">
            <a:extLst>
              <a:ext uri="{FF2B5EF4-FFF2-40B4-BE49-F238E27FC236}">
                <a16:creationId xmlns:a16="http://schemas.microsoft.com/office/drawing/2014/main" id="{148F7996-9EDD-488A-9CF0-C1437691221F}"/>
              </a:ext>
            </a:extLst>
          </p:cNvPr>
          <p:cNvSpPr txBox="1">
            <a:spLocks noChangeArrowheads="1"/>
          </p:cNvSpPr>
          <p:nvPr/>
        </p:nvSpPr>
        <p:spPr bwMode="auto">
          <a:xfrm>
            <a:off x="7564438" y="2578100"/>
            <a:ext cx="7413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sz="1200">
                <a:sym typeface="Wingdings" panose="05000000000000000000" pitchFamily="2" charset="2"/>
              </a:rPr>
              <a:t>WAXS</a:t>
            </a:r>
            <a:endParaRPr lang="en-US" altLang="en-US" sz="1200"/>
          </a:p>
        </p:txBody>
      </p:sp>
      <p:sp>
        <p:nvSpPr>
          <p:cNvPr id="9225" name="TextBox 50">
            <a:extLst>
              <a:ext uri="{FF2B5EF4-FFF2-40B4-BE49-F238E27FC236}">
                <a16:creationId xmlns:a16="http://schemas.microsoft.com/office/drawing/2014/main" id="{ECDA4A19-C6E2-4D78-8652-44903FED2E84}"/>
              </a:ext>
            </a:extLst>
          </p:cNvPr>
          <p:cNvSpPr txBox="1">
            <a:spLocks noChangeArrowheads="1"/>
          </p:cNvSpPr>
          <p:nvPr/>
        </p:nvSpPr>
        <p:spPr bwMode="auto">
          <a:xfrm>
            <a:off x="5526088" y="4649788"/>
            <a:ext cx="9382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sz="1100">
                <a:sym typeface="Wingdings" panose="05000000000000000000" pitchFamily="2" charset="2"/>
              </a:rPr>
              <a:t>Q (Å</a:t>
            </a:r>
            <a:r>
              <a:rPr lang="en-US" altLang="en-US" sz="1100" baseline="30000">
                <a:sym typeface="Wingdings" panose="05000000000000000000" pitchFamily="2" charset="2"/>
              </a:rPr>
              <a:t>-1</a:t>
            </a:r>
            <a:r>
              <a:rPr lang="en-US" altLang="en-US" sz="1100">
                <a:sym typeface="Wingdings" panose="05000000000000000000" pitchFamily="2" charset="2"/>
              </a:rPr>
              <a:t>)</a:t>
            </a:r>
            <a:endParaRPr lang="en-US" altLang="en-US" sz="1100"/>
          </a:p>
        </p:txBody>
      </p:sp>
      <p:grpSp>
        <p:nvGrpSpPr>
          <p:cNvPr id="9226" name="Group 51">
            <a:extLst>
              <a:ext uri="{FF2B5EF4-FFF2-40B4-BE49-F238E27FC236}">
                <a16:creationId xmlns:a16="http://schemas.microsoft.com/office/drawing/2014/main" id="{458EE4AD-43B6-4E71-B635-34BE9D77BBCA}"/>
              </a:ext>
            </a:extLst>
          </p:cNvPr>
          <p:cNvGrpSpPr>
            <a:grpSpLocks/>
          </p:cNvGrpSpPr>
          <p:nvPr/>
        </p:nvGrpSpPr>
        <p:grpSpPr bwMode="auto">
          <a:xfrm>
            <a:off x="-304800" y="998538"/>
            <a:ext cx="5181600" cy="1768475"/>
            <a:chOff x="232955" y="1162999"/>
            <a:chExt cx="5181600" cy="1769578"/>
          </a:xfrm>
        </p:grpSpPr>
        <p:pic>
          <p:nvPicPr>
            <p:cNvPr id="9249" name="Picture 52">
              <a:extLst>
                <a:ext uri="{FF2B5EF4-FFF2-40B4-BE49-F238E27FC236}">
                  <a16:creationId xmlns:a16="http://schemas.microsoft.com/office/drawing/2014/main" id="{09BB508A-34C7-4E46-BB7B-D206820193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0155" y="1993892"/>
              <a:ext cx="876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0" name="Picture 53">
              <a:extLst>
                <a:ext uri="{FF2B5EF4-FFF2-40B4-BE49-F238E27FC236}">
                  <a16:creationId xmlns:a16="http://schemas.microsoft.com/office/drawing/2014/main" id="{AFB23D07-23C9-458B-9DE8-1D3D5487A3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8255" y="1384292"/>
              <a:ext cx="1016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1" name="Group 54">
              <a:extLst>
                <a:ext uri="{FF2B5EF4-FFF2-40B4-BE49-F238E27FC236}">
                  <a16:creationId xmlns:a16="http://schemas.microsoft.com/office/drawing/2014/main" id="{B6A64DC0-5401-4846-8597-AB52A29D391C}"/>
                </a:ext>
              </a:extLst>
            </p:cNvPr>
            <p:cNvGrpSpPr>
              <a:grpSpLocks/>
            </p:cNvGrpSpPr>
            <p:nvPr/>
          </p:nvGrpSpPr>
          <p:grpSpPr bwMode="auto">
            <a:xfrm rot="10800000">
              <a:off x="1441673" y="2182482"/>
              <a:ext cx="1062944" cy="605324"/>
              <a:chOff x="597471" y="4171150"/>
              <a:chExt cx="1381313" cy="786628"/>
            </a:xfrm>
          </p:grpSpPr>
          <p:pic>
            <p:nvPicPr>
              <p:cNvPr id="9259" name="Picture 4">
                <a:extLst>
                  <a:ext uri="{FF2B5EF4-FFF2-40B4-BE49-F238E27FC236}">
                    <a16:creationId xmlns:a16="http://schemas.microsoft.com/office/drawing/2014/main" id="{E71AB950-A88B-46F4-8392-F5CE52B40E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3735520" flipH="1">
                <a:off x="1219826" y="4198820"/>
                <a:ext cx="786628" cy="73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60" name="Picture 4">
                <a:extLst>
                  <a:ext uri="{FF2B5EF4-FFF2-40B4-BE49-F238E27FC236}">
                    <a16:creationId xmlns:a16="http://schemas.microsoft.com/office/drawing/2014/main" id="{732155E1-B17D-48BA-8F73-69DFC63B7C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7864480">
                <a:off x="569801" y="4198820"/>
                <a:ext cx="786628" cy="73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Rectangle 64">
                <a:extLst>
                  <a:ext uri="{FF2B5EF4-FFF2-40B4-BE49-F238E27FC236}">
                    <a16:creationId xmlns:a16="http://schemas.microsoft.com/office/drawing/2014/main" id="{C496728B-5851-C347-8D35-9EAEE4D7E182}"/>
                  </a:ext>
                </a:extLst>
              </p:cNvPr>
              <p:cNvSpPr/>
              <p:nvPr/>
            </p:nvSpPr>
            <p:spPr>
              <a:xfrm>
                <a:off x="1272001" y="4484636"/>
                <a:ext cx="20630" cy="10734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cxnSp>
          <p:nvCxnSpPr>
            <p:cNvPr id="56" name="Straight Arrow Connector 55">
              <a:extLst>
                <a:ext uri="{FF2B5EF4-FFF2-40B4-BE49-F238E27FC236}">
                  <a16:creationId xmlns:a16="http://schemas.microsoft.com/office/drawing/2014/main" id="{9533D0CE-E4C9-424D-A4A1-487F3D462CB5}"/>
                </a:ext>
              </a:extLst>
            </p:cNvPr>
            <p:cNvCxnSpPr>
              <a:cxnSpLocks/>
            </p:cNvCxnSpPr>
            <p:nvPr/>
          </p:nvCxnSpPr>
          <p:spPr>
            <a:xfrm>
              <a:off x="661580" y="2516393"/>
              <a:ext cx="8159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Isosceles Triangle 103">
              <a:extLst>
                <a:ext uri="{FF2B5EF4-FFF2-40B4-BE49-F238E27FC236}">
                  <a16:creationId xmlns:a16="http://schemas.microsoft.com/office/drawing/2014/main" id="{4AB39BBC-F552-3E40-81DA-E510627609FD}"/>
                </a:ext>
              </a:extLst>
            </p:cNvPr>
            <p:cNvSpPr/>
            <p:nvPr/>
          </p:nvSpPr>
          <p:spPr>
            <a:xfrm rot="16200000">
              <a:off x="3245078" y="1064612"/>
              <a:ext cx="509905" cy="2867025"/>
            </a:xfrm>
            <a:prstGeom prst="triangle">
              <a:avLst/>
            </a:prstGeom>
            <a:solidFill>
              <a:schemeClr val="accent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54" name="TextBox 57">
              <a:extLst>
                <a:ext uri="{FF2B5EF4-FFF2-40B4-BE49-F238E27FC236}">
                  <a16:creationId xmlns:a16="http://schemas.microsoft.com/office/drawing/2014/main" id="{97A7DD1E-0EB7-4DAA-884B-45023A022216}"/>
                </a:ext>
              </a:extLst>
            </p:cNvPr>
            <p:cNvSpPr txBox="1">
              <a:spLocks noChangeArrowheads="1"/>
            </p:cNvSpPr>
            <p:nvPr/>
          </p:nvSpPr>
          <p:spPr bwMode="auto">
            <a:xfrm>
              <a:off x="232955" y="2202467"/>
              <a:ext cx="16716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a:sym typeface="Wingdings" panose="05000000000000000000" pitchFamily="2" charset="2"/>
                </a:rPr>
                <a:t>         X-ray</a:t>
              </a:r>
              <a:endParaRPr lang="en-US" altLang="en-US"/>
            </a:p>
          </p:txBody>
        </p:sp>
        <p:sp>
          <p:nvSpPr>
            <p:cNvPr id="9255" name="TextBox 58">
              <a:extLst>
                <a:ext uri="{FF2B5EF4-FFF2-40B4-BE49-F238E27FC236}">
                  <a16:creationId xmlns:a16="http://schemas.microsoft.com/office/drawing/2014/main" id="{3794D095-26D8-4B08-BA2F-854013CA3B70}"/>
                </a:ext>
              </a:extLst>
            </p:cNvPr>
            <p:cNvSpPr txBox="1">
              <a:spLocks noChangeArrowheads="1"/>
            </p:cNvSpPr>
            <p:nvPr/>
          </p:nvSpPr>
          <p:spPr bwMode="auto">
            <a:xfrm>
              <a:off x="1604555" y="1973867"/>
              <a:ext cx="716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a:sym typeface="Wingdings" panose="05000000000000000000" pitchFamily="2" charset="2"/>
                </a:rPr>
                <a:t>DAC</a:t>
              </a:r>
              <a:endParaRPr lang="en-US" altLang="en-US"/>
            </a:p>
          </p:txBody>
        </p:sp>
        <p:sp>
          <p:nvSpPr>
            <p:cNvPr id="60" name="Right Triangle 59">
              <a:extLst>
                <a:ext uri="{FF2B5EF4-FFF2-40B4-BE49-F238E27FC236}">
                  <a16:creationId xmlns:a16="http://schemas.microsoft.com/office/drawing/2014/main" id="{09929D39-AB6F-D140-A9A1-06363097C70A}"/>
                </a:ext>
              </a:extLst>
            </p:cNvPr>
            <p:cNvSpPr/>
            <p:nvPr/>
          </p:nvSpPr>
          <p:spPr>
            <a:xfrm flipH="1">
              <a:off x="1977618" y="1788864"/>
              <a:ext cx="1425575" cy="717998"/>
            </a:xfrm>
            <a:prstGeom prst="rtTriangle">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57" name="TextBox 60">
              <a:extLst>
                <a:ext uri="{FF2B5EF4-FFF2-40B4-BE49-F238E27FC236}">
                  <a16:creationId xmlns:a16="http://schemas.microsoft.com/office/drawing/2014/main" id="{05EB8D6A-49CF-4D99-9D68-16488E8ED2D7}"/>
                </a:ext>
              </a:extLst>
            </p:cNvPr>
            <p:cNvSpPr txBox="1">
              <a:spLocks noChangeArrowheads="1"/>
            </p:cNvSpPr>
            <p:nvPr/>
          </p:nvSpPr>
          <p:spPr bwMode="auto">
            <a:xfrm rot="553474">
              <a:off x="3445550" y="1162999"/>
              <a:ext cx="8077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a:sym typeface="Wingdings" panose="05000000000000000000" pitchFamily="2" charset="2"/>
                </a:rPr>
                <a:t>WAXS</a:t>
              </a:r>
              <a:endParaRPr lang="en-US" altLang="en-US"/>
            </a:p>
          </p:txBody>
        </p:sp>
        <p:sp>
          <p:nvSpPr>
            <p:cNvPr id="9258" name="TextBox 61">
              <a:extLst>
                <a:ext uri="{FF2B5EF4-FFF2-40B4-BE49-F238E27FC236}">
                  <a16:creationId xmlns:a16="http://schemas.microsoft.com/office/drawing/2014/main" id="{E27D4798-7E2A-468F-A04A-2E4FD486649A}"/>
                </a:ext>
              </a:extLst>
            </p:cNvPr>
            <p:cNvSpPr txBox="1">
              <a:spLocks noChangeArrowheads="1"/>
            </p:cNvSpPr>
            <p:nvPr/>
          </p:nvSpPr>
          <p:spPr bwMode="auto">
            <a:xfrm rot="781694">
              <a:off x="4688420" y="1780562"/>
              <a:ext cx="716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a:sym typeface="Wingdings" panose="05000000000000000000" pitchFamily="2" charset="2"/>
                </a:rPr>
                <a:t>SAXS</a:t>
              </a:r>
              <a:endParaRPr lang="en-US" altLang="en-US"/>
            </a:p>
          </p:txBody>
        </p:sp>
      </p:grpSp>
      <p:sp>
        <p:nvSpPr>
          <p:cNvPr id="9227" name="TextBox 65">
            <a:extLst>
              <a:ext uri="{FF2B5EF4-FFF2-40B4-BE49-F238E27FC236}">
                <a16:creationId xmlns:a16="http://schemas.microsoft.com/office/drawing/2014/main" id="{5AA76CDC-F217-4E68-A7B8-75D305A7AD6A}"/>
              </a:ext>
            </a:extLst>
          </p:cNvPr>
          <p:cNvSpPr txBox="1">
            <a:spLocks noChangeArrowheads="1"/>
          </p:cNvSpPr>
          <p:nvPr/>
        </p:nvSpPr>
        <p:spPr bwMode="auto">
          <a:xfrm>
            <a:off x="71154" y="2809123"/>
            <a:ext cx="51461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r>
              <a:rPr lang="en-US" altLang="en-US" sz="2000" dirty="0"/>
              <a:t>Simultaneous SAXS/WAXS on DAC @ 17keV</a:t>
            </a:r>
          </a:p>
        </p:txBody>
      </p:sp>
      <p:sp>
        <p:nvSpPr>
          <p:cNvPr id="68" name="TextBox 67">
            <a:extLst>
              <a:ext uri="{FF2B5EF4-FFF2-40B4-BE49-F238E27FC236}">
                <a16:creationId xmlns:a16="http://schemas.microsoft.com/office/drawing/2014/main" id="{27743188-C9EB-AD4F-8CE3-87725A17CB8E}"/>
              </a:ext>
            </a:extLst>
          </p:cNvPr>
          <p:cNvSpPr txBox="1"/>
          <p:nvPr/>
        </p:nvSpPr>
        <p:spPr>
          <a:xfrm>
            <a:off x="4800600" y="1066800"/>
            <a:ext cx="2087563" cy="276225"/>
          </a:xfrm>
          <a:prstGeom prst="rect">
            <a:avLst/>
          </a:prstGeom>
          <a:noFill/>
        </p:spPr>
        <p:txBody>
          <a:bodyPr>
            <a:spAutoFit/>
          </a:bodyPr>
          <a:lstStyle/>
          <a:p>
            <a:pPr marL="117475" indent="-117475">
              <a:spcBef>
                <a:spcPts val="0"/>
              </a:spcBef>
              <a:spcAft>
                <a:spcPts val="300"/>
              </a:spcAft>
              <a:defRPr/>
            </a:pPr>
            <a:r>
              <a:rPr lang="en-US" sz="1200" dirty="0" err="1">
                <a:latin typeface="+mj-lt"/>
                <a:cs typeface="Arial Narrow"/>
                <a:sym typeface="Wingdings"/>
              </a:rPr>
              <a:t>PbSe</a:t>
            </a:r>
            <a:r>
              <a:rPr lang="en-US" sz="1200" dirty="0">
                <a:latin typeface="+mj-lt"/>
                <a:cs typeface="Arial Narrow"/>
                <a:sym typeface="Wingdings"/>
              </a:rPr>
              <a:t> nanoparticle</a:t>
            </a:r>
            <a:endParaRPr lang="en-US" sz="1200" dirty="0">
              <a:latin typeface="+mj-lt"/>
              <a:cs typeface="Arial Narrow"/>
            </a:endParaRPr>
          </a:p>
        </p:txBody>
      </p:sp>
      <p:sp>
        <p:nvSpPr>
          <p:cNvPr id="69" name="TextBox 68">
            <a:extLst>
              <a:ext uri="{FF2B5EF4-FFF2-40B4-BE49-F238E27FC236}">
                <a16:creationId xmlns:a16="http://schemas.microsoft.com/office/drawing/2014/main" id="{7ED8BB0A-E940-1647-A5A1-6F4F2338ABF9}"/>
              </a:ext>
            </a:extLst>
          </p:cNvPr>
          <p:cNvSpPr txBox="1"/>
          <p:nvPr/>
        </p:nvSpPr>
        <p:spPr>
          <a:xfrm>
            <a:off x="7086600" y="1066800"/>
            <a:ext cx="2087563" cy="276225"/>
          </a:xfrm>
          <a:prstGeom prst="rect">
            <a:avLst/>
          </a:prstGeom>
          <a:noFill/>
        </p:spPr>
        <p:txBody>
          <a:bodyPr>
            <a:spAutoFit/>
          </a:bodyPr>
          <a:lstStyle/>
          <a:p>
            <a:pPr marL="117475" indent="-117475">
              <a:spcBef>
                <a:spcPts val="0"/>
              </a:spcBef>
              <a:spcAft>
                <a:spcPts val="300"/>
              </a:spcAft>
              <a:defRPr/>
            </a:pPr>
            <a:r>
              <a:rPr lang="en-US" sz="1200" dirty="0">
                <a:latin typeface="+mj-lt"/>
                <a:cs typeface="Arial Narrow"/>
                <a:sym typeface="Wingdings"/>
              </a:rPr>
              <a:t>FCC superlattice</a:t>
            </a:r>
            <a:endParaRPr lang="en-US" sz="1200" dirty="0">
              <a:latin typeface="+mj-lt"/>
              <a:cs typeface="Arial Narrow"/>
            </a:endParaRPr>
          </a:p>
        </p:txBody>
      </p:sp>
      <p:sp>
        <p:nvSpPr>
          <p:cNvPr id="70" name="Arrow: Right 117">
            <a:extLst>
              <a:ext uri="{FF2B5EF4-FFF2-40B4-BE49-F238E27FC236}">
                <a16:creationId xmlns:a16="http://schemas.microsoft.com/office/drawing/2014/main" id="{FD6887E2-2845-304D-BC54-49BDB6952FA2}"/>
              </a:ext>
            </a:extLst>
          </p:cNvPr>
          <p:cNvSpPr/>
          <p:nvPr/>
        </p:nvSpPr>
        <p:spPr>
          <a:xfrm>
            <a:off x="6537325" y="1755775"/>
            <a:ext cx="714375" cy="241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31" name="TextBox 70">
            <a:extLst>
              <a:ext uri="{FF2B5EF4-FFF2-40B4-BE49-F238E27FC236}">
                <a16:creationId xmlns:a16="http://schemas.microsoft.com/office/drawing/2014/main" id="{195F4244-633C-4BFF-B5BD-176DE9C3DCB1}"/>
              </a:ext>
            </a:extLst>
          </p:cNvPr>
          <p:cNvSpPr txBox="1">
            <a:spLocks noChangeArrowheads="1"/>
          </p:cNvSpPr>
          <p:nvPr/>
        </p:nvSpPr>
        <p:spPr bwMode="auto">
          <a:xfrm>
            <a:off x="5879691" y="1487488"/>
            <a:ext cx="2087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sz="1200" dirty="0">
                <a:sym typeface="Wingdings" panose="05000000000000000000" pitchFamily="2" charset="2"/>
              </a:rPr>
              <a:t>Self-assembly</a:t>
            </a:r>
            <a:endParaRPr lang="en-US" altLang="en-US" sz="1200" dirty="0"/>
          </a:p>
        </p:txBody>
      </p:sp>
      <p:sp>
        <p:nvSpPr>
          <p:cNvPr id="9232" name="TextBox 71">
            <a:extLst>
              <a:ext uri="{FF2B5EF4-FFF2-40B4-BE49-F238E27FC236}">
                <a16:creationId xmlns:a16="http://schemas.microsoft.com/office/drawing/2014/main" id="{6CE1BC45-68FA-43F7-B844-697283F0150E}"/>
              </a:ext>
            </a:extLst>
          </p:cNvPr>
          <p:cNvSpPr txBox="1">
            <a:spLocks noChangeArrowheads="1"/>
          </p:cNvSpPr>
          <p:nvPr/>
        </p:nvSpPr>
        <p:spPr bwMode="auto">
          <a:xfrm>
            <a:off x="5837238" y="1965325"/>
            <a:ext cx="2087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sz="1200">
                <a:sym typeface="Wingdings" panose="05000000000000000000" pitchFamily="2" charset="2"/>
              </a:rPr>
              <a:t>Solution process</a:t>
            </a:r>
            <a:endParaRPr lang="en-US" altLang="en-US" sz="1200"/>
          </a:p>
        </p:txBody>
      </p:sp>
      <p:cxnSp>
        <p:nvCxnSpPr>
          <p:cNvPr id="73" name="Straight Arrow Connector 72">
            <a:extLst>
              <a:ext uri="{FF2B5EF4-FFF2-40B4-BE49-F238E27FC236}">
                <a16:creationId xmlns:a16="http://schemas.microsoft.com/office/drawing/2014/main" id="{45D8DF20-C616-3449-9389-BF134D302BCD}"/>
              </a:ext>
            </a:extLst>
          </p:cNvPr>
          <p:cNvCxnSpPr/>
          <p:nvPr/>
        </p:nvCxnSpPr>
        <p:spPr>
          <a:xfrm>
            <a:off x="5437188" y="2322513"/>
            <a:ext cx="498475" cy="0"/>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9234" name="TextBox 73">
            <a:extLst>
              <a:ext uri="{FF2B5EF4-FFF2-40B4-BE49-F238E27FC236}">
                <a16:creationId xmlns:a16="http://schemas.microsoft.com/office/drawing/2014/main" id="{58E886A7-D456-4724-9217-93DA5BC15882}"/>
              </a:ext>
            </a:extLst>
          </p:cNvPr>
          <p:cNvSpPr txBox="1">
            <a:spLocks noChangeArrowheads="1"/>
          </p:cNvSpPr>
          <p:nvPr/>
        </p:nvSpPr>
        <p:spPr bwMode="auto">
          <a:xfrm>
            <a:off x="5437188" y="2325688"/>
            <a:ext cx="498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sz="1200">
                <a:sym typeface="Wingdings" panose="05000000000000000000" pitchFamily="2" charset="2"/>
              </a:rPr>
              <a:t>8nm</a:t>
            </a:r>
            <a:endParaRPr lang="en-US" altLang="en-US" sz="1200"/>
          </a:p>
        </p:txBody>
      </p:sp>
      <p:cxnSp>
        <p:nvCxnSpPr>
          <p:cNvPr id="75" name="Straight Arrow Connector 74">
            <a:extLst>
              <a:ext uri="{FF2B5EF4-FFF2-40B4-BE49-F238E27FC236}">
                <a16:creationId xmlns:a16="http://schemas.microsoft.com/office/drawing/2014/main" id="{6DBA3551-6ADD-6945-8BC1-84EED07A5F6C}"/>
              </a:ext>
            </a:extLst>
          </p:cNvPr>
          <p:cNvCxnSpPr>
            <a:cxnSpLocks/>
          </p:cNvCxnSpPr>
          <p:nvPr/>
        </p:nvCxnSpPr>
        <p:spPr>
          <a:xfrm>
            <a:off x="7712075" y="2286000"/>
            <a:ext cx="517525" cy="9525"/>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9236" name="TextBox 75">
            <a:extLst>
              <a:ext uri="{FF2B5EF4-FFF2-40B4-BE49-F238E27FC236}">
                <a16:creationId xmlns:a16="http://schemas.microsoft.com/office/drawing/2014/main" id="{19CCA1C6-AF45-4E38-ACD2-9A4E7A0E3B8C}"/>
              </a:ext>
            </a:extLst>
          </p:cNvPr>
          <p:cNvSpPr txBox="1">
            <a:spLocks noChangeArrowheads="1"/>
          </p:cNvSpPr>
          <p:nvPr/>
        </p:nvSpPr>
        <p:spPr bwMode="auto">
          <a:xfrm>
            <a:off x="7467600" y="2314575"/>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spcAft>
                <a:spcPts val="300"/>
              </a:spcAft>
            </a:pPr>
            <a:r>
              <a:rPr lang="en-US" altLang="en-US" sz="1200">
                <a:sym typeface="Wingdings" panose="05000000000000000000" pitchFamily="2" charset="2"/>
              </a:rPr>
              <a:t>14nm</a:t>
            </a:r>
            <a:endParaRPr lang="en-US" altLang="en-US" sz="1200"/>
          </a:p>
        </p:txBody>
      </p:sp>
      <p:sp>
        <p:nvSpPr>
          <p:cNvPr id="9237" name="Rectangle 76">
            <a:extLst>
              <a:ext uri="{FF2B5EF4-FFF2-40B4-BE49-F238E27FC236}">
                <a16:creationId xmlns:a16="http://schemas.microsoft.com/office/drawing/2014/main" id="{3DCF5723-F0E0-4CB1-BD6D-3885B6D819C2}"/>
              </a:ext>
            </a:extLst>
          </p:cNvPr>
          <p:cNvSpPr>
            <a:spLocks noChangeArrowheads="1"/>
          </p:cNvSpPr>
          <p:nvPr/>
        </p:nvSpPr>
        <p:spPr bwMode="auto">
          <a:xfrm>
            <a:off x="0" y="6324600"/>
            <a:ext cx="91440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600" b="1" i="1">
                <a:solidFill>
                  <a:schemeClr val="tx1"/>
                </a:solidFill>
                <a:latin typeface="Times New Roman" panose="02020603050405020304" pitchFamily="18" charset="0"/>
                <a:ea typeface="MS PGothic" panose="020B0600070205080204" pitchFamily="34" charset="-128"/>
              </a:defRPr>
            </a:lvl1pPr>
            <a:lvl2pPr marL="742950" indent="-285750">
              <a:defRPr sz="1600" b="1" i="1">
                <a:solidFill>
                  <a:schemeClr val="tx1"/>
                </a:solidFill>
                <a:latin typeface="Times New Roman" panose="02020603050405020304" pitchFamily="18" charset="0"/>
                <a:ea typeface="MS PGothic" panose="020B0600070205080204" pitchFamily="34" charset="-128"/>
              </a:defRPr>
            </a:lvl2pPr>
            <a:lvl3pPr marL="1143000" indent="-228600">
              <a:defRPr sz="1600" b="1" i="1">
                <a:solidFill>
                  <a:schemeClr val="tx1"/>
                </a:solidFill>
                <a:latin typeface="Times New Roman" panose="02020603050405020304" pitchFamily="18" charset="0"/>
                <a:ea typeface="MS PGothic" panose="020B0600070205080204" pitchFamily="34" charset="-128"/>
              </a:defRPr>
            </a:lvl3pPr>
            <a:lvl4pPr marL="1600200" indent="-228600">
              <a:defRPr sz="1600" b="1" i="1">
                <a:solidFill>
                  <a:schemeClr val="tx1"/>
                </a:solidFill>
                <a:latin typeface="Times New Roman" panose="02020603050405020304" pitchFamily="18" charset="0"/>
                <a:ea typeface="MS PGothic" panose="020B0600070205080204" pitchFamily="34" charset="-128"/>
              </a:defRPr>
            </a:lvl4pPr>
            <a:lvl5pPr marL="2057400" indent="-228600">
              <a:defRPr sz="1600" b="1" i="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600" b="1" i="1">
                <a:solidFill>
                  <a:schemeClr val="tx1"/>
                </a:solidFill>
                <a:latin typeface="Times New Roman" panose="02020603050405020304" pitchFamily="18" charset="0"/>
                <a:ea typeface="MS PGothic" panose="020B0600070205080204" pitchFamily="34" charset="-128"/>
              </a:defRPr>
            </a:lvl9pPr>
          </a:lstStyle>
          <a:p>
            <a:pPr algn="ctr"/>
            <a:endParaRPr lang="en-US" altLang="en-US"/>
          </a:p>
        </p:txBody>
      </p:sp>
      <p:sp>
        <p:nvSpPr>
          <p:cNvPr id="78" name="TextBox 77">
            <a:extLst>
              <a:ext uri="{FF2B5EF4-FFF2-40B4-BE49-F238E27FC236}">
                <a16:creationId xmlns:a16="http://schemas.microsoft.com/office/drawing/2014/main" id="{7C6B068F-08A3-F044-B5F7-FDEB545F38AA}"/>
              </a:ext>
            </a:extLst>
          </p:cNvPr>
          <p:cNvSpPr txBox="1"/>
          <p:nvPr/>
        </p:nvSpPr>
        <p:spPr>
          <a:xfrm>
            <a:off x="109538" y="3233061"/>
            <a:ext cx="4786312" cy="3139321"/>
          </a:xfrm>
          <a:prstGeom prst="rect">
            <a:avLst/>
          </a:prstGeom>
          <a:noFill/>
        </p:spPr>
        <p:txBody>
          <a:bodyPr>
            <a:spAutoFit/>
          </a:bodyPr>
          <a:lstStyle/>
          <a:p>
            <a:pPr marL="285750" indent="-285750">
              <a:buFont typeface="Arial" panose="020B0604020202020204" pitchFamily="34" charset="0"/>
              <a:buChar char="•"/>
              <a:defRPr/>
            </a:pPr>
            <a:r>
              <a:rPr lang="en-US" dirty="0"/>
              <a:t>Structural characterization from atomic to nanometer scale</a:t>
            </a:r>
          </a:p>
          <a:p>
            <a:pPr marL="285750" indent="-285750">
              <a:buFont typeface="Arial" panose="020B0604020202020204" pitchFamily="34" charset="0"/>
              <a:buChar char="•"/>
              <a:defRPr/>
            </a:pPr>
            <a:r>
              <a:rPr lang="en-US" dirty="0"/>
              <a:t>FCC superlattice starts expansion along &lt;111&gt; with pressure &gt;8 </a:t>
            </a:r>
            <a:r>
              <a:rPr lang="en-US" dirty="0" err="1"/>
              <a:t>GPa</a:t>
            </a:r>
            <a:r>
              <a:rPr lang="en-US" dirty="0"/>
              <a:t>. </a:t>
            </a:r>
          </a:p>
          <a:p>
            <a:pPr marL="285750" indent="-285750">
              <a:buFont typeface="Arial" panose="020B0604020202020204" pitchFamily="34" charset="0"/>
              <a:buChar char="•"/>
              <a:defRPr/>
            </a:pPr>
            <a:r>
              <a:rPr lang="en-US" dirty="0"/>
              <a:t>Phase transition of </a:t>
            </a:r>
            <a:r>
              <a:rPr lang="en-US" dirty="0" err="1"/>
              <a:t>PbSe</a:t>
            </a:r>
            <a:r>
              <a:rPr lang="en-US" dirty="0"/>
              <a:t> superlattice happens at 8 </a:t>
            </a:r>
            <a:r>
              <a:rPr lang="en-US" dirty="0" err="1"/>
              <a:t>GPa</a:t>
            </a:r>
            <a:r>
              <a:rPr lang="en-US" dirty="0"/>
              <a:t> (FCC to orthorhombic). Transition in bulk occurs at 3 </a:t>
            </a:r>
            <a:r>
              <a:rPr lang="en-US" dirty="0" err="1"/>
              <a:t>GPa</a:t>
            </a:r>
            <a:r>
              <a:rPr lang="en-US" dirty="0"/>
              <a:t>. </a:t>
            </a:r>
          </a:p>
          <a:p>
            <a:pPr marL="285750" indent="-285750">
              <a:buFont typeface="Arial" panose="020B0604020202020204" pitchFamily="34" charset="0"/>
              <a:buChar char="•"/>
              <a:defRPr/>
            </a:pPr>
            <a:r>
              <a:rPr lang="en-US" dirty="0"/>
              <a:t>The soft organic ligand is compressed with pressure &lt;8 </a:t>
            </a:r>
            <a:r>
              <a:rPr lang="en-US" dirty="0" err="1"/>
              <a:t>GPa</a:t>
            </a:r>
            <a:r>
              <a:rPr lang="en-US" dirty="0"/>
              <a:t>. </a:t>
            </a:r>
          </a:p>
          <a:p>
            <a:pPr marL="285750" indent="-285750">
              <a:buFont typeface="Arial" panose="020B0604020202020204" pitchFamily="34" charset="0"/>
              <a:buChar char="•"/>
              <a:defRPr/>
            </a:pPr>
            <a:r>
              <a:rPr lang="en-US" dirty="0"/>
              <a:t>The structure recovers at 2 </a:t>
            </a:r>
            <a:r>
              <a:rPr lang="en-US" dirty="0" err="1"/>
              <a:t>GPa</a:t>
            </a:r>
            <a:r>
              <a:rPr lang="en-US" dirty="0"/>
              <a:t> by decreasing pressure. </a:t>
            </a:r>
          </a:p>
        </p:txBody>
      </p:sp>
      <p:grpSp>
        <p:nvGrpSpPr>
          <p:cNvPr id="9239" name="Group 79">
            <a:extLst>
              <a:ext uri="{FF2B5EF4-FFF2-40B4-BE49-F238E27FC236}">
                <a16:creationId xmlns:a16="http://schemas.microsoft.com/office/drawing/2014/main" id="{2E7290CC-E726-4A31-BB05-4D08819D25C6}"/>
              </a:ext>
            </a:extLst>
          </p:cNvPr>
          <p:cNvGrpSpPr>
            <a:grpSpLocks/>
          </p:cNvGrpSpPr>
          <p:nvPr/>
        </p:nvGrpSpPr>
        <p:grpSpPr bwMode="auto">
          <a:xfrm>
            <a:off x="4938713" y="4886325"/>
            <a:ext cx="4129087" cy="1971675"/>
            <a:chOff x="7218069" y="4764825"/>
            <a:chExt cx="4082055" cy="1594727"/>
          </a:xfrm>
        </p:grpSpPr>
        <p:pic>
          <p:nvPicPr>
            <p:cNvPr id="9240" name="Picture 80">
              <a:extLst>
                <a:ext uri="{FF2B5EF4-FFF2-40B4-BE49-F238E27FC236}">
                  <a16:creationId xmlns:a16="http://schemas.microsoft.com/office/drawing/2014/main" id="{F4F17A1A-6533-4CA8-B83E-CA507EBF75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06715" y="4764825"/>
              <a:ext cx="1993409" cy="159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Picture 81">
              <a:extLst>
                <a:ext uri="{FF2B5EF4-FFF2-40B4-BE49-F238E27FC236}">
                  <a16:creationId xmlns:a16="http://schemas.microsoft.com/office/drawing/2014/main" id="{2295285E-C4BF-4036-B9AB-44AB4A3E951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18069" y="4764825"/>
              <a:ext cx="1965572" cy="157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Arrow Connector 82">
              <a:extLst>
                <a:ext uri="{FF2B5EF4-FFF2-40B4-BE49-F238E27FC236}">
                  <a16:creationId xmlns:a16="http://schemas.microsoft.com/office/drawing/2014/main" id="{994C3649-46C6-0D46-939E-5793C973DB18}"/>
                </a:ext>
              </a:extLst>
            </p:cNvPr>
            <p:cNvCxnSpPr/>
            <p:nvPr/>
          </p:nvCxnSpPr>
          <p:spPr>
            <a:xfrm>
              <a:off x="10228212" y="4922757"/>
              <a:ext cx="812958" cy="4583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FED1541D-FE3E-0149-877C-557FAD0038EE}"/>
                </a:ext>
              </a:extLst>
            </p:cNvPr>
            <p:cNvCxnSpPr>
              <a:cxnSpLocks/>
            </p:cNvCxnSpPr>
            <p:nvPr/>
          </p:nvCxnSpPr>
          <p:spPr>
            <a:xfrm>
              <a:off x="7509981" y="5754789"/>
              <a:ext cx="690544" cy="27991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D29F91C4-F8A8-2742-9819-4B66DB78F01B}"/>
                </a:ext>
              </a:extLst>
            </p:cNvPr>
            <p:cNvCxnSpPr>
              <a:cxnSpLocks/>
            </p:cNvCxnSpPr>
            <p:nvPr/>
          </p:nvCxnSpPr>
          <p:spPr>
            <a:xfrm flipV="1">
              <a:off x="8522255" y="5831829"/>
              <a:ext cx="541450" cy="20287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A78C1EEF-E25C-8D47-9547-410FF268A5F9}"/>
                </a:ext>
              </a:extLst>
            </p:cNvPr>
            <p:cNvCxnSpPr>
              <a:cxnSpLocks/>
            </p:cNvCxnSpPr>
            <p:nvPr/>
          </p:nvCxnSpPr>
          <p:spPr>
            <a:xfrm flipH="1" flipV="1">
              <a:off x="7996500" y="4864977"/>
              <a:ext cx="962053" cy="432708"/>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447C5901-939B-414C-8D26-0357E828C8FF}"/>
                </a:ext>
              </a:extLst>
            </p:cNvPr>
            <p:cNvCxnSpPr>
              <a:cxnSpLocks/>
            </p:cNvCxnSpPr>
            <p:nvPr/>
          </p:nvCxnSpPr>
          <p:spPr>
            <a:xfrm flipH="1">
              <a:off x="7558632" y="4854705"/>
              <a:ext cx="254246" cy="68052"/>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D19AD76F-36B6-EF42-B9B4-08F1C888C699}"/>
                </a:ext>
              </a:extLst>
            </p:cNvPr>
            <p:cNvCxnSpPr>
              <a:cxnSpLocks/>
            </p:cNvCxnSpPr>
            <p:nvPr/>
          </p:nvCxnSpPr>
          <p:spPr>
            <a:xfrm flipH="1" flipV="1">
              <a:off x="10137186" y="5675181"/>
              <a:ext cx="827083" cy="249096"/>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6F805A96-E02F-F648-A97C-EC1D9730B533}"/>
                </a:ext>
              </a:extLst>
            </p:cNvPr>
            <p:cNvCxnSpPr>
              <a:cxnSpLocks/>
            </p:cNvCxnSpPr>
            <p:nvPr/>
          </p:nvCxnSpPr>
          <p:spPr>
            <a:xfrm flipH="1" flipV="1">
              <a:off x="9669499" y="4913769"/>
              <a:ext cx="174205" cy="467376"/>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grpSp>
      <p:sp>
        <p:nvSpPr>
          <p:cNvPr id="77" name="TextBox 76">
            <a:extLst>
              <a:ext uri="{FF2B5EF4-FFF2-40B4-BE49-F238E27FC236}">
                <a16:creationId xmlns:a16="http://schemas.microsoft.com/office/drawing/2014/main" id="{41374673-BDBA-42AF-BEEF-BF5008A7B061}"/>
              </a:ext>
            </a:extLst>
          </p:cNvPr>
          <p:cNvSpPr txBox="1"/>
          <p:nvPr/>
        </p:nvSpPr>
        <p:spPr>
          <a:xfrm>
            <a:off x="7389199" y="215680"/>
            <a:ext cx="3441700" cy="671979"/>
          </a:xfrm>
          <a:prstGeom prst="rect">
            <a:avLst/>
          </a:prstGeom>
          <a:noFill/>
        </p:spPr>
        <p:txBody>
          <a:bodyPr>
            <a:spAutoFit/>
          </a:bodyPr>
          <a:lstStyle/>
          <a:p>
            <a:pPr marL="88106" indent="-88106">
              <a:spcBef>
                <a:spcPts val="0"/>
              </a:spcBef>
              <a:spcAft>
                <a:spcPts val="225"/>
              </a:spcAft>
              <a:defRPr/>
            </a:pPr>
            <a:r>
              <a:rPr lang="en-US" sz="1800" dirty="0">
                <a:latin typeface="+mj-lt"/>
                <a:cs typeface="Arial Narrow"/>
                <a:sym typeface="Wingdings"/>
              </a:rPr>
              <a:t>Masa Fukuto </a:t>
            </a:r>
          </a:p>
          <a:p>
            <a:pPr marL="88106" indent="-88106">
              <a:spcBef>
                <a:spcPts val="0"/>
              </a:spcBef>
              <a:spcAft>
                <a:spcPts val="225"/>
              </a:spcAft>
              <a:defRPr/>
            </a:pPr>
            <a:r>
              <a:rPr lang="en-US" sz="1800" dirty="0" err="1">
                <a:latin typeface="+mj-lt"/>
                <a:cs typeface="Arial Narrow"/>
                <a:sym typeface="Wingdings"/>
              </a:rPr>
              <a:t>Ruipeng</a:t>
            </a:r>
            <a:r>
              <a:rPr lang="en-US" sz="1800" dirty="0">
                <a:latin typeface="+mj-lt"/>
                <a:cs typeface="Arial Narrow"/>
                <a:sym typeface="Wingdings"/>
              </a:rPr>
              <a:t> Li</a:t>
            </a:r>
          </a:p>
        </p:txBody>
      </p:sp>
    </p:spTree>
    <p:extLst>
      <p:ext uri="{BB962C8B-B14F-4D97-AF65-F5344CB8AC3E}">
        <p14:creationId xmlns:p14="http://schemas.microsoft.com/office/powerpoint/2010/main" val="3459406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E98DED02-8F7C-7A45-89C2-19828208358A}"/>
              </a:ext>
            </a:extLst>
          </p:cNvPr>
          <p:cNvSpPr txBox="1">
            <a:spLocks/>
          </p:cNvSpPr>
          <p:nvPr/>
        </p:nvSpPr>
        <p:spPr>
          <a:xfrm>
            <a:off x="510345" y="328246"/>
            <a:ext cx="7218607" cy="5286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b="1" kern="0" dirty="0">
                <a:solidFill>
                  <a:schemeClr val="tx2"/>
                </a:solidFill>
                <a:effectLst>
                  <a:outerShdw blurRad="38100" dist="38100" dir="2700000" algn="tl">
                    <a:srgbClr val="000000">
                      <a:alpha val="43137"/>
                    </a:srgbClr>
                  </a:outerShdw>
                </a:effectLst>
              </a:rPr>
              <a:t>CHX: high-pressure XPCS</a:t>
            </a:r>
          </a:p>
        </p:txBody>
      </p:sp>
      <p:sp>
        <p:nvSpPr>
          <p:cNvPr id="77" name="TextBox 76">
            <a:extLst>
              <a:ext uri="{FF2B5EF4-FFF2-40B4-BE49-F238E27FC236}">
                <a16:creationId xmlns:a16="http://schemas.microsoft.com/office/drawing/2014/main" id="{41374673-BDBA-42AF-BEEF-BF5008A7B061}"/>
              </a:ext>
            </a:extLst>
          </p:cNvPr>
          <p:cNvSpPr txBox="1"/>
          <p:nvPr/>
        </p:nvSpPr>
        <p:spPr>
          <a:xfrm>
            <a:off x="7389199" y="215680"/>
            <a:ext cx="3441700" cy="671979"/>
          </a:xfrm>
          <a:prstGeom prst="rect">
            <a:avLst/>
          </a:prstGeom>
          <a:noFill/>
        </p:spPr>
        <p:txBody>
          <a:bodyPr>
            <a:spAutoFit/>
          </a:bodyPr>
          <a:lstStyle/>
          <a:p>
            <a:pPr marL="88106" indent="-88106">
              <a:spcBef>
                <a:spcPts val="0"/>
              </a:spcBef>
              <a:spcAft>
                <a:spcPts val="225"/>
              </a:spcAft>
              <a:defRPr/>
            </a:pPr>
            <a:r>
              <a:rPr lang="en-US" sz="1800" dirty="0">
                <a:latin typeface="+mj-lt"/>
                <a:cs typeface="Arial Narrow"/>
                <a:sym typeface="Wingdings"/>
              </a:rPr>
              <a:t>A. </a:t>
            </a:r>
            <a:r>
              <a:rPr lang="en-US" sz="1800" dirty="0" err="1">
                <a:latin typeface="+mj-lt"/>
                <a:cs typeface="Arial Narrow"/>
                <a:sym typeface="Wingdings"/>
              </a:rPr>
              <a:t>Fluerasu</a:t>
            </a:r>
            <a:endParaRPr lang="en-US" sz="1800" dirty="0">
              <a:latin typeface="+mj-lt"/>
              <a:cs typeface="Arial Narrow"/>
              <a:sym typeface="Wingdings"/>
            </a:endParaRPr>
          </a:p>
          <a:p>
            <a:pPr marL="88106" indent="-88106">
              <a:spcBef>
                <a:spcPts val="0"/>
              </a:spcBef>
              <a:spcAft>
                <a:spcPts val="225"/>
              </a:spcAft>
              <a:defRPr/>
            </a:pPr>
            <a:r>
              <a:rPr lang="en-US" dirty="0">
                <a:latin typeface="+mj-lt"/>
                <a:cs typeface="Arial Narrow"/>
                <a:sym typeface="Wingdings"/>
              </a:rPr>
              <a:t>L. Wiegart</a:t>
            </a:r>
            <a:endParaRPr lang="en-US" sz="1800" dirty="0">
              <a:latin typeface="+mj-lt"/>
              <a:cs typeface="Arial Narrow"/>
              <a:sym typeface="Wingdings"/>
            </a:endParaRPr>
          </a:p>
        </p:txBody>
      </p:sp>
      <p:sp>
        <p:nvSpPr>
          <p:cNvPr id="2" name="TextBox 1">
            <a:extLst>
              <a:ext uri="{FF2B5EF4-FFF2-40B4-BE49-F238E27FC236}">
                <a16:creationId xmlns:a16="http://schemas.microsoft.com/office/drawing/2014/main" id="{E20D0355-8E36-4347-BB19-2F8F469587DE}"/>
              </a:ext>
            </a:extLst>
          </p:cNvPr>
          <p:cNvSpPr txBox="1"/>
          <p:nvPr/>
        </p:nvSpPr>
        <p:spPr>
          <a:xfrm>
            <a:off x="259282" y="1251659"/>
            <a:ext cx="8596483" cy="5016758"/>
          </a:xfrm>
          <a:prstGeom prst="rect">
            <a:avLst/>
          </a:prstGeom>
          <a:noFill/>
        </p:spPr>
        <p:txBody>
          <a:bodyPr wrap="square" rtlCol="0">
            <a:spAutoFit/>
          </a:bodyPr>
          <a:lstStyle/>
          <a:p>
            <a:r>
              <a:rPr lang="en-US" sz="2000" dirty="0"/>
              <a:t>X-ray photon correlation spectroscopy (XPCS): by taking a series of speckle patterns with coherent beam, the characteristic relaxation times can be determined from sub-millisecond to thousands of seconds (Sutton </a:t>
            </a:r>
            <a:r>
              <a:rPr lang="en-US" sz="2000" i="1" dirty="0"/>
              <a:t>et al</a:t>
            </a:r>
            <a:r>
              <a:rPr lang="en-US" sz="2000" dirty="0"/>
              <a:t>. </a:t>
            </a:r>
            <a:r>
              <a:rPr lang="en-US" sz="2000" i="1" dirty="0"/>
              <a:t>Nature </a:t>
            </a:r>
            <a:r>
              <a:rPr lang="en-US" sz="2000" dirty="0"/>
              <a:t>1991). </a:t>
            </a:r>
          </a:p>
          <a:p>
            <a:pPr marL="285750" indent="-285750">
              <a:buFont typeface="Wingdings" panose="05000000000000000000" pitchFamily="2" charset="2"/>
              <a:buChar char="à"/>
            </a:pPr>
            <a:r>
              <a:rPr lang="en-US" sz="2000" dirty="0"/>
              <a:t>diffusion coefficient in glass materials, and viscosity change during melting or solidification</a:t>
            </a:r>
          </a:p>
          <a:p>
            <a:pPr marL="285750" indent="-285750">
              <a:buFont typeface="Wingdings" panose="05000000000000000000" pitchFamily="2" charset="2"/>
              <a:buChar char="à"/>
            </a:pPr>
            <a:endParaRPr lang="en-US" sz="2000" dirty="0"/>
          </a:p>
          <a:p>
            <a:r>
              <a:rPr lang="en-US" sz="2000" dirty="0"/>
              <a:t>Measurement of diffusion coefficients at high pressure is of great interest for understanding the dynamics of Earth’s interior (melts and glasses at conditions of Earth’s deep interior). </a:t>
            </a:r>
          </a:p>
          <a:p>
            <a:endParaRPr lang="en-US" sz="2000" dirty="0"/>
          </a:p>
          <a:p>
            <a:r>
              <a:rPr lang="en-US" sz="2000" dirty="0"/>
              <a:t>Unique simultaneous small-angle (10µm) and wide-angle (2-3µm) XPCS with energy up to 18 </a:t>
            </a:r>
            <a:r>
              <a:rPr lang="en-US" sz="2000" dirty="0" err="1"/>
              <a:t>keV</a:t>
            </a:r>
            <a:endParaRPr lang="en-US" sz="2000" dirty="0"/>
          </a:p>
          <a:p>
            <a:pPr marL="342900" indent="-342900">
              <a:buFont typeface="Wingdings" panose="05000000000000000000" pitchFamily="2" charset="2"/>
              <a:buChar char="à"/>
            </a:pPr>
            <a:r>
              <a:rPr lang="en-US" sz="2000" dirty="0"/>
              <a:t>unique to study motion of </a:t>
            </a:r>
            <a:r>
              <a:rPr lang="en-US" sz="2000" dirty="0" err="1"/>
              <a:t>nano</a:t>
            </a:r>
            <a:r>
              <a:rPr lang="en-US" sz="2000" dirty="0"/>
              <a:t>-particles or clusters at slow viscous state with SA-XPCS, and the atomic motion in the lattice using WA-XPCS. </a:t>
            </a:r>
          </a:p>
          <a:p>
            <a:pPr marL="342900" indent="-342900">
              <a:buFont typeface="Wingdings" panose="05000000000000000000" pitchFamily="2" charset="2"/>
              <a:buChar char="à"/>
            </a:pPr>
            <a:r>
              <a:rPr lang="en-US" sz="2000" dirty="0"/>
              <a:t>Integrate DAC science. </a:t>
            </a:r>
          </a:p>
        </p:txBody>
      </p:sp>
    </p:spTree>
    <p:extLst>
      <p:ext uri="{BB962C8B-B14F-4D97-AF65-F5344CB8AC3E}">
        <p14:creationId xmlns:p14="http://schemas.microsoft.com/office/powerpoint/2010/main" val="931654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 y="1057642"/>
            <a:ext cx="8938260" cy="3139321"/>
          </a:xfrm>
          <a:prstGeom prst="rect">
            <a:avLst/>
          </a:prstGeom>
        </p:spPr>
        <p:txBody>
          <a:bodyPr wrap="square">
            <a:spAutoFit/>
          </a:bodyPr>
          <a:lstStyle/>
          <a:p>
            <a:pPr marL="285750" indent="-285750">
              <a:buFont typeface="Arial" panose="020B0604020202020204" pitchFamily="34" charset="0"/>
              <a:buChar char="•"/>
            </a:pPr>
            <a:r>
              <a:rPr lang="en-US" sz="2200" dirty="0"/>
              <a:t>Emphasis on operando, structural and chemical surface reactions including:</a:t>
            </a:r>
          </a:p>
          <a:p>
            <a:pPr marL="742950" lvl="1" indent="-285750">
              <a:buFont typeface="Arial" panose="020B0604020202020204" pitchFamily="34" charset="0"/>
              <a:buChar char="•"/>
            </a:pPr>
            <a:r>
              <a:rPr lang="en-US" sz="2200" dirty="0"/>
              <a:t>Heterogeneous and electro-catalysis for selective oxidation of light hydrocarbon activation, ammonia synthesis, and catalysis combined with separation (rational design of “smart” </a:t>
            </a:r>
            <a:r>
              <a:rPr lang="en-US" sz="2200" dirty="0" err="1"/>
              <a:t>nanoporous</a:t>
            </a:r>
            <a:r>
              <a:rPr lang="en-US" sz="2200" dirty="0"/>
              <a:t> membranes)</a:t>
            </a:r>
          </a:p>
          <a:p>
            <a:pPr marL="742950" lvl="1" indent="-285750">
              <a:buFont typeface="Arial" panose="020B0604020202020204" pitchFamily="34" charset="0"/>
              <a:buChar char="•"/>
            </a:pPr>
            <a:r>
              <a:rPr lang="en-US" sz="2200" dirty="0"/>
              <a:t>Materials growth, device fabrication and device physics such as film growth on specific substrates and device structures (ALD)</a:t>
            </a:r>
          </a:p>
          <a:p>
            <a:pPr marL="285750" lvl="0" indent="-285750">
              <a:buFont typeface="Arial" panose="020B0604020202020204" pitchFamily="34" charset="0"/>
              <a:buChar char="•"/>
            </a:pPr>
            <a:endParaRPr lang="en-US" sz="2200" dirty="0"/>
          </a:p>
          <a:p>
            <a:pPr marL="285750" lvl="0" indent="-285750">
              <a:buFont typeface="Arial" panose="020B0604020202020204" pitchFamily="34" charset="0"/>
              <a:buChar char="•"/>
            </a:pPr>
            <a:endParaRPr lang="en-US" sz="2200" dirty="0"/>
          </a:p>
        </p:txBody>
      </p:sp>
      <p:sp>
        <p:nvSpPr>
          <p:cNvPr id="4" name="Rectangle 3"/>
          <p:cNvSpPr/>
          <p:nvPr/>
        </p:nvSpPr>
        <p:spPr>
          <a:xfrm>
            <a:off x="492806" y="4278461"/>
            <a:ext cx="5955323" cy="1200329"/>
          </a:xfrm>
          <a:prstGeom prst="rect">
            <a:avLst/>
          </a:prstGeom>
        </p:spPr>
        <p:txBody>
          <a:bodyPr wrap="square">
            <a:spAutoFit/>
          </a:bodyPr>
          <a:lstStyle/>
          <a:p>
            <a:r>
              <a:rPr lang="en-US" b="1" dirty="0"/>
              <a:t>ISS	Inner Shell Spectroscopy </a:t>
            </a:r>
            <a:r>
              <a:rPr lang="en-US" b="1" dirty="0" err="1"/>
              <a:t>Spectroscopy</a:t>
            </a:r>
            <a:endParaRPr lang="en-US" b="1" dirty="0"/>
          </a:p>
          <a:p>
            <a:r>
              <a:rPr lang="en-US" b="1" dirty="0"/>
              <a:t>QAS	Quick x-ray Absorption and Scattering</a:t>
            </a:r>
          </a:p>
          <a:p>
            <a:r>
              <a:rPr lang="en-US" b="1" dirty="0"/>
              <a:t>SST-1,2	Spectroscopy Soft and Tender – NIST</a:t>
            </a:r>
          </a:p>
          <a:p>
            <a:r>
              <a:rPr lang="en-US" b="1" dirty="0"/>
              <a:t>BMM	Materials Measurement – NIST</a:t>
            </a:r>
          </a:p>
        </p:txBody>
      </p:sp>
      <p:sp>
        <p:nvSpPr>
          <p:cNvPr id="13" name="Title 1">
            <a:extLst>
              <a:ext uri="{FF2B5EF4-FFF2-40B4-BE49-F238E27FC236}">
                <a16:creationId xmlns:a16="http://schemas.microsoft.com/office/drawing/2014/main" id="{45AD019F-0F33-4CAC-A47A-C736C569A1AD}"/>
              </a:ext>
            </a:extLst>
          </p:cNvPr>
          <p:cNvSpPr>
            <a:spLocks noGrp="1"/>
          </p:cNvSpPr>
          <p:nvPr>
            <p:ph type="title"/>
          </p:nvPr>
        </p:nvSpPr>
        <p:spPr>
          <a:xfrm>
            <a:off x="463378" y="345200"/>
            <a:ext cx="8229600" cy="712649"/>
          </a:xfrm>
        </p:spPr>
        <p:txBody>
          <a:bodyPr>
            <a:normAutofit/>
          </a:bodyPr>
          <a:lstStyle/>
          <a:p>
            <a:r>
              <a:rPr lang="en-US" b="1" kern="0" dirty="0">
                <a:solidFill>
                  <a:schemeClr val="tx2"/>
                </a:solidFill>
                <a:effectLst>
                  <a:outerShdw blurRad="38100" dist="38100" dir="2700000" algn="tl">
                    <a:srgbClr val="000000">
                      <a:alpha val="43137"/>
                    </a:srgbClr>
                  </a:outerShdw>
                </a:effectLst>
              </a:rPr>
              <a:t>Hard X-ray Spectroscopy Program</a:t>
            </a:r>
          </a:p>
        </p:txBody>
      </p:sp>
      <p:pic>
        <p:nvPicPr>
          <p:cNvPr id="14" name="Picture 13">
            <a:extLst>
              <a:ext uri="{FF2B5EF4-FFF2-40B4-BE49-F238E27FC236}">
                <a16:creationId xmlns:a16="http://schemas.microsoft.com/office/drawing/2014/main" id="{44515746-A8C8-49AE-B69A-E33C497888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9908" y="3912379"/>
            <a:ext cx="2281286" cy="1932495"/>
          </a:xfrm>
          <a:prstGeom prst="rect">
            <a:avLst/>
          </a:prstGeom>
        </p:spPr>
      </p:pic>
    </p:spTree>
    <p:extLst>
      <p:ext uri="{BB962C8B-B14F-4D97-AF65-F5344CB8AC3E}">
        <p14:creationId xmlns:p14="http://schemas.microsoft.com/office/powerpoint/2010/main" val="1323374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 y="1044220"/>
            <a:ext cx="8938260" cy="3477875"/>
          </a:xfrm>
          <a:prstGeom prst="rect">
            <a:avLst/>
          </a:prstGeom>
        </p:spPr>
        <p:txBody>
          <a:bodyPr wrap="square">
            <a:spAutoFit/>
          </a:bodyPr>
          <a:lstStyle/>
          <a:p>
            <a:pPr marL="342900" indent="-342900">
              <a:buFont typeface="Arial" panose="020B0604020202020204" pitchFamily="34" charset="0"/>
              <a:buChar char="•"/>
            </a:pPr>
            <a:r>
              <a:rPr lang="en-US" sz="2000" dirty="0"/>
              <a:t>In-situ, real time Diffraction &amp; Scattering for structural characterization of both crystalline materials and materials with limited LRO in complex environments</a:t>
            </a:r>
          </a:p>
          <a:p>
            <a:pPr marL="342900" indent="-342900">
              <a:buFont typeface="Arial" panose="020B0604020202020204" pitchFamily="34" charset="0"/>
              <a:buChar char="•"/>
            </a:pPr>
            <a:r>
              <a:rPr lang="en-US" sz="2000" dirty="0"/>
              <a:t>Functional Interfaces &amp; surfaces, 3D structures, and thin film growth and processing</a:t>
            </a:r>
          </a:p>
          <a:p>
            <a:pPr marL="342900" indent="-342900">
              <a:buFont typeface="Arial" panose="020B0604020202020204" pitchFamily="34" charset="0"/>
              <a:buChar char="•"/>
            </a:pPr>
            <a:r>
              <a:rPr lang="en-US" sz="2000" dirty="0"/>
              <a:t>Scientific emphasis in materials engineering, chemistry, earth and environmental science, physics, materials in complex environments, synthesis and reaction processes</a:t>
            </a:r>
          </a:p>
          <a:p>
            <a:pPr marL="342900" lvl="0" indent="-342900">
              <a:buFont typeface="Arial" panose="020B0604020202020204" pitchFamily="34" charset="0"/>
              <a:buChar char="•"/>
            </a:pPr>
            <a:r>
              <a:rPr lang="en-US" sz="2000" dirty="0"/>
              <a:t>Materials and systems include batteries (BNL Battery Solution Center), fuel cells, catalysts, multiferroics, nanocomposites, photovoltaics, strongly correlated electron materials (electronic order) </a:t>
            </a:r>
          </a:p>
          <a:p>
            <a:pPr marL="342900" lvl="0" indent="-342900">
              <a:buFont typeface="Arial" panose="020B0604020202020204" pitchFamily="34" charset="0"/>
              <a:buChar char="•"/>
            </a:pPr>
            <a:endParaRPr lang="en-US" sz="2000" dirty="0"/>
          </a:p>
        </p:txBody>
      </p:sp>
      <p:sp>
        <p:nvSpPr>
          <p:cNvPr id="4" name="Rectangle 3"/>
          <p:cNvSpPr/>
          <p:nvPr/>
        </p:nvSpPr>
        <p:spPr>
          <a:xfrm>
            <a:off x="392302" y="4460126"/>
            <a:ext cx="6417089" cy="1200329"/>
          </a:xfrm>
          <a:prstGeom prst="rect">
            <a:avLst/>
          </a:prstGeom>
        </p:spPr>
        <p:txBody>
          <a:bodyPr wrap="square">
            <a:spAutoFit/>
          </a:bodyPr>
          <a:lstStyle/>
          <a:p>
            <a:r>
              <a:rPr lang="en-US" b="1" dirty="0"/>
              <a:t>XPD	X-ray Powder Diffraction</a:t>
            </a:r>
          </a:p>
          <a:p>
            <a:r>
              <a:rPr lang="en-US" b="1" dirty="0"/>
              <a:t>PDF	Pair Distribution Function measurements </a:t>
            </a:r>
          </a:p>
          <a:p>
            <a:r>
              <a:rPr lang="en-US" b="1" dirty="0"/>
              <a:t>ISR	Integrated in-Situ and Resonant hard x-ray 	</a:t>
            </a:r>
          </a:p>
          <a:p>
            <a:r>
              <a:rPr lang="en-US" b="1" dirty="0"/>
              <a:t>HEX	High Energy Engineering x-ray </a:t>
            </a:r>
          </a:p>
        </p:txBody>
      </p:sp>
      <p:grpSp>
        <p:nvGrpSpPr>
          <p:cNvPr id="6" name="Group 5"/>
          <p:cNvGrpSpPr/>
          <p:nvPr/>
        </p:nvGrpSpPr>
        <p:grpSpPr>
          <a:xfrm>
            <a:off x="4375619" y="4267074"/>
            <a:ext cx="4707012" cy="2101849"/>
            <a:chOff x="-522950" y="2142447"/>
            <a:chExt cx="5925967" cy="2840612"/>
          </a:xfrm>
        </p:grpSpPr>
        <p:sp>
          <p:nvSpPr>
            <p:cNvPr id="8" name="TextBox 7"/>
            <p:cNvSpPr txBox="1"/>
            <p:nvPr/>
          </p:nvSpPr>
          <p:spPr>
            <a:xfrm>
              <a:off x="-522950" y="4359127"/>
              <a:ext cx="5925967" cy="623932"/>
            </a:xfrm>
            <a:prstGeom prst="rect">
              <a:avLst/>
            </a:prstGeom>
            <a:noFill/>
          </p:spPr>
          <p:txBody>
            <a:bodyPr wrap="square" rtlCol="0">
              <a:spAutoFit/>
            </a:bodyPr>
            <a:lstStyle/>
            <a:p>
              <a:r>
                <a:rPr lang="en-US" sz="1200" dirty="0">
                  <a:solidFill>
                    <a:srgbClr val="106636"/>
                  </a:solidFill>
                </a:rPr>
                <a:t>K. M. Jensen and P. Juhas, M. A. </a:t>
              </a:r>
              <a:r>
                <a:rPr lang="en-US" sz="1200" dirty="0" err="1">
                  <a:solidFill>
                    <a:srgbClr val="106636"/>
                  </a:solidFill>
                </a:rPr>
                <a:t>Tofanelli</a:t>
              </a:r>
              <a:r>
                <a:rPr lang="en-US" sz="1200" dirty="0">
                  <a:solidFill>
                    <a:srgbClr val="106636"/>
                  </a:solidFill>
                </a:rPr>
                <a:t>, C. L. </a:t>
              </a:r>
              <a:r>
                <a:rPr lang="en-US" sz="1200" dirty="0" err="1">
                  <a:solidFill>
                    <a:srgbClr val="106636"/>
                  </a:solidFill>
                </a:rPr>
                <a:t>Heinecke</a:t>
              </a:r>
              <a:r>
                <a:rPr lang="en-US" sz="1200" dirty="0">
                  <a:solidFill>
                    <a:srgbClr val="106636"/>
                  </a:solidFill>
                </a:rPr>
                <a:t>, G. Vaughan, C. J. Ackerson, and S. J. </a:t>
              </a:r>
              <a:r>
                <a:rPr lang="en-US" sz="1200" dirty="0" err="1">
                  <a:solidFill>
                    <a:srgbClr val="106636"/>
                  </a:solidFill>
                </a:rPr>
                <a:t>Billinge</a:t>
              </a:r>
              <a:r>
                <a:rPr lang="en-US" sz="1200" dirty="0">
                  <a:solidFill>
                    <a:srgbClr val="106636"/>
                  </a:solidFill>
                </a:rPr>
                <a:t>, </a:t>
              </a:r>
              <a:r>
                <a:rPr lang="en-US" sz="1200" i="1" dirty="0">
                  <a:solidFill>
                    <a:srgbClr val="106636"/>
                  </a:solidFill>
                </a:rPr>
                <a:t>Nature Communications</a:t>
              </a:r>
              <a:r>
                <a:rPr lang="en-US" sz="1200" dirty="0">
                  <a:solidFill>
                    <a:srgbClr val="106636"/>
                  </a:solidFill>
                </a:rPr>
                <a:t>, </a:t>
              </a:r>
              <a:r>
                <a:rPr lang="en-US" sz="1200" b="1" dirty="0">
                  <a:solidFill>
                    <a:srgbClr val="106636"/>
                  </a:solidFill>
                </a:rPr>
                <a:t>7</a:t>
              </a:r>
              <a:r>
                <a:rPr lang="en-US" sz="1200" dirty="0">
                  <a:solidFill>
                    <a:srgbClr val="106636"/>
                  </a:solidFill>
                </a:rPr>
                <a:t> 11859 (2016).</a:t>
              </a:r>
            </a:p>
          </p:txBody>
        </p:sp>
        <p:pic>
          <p:nvPicPr>
            <p:cNvPr id="9" name="Picture 8" descr="gold_clusters_400.jpg"/>
            <p:cNvPicPr>
              <a:picLocks noChangeAspect="1"/>
            </p:cNvPicPr>
            <p:nvPr/>
          </p:nvPicPr>
          <p:blipFill rotWithShape="1">
            <a:blip r:embed="rId3">
              <a:extLst>
                <a:ext uri="{28A0092B-C50C-407E-A947-70E740481C1C}">
                  <a14:useLocalDpi xmlns:a14="http://schemas.microsoft.com/office/drawing/2010/main" val="0"/>
                </a:ext>
              </a:extLst>
            </a:blip>
            <a:srcRect l="1707" t="5448" r="51741" b="1448"/>
            <a:stretch/>
          </p:blipFill>
          <p:spPr>
            <a:xfrm>
              <a:off x="1080471" y="2142447"/>
              <a:ext cx="1751297" cy="1751297"/>
            </a:xfrm>
            <a:prstGeom prst="rect">
              <a:avLst/>
            </a:prstGeom>
          </p:spPr>
        </p:pic>
        <p:pic>
          <p:nvPicPr>
            <p:cNvPr id="10" name="Picture 9" descr="gold_clusters_400.jpg"/>
            <p:cNvPicPr>
              <a:picLocks noChangeAspect="1"/>
            </p:cNvPicPr>
            <p:nvPr/>
          </p:nvPicPr>
          <p:blipFill rotWithShape="1">
            <a:blip r:embed="rId3">
              <a:extLst>
                <a:ext uri="{28A0092B-C50C-407E-A947-70E740481C1C}">
                  <a14:useLocalDpi xmlns:a14="http://schemas.microsoft.com/office/drawing/2010/main" val="0"/>
                </a:ext>
              </a:extLst>
            </a:blip>
            <a:srcRect l="50380" t="8483" r="1689" b="4965"/>
            <a:stretch/>
          </p:blipFill>
          <p:spPr>
            <a:xfrm>
              <a:off x="3254981" y="2681027"/>
              <a:ext cx="1803174" cy="1628052"/>
            </a:xfrm>
            <a:prstGeom prst="rect">
              <a:avLst/>
            </a:prstGeom>
          </p:spPr>
        </p:pic>
      </p:grpSp>
      <p:sp>
        <p:nvSpPr>
          <p:cNvPr id="11" name="Title 1">
            <a:extLst>
              <a:ext uri="{FF2B5EF4-FFF2-40B4-BE49-F238E27FC236}">
                <a16:creationId xmlns:a16="http://schemas.microsoft.com/office/drawing/2014/main" id="{0664D282-AF41-4984-A99F-3025F813080C}"/>
              </a:ext>
            </a:extLst>
          </p:cNvPr>
          <p:cNvSpPr>
            <a:spLocks noGrp="1"/>
          </p:cNvSpPr>
          <p:nvPr>
            <p:ph type="title"/>
          </p:nvPr>
        </p:nvSpPr>
        <p:spPr>
          <a:xfrm>
            <a:off x="463378" y="345200"/>
            <a:ext cx="8229600" cy="712649"/>
          </a:xfrm>
        </p:spPr>
        <p:txBody>
          <a:bodyPr>
            <a:noAutofit/>
          </a:bodyPr>
          <a:lstStyle/>
          <a:p>
            <a:r>
              <a:rPr lang="en-US" b="1" kern="0" dirty="0">
                <a:solidFill>
                  <a:schemeClr val="tx2"/>
                </a:solidFill>
                <a:effectLst>
                  <a:outerShdw blurRad="38100" dist="38100" dir="2700000" algn="tl">
                    <a:srgbClr val="000000">
                      <a:alpha val="43137"/>
                    </a:srgbClr>
                  </a:outerShdw>
                </a:effectLst>
              </a:rPr>
              <a:t>Diffraction &amp; In-situ Scattering Program</a:t>
            </a:r>
          </a:p>
        </p:txBody>
      </p:sp>
    </p:spTree>
    <p:extLst>
      <p:ext uri="{BB962C8B-B14F-4D97-AF65-F5344CB8AC3E}">
        <p14:creationId xmlns:p14="http://schemas.microsoft.com/office/powerpoint/2010/main" val="174275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770" y="335388"/>
            <a:ext cx="8697686" cy="1268213"/>
          </a:xfrm>
        </p:spPr>
        <p:txBody>
          <a:bodyPr/>
          <a:lstStyle/>
          <a:p>
            <a:r>
              <a:rPr lang="en-US" b="1" dirty="0"/>
              <a:t>High Pressure Capabilities and Opportunities</a:t>
            </a:r>
          </a:p>
        </p:txBody>
      </p:sp>
      <p:sp>
        <p:nvSpPr>
          <p:cNvPr id="3" name="Content Placeholder 2"/>
          <p:cNvSpPr>
            <a:spLocks noGrp="1"/>
          </p:cNvSpPr>
          <p:nvPr>
            <p:ph idx="1"/>
          </p:nvPr>
        </p:nvSpPr>
        <p:spPr>
          <a:xfrm>
            <a:off x="417145" y="1459865"/>
            <a:ext cx="7886700" cy="4351338"/>
          </a:xfrm>
        </p:spPr>
        <p:txBody>
          <a:bodyPr>
            <a:normAutofit fontScale="77500" lnSpcReduction="20000"/>
          </a:bodyPr>
          <a:lstStyle/>
          <a:p>
            <a:pPr>
              <a:lnSpc>
                <a:spcPct val="100000"/>
              </a:lnSpc>
              <a:spcBef>
                <a:spcPts val="600"/>
              </a:spcBef>
              <a:spcAft>
                <a:spcPts val="1200"/>
              </a:spcAft>
            </a:pPr>
            <a:r>
              <a:rPr lang="en-US" b="1" dirty="0"/>
              <a:t>ISR</a:t>
            </a:r>
            <a:r>
              <a:rPr lang="en-US" dirty="0"/>
              <a:t>: structural investigation of materials at combined high pressure, low temperature and magnetic field</a:t>
            </a:r>
          </a:p>
          <a:p>
            <a:pPr>
              <a:lnSpc>
                <a:spcPct val="100000"/>
              </a:lnSpc>
              <a:spcBef>
                <a:spcPts val="600"/>
              </a:spcBef>
              <a:spcAft>
                <a:spcPts val="1200"/>
              </a:spcAft>
            </a:pPr>
            <a:r>
              <a:rPr lang="en-US" b="1" dirty="0"/>
              <a:t>XPD</a:t>
            </a:r>
            <a:r>
              <a:rPr lang="en-US" dirty="0"/>
              <a:t>: large volume press (</a:t>
            </a:r>
            <a:r>
              <a:rPr lang="en-US" dirty="0" err="1"/>
              <a:t>maxpd</a:t>
            </a:r>
            <a:r>
              <a:rPr lang="en-US" dirty="0"/>
              <a:t> = novel uniaxial deformation HP tooling &gt;20 </a:t>
            </a:r>
            <a:r>
              <a:rPr lang="en-US" dirty="0" err="1"/>
              <a:t>GPa</a:t>
            </a:r>
            <a:r>
              <a:rPr lang="en-US" dirty="0"/>
              <a:t> ) </a:t>
            </a:r>
          </a:p>
          <a:p>
            <a:pPr lvl="1">
              <a:lnSpc>
                <a:spcPct val="100000"/>
              </a:lnSpc>
              <a:spcBef>
                <a:spcPts val="600"/>
              </a:spcBef>
              <a:spcAft>
                <a:spcPts val="1200"/>
              </a:spcAft>
            </a:pPr>
            <a:r>
              <a:rPr lang="en-US" dirty="0"/>
              <a:t>Deformation measurements at pressure and temperature conditions of the Earth’s lower mantle possible</a:t>
            </a:r>
          </a:p>
          <a:p>
            <a:pPr>
              <a:lnSpc>
                <a:spcPct val="100000"/>
              </a:lnSpc>
              <a:spcBef>
                <a:spcPts val="600"/>
              </a:spcBef>
              <a:spcAft>
                <a:spcPts val="1200"/>
              </a:spcAft>
            </a:pPr>
            <a:r>
              <a:rPr lang="en-US" b="1" dirty="0"/>
              <a:t>HEX</a:t>
            </a:r>
            <a:r>
              <a:rPr lang="en-US" dirty="0"/>
              <a:t>: high energy diffraction and </a:t>
            </a:r>
            <a:br>
              <a:rPr lang="en-US" dirty="0"/>
            </a:br>
            <a:r>
              <a:rPr lang="en-US" dirty="0"/>
              <a:t>imaging of large samples in large </a:t>
            </a:r>
            <a:br>
              <a:rPr lang="en-US" dirty="0"/>
            </a:br>
            <a:r>
              <a:rPr lang="en-US" dirty="0"/>
              <a:t>volume devices</a:t>
            </a:r>
            <a:br>
              <a:rPr lang="en-US" dirty="0"/>
            </a:br>
            <a:r>
              <a:rPr lang="en-US" dirty="0"/>
              <a:t>(monochromatic and white beam) </a:t>
            </a:r>
            <a:br>
              <a:rPr lang="en-US" dirty="0"/>
            </a:br>
            <a:endParaRPr lang="en-US" dirty="0"/>
          </a:p>
          <a:p>
            <a:pPr>
              <a:lnSpc>
                <a:spcPct val="100000"/>
              </a:lnSpc>
              <a:spcBef>
                <a:spcPts val="600"/>
              </a:spcBef>
              <a:spcAft>
                <a:spcPts val="1200"/>
              </a:spcAft>
            </a:pPr>
            <a:r>
              <a:rPr lang="en-US" b="1" dirty="0"/>
              <a:t>PDF</a:t>
            </a:r>
            <a:r>
              <a:rPr lang="en-US" dirty="0"/>
              <a:t>: appl. on melts and glasses</a:t>
            </a:r>
          </a:p>
          <a:p>
            <a:pPr>
              <a:lnSpc>
                <a:spcPct val="100000"/>
              </a:lnSpc>
              <a:spcBef>
                <a:spcPts val="600"/>
              </a:spcBef>
              <a:spcAft>
                <a:spcPts val="1200"/>
              </a:spcAft>
            </a:pPr>
            <a:endParaRPr lang="en-US" dirty="0"/>
          </a:p>
        </p:txBody>
      </p:sp>
      <p:pic>
        <p:nvPicPr>
          <p:cNvPr id="4" name="Picture 2" descr="Image result for Mantle Transition Zone">
            <a:hlinkClick r:id="rId3"/>
            <a:extLst>
              <a:ext uri="{FF2B5EF4-FFF2-40B4-BE49-F238E27FC236}">
                <a16:creationId xmlns:a16="http://schemas.microsoft.com/office/drawing/2014/main" id="{4B08BE73-EA00-43D7-B9CA-BD1F763D8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823" y="3635533"/>
            <a:ext cx="2877797" cy="261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909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347" y="1650771"/>
            <a:ext cx="5957433" cy="3558538"/>
          </a:xfrm>
          <a:prstGeom prst="rect">
            <a:avLst/>
          </a:prstGeom>
        </p:spPr>
      </p:pic>
      <p:sp>
        <p:nvSpPr>
          <p:cNvPr id="2" name="Content Placeholder 1"/>
          <p:cNvSpPr>
            <a:spLocks noGrp="1"/>
          </p:cNvSpPr>
          <p:nvPr>
            <p:ph idx="1"/>
          </p:nvPr>
        </p:nvSpPr>
        <p:spPr>
          <a:xfrm>
            <a:off x="5904264" y="1274187"/>
            <a:ext cx="3177464" cy="4249160"/>
          </a:xfrm>
        </p:spPr>
        <p:txBody>
          <a:bodyPr>
            <a:normAutofit fontScale="92500" lnSpcReduction="10000"/>
          </a:bodyPr>
          <a:lstStyle/>
          <a:p>
            <a:pPr marL="0">
              <a:lnSpc>
                <a:spcPct val="120000"/>
              </a:lnSpc>
              <a:spcBef>
                <a:spcPts val="0"/>
              </a:spcBef>
              <a:spcAft>
                <a:spcPts val="600"/>
              </a:spcAft>
              <a:buNone/>
            </a:pPr>
            <a:r>
              <a:rPr lang="en-US" sz="2400" b="1" dirty="0">
                <a:solidFill>
                  <a:schemeClr val="tx1"/>
                </a:solidFill>
              </a:rPr>
              <a:t>Scientific Achievement</a:t>
            </a:r>
          </a:p>
          <a:p>
            <a:pPr marL="238125" lvl="1" indent="0" algn="just">
              <a:lnSpc>
                <a:spcPct val="120000"/>
              </a:lnSpc>
              <a:spcBef>
                <a:spcPts val="0"/>
              </a:spcBef>
              <a:spcAft>
                <a:spcPts val="600"/>
              </a:spcAft>
              <a:buNone/>
            </a:pPr>
            <a:r>
              <a:rPr lang="en-US" sz="2000" dirty="0">
                <a:solidFill>
                  <a:schemeClr val="tx1"/>
                </a:solidFill>
                <a:latin typeface="+mn-lt"/>
              </a:rPr>
              <a:t>Mechanism of formation of NaGdF4:Yb:Er nanocrystals (</a:t>
            </a:r>
            <a:r>
              <a:rPr lang="en-US" sz="2000" dirty="0">
                <a:solidFill>
                  <a:schemeClr val="tx1"/>
                </a:solidFill>
                <a:latin typeface="+mn-lt"/>
                <a:sym typeface="Symbol"/>
              </a:rPr>
              <a:t></a:t>
            </a:r>
            <a:r>
              <a:rPr lang="en-US" sz="2000" dirty="0">
                <a:solidFill>
                  <a:schemeClr val="tx1"/>
                </a:solidFill>
                <a:latin typeface="+mn-lt"/>
              </a:rPr>
              <a:t>10 nm)  in organic media and their crystal structures. </a:t>
            </a:r>
          </a:p>
          <a:p>
            <a:pPr marL="238125" lvl="1" indent="0">
              <a:lnSpc>
                <a:spcPct val="120000"/>
              </a:lnSpc>
              <a:spcBef>
                <a:spcPts val="0"/>
              </a:spcBef>
              <a:spcAft>
                <a:spcPts val="600"/>
              </a:spcAft>
              <a:buNone/>
            </a:pPr>
            <a:endParaRPr lang="en-US" sz="900" b="1" i="1" dirty="0">
              <a:solidFill>
                <a:srgbClr val="106636"/>
              </a:solidFill>
            </a:endParaRPr>
          </a:p>
          <a:p>
            <a:pPr marL="0" lvl="0">
              <a:lnSpc>
                <a:spcPct val="130000"/>
              </a:lnSpc>
              <a:spcBef>
                <a:spcPts val="0"/>
              </a:spcBef>
              <a:spcAft>
                <a:spcPts val="600"/>
              </a:spcAft>
              <a:buNone/>
            </a:pPr>
            <a:r>
              <a:rPr lang="en-US" sz="2400" b="1" dirty="0"/>
              <a:t>Significance</a:t>
            </a:r>
          </a:p>
          <a:p>
            <a:pPr marL="238125" lvl="1" indent="0" algn="just">
              <a:lnSpc>
                <a:spcPct val="120000"/>
              </a:lnSpc>
              <a:spcBef>
                <a:spcPts val="0"/>
              </a:spcBef>
              <a:spcAft>
                <a:spcPts val="600"/>
              </a:spcAft>
              <a:buNone/>
            </a:pPr>
            <a:r>
              <a:rPr lang="en-US" sz="2000" dirty="0">
                <a:solidFill>
                  <a:schemeClr val="tx1"/>
                </a:solidFill>
                <a:latin typeface="+mn-lt"/>
              </a:rPr>
              <a:t>Capacity to convert near-IR photons into near-UV or visible light. Depends on size, morphology and chemical composition.</a:t>
            </a:r>
          </a:p>
          <a:p>
            <a:pPr marL="238125" lvl="1" indent="0" algn="just">
              <a:lnSpc>
                <a:spcPct val="120000"/>
              </a:lnSpc>
              <a:spcBef>
                <a:spcPts val="0"/>
              </a:spcBef>
              <a:spcAft>
                <a:spcPts val="600"/>
              </a:spcAft>
              <a:buNone/>
            </a:pPr>
            <a:endParaRPr lang="en-US" sz="1000" b="1" dirty="0">
              <a:solidFill>
                <a:schemeClr val="tx1"/>
              </a:solidFill>
              <a:latin typeface="+mn-lt"/>
            </a:endParaRPr>
          </a:p>
        </p:txBody>
      </p:sp>
      <p:sp>
        <p:nvSpPr>
          <p:cNvPr id="3" name="Title 2"/>
          <p:cNvSpPr>
            <a:spLocks noGrp="1"/>
          </p:cNvSpPr>
          <p:nvPr>
            <p:ph type="title"/>
          </p:nvPr>
        </p:nvSpPr>
        <p:spPr>
          <a:xfrm>
            <a:off x="342210" y="350976"/>
            <a:ext cx="8414017" cy="728133"/>
          </a:xfrm>
        </p:spPr>
        <p:txBody>
          <a:bodyPr>
            <a:normAutofit/>
          </a:bodyPr>
          <a:lstStyle/>
          <a:p>
            <a:r>
              <a:rPr lang="en-US" b="1" dirty="0"/>
              <a:t>PDF: growth of Upconverting Nanocrystals</a:t>
            </a:r>
          </a:p>
        </p:txBody>
      </p:sp>
      <p:sp>
        <p:nvSpPr>
          <p:cNvPr id="9" name="TextBox 8"/>
          <p:cNvSpPr txBox="1"/>
          <p:nvPr/>
        </p:nvSpPr>
        <p:spPr>
          <a:xfrm>
            <a:off x="9524" y="5735823"/>
            <a:ext cx="4676660" cy="615553"/>
          </a:xfrm>
          <a:prstGeom prst="rect">
            <a:avLst/>
          </a:prstGeom>
          <a:noFill/>
        </p:spPr>
        <p:txBody>
          <a:bodyPr wrap="square" rtlCol="0">
            <a:spAutoFit/>
          </a:bodyPr>
          <a:lstStyle/>
          <a:p>
            <a:r>
              <a:rPr lang="en-US" sz="1600" dirty="0">
                <a:solidFill>
                  <a:srgbClr val="106636"/>
                </a:solidFill>
              </a:rPr>
              <a:t>D. Hudry; D. Nykypanchuk; J. H. Dickerson. </a:t>
            </a:r>
            <a:br>
              <a:rPr lang="en-US" sz="1100" dirty="0">
                <a:solidFill>
                  <a:srgbClr val="106636"/>
                </a:solidFill>
              </a:rPr>
            </a:br>
            <a:r>
              <a:rPr lang="en-US" dirty="0">
                <a:solidFill>
                  <a:srgbClr val="0070C0"/>
                </a:solidFill>
              </a:rPr>
              <a:t>Chem. Mater., 2016, 28, 8752</a:t>
            </a:r>
            <a:endParaRPr lang="en-US" sz="1100" dirty="0">
              <a:solidFill>
                <a:srgbClr val="106636"/>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6329226"/>
            <a:ext cx="1371600" cy="502920"/>
          </a:xfrm>
          <a:prstGeom prst="rect">
            <a:avLst/>
          </a:prstGeom>
        </p:spPr>
      </p:pic>
      <p:sp>
        <p:nvSpPr>
          <p:cNvPr id="14" name="AutoShape 4" descr="Related image"/>
          <p:cNvSpPr>
            <a:spLocks noChangeAspect="1" noChangeArrowheads="1"/>
          </p:cNvSpPr>
          <p:nvPr/>
        </p:nvSpPr>
        <p:spPr bwMode="auto">
          <a:xfrm>
            <a:off x="155575" y="-868363"/>
            <a:ext cx="2857500" cy="1819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6267654"/>
            <a:ext cx="927245" cy="590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367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660" y="367580"/>
            <a:ext cx="8229600" cy="587511"/>
          </a:xfrm>
        </p:spPr>
        <p:txBody>
          <a:bodyPr>
            <a:normAutofit/>
          </a:bodyPr>
          <a:lstStyle/>
          <a:p>
            <a:r>
              <a:rPr lang="en-US" sz="3000" b="1" dirty="0">
                <a:solidFill>
                  <a:schemeClr val="tx2"/>
                </a:solidFill>
                <a:latin typeface="Arial" panose="020B0604020202020204" pitchFamily="34" charset="0"/>
                <a:ea typeface="+mn-ea"/>
                <a:cs typeface="+mn-cs"/>
              </a:rPr>
              <a:t>Ongoing NSLS-II / COMPRES Partnership</a:t>
            </a:r>
            <a:endParaRPr lang="en-029" sz="3000" b="1" dirty="0">
              <a:solidFill>
                <a:schemeClr val="tx2"/>
              </a:solidFill>
              <a:latin typeface="Arial" panose="020B0604020202020204" pitchFamily="34" charset="0"/>
              <a:ea typeface="+mn-ea"/>
              <a:cs typeface="+mn-cs"/>
            </a:endParaRPr>
          </a:p>
        </p:txBody>
      </p:sp>
      <p:pic>
        <p:nvPicPr>
          <p:cNvPr id="17" name="Picture 1" descr="IRLa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45766" y="4021933"/>
            <a:ext cx="2805403" cy="2104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2"/>
          <p:cNvSpPr txBox="1">
            <a:spLocks noChangeArrowheads="1"/>
          </p:cNvSpPr>
          <p:nvPr/>
        </p:nvSpPr>
        <p:spPr bwMode="auto">
          <a:xfrm>
            <a:off x="7625160" y="4039746"/>
            <a:ext cx="13260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600" b="1" dirty="0">
                <a:solidFill>
                  <a:srgbClr val="C00000"/>
                </a:solidFill>
              </a:rPr>
              <a:t>IR Lab</a:t>
            </a:r>
          </a:p>
        </p:txBody>
      </p:sp>
      <p:grpSp>
        <p:nvGrpSpPr>
          <p:cNvPr id="3" name="Group 2"/>
          <p:cNvGrpSpPr/>
          <p:nvPr/>
        </p:nvGrpSpPr>
        <p:grpSpPr>
          <a:xfrm>
            <a:off x="54511" y="1128372"/>
            <a:ext cx="5191188" cy="2722232"/>
            <a:chOff x="0" y="1496201"/>
            <a:chExt cx="9144000" cy="4795065"/>
          </a:xfrm>
        </p:grpSpPr>
        <p:pic>
          <p:nvPicPr>
            <p:cNvPr id="19" name="Picture 18"/>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1560031"/>
              <a:ext cx="9144000" cy="4731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544017" y="2635770"/>
              <a:ext cx="1511554" cy="628405"/>
            </a:xfrm>
            <a:prstGeom prst="rect">
              <a:avLst/>
            </a:prstGeom>
            <a:noFill/>
          </p:spPr>
          <p:txBody>
            <a:bodyPr wrap="none" rtlCol="0">
              <a:spAutoFit/>
            </a:bodyPr>
            <a:lstStyle/>
            <a:p>
              <a:r>
                <a:rPr lang="en-US" b="1" dirty="0">
                  <a:solidFill>
                    <a:srgbClr val="00B050"/>
                  </a:solidFill>
                </a:rPr>
                <a:t>28-ID-C</a:t>
              </a:r>
            </a:p>
          </p:txBody>
        </p:sp>
        <p:sp>
          <p:nvSpPr>
            <p:cNvPr id="21" name="TextBox 20"/>
            <p:cNvSpPr txBox="1"/>
            <p:nvPr/>
          </p:nvSpPr>
          <p:spPr>
            <a:xfrm>
              <a:off x="3192675" y="2240194"/>
              <a:ext cx="1525189" cy="628405"/>
            </a:xfrm>
            <a:prstGeom prst="rect">
              <a:avLst/>
            </a:prstGeom>
            <a:noFill/>
          </p:spPr>
          <p:txBody>
            <a:bodyPr wrap="none" rtlCol="0">
              <a:spAutoFit/>
            </a:bodyPr>
            <a:lstStyle/>
            <a:p>
              <a:r>
                <a:rPr lang="en-US" b="1" dirty="0">
                  <a:solidFill>
                    <a:srgbClr val="00B050"/>
                  </a:solidFill>
                </a:rPr>
                <a:t>28-ID-B</a:t>
              </a:r>
            </a:p>
          </p:txBody>
        </p:sp>
        <p:sp>
          <p:nvSpPr>
            <p:cNvPr id="22" name="TextBox 21"/>
            <p:cNvSpPr txBox="1"/>
            <p:nvPr/>
          </p:nvSpPr>
          <p:spPr>
            <a:xfrm>
              <a:off x="5482333" y="1496201"/>
              <a:ext cx="1883950" cy="650558"/>
            </a:xfrm>
            <a:prstGeom prst="rect">
              <a:avLst/>
            </a:prstGeom>
            <a:noFill/>
          </p:spPr>
          <p:txBody>
            <a:bodyPr wrap="square" rtlCol="0">
              <a:spAutoFit/>
            </a:bodyPr>
            <a:lstStyle/>
            <a:p>
              <a:pPr algn="ctr"/>
              <a:r>
                <a:rPr lang="en-US" b="1" dirty="0">
                  <a:solidFill>
                    <a:srgbClr val="00B050"/>
                  </a:solidFill>
                </a:rPr>
                <a:t>28-ID-A </a:t>
              </a:r>
            </a:p>
          </p:txBody>
        </p:sp>
        <p:sp>
          <p:nvSpPr>
            <p:cNvPr id="23" name="TextBox 22"/>
            <p:cNvSpPr txBox="1"/>
            <p:nvPr/>
          </p:nvSpPr>
          <p:spPr>
            <a:xfrm>
              <a:off x="43758" y="3122701"/>
              <a:ext cx="1552463" cy="628405"/>
            </a:xfrm>
            <a:prstGeom prst="rect">
              <a:avLst/>
            </a:prstGeom>
            <a:noFill/>
          </p:spPr>
          <p:txBody>
            <a:bodyPr wrap="none" rtlCol="0">
              <a:spAutoFit/>
            </a:bodyPr>
            <a:lstStyle/>
            <a:p>
              <a:pPr algn="ctr"/>
              <a:r>
                <a:rPr lang="en-US" b="1" dirty="0">
                  <a:solidFill>
                    <a:srgbClr val="00B050"/>
                  </a:solidFill>
                </a:rPr>
                <a:t>28-ID-D</a:t>
              </a:r>
            </a:p>
          </p:txBody>
        </p:sp>
      </p:grpSp>
      <p:sp>
        <p:nvSpPr>
          <p:cNvPr id="8" name="TextBox 7"/>
          <p:cNvSpPr txBox="1"/>
          <p:nvPr/>
        </p:nvSpPr>
        <p:spPr>
          <a:xfrm>
            <a:off x="2037286" y="2988177"/>
            <a:ext cx="3689260" cy="3170099"/>
          </a:xfrm>
          <a:prstGeom prst="rect">
            <a:avLst/>
          </a:prstGeom>
          <a:noFill/>
        </p:spPr>
        <p:txBody>
          <a:bodyPr wrap="square" rtlCol="0">
            <a:spAutoFit/>
          </a:bodyPr>
          <a:lstStyle/>
          <a:p>
            <a:pPr marL="285750" indent="-285750">
              <a:spcBef>
                <a:spcPts val="600"/>
              </a:spcBef>
              <a:spcAft>
                <a:spcPts val="600"/>
              </a:spcAft>
              <a:buClr>
                <a:srgbClr val="FF0000"/>
              </a:buClr>
              <a:buFont typeface="Wingdings" panose="05000000000000000000" pitchFamily="2" charset="2"/>
              <a:buChar char="§"/>
            </a:pPr>
            <a:r>
              <a:rPr lang="en-US" sz="2000" dirty="0"/>
              <a:t>Multi-anvil press program going live at XPD</a:t>
            </a:r>
          </a:p>
          <a:p>
            <a:pPr marL="285750" indent="-285750">
              <a:spcBef>
                <a:spcPts val="600"/>
              </a:spcBef>
              <a:spcAft>
                <a:spcPts val="600"/>
              </a:spcAft>
              <a:buClr>
                <a:srgbClr val="FF0000"/>
              </a:buClr>
              <a:buFont typeface="Wingdings" panose="05000000000000000000" pitchFamily="2" charset="2"/>
              <a:buChar char="§"/>
            </a:pPr>
            <a:r>
              <a:rPr lang="en-US" sz="2000" dirty="0"/>
              <a:t>Partner User Agreement at FIS/MET for IR high-pressure program – interim plan to use IR Lab before FIS/MET cabin is completed in 2018</a:t>
            </a:r>
          </a:p>
          <a:p>
            <a:pPr marL="285750" indent="-285750">
              <a:spcBef>
                <a:spcPts val="600"/>
              </a:spcBef>
              <a:spcAft>
                <a:spcPts val="600"/>
              </a:spcAft>
              <a:buClr>
                <a:srgbClr val="FF0000"/>
              </a:buClr>
              <a:buFont typeface="Wingdings" panose="05000000000000000000" pitchFamily="2" charset="2"/>
              <a:buChar char="§"/>
            </a:pPr>
            <a:r>
              <a:rPr lang="en-US" sz="2000" dirty="0"/>
              <a:t>Initiatives with DACs at different beamlines</a:t>
            </a:r>
          </a:p>
        </p:txBody>
      </p:sp>
      <p:pic>
        <p:nvPicPr>
          <p:cNvPr id="16" name="Picture 15" descr="IMG_0329.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112622" y="3703769"/>
            <a:ext cx="2282888" cy="1829782"/>
          </a:xfrm>
          <a:prstGeom prst="rect">
            <a:avLst/>
          </a:prstGeom>
        </p:spPr>
      </p:pic>
      <p:cxnSp>
        <p:nvCxnSpPr>
          <p:cNvPr id="5" name="Straight Arrow Connector 4"/>
          <p:cNvCxnSpPr/>
          <p:nvPr/>
        </p:nvCxnSpPr>
        <p:spPr>
          <a:xfrm flipH="1" flipV="1">
            <a:off x="833535" y="2992016"/>
            <a:ext cx="43543" cy="4801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a:blip r:embed="rId5">
            <a:lum/>
            <a:alphaModFix/>
            <a:extLst>
              <a:ext uri="{28A0092B-C50C-407E-A947-70E740481C1C}">
                <a14:useLocalDpi xmlns:a14="http://schemas.microsoft.com/office/drawing/2010/main" val="0"/>
              </a:ext>
            </a:extLst>
          </a:blip>
          <a:srcRect/>
          <a:stretch>
            <a:fillRect/>
          </a:stretch>
        </p:blipFill>
        <p:spPr>
          <a:xfrm>
            <a:off x="5618940" y="1069917"/>
            <a:ext cx="3463729" cy="2731398"/>
          </a:xfrm>
          <a:prstGeom prst="rect">
            <a:avLst/>
          </a:prstGeom>
          <a:noFill/>
          <a:ln>
            <a:noFill/>
          </a:ln>
        </p:spPr>
      </p:pic>
    </p:spTree>
    <p:extLst>
      <p:ext uri="{BB962C8B-B14F-4D97-AF65-F5344CB8AC3E}">
        <p14:creationId xmlns:p14="http://schemas.microsoft.com/office/powerpoint/2010/main" val="3761880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68046"/>
            <a:ext cx="7886700" cy="1268213"/>
          </a:xfrm>
        </p:spPr>
        <p:txBody>
          <a:bodyPr/>
          <a:lstStyle/>
          <a:p>
            <a:r>
              <a:rPr lang="en-US" b="1" dirty="0"/>
              <a:t>XPD: HP Flow Cell</a:t>
            </a:r>
          </a:p>
        </p:txBody>
      </p:sp>
      <p:sp>
        <p:nvSpPr>
          <p:cNvPr id="8" name="TextBox 7"/>
          <p:cNvSpPr txBox="1"/>
          <p:nvPr/>
        </p:nvSpPr>
        <p:spPr>
          <a:xfrm>
            <a:off x="4038599" y="945631"/>
            <a:ext cx="4980709" cy="4062651"/>
          </a:xfrm>
          <a:prstGeom prst="rect">
            <a:avLst/>
          </a:prstGeom>
          <a:noFill/>
        </p:spPr>
        <p:txBody>
          <a:bodyPr wrap="square" rtlCol="0">
            <a:spAutoFit/>
          </a:bodyPr>
          <a:lstStyle/>
          <a:p>
            <a:r>
              <a:rPr lang="en-US" sz="2200" dirty="0">
                <a:solidFill>
                  <a:srgbClr val="000066"/>
                </a:solidFill>
                <a:latin typeface="+mn-lt"/>
              </a:rPr>
              <a:t>High Pressure Flow Cell</a:t>
            </a:r>
            <a:r>
              <a:rPr lang="en-US" sz="2200" dirty="0">
                <a:solidFill>
                  <a:srgbClr val="000066"/>
                </a:solidFill>
              </a:rPr>
              <a:t> up to </a:t>
            </a:r>
            <a:r>
              <a:rPr lang="en-US" sz="2200" b="0" dirty="0">
                <a:solidFill>
                  <a:srgbClr val="000066"/>
                </a:solidFill>
                <a:latin typeface="+mn-lt"/>
              </a:rPr>
              <a:t>1,000 bar</a:t>
            </a:r>
          </a:p>
          <a:p>
            <a:r>
              <a:rPr lang="en-US" sz="2200" dirty="0">
                <a:solidFill>
                  <a:srgbClr val="000066"/>
                </a:solidFill>
              </a:rPr>
              <a:t>Commissioned: 150 bar, -196°C to 600°C</a:t>
            </a:r>
            <a:endParaRPr lang="en-US" sz="2200" b="0" dirty="0">
              <a:solidFill>
                <a:srgbClr val="000066"/>
              </a:solidFill>
              <a:latin typeface="+mn-lt"/>
            </a:endParaRPr>
          </a:p>
          <a:p>
            <a:r>
              <a:rPr lang="en-US" sz="2200" b="0" dirty="0">
                <a:solidFill>
                  <a:srgbClr val="000066"/>
                </a:solidFill>
                <a:latin typeface="+mn-lt"/>
              </a:rPr>
              <a:t>Operates with :</a:t>
            </a:r>
          </a:p>
          <a:p>
            <a:pPr marL="285750" indent="-285750">
              <a:buFontTx/>
              <a:buChar char="-"/>
            </a:pPr>
            <a:r>
              <a:rPr lang="en-US" sz="2200" b="0" dirty="0" err="1">
                <a:solidFill>
                  <a:srgbClr val="000066"/>
                </a:solidFill>
                <a:latin typeface="+mn-lt"/>
              </a:rPr>
              <a:t>Cryostream</a:t>
            </a:r>
            <a:r>
              <a:rPr lang="en-US" sz="2200" b="0" dirty="0">
                <a:solidFill>
                  <a:srgbClr val="000066"/>
                </a:solidFill>
                <a:latin typeface="+mn-lt"/>
              </a:rPr>
              <a:t>: -196°C to 300°C</a:t>
            </a:r>
          </a:p>
          <a:p>
            <a:pPr marL="285750" indent="-285750">
              <a:buFontTx/>
              <a:buChar char="-"/>
            </a:pPr>
            <a:r>
              <a:rPr lang="en-US" sz="2200" b="0" dirty="0">
                <a:solidFill>
                  <a:srgbClr val="000066"/>
                </a:solidFill>
                <a:latin typeface="+mn-lt"/>
              </a:rPr>
              <a:t>Resistive heater: ambient - 600°C</a:t>
            </a:r>
          </a:p>
          <a:p>
            <a:pPr marL="285750" indent="-285750">
              <a:buFontTx/>
              <a:buChar char="-"/>
            </a:pPr>
            <a:r>
              <a:rPr lang="en-US" sz="2200" b="0" dirty="0">
                <a:solidFill>
                  <a:srgbClr val="000066"/>
                </a:solidFill>
                <a:latin typeface="+mn-lt"/>
              </a:rPr>
              <a:t>Mirror furnace:  &lt; 1000°C</a:t>
            </a:r>
          </a:p>
          <a:p>
            <a:pPr marL="285750" indent="-285750">
              <a:buFontTx/>
              <a:buChar char="-"/>
            </a:pPr>
            <a:endParaRPr lang="en-US" sz="2200" b="0" dirty="0">
              <a:solidFill>
                <a:srgbClr val="000066"/>
              </a:solidFill>
              <a:latin typeface="+mn-lt"/>
            </a:endParaRPr>
          </a:p>
          <a:p>
            <a:r>
              <a:rPr lang="en-US" sz="2000" dirty="0"/>
              <a:t>Application to clathrates important in energy (methane gas) storage and sequestration</a:t>
            </a:r>
          </a:p>
          <a:p>
            <a:r>
              <a:rPr lang="en-US" sz="2000" dirty="0"/>
              <a:t>(CO2 gas) (T. Koga; L. Ehm; J. Parise)</a:t>
            </a:r>
            <a:endParaRPr lang="en-US" sz="2000" b="0" dirty="0">
              <a:solidFill>
                <a:srgbClr val="000066"/>
              </a:solidFill>
              <a:latin typeface="+mn-lt"/>
            </a:endParaRPr>
          </a:p>
          <a:p>
            <a:endParaRPr lang="en-US" sz="2200" b="0" dirty="0">
              <a:solidFill>
                <a:srgbClr val="000066"/>
              </a:solidFill>
              <a:latin typeface="+mn-lt"/>
            </a:endParaRPr>
          </a:p>
          <a:p>
            <a:endParaRPr lang="en-US" sz="2200" dirty="0">
              <a:solidFill>
                <a:srgbClr val="000066"/>
              </a:solidFill>
              <a:latin typeface="+mn-lt"/>
            </a:endParaRPr>
          </a:p>
        </p:txBody>
      </p:sp>
      <p:grpSp>
        <p:nvGrpSpPr>
          <p:cNvPr id="9" name="Group 8"/>
          <p:cNvGrpSpPr/>
          <p:nvPr/>
        </p:nvGrpSpPr>
        <p:grpSpPr>
          <a:xfrm>
            <a:off x="381000" y="3369461"/>
            <a:ext cx="3411898" cy="2451674"/>
            <a:chOff x="22930" y="0"/>
            <a:chExt cx="4170803" cy="2789555"/>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57238" y="348934"/>
              <a:ext cx="2784475" cy="2088515"/>
            </a:xfrm>
            <a:prstGeom prst="rect">
              <a:avLst/>
            </a:prstGeom>
            <a:ln>
              <a:solidFill>
                <a:schemeClr val="tx1"/>
              </a:solidFill>
            </a:ln>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26003" y="348933"/>
              <a:ext cx="2789555" cy="2091690"/>
            </a:xfrm>
            <a:prstGeom prst="rect">
              <a:avLst/>
            </a:prstGeom>
            <a:ln>
              <a:solidFill>
                <a:schemeClr val="tx1"/>
              </a:solidFill>
            </a:ln>
          </p:spPr>
        </p:pic>
      </p:gr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2063" b="17516"/>
          <a:stretch/>
        </p:blipFill>
        <p:spPr bwMode="auto">
          <a:xfrm>
            <a:off x="380839" y="1219200"/>
            <a:ext cx="3407123" cy="1949397"/>
          </a:xfrm>
          <a:prstGeom prst="rect">
            <a:avLst/>
          </a:prstGeom>
          <a:ln>
            <a:solidFill>
              <a:schemeClr val="tx1"/>
            </a:solidFill>
          </a:ln>
          <a:extLst>
            <a:ext uri="{53640926-AAD7-44D8-BBD7-CCE9431645EC}">
              <a14:shadowObscured xmlns:a14="http://schemas.microsoft.com/office/drawing/2010/main"/>
            </a:ext>
          </a:extLst>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4717" t="1921" r="9724" b="7609"/>
          <a:stretch/>
        </p:blipFill>
        <p:spPr bwMode="auto">
          <a:xfrm>
            <a:off x="5063701" y="4342537"/>
            <a:ext cx="2750397" cy="214741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6322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2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731" y="1488186"/>
            <a:ext cx="2743200" cy="4114800"/>
          </a:xfr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4449" y="1488186"/>
            <a:ext cx="2743200" cy="4114800"/>
          </a:xfrm>
          <a:prstGeom prst="rect">
            <a:avLst/>
          </a:prstGeom>
        </p:spPr>
      </p:pic>
      <p:sp>
        <p:nvSpPr>
          <p:cNvPr id="10" name="Title 1">
            <a:extLst>
              <a:ext uri="{FF2B5EF4-FFF2-40B4-BE49-F238E27FC236}">
                <a16:creationId xmlns:a16="http://schemas.microsoft.com/office/drawing/2014/main" id="{CF42B9FA-1B70-42E6-BF3B-92DE07B820AB}"/>
              </a:ext>
            </a:extLst>
          </p:cNvPr>
          <p:cNvSpPr>
            <a:spLocks noGrp="1"/>
          </p:cNvSpPr>
          <p:nvPr>
            <p:ph type="title"/>
          </p:nvPr>
        </p:nvSpPr>
        <p:spPr>
          <a:xfrm>
            <a:off x="410935" y="346276"/>
            <a:ext cx="7886700" cy="1268213"/>
          </a:xfrm>
        </p:spPr>
        <p:txBody>
          <a:bodyPr>
            <a:normAutofit/>
          </a:bodyPr>
          <a:lstStyle/>
          <a:p>
            <a:r>
              <a:rPr lang="en-US" b="1" dirty="0"/>
              <a:t>XPD: Large Volume Press (MAXPD)</a:t>
            </a:r>
          </a:p>
        </p:txBody>
      </p:sp>
      <p:sp>
        <p:nvSpPr>
          <p:cNvPr id="6" name="Content Placeholder 2">
            <a:extLst>
              <a:ext uri="{FF2B5EF4-FFF2-40B4-BE49-F238E27FC236}">
                <a16:creationId xmlns:a16="http://schemas.microsoft.com/office/drawing/2014/main" id="{9639A833-352A-4F61-8E29-CA53EB6D606E}"/>
              </a:ext>
            </a:extLst>
          </p:cNvPr>
          <p:cNvSpPr txBox="1">
            <a:spLocks/>
          </p:cNvSpPr>
          <p:nvPr/>
        </p:nvSpPr>
        <p:spPr>
          <a:xfrm>
            <a:off x="5712167" y="1952088"/>
            <a:ext cx="3431833" cy="3803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1,100-ton Hydraulic Press</a:t>
            </a:r>
          </a:p>
          <a:p>
            <a:r>
              <a:rPr lang="en-US" sz="1800" dirty="0"/>
              <a:t>DT-25 (Differential Kawai) </a:t>
            </a:r>
          </a:p>
          <a:p>
            <a:r>
              <a:rPr lang="en-US" sz="1800" dirty="0"/>
              <a:t>D-DIA Module Also Available</a:t>
            </a:r>
          </a:p>
          <a:p>
            <a:r>
              <a:rPr lang="en-US" sz="1800" dirty="0"/>
              <a:t>Differential Hydraulic Pumps for Deformation (1-10MHz)</a:t>
            </a:r>
          </a:p>
          <a:p>
            <a:r>
              <a:rPr lang="en-US" sz="1800" dirty="0"/>
              <a:t>Monochromatic Beam 52, 67keV</a:t>
            </a:r>
          </a:p>
          <a:p>
            <a:r>
              <a:rPr lang="en-US" sz="1800" dirty="0"/>
              <a:t>Diffraction Area Detector</a:t>
            </a:r>
          </a:p>
          <a:p>
            <a:r>
              <a:rPr lang="en-US" sz="1800" dirty="0"/>
              <a:t>X-Radiographic Imaging</a:t>
            </a:r>
          </a:p>
        </p:txBody>
      </p:sp>
    </p:spTree>
    <p:extLst>
      <p:ext uri="{BB962C8B-B14F-4D97-AF65-F5344CB8AC3E}">
        <p14:creationId xmlns:p14="http://schemas.microsoft.com/office/powerpoint/2010/main" val="3905765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0"/>
            <a:ext cx="8229600" cy="5227160"/>
          </a:xfrm>
        </p:spPr>
        <p:txBody>
          <a:bodyPr/>
          <a:lstStyle/>
          <a:p>
            <a:pPr marL="0" indent="0">
              <a:buNone/>
            </a:pPr>
            <a:r>
              <a:rPr lang="en-US" sz="2000" b="1" dirty="0"/>
              <a:t>First high pressure Diamond Anvil Cell experiment at XPD</a:t>
            </a:r>
            <a:endParaRPr lang="en-US" sz="2000" dirty="0"/>
          </a:p>
          <a:p>
            <a:pPr marL="0" indent="0">
              <a:buNone/>
            </a:pPr>
            <a:r>
              <a:rPr lang="en-US" sz="2000" dirty="0"/>
              <a:t>Understanding the storage mechanism of highly volatile iodine in MOFs</a:t>
            </a:r>
          </a:p>
        </p:txBody>
      </p:sp>
      <p:sp>
        <p:nvSpPr>
          <p:cNvPr id="4" name="TextBox 3"/>
          <p:cNvSpPr txBox="1"/>
          <p:nvPr/>
        </p:nvSpPr>
        <p:spPr>
          <a:xfrm>
            <a:off x="5654537" y="1807285"/>
            <a:ext cx="3403401" cy="2031325"/>
          </a:xfrm>
          <a:prstGeom prst="rect">
            <a:avLst/>
          </a:prstGeom>
          <a:noFill/>
        </p:spPr>
        <p:txBody>
          <a:bodyPr wrap="square" rtlCol="0">
            <a:spAutoFit/>
          </a:bodyPr>
          <a:lstStyle/>
          <a:p>
            <a:r>
              <a:rPr lang="en-US" sz="1800" b="0" dirty="0">
                <a:solidFill>
                  <a:srgbClr val="000066"/>
                </a:solidFill>
                <a:latin typeface="+mn-lt"/>
              </a:rPr>
              <a:t>Straight channels</a:t>
            </a:r>
          </a:p>
          <a:p>
            <a:r>
              <a:rPr lang="en-US" dirty="0">
                <a:solidFill>
                  <a:srgbClr val="000066"/>
                </a:solidFill>
              </a:rPr>
              <a:t>Reversible pressure induced </a:t>
            </a:r>
            <a:r>
              <a:rPr lang="en-US" dirty="0" err="1">
                <a:solidFill>
                  <a:srgbClr val="000066"/>
                </a:solidFill>
              </a:rPr>
              <a:t>amorphization</a:t>
            </a:r>
            <a:endParaRPr lang="en-US" dirty="0">
              <a:solidFill>
                <a:srgbClr val="000066"/>
              </a:solidFill>
            </a:endParaRPr>
          </a:p>
          <a:p>
            <a:r>
              <a:rPr lang="en-US" dirty="0">
                <a:solidFill>
                  <a:srgbClr val="000066"/>
                </a:solidFill>
              </a:rPr>
              <a:t>Framework flexing compression mechanism - flexible C-S-C hinge in the center of the </a:t>
            </a:r>
            <a:r>
              <a:rPr lang="en-US" i="1" dirty="0" err="1">
                <a:solidFill>
                  <a:srgbClr val="000066"/>
                </a:solidFill>
              </a:rPr>
              <a:t>sdb</a:t>
            </a:r>
            <a:r>
              <a:rPr lang="en-US" dirty="0">
                <a:solidFill>
                  <a:srgbClr val="000066"/>
                </a:solidFill>
              </a:rPr>
              <a:t> linker</a:t>
            </a:r>
          </a:p>
          <a:p>
            <a:endParaRPr lang="en-US" sz="1800" b="0" dirty="0">
              <a:solidFill>
                <a:srgbClr val="000066"/>
              </a:solidFill>
              <a:latin typeface="+mn-lt"/>
            </a:endParaRPr>
          </a:p>
        </p:txBody>
      </p:sp>
      <p:pic>
        <p:nvPicPr>
          <p:cNvPr id="9" name="Picture 8" descr="Fig1 Structures all"/>
          <p:cNvPicPr>
            <a:picLocks noChangeAspect="1"/>
          </p:cNvPicPr>
          <p:nvPr/>
        </p:nvPicPr>
        <p:blipFill rotWithShape="1">
          <a:blip r:embed="rId3" cstate="print">
            <a:extLst>
              <a:ext uri="{28A0092B-C50C-407E-A947-70E740481C1C}">
                <a14:useLocalDpi xmlns:a14="http://schemas.microsoft.com/office/drawing/2010/main" val="0"/>
              </a:ext>
            </a:extLst>
          </a:blip>
          <a:srcRect b="55086"/>
          <a:stretch/>
        </p:blipFill>
        <p:spPr bwMode="auto">
          <a:xfrm>
            <a:off x="538985" y="2016114"/>
            <a:ext cx="5044937" cy="1345602"/>
          </a:xfrm>
          <a:prstGeom prst="rect">
            <a:avLst/>
          </a:prstGeom>
          <a:noFill/>
          <a:ln>
            <a:noFill/>
          </a:ln>
        </p:spPr>
      </p:pic>
      <p:pic>
        <p:nvPicPr>
          <p:cNvPr id="8" name="Picture 7">
            <a:extLst>
              <a:ext uri="{FF2B5EF4-FFF2-40B4-BE49-F238E27FC236}">
                <a16:creationId xmlns:a16="http://schemas.microsoft.com/office/drawing/2014/main" id="{F59EB4D2-224A-47F2-8E59-0C87097377BD}"/>
              </a:ext>
            </a:extLst>
          </p:cNvPr>
          <p:cNvPicPr>
            <a:picLocks noChangeAspect="1"/>
          </p:cNvPicPr>
          <p:nvPr/>
        </p:nvPicPr>
        <p:blipFill rotWithShape="1">
          <a:blip r:embed="rId4"/>
          <a:srcRect r="49366"/>
          <a:stretch/>
        </p:blipFill>
        <p:spPr>
          <a:xfrm>
            <a:off x="609601" y="3203913"/>
            <a:ext cx="3521335" cy="2857566"/>
          </a:xfrm>
          <a:prstGeom prst="rect">
            <a:avLst/>
          </a:prstGeom>
        </p:spPr>
      </p:pic>
      <p:pic>
        <p:nvPicPr>
          <p:cNvPr id="10" name="Picture 2" descr="Abstract Image">
            <a:extLst>
              <a:ext uri="{FF2B5EF4-FFF2-40B4-BE49-F238E27FC236}">
                <a16:creationId xmlns:a16="http://schemas.microsoft.com/office/drawing/2014/main" id="{522977C5-0CB1-40D0-A27B-7FB47189D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773" y="3679202"/>
            <a:ext cx="3638550" cy="270708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FDF7D044-F5A8-4F9F-B1C6-D3BB21853294}"/>
              </a:ext>
            </a:extLst>
          </p:cNvPr>
          <p:cNvSpPr txBox="1">
            <a:spLocks/>
          </p:cNvSpPr>
          <p:nvPr/>
        </p:nvSpPr>
        <p:spPr>
          <a:xfrm>
            <a:off x="463378" y="283915"/>
            <a:ext cx="8229600" cy="7126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XPD: iodine in Metal-Organic Frameworks</a:t>
            </a:r>
          </a:p>
        </p:txBody>
      </p:sp>
    </p:spTree>
    <p:extLst>
      <p:ext uri="{BB962C8B-B14F-4D97-AF65-F5344CB8AC3E}">
        <p14:creationId xmlns:p14="http://schemas.microsoft.com/office/powerpoint/2010/main" val="3405463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6CA760-2D26-4C81-A4AD-4E9A5B647AD8}"/>
              </a:ext>
            </a:extLst>
          </p:cNvPr>
          <p:cNvSpPr>
            <a:spLocks noGrp="1"/>
          </p:cNvSpPr>
          <p:nvPr>
            <p:ph type="ftr" sz="quarter" idx="3"/>
          </p:nvPr>
        </p:nvSpPr>
        <p:spPr/>
        <p:txBody>
          <a:bodyPr/>
          <a:lstStyle/>
          <a:p>
            <a:fld id="{F2E5D06D-0BE4-B843-8370-FB88EDC7364A}" type="slidenum">
              <a:rPr lang="en-US" smtClean="0"/>
              <a:pPr/>
              <a:t>33</a:t>
            </a:fld>
            <a:endParaRPr lang="en-US" dirty="0"/>
          </a:p>
        </p:txBody>
      </p:sp>
      <p:pic>
        <p:nvPicPr>
          <p:cNvPr id="4" name="Picture 2">
            <a:extLst>
              <a:ext uri="{FF2B5EF4-FFF2-40B4-BE49-F238E27FC236}">
                <a16:creationId xmlns:a16="http://schemas.microsoft.com/office/drawing/2014/main" id="{FC4F7BB0-2F6E-4D65-8C7D-B32E9D43A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50" y="1166842"/>
            <a:ext cx="2474822" cy="185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7CA6191C-14EF-4F8C-B8AB-71C959442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412" y="4331371"/>
            <a:ext cx="1436168" cy="1847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a:extLst>
              <a:ext uri="{FF2B5EF4-FFF2-40B4-BE49-F238E27FC236}">
                <a16:creationId xmlns:a16="http://schemas.microsoft.com/office/drawing/2014/main" id="{7D085DB8-A923-489F-9A77-617F2BA20DF5}"/>
              </a:ext>
            </a:extLst>
          </p:cNvPr>
          <p:cNvSpPr txBox="1">
            <a:spLocks/>
          </p:cNvSpPr>
          <p:nvPr/>
        </p:nvSpPr>
        <p:spPr>
          <a:xfrm>
            <a:off x="463378" y="283915"/>
            <a:ext cx="8229600" cy="7126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XPD: In Situ Study of Corrosion Resistance</a:t>
            </a:r>
          </a:p>
        </p:txBody>
      </p:sp>
      <p:sp>
        <p:nvSpPr>
          <p:cNvPr id="7" name="TextBox 6">
            <a:extLst>
              <a:ext uri="{FF2B5EF4-FFF2-40B4-BE49-F238E27FC236}">
                <a16:creationId xmlns:a16="http://schemas.microsoft.com/office/drawing/2014/main" id="{1941874B-EF9F-41F9-A4E4-F1C63AE858C3}"/>
              </a:ext>
            </a:extLst>
          </p:cNvPr>
          <p:cNvSpPr txBox="1"/>
          <p:nvPr/>
        </p:nvSpPr>
        <p:spPr>
          <a:xfrm>
            <a:off x="366559" y="1020204"/>
            <a:ext cx="5009284" cy="3600986"/>
          </a:xfrm>
          <a:prstGeom prst="rect">
            <a:avLst/>
          </a:prstGeom>
          <a:noFill/>
        </p:spPr>
        <p:txBody>
          <a:bodyPr wrap="square" rtlCol="0">
            <a:spAutoFit/>
          </a:bodyPr>
          <a:lstStyle/>
          <a:p>
            <a:r>
              <a:rPr lang="en-US" sz="2400" b="1" dirty="0"/>
              <a:t>400°C – 1,500 psi</a:t>
            </a:r>
          </a:p>
          <a:p>
            <a:r>
              <a:rPr lang="en-US" sz="2400" b="1" dirty="0"/>
              <a:t>Steam environment, supercritical CO2</a:t>
            </a:r>
          </a:p>
          <a:p>
            <a:endParaRPr lang="en-US" dirty="0"/>
          </a:p>
          <a:p>
            <a:r>
              <a:rPr lang="en-US" dirty="0"/>
              <a:t>Appl. to understanding how protective passive films develop and operate in engineering materials (</a:t>
            </a:r>
            <a:r>
              <a:rPr lang="en-US" dirty="0" err="1"/>
              <a:t>Zr</a:t>
            </a:r>
            <a:r>
              <a:rPr lang="en-US" dirty="0"/>
              <a:t> alloys, steels) for accident tolerant nuclear fuel cladding</a:t>
            </a:r>
          </a:p>
          <a:p>
            <a:endParaRPr lang="en-US" dirty="0"/>
          </a:p>
          <a:p>
            <a:r>
              <a:rPr lang="en-US" dirty="0"/>
              <a:t>Raul </a:t>
            </a:r>
            <a:r>
              <a:rPr lang="en-US" dirty="0" err="1"/>
              <a:t>Rebak</a:t>
            </a:r>
            <a:r>
              <a:rPr lang="en-US" dirty="0"/>
              <a:t> GE Global Research</a:t>
            </a:r>
          </a:p>
          <a:p>
            <a:r>
              <a:rPr lang="en-US" dirty="0"/>
              <a:t>S. Gill BNL </a:t>
            </a:r>
          </a:p>
          <a:p>
            <a:r>
              <a:rPr lang="en-US" dirty="0"/>
              <a:t>J. Rev. Sci. </a:t>
            </a:r>
            <a:r>
              <a:rPr lang="en-US" dirty="0" err="1"/>
              <a:t>Instrum</a:t>
            </a:r>
            <a:r>
              <a:rPr lang="en-US" dirty="0"/>
              <a:t>. (2016)</a:t>
            </a:r>
          </a:p>
          <a:p>
            <a:endParaRPr lang="en-US" dirty="0"/>
          </a:p>
        </p:txBody>
      </p:sp>
      <p:pic>
        <p:nvPicPr>
          <p:cNvPr id="8" name="Picture 7">
            <a:extLst>
              <a:ext uri="{FF2B5EF4-FFF2-40B4-BE49-F238E27FC236}">
                <a16:creationId xmlns:a16="http://schemas.microsoft.com/office/drawing/2014/main" id="{E8D7B5C3-4EF6-49E6-86F7-E2563169D960}"/>
              </a:ext>
            </a:extLst>
          </p:cNvPr>
          <p:cNvPicPr>
            <a:picLocks noChangeAspect="1"/>
          </p:cNvPicPr>
          <p:nvPr/>
        </p:nvPicPr>
        <p:blipFill rotWithShape="1">
          <a:blip r:embed="rId5"/>
          <a:srcRect l="11176" t="27046" r="27176" b="13347"/>
          <a:stretch/>
        </p:blipFill>
        <p:spPr>
          <a:xfrm>
            <a:off x="3431688" y="3291366"/>
            <a:ext cx="5637008" cy="3065930"/>
          </a:xfrm>
          <a:prstGeom prst="rect">
            <a:avLst/>
          </a:prstGeom>
        </p:spPr>
      </p:pic>
      <p:sp>
        <p:nvSpPr>
          <p:cNvPr id="3" name="TextBox 2">
            <a:extLst>
              <a:ext uri="{FF2B5EF4-FFF2-40B4-BE49-F238E27FC236}">
                <a16:creationId xmlns:a16="http://schemas.microsoft.com/office/drawing/2014/main" id="{6AA74D5A-1257-4F1E-8819-1A098F174E31}"/>
              </a:ext>
            </a:extLst>
          </p:cNvPr>
          <p:cNvSpPr txBox="1"/>
          <p:nvPr/>
        </p:nvSpPr>
        <p:spPr>
          <a:xfrm>
            <a:off x="4429760" y="6233840"/>
            <a:ext cx="1088696" cy="307777"/>
          </a:xfrm>
          <a:prstGeom prst="rect">
            <a:avLst/>
          </a:prstGeom>
          <a:noFill/>
        </p:spPr>
        <p:txBody>
          <a:bodyPr wrap="none" rtlCol="0">
            <a:spAutoFit/>
          </a:bodyPr>
          <a:lstStyle/>
          <a:p>
            <a:r>
              <a:rPr lang="en-US" sz="1400" dirty="0"/>
              <a:t>350°C, 50psi</a:t>
            </a:r>
          </a:p>
        </p:txBody>
      </p:sp>
    </p:spTree>
    <p:extLst>
      <p:ext uri="{BB962C8B-B14F-4D97-AF65-F5344CB8AC3E}">
        <p14:creationId xmlns:p14="http://schemas.microsoft.com/office/powerpoint/2010/main" val="1396197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diamond.ac.uk/Beamlines/Engineering-and-Environment/I12/applications/diffraction/base/01/text_files/file/Rowles_Ano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2060" y="2089695"/>
            <a:ext cx="2374900" cy="10120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www.diamond.ac.uk/Beamlines/Engineering-and-Environment/I12/applications/diffraction/base/01/text_files/file0/Rowles_Surfaceplo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3740" y="2742137"/>
            <a:ext cx="4219970" cy="30524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8470" y="1488226"/>
            <a:ext cx="3931920" cy="646331"/>
          </a:xfrm>
          <a:prstGeom prst="rect">
            <a:avLst/>
          </a:prstGeom>
          <a:noFill/>
        </p:spPr>
        <p:txBody>
          <a:bodyPr wrap="square" rtlCol="0">
            <a:spAutoFit/>
          </a:bodyPr>
          <a:lstStyle/>
          <a:p>
            <a:pPr algn="ctr"/>
            <a:r>
              <a:rPr lang="en-US" dirty="0"/>
              <a:t>Metallographic slice through a used anode material</a:t>
            </a:r>
            <a:endParaRPr lang="fr-FR" dirty="0"/>
          </a:p>
        </p:txBody>
      </p:sp>
      <p:sp>
        <p:nvSpPr>
          <p:cNvPr id="6" name="TextBox 5"/>
          <p:cNvSpPr txBox="1"/>
          <p:nvPr/>
        </p:nvSpPr>
        <p:spPr>
          <a:xfrm>
            <a:off x="400290" y="3419951"/>
            <a:ext cx="4100590" cy="2308324"/>
          </a:xfrm>
          <a:prstGeom prst="rect">
            <a:avLst/>
          </a:prstGeom>
          <a:noFill/>
        </p:spPr>
        <p:txBody>
          <a:bodyPr wrap="square" rtlCol="0">
            <a:spAutoFit/>
          </a:bodyPr>
          <a:lstStyle/>
          <a:p>
            <a:r>
              <a:rPr lang="en-US" sz="2400" dirty="0"/>
              <a:t>Surface plot of EDD spectra taken as a function of electrolysis time, showing the formation of rutile (TiO</a:t>
            </a:r>
            <a:r>
              <a:rPr lang="en-US" sz="2400" baseline="-25000" dirty="0"/>
              <a:t>2</a:t>
            </a:r>
            <a:r>
              <a:rPr lang="en-US" sz="2400" dirty="0"/>
              <a:t>) passivation layers on </a:t>
            </a:r>
            <a:r>
              <a:rPr lang="en-US" sz="2400" dirty="0" err="1"/>
              <a:t>Magnéli</a:t>
            </a:r>
            <a:r>
              <a:rPr lang="en-US" sz="2400" dirty="0"/>
              <a:t>-phase (Ti</a:t>
            </a:r>
            <a:r>
              <a:rPr lang="en-US" sz="2400" i="1" baseline="-25000" dirty="0"/>
              <a:t>n</a:t>
            </a:r>
            <a:r>
              <a:rPr lang="en-US" sz="2400" dirty="0"/>
              <a:t>O</a:t>
            </a:r>
            <a:r>
              <a:rPr lang="en-US" sz="2400" baseline="-25000" dirty="0"/>
              <a:t>2</a:t>
            </a:r>
            <a:r>
              <a:rPr lang="en-US" sz="2400" i="1" baseline="-25000" dirty="0"/>
              <a:t>n</a:t>
            </a:r>
            <a:r>
              <a:rPr lang="en-US" sz="2400" baseline="-25000" dirty="0"/>
              <a:t>-1</a:t>
            </a:r>
            <a:r>
              <a:rPr lang="en-US" sz="2400" dirty="0"/>
              <a:t>; </a:t>
            </a:r>
            <a:r>
              <a:rPr lang="en-US" sz="2400" i="1" dirty="0"/>
              <a:t>n</a:t>
            </a:r>
            <a:r>
              <a:rPr lang="en-US" sz="2400" dirty="0"/>
              <a:t> = 4-6) anodes</a:t>
            </a:r>
            <a:endParaRPr lang="fr-FR" sz="3200" dirty="0"/>
          </a:p>
        </p:txBody>
      </p:sp>
      <p:sp>
        <p:nvSpPr>
          <p:cNvPr id="7" name="TextBox 6"/>
          <p:cNvSpPr txBox="1"/>
          <p:nvPr/>
        </p:nvSpPr>
        <p:spPr>
          <a:xfrm>
            <a:off x="162560" y="5894586"/>
            <a:ext cx="5681427" cy="369332"/>
          </a:xfrm>
          <a:prstGeom prst="rect">
            <a:avLst/>
          </a:prstGeom>
          <a:noFill/>
        </p:spPr>
        <p:txBody>
          <a:bodyPr wrap="none" rtlCol="0">
            <a:spAutoFit/>
          </a:bodyPr>
          <a:lstStyle/>
          <a:p>
            <a:r>
              <a:rPr lang="fr-FR" i="1" dirty="0"/>
              <a:t>M R </a:t>
            </a:r>
            <a:r>
              <a:rPr lang="fr-FR" i="1" dirty="0" err="1"/>
              <a:t>Rowles</a:t>
            </a:r>
            <a:r>
              <a:rPr lang="fr-FR" i="1" dirty="0"/>
              <a:t> et al. CSIRO and </a:t>
            </a:r>
            <a:r>
              <a:rPr lang="fr-FR" i="1" dirty="0" err="1"/>
              <a:t>University</a:t>
            </a:r>
            <a:r>
              <a:rPr lang="fr-FR" i="1" dirty="0"/>
              <a:t> of Melbourne, </a:t>
            </a:r>
            <a:r>
              <a:rPr lang="fr-FR" i="1" dirty="0" err="1"/>
              <a:t>Australia</a:t>
            </a:r>
            <a:endParaRPr lang="fr-FR" i="1" dirty="0"/>
          </a:p>
        </p:txBody>
      </p:sp>
      <p:sp>
        <p:nvSpPr>
          <p:cNvPr id="8" name="Title 1">
            <a:extLst>
              <a:ext uri="{FF2B5EF4-FFF2-40B4-BE49-F238E27FC236}">
                <a16:creationId xmlns:a16="http://schemas.microsoft.com/office/drawing/2014/main" id="{1BA4F6EC-4132-421A-AFAD-232D397844AB}"/>
              </a:ext>
            </a:extLst>
          </p:cNvPr>
          <p:cNvSpPr txBox="1">
            <a:spLocks/>
          </p:cNvSpPr>
          <p:nvPr/>
        </p:nvSpPr>
        <p:spPr>
          <a:xfrm>
            <a:off x="361778" y="314395"/>
            <a:ext cx="8609502" cy="712649"/>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HEX: Passivation of an Anode material </a:t>
            </a:r>
            <a:r>
              <a:rPr lang="en-US" dirty="0">
                <a:effectLst>
                  <a:outerShdw blurRad="38100" dist="38100" dir="2700000" algn="tl">
                    <a:srgbClr val="000000">
                      <a:alpha val="43137"/>
                    </a:srgbClr>
                  </a:outerShdw>
                </a:effectLst>
              </a:rPr>
              <a:t>(in situ)</a:t>
            </a:r>
          </a:p>
        </p:txBody>
      </p:sp>
      <p:pic>
        <p:nvPicPr>
          <p:cNvPr id="3" name="Picture 2">
            <a:extLst>
              <a:ext uri="{FF2B5EF4-FFF2-40B4-BE49-F238E27FC236}">
                <a16:creationId xmlns:a16="http://schemas.microsoft.com/office/drawing/2014/main" id="{79879722-CC6C-448D-A6AC-D8A867DEC5F5}"/>
              </a:ext>
            </a:extLst>
          </p:cNvPr>
          <p:cNvPicPr>
            <a:picLocks noChangeAspect="1"/>
          </p:cNvPicPr>
          <p:nvPr/>
        </p:nvPicPr>
        <p:blipFill rotWithShape="1">
          <a:blip r:embed="rId5"/>
          <a:srcRect l="53193" t="12856" r="18221" b="10198"/>
          <a:stretch/>
        </p:blipFill>
        <p:spPr>
          <a:xfrm>
            <a:off x="7066664" y="977067"/>
            <a:ext cx="1783794" cy="2700854"/>
          </a:xfrm>
          <a:prstGeom prst="rect">
            <a:avLst/>
          </a:prstGeom>
        </p:spPr>
      </p:pic>
    </p:spTree>
    <p:extLst>
      <p:ext uri="{BB962C8B-B14F-4D97-AF65-F5344CB8AC3E}">
        <p14:creationId xmlns:p14="http://schemas.microsoft.com/office/powerpoint/2010/main" val="3710713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949049"/>
            <a:ext cx="9144000" cy="457200"/>
          </a:xfrm>
        </p:spPr>
        <p:txBody>
          <a:bodyPr>
            <a:normAutofit/>
          </a:bodyPr>
          <a:lstStyle/>
          <a:p>
            <a:r>
              <a:rPr lang="en-GB" sz="2400" dirty="0"/>
              <a:t>H. Dong (Leicester), S. </a:t>
            </a:r>
            <a:r>
              <a:rPr lang="en-GB" sz="2400" dirty="0" err="1"/>
              <a:t>Wen</a:t>
            </a:r>
            <a:r>
              <a:rPr lang="en-GB" sz="2400" dirty="0"/>
              <a:t> (Tata Steel), Robert Atwood (DLS)</a:t>
            </a:r>
          </a:p>
        </p:txBody>
      </p:sp>
      <p:pic>
        <p:nvPicPr>
          <p:cNvPr id="5" name="movie_compare_2">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4191000" y="1478257"/>
            <a:ext cx="4383807" cy="4593359"/>
          </a:xfrm>
          <a:prstGeom prst="rect">
            <a:avLst/>
          </a:prstGeom>
        </p:spPr>
      </p:pic>
      <p:sp>
        <p:nvSpPr>
          <p:cNvPr id="6" name="TextBox 1"/>
          <p:cNvSpPr txBox="1">
            <a:spLocks noChangeArrowheads="1"/>
          </p:cNvSpPr>
          <p:nvPr/>
        </p:nvSpPr>
        <p:spPr bwMode="auto">
          <a:xfrm>
            <a:off x="160796" y="1521837"/>
            <a:ext cx="3875087" cy="2677656"/>
          </a:xfrm>
          <a:prstGeom prst="rect">
            <a:avLst/>
          </a:prstGeom>
          <a:noFill/>
          <a:ln w="9525">
            <a:noFill/>
            <a:miter lim="800000"/>
            <a:headEnd/>
            <a:tailEnd/>
          </a:ln>
        </p:spPr>
        <p:txBody>
          <a:bodyPr wrap="square">
            <a:spAutoFit/>
          </a:bodyPr>
          <a:lstStyle/>
          <a:p>
            <a:r>
              <a:rPr lang="en-GB" sz="2400" dirty="0"/>
              <a:t>Electro-welding is the most frequently used method of joining metal. Its flow dynamics is poorly understood because in-situ bulk observation has not been possible so far.</a:t>
            </a:r>
          </a:p>
        </p:txBody>
      </p:sp>
      <p:grpSp>
        <p:nvGrpSpPr>
          <p:cNvPr id="7" name="Group 20"/>
          <p:cNvGrpSpPr/>
          <p:nvPr/>
        </p:nvGrpSpPr>
        <p:grpSpPr>
          <a:xfrm>
            <a:off x="1021934" y="4321239"/>
            <a:ext cx="2088232" cy="1141095"/>
            <a:chOff x="755576" y="3356992"/>
            <a:chExt cx="2088232" cy="1141095"/>
          </a:xfrm>
        </p:grpSpPr>
        <p:sp>
          <p:nvSpPr>
            <p:cNvPr id="8" name="Parallelogram 7"/>
            <p:cNvSpPr/>
            <p:nvPr/>
          </p:nvSpPr>
          <p:spPr bwMode="auto">
            <a:xfrm flipH="1">
              <a:off x="755576" y="4077072"/>
              <a:ext cx="2016224" cy="360040"/>
            </a:xfrm>
            <a:prstGeom prst="parallelogram">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9" name="Rounded Rectangle 8"/>
            <p:cNvSpPr/>
            <p:nvPr/>
          </p:nvSpPr>
          <p:spPr bwMode="auto">
            <a:xfrm>
              <a:off x="1259632" y="4149080"/>
              <a:ext cx="1368152" cy="288032"/>
            </a:xfrm>
            <a:prstGeom prst="roundRect">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0" name="Arc 9"/>
            <p:cNvSpPr/>
            <p:nvPr/>
          </p:nvSpPr>
          <p:spPr bwMode="auto">
            <a:xfrm>
              <a:off x="1043608" y="4149080"/>
              <a:ext cx="576064" cy="288032"/>
            </a:xfrm>
            <a:prstGeom prst="arc">
              <a:avLst>
                <a:gd name="adj1" fmla="val 5408758"/>
                <a:gd name="adj2" fmla="val 16087987"/>
              </a:avLst>
            </a:prstGeom>
            <a:solidFill>
              <a:srgbClr val="FF6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1" name="Parallelogram 10"/>
            <p:cNvSpPr/>
            <p:nvPr/>
          </p:nvSpPr>
          <p:spPr bwMode="auto">
            <a:xfrm>
              <a:off x="827584" y="4077072"/>
              <a:ext cx="2016224" cy="360040"/>
            </a:xfrm>
            <a:prstGeom prst="parallelogram">
              <a:avLst/>
            </a:prstGeom>
            <a:solidFill>
              <a:srgbClr val="BFBFBF">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2" name="Freeform 11"/>
            <p:cNvSpPr/>
            <p:nvPr/>
          </p:nvSpPr>
          <p:spPr bwMode="auto">
            <a:xfrm>
              <a:off x="1187624" y="3501008"/>
              <a:ext cx="360363" cy="611187"/>
            </a:xfrm>
            <a:custGeom>
              <a:avLst/>
              <a:gdLst>
                <a:gd name="connsiteX0" fmla="*/ 17463 w 360363"/>
                <a:gd name="connsiteY0" fmla="*/ 611187 h 611187"/>
                <a:gd name="connsiteX1" fmla="*/ 7938 w 360363"/>
                <a:gd name="connsiteY1" fmla="*/ 249237 h 611187"/>
                <a:gd name="connsiteX2" fmla="*/ 65088 w 360363"/>
                <a:gd name="connsiteY2" fmla="*/ 87312 h 611187"/>
                <a:gd name="connsiteX3" fmla="*/ 179388 w 360363"/>
                <a:gd name="connsiteY3" fmla="*/ 11112 h 611187"/>
                <a:gd name="connsiteX4" fmla="*/ 360363 w 360363"/>
                <a:gd name="connsiteY4" fmla="*/ 20637 h 61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363" h="611187">
                  <a:moveTo>
                    <a:pt x="17463" y="611187"/>
                  </a:moveTo>
                  <a:cubicBezTo>
                    <a:pt x="8731" y="473868"/>
                    <a:pt x="0" y="336550"/>
                    <a:pt x="7938" y="249237"/>
                  </a:cubicBezTo>
                  <a:cubicBezTo>
                    <a:pt x="15876" y="161924"/>
                    <a:pt x="36513" y="127000"/>
                    <a:pt x="65088" y="87312"/>
                  </a:cubicBezTo>
                  <a:cubicBezTo>
                    <a:pt x="93663" y="47625"/>
                    <a:pt x="130176" y="22224"/>
                    <a:pt x="179388" y="11112"/>
                  </a:cubicBezTo>
                  <a:cubicBezTo>
                    <a:pt x="228600" y="0"/>
                    <a:pt x="294481" y="10318"/>
                    <a:pt x="360363" y="20637"/>
                  </a:cubicBezTo>
                </a:path>
              </a:pathLst>
            </a:custGeom>
            <a:noFill/>
            <a:ln w="762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sp>
          <p:nvSpPr>
            <p:cNvPr id="13" name="TextBox 12"/>
            <p:cNvSpPr txBox="1"/>
            <p:nvPr/>
          </p:nvSpPr>
          <p:spPr>
            <a:xfrm>
              <a:off x="1547664" y="3356992"/>
              <a:ext cx="894797" cy="276999"/>
            </a:xfrm>
            <a:prstGeom prst="rect">
              <a:avLst/>
            </a:prstGeom>
            <a:noFill/>
          </p:spPr>
          <p:txBody>
            <a:bodyPr wrap="none" rtlCol="0">
              <a:spAutoFit/>
            </a:bodyPr>
            <a:lstStyle/>
            <a:p>
              <a:r>
                <a:rPr lang="en-GB" sz="1200" dirty="0"/>
                <a:t>Feed wire</a:t>
              </a:r>
            </a:p>
          </p:txBody>
        </p:sp>
        <p:sp>
          <p:nvSpPr>
            <p:cNvPr id="14" name="TextBox 13"/>
            <p:cNvSpPr txBox="1"/>
            <p:nvPr/>
          </p:nvSpPr>
          <p:spPr>
            <a:xfrm>
              <a:off x="1700064" y="4221088"/>
              <a:ext cx="920893" cy="276999"/>
            </a:xfrm>
            <a:prstGeom prst="rect">
              <a:avLst/>
            </a:prstGeom>
            <a:noFill/>
          </p:spPr>
          <p:txBody>
            <a:bodyPr wrap="none" rtlCol="0">
              <a:spAutoFit/>
            </a:bodyPr>
            <a:lstStyle/>
            <a:p>
              <a:r>
                <a:rPr lang="en-GB" sz="1200" dirty="0"/>
                <a:t>Weld pool</a:t>
              </a:r>
            </a:p>
          </p:txBody>
        </p:sp>
        <p:sp>
          <p:nvSpPr>
            <p:cNvPr id="15" name="Explosion 1 14"/>
            <p:cNvSpPr/>
            <p:nvPr/>
          </p:nvSpPr>
          <p:spPr bwMode="auto">
            <a:xfrm>
              <a:off x="971600" y="4005064"/>
              <a:ext cx="504056" cy="360040"/>
            </a:xfrm>
            <a:prstGeom prst="irregularSeal1">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charset="0"/>
              </a:endParaRPr>
            </a:p>
          </p:txBody>
        </p:sp>
      </p:grpSp>
      <p:grpSp>
        <p:nvGrpSpPr>
          <p:cNvPr id="16" name="Group 31"/>
          <p:cNvGrpSpPr/>
          <p:nvPr/>
        </p:nvGrpSpPr>
        <p:grpSpPr>
          <a:xfrm>
            <a:off x="4191000" y="6092253"/>
            <a:ext cx="581025" cy="360363"/>
            <a:chOff x="2268538" y="6381750"/>
            <a:chExt cx="581025" cy="360363"/>
          </a:xfrm>
        </p:grpSpPr>
        <p:sp>
          <p:nvSpPr>
            <p:cNvPr id="17" name="Rectangle 17"/>
            <p:cNvSpPr>
              <a:spLocks noChangeArrowheads="1"/>
            </p:cNvSpPr>
            <p:nvPr/>
          </p:nvSpPr>
          <p:spPr bwMode="auto">
            <a:xfrm>
              <a:off x="2306638" y="6381750"/>
              <a:ext cx="504825" cy="360363"/>
            </a:xfrm>
            <a:prstGeom prst="rect">
              <a:avLst/>
            </a:prstGeom>
            <a:noFill/>
            <a:ln w="9525">
              <a:noFill/>
              <a:miter lim="800000"/>
              <a:headEnd/>
              <a:tailEnd/>
            </a:ln>
            <a:effectLst/>
          </p:spPr>
          <p:txBody>
            <a:bodyPr wrap="none" anchor="ctr"/>
            <a:lstStyle/>
            <a:p>
              <a:pPr algn="ctr"/>
              <a:endParaRPr lang="en-US"/>
            </a:p>
          </p:txBody>
        </p:sp>
        <p:sp>
          <p:nvSpPr>
            <p:cNvPr id="18" name="Line 16"/>
            <p:cNvSpPr>
              <a:spLocks noChangeShapeType="1"/>
            </p:cNvSpPr>
            <p:nvPr/>
          </p:nvSpPr>
          <p:spPr bwMode="auto">
            <a:xfrm>
              <a:off x="2451101" y="6465888"/>
              <a:ext cx="215900" cy="0"/>
            </a:xfrm>
            <a:prstGeom prst="line">
              <a:avLst/>
            </a:prstGeom>
            <a:noFill/>
            <a:ln w="57150">
              <a:solidFill>
                <a:schemeClr val="tx1"/>
              </a:solidFill>
              <a:round/>
              <a:headEnd/>
              <a:tailEnd/>
            </a:ln>
            <a:effectLst/>
          </p:spPr>
          <p:txBody>
            <a:bodyPr/>
            <a:lstStyle/>
            <a:p>
              <a:endParaRPr lang="en-US"/>
            </a:p>
          </p:txBody>
        </p:sp>
        <p:sp>
          <p:nvSpPr>
            <p:cNvPr id="19" name="Text Box 18"/>
            <p:cNvSpPr txBox="1">
              <a:spLocks noChangeArrowheads="1"/>
            </p:cNvSpPr>
            <p:nvPr/>
          </p:nvSpPr>
          <p:spPr bwMode="auto">
            <a:xfrm>
              <a:off x="2268538" y="6461125"/>
              <a:ext cx="581025" cy="274638"/>
            </a:xfrm>
            <a:prstGeom prst="rect">
              <a:avLst/>
            </a:prstGeom>
            <a:noFill/>
            <a:ln w="9525">
              <a:noFill/>
              <a:miter lim="800000"/>
              <a:headEnd/>
              <a:tailEnd/>
            </a:ln>
            <a:effectLst/>
          </p:spPr>
          <p:txBody>
            <a:bodyPr>
              <a:spAutoFit/>
            </a:bodyPr>
            <a:lstStyle/>
            <a:p>
              <a:r>
                <a:rPr lang="en-GB" sz="1200" dirty="0"/>
                <a:t>1 mm</a:t>
              </a:r>
            </a:p>
          </p:txBody>
        </p:sp>
      </p:grpSp>
      <p:sp>
        <p:nvSpPr>
          <p:cNvPr id="20" name="TextBox 19"/>
          <p:cNvSpPr txBox="1"/>
          <p:nvPr/>
        </p:nvSpPr>
        <p:spPr>
          <a:xfrm>
            <a:off x="427345" y="5888886"/>
            <a:ext cx="2903359" cy="369332"/>
          </a:xfrm>
          <a:prstGeom prst="rect">
            <a:avLst/>
          </a:prstGeom>
          <a:noFill/>
        </p:spPr>
        <p:txBody>
          <a:bodyPr wrap="none" rtlCol="0">
            <a:spAutoFit/>
          </a:bodyPr>
          <a:lstStyle/>
          <a:p>
            <a:r>
              <a:rPr lang="fr-FR" i="1" dirty="0" err="1"/>
              <a:t>Courtesy</a:t>
            </a:r>
            <a:r>
              <a:rPr lang="fr-FR" i="1" dirty="0"/>
              <a:t> of M. Drakopoulos, UK</a:t>
            </a:r>
          </a:p>
        </p:txBody>
      </p:sp>
      <p:sp>
        <p:nvSpPr>
          <p:cNvPr id="21" name="Title 1">
            <a:extLst>
              <a:ext uri="{FF2B5EF4-FFF2-40B4-BE49-F238E27FC236}">
                <a16:creationId xmlns:a16="http://schemas.microsoft.com/office/drawing/2014/main" id="{7F277F44-2E03-4076-BA8B-76BAF6D89C00}"/>
              </a:ext>
            </a:extLst>
          </p:cNvPr>
          <p:cNvSpPr txBox="1">
            <a:spLocks/>
          </p:cNvSpPr>
          <p:nvPr/>
        </p:nvSpPr>
        <p:spPr>
          <a:xfrm>
            <a:off x="403543" y="284097"/>
            <a:ext cx="8229600" cy="712649"/>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HEX: Flow Dynamics during Electro-Welding</a:t>
            </a:r>
          </a:p>
        </p:txBody>
      </p:sp>
    </p:spTree>
    <p:extLst>
      <p:ext uri="{BB962C8B-B14F-4D97-AF65-F5344CB8AC3E}">
        <p14:creationId xmlns:p14="http://schemas.microsoft.com/office/powerpoint/2010/main" val="2673787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1707" y="5948376"/>
            <a:ext cx="3621504" cy="369332"/>
          </a:xfrm>
          <a:prstGeom prst="rect">
            <a:avLst/>
          </a:prstGeom>
          <a:noFill/>
        </p:spPr>
        <p:txBody>
          <a:bodyPr wrap="none" rtlCol="0">
            <a:spAutoFit/>
          </a:bodyPr>
          <a:lstStyle/>
          <a:p>
            <a:r>
              <a:rPr lang="fr-FR" i="1" dirty="0"/>
              <a:t>S.M. </a:t>
            </a:r>
            <a:r>
              <a:rPr lang="fr-FR" i="1" dirty="0" err="1"/>
              <a:t>Barhli</a:t>
            </a:r>
            <a:r>
              <a:rPr lang="fr-FR" i="1" dirty="0"/>
              <a:t> et al. U. of Oxford, UK (2017)</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2252"/>
          <a:stretch/>
        </p:blipFill>
        <p:spPr>
          <a:xfrm>
            <a:off x="701707" y="1021980"/>
            <a:ext cx="7629494" cy="4900692"/>
          </a:xfrm>
          <a:prstGeom prst="rect">
            <a:avLst/>
          </a:prstGeom>
        </p:spPr>
      </p:pic>
      <p:sp>
        <p:nvSpPr>
          <p:cNvPr id="5" name="Title 1">
            <a:extLst>
              <a:ext uri="{FF2B5EF4-FFF2-40B4-BE49-F238E27FC236}">
                <a16:creationId xmlns:a16="http://schemas.microsoft.com/office/drawing/2014/main" id="{4F58990A-18C4-46F2-AC5A-BE36A46031E1}"/>
              </a:ext>
            </a:extLst>
          </p:cNvPr>
          <p:cNvSpPr txBox="1">
            <a:spLocks/>
          </p:cNvSpPr>
          <p:nvPr/>
        </p:nvSpPr>
        <p:spPr>
          <a:xfrm>
            <a:off x="402418" y="330535"/>
            <a:ext cx="8680622" cy="712649"/>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HEX: crack Strain in polygranular Nuclear graphite</a:t>
            </a:r>
          </a:p>
        </p:txBody>
      </p:sp>
    </p:spTree>
    <p:extLst>
      <p:ext uri="{BB962C8B-B14F-4D97-AF65-F5344CB8AC3E}">
        <p14:creationId xmlns:p14="http://schemas.microsoft.com/office/powerpoint/2010/main" val="768701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pringermaterials.com/images/kreu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76200" cy="762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965540D9-18D9-4120-BC62-40314A83948A}"/>
              </a:ext>
            </a:extLst>
          </p:cNvPr>
          <p:cNvSpPr txBox="1">
            <a:spLocks/>
          </p:cNvSpPr>
          <p:nvPr/>
        </p:nvSpPr>
        <p:spPr>
          <a:xfrm>
            <a:off x="417078" y="445961"/>
            <a:ext cx="8576450" cy="712649"/>
          </a:xfrm>
          <a:prstGeom prst="rect">
            <a:avLst/>
          </a:prstGeom>
        </p:spPr>
        <p:txBody>
          <a:bodyPr vert="horz" lIns="91440" tIns="45720" rIns="91440" bIns="45720" rtlCol="0" anchor="t">
            <a:normAutofit fontScale="775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Diffraction/scattering micro-tomography under pressure</a:t>
            </a:r>
          </a:p>
        </p:txBody>
      </p:sp>
      <p:pic>
        <p:nvPicPr>
          <p:cNvPr id="2" name="Picture 1">
            <a:extLst>
              <a:ext uri="{FF2B5EF4-FFF2-40B4-BE49-F238E27FC236}">
                <a16:creationId xmlns:a16="http://schemas.microsoft.com/office/drawing/2014/main" id="{00CF401C-F7E1-4625-B379-5A72D2C905C3}"/>
              </a:ext>
            </a:extLst>
          </p:cNvPr>
          <p:cNvPicPr>
            <a:picLocks noChangeAspect="1"/>
          </p:cNvPicPr>
          <p:nvPr/>
        </p:nvPicPr>
        <p:blipFill>
          <a:blip r:embed="rId4"/>
          <a:stretch>
            <a:fillRect/>
          </a:stretch>
        </p:blipFill>
        <p:spPr>
          <a:xfrm>
            <a:off x="278072" y="1158611"/>
            <a:ext cx="4849513" cy="3789236"/>
          </a:xfrm>
          <a:prstGeom prst="rect">
            <a:avLst/>
          </a:prstGeom>
        </p:spPr>
      </p:pic>
      <p:pic>
        <p:nvPicPr>
          <p:cNvPr id="4" name="Picture 3">
            <a:extLst>
              <a:ext uri="{FF2B5EF4-FFF2-40B4-BE49-F238E27FC236}">
                <a16:creationId xmlns:a16="http://schemas.microsoft.com/office/drawing/2014/main" id="{8030A70E-A0ED-4524-8600-444E0E3F037A}"/>
              </a:ext>
            </a:extLst>
          </p:cNvPr>
          <p:cNvPicPr>
            <a:picLocks noChangeAspect="1"/>
          </p:cNvPicPr>
          <p:nvPr/>
        </p:nvPicPr>
        <p:blipFill>
          <a:blip r:embed="rId5"/>
          <a:stretch>
            <a:fillRect/>
          </a:stretch>
        </p:blipFill>
        <p:spPr>
          <a:xfrm>
            <a:off x="5555847" y="2731182"/>
            <a:ext cx="3009418" cy="2093313"/>
          </a:xfrm>
          <a:prstGeom prst="rect">
            <a:avLst/>
          </a:prstGeom>
        </p:spPr>
      </p:pic>
      <p:sp>
        <p:nvSpPr>
          <p:cNvPr id="5" name="TextBox 4">
            <a:extLst>
              <a:ext uri="{FF2B5EF4-FFF2-40B4-BE49-F238E27FC236}">
                <a16:creationId xmlns:a16="http://schemas.microsoft.com/office/drawing/2014/main" id="{2187B4FF-BDA8-4B7A-AD2A-9384FB3E52A2}"/>
              </a:ext>
            </a:extLst>
          </p:cNvPr>
          <p:cNvSpPr txBox="1"/>
          <p:nvPr/>
        </p:nvSpPr>
        <p:spPr>
          <a:xfrm>
            <a:off x="5175908" y="1087210"/>
            <a:ext cx="3865942" cy="1631216"/>
          </a:xfrm>
          <a:prstGeom prst="rect">
            <a:avLst/>
          </a:prstGeom>
          <a:noFill/>
        </p:spPr>
        <p:txBody>
          <a:bodyPr wrap="square" rtlCol="0">
            <a:spAutoFit/>
          </a:bodyPr>
          <a:lstStyle/>
          <a:p>
            <a:r>
              <a:rPr lang="en-US" sz="2000" dirty="0"/>
              <a:t>a) 5 glass blobs embedded in h-BN pressure medium, and (b) 3D rendered volume at 0.9 </a:t>
            </a:r>
            <a:r>
              <a:rPr lang="en-US" sz="2000" dirty="0" err="1"/>
              <a:t>GPa</a:t>
            </a:r>
            <a:r>
              <a:rPr lang="en-US" sz="2000" dirty="0"/>
              <a:t>, 300K.</a:t>
            </a:r>
          </a:p>
          <a:p>
            <a:r>
              <a:rPr lang="en-US" sz="2000" dirty="0"/>
              <a:t>Bottom: melt distribution (brown) in an iron bead at 3 </a:t>
            </a:r>
            <a:r>
              <a:rPr lang="en-US" sz="2000" dirty="0" err="1"/>
              <a:t>GPa</a:t>
            </a:r>
            <a:r>
              <a:rPr lang="en-US" sz="2000" dirty="0"/>
              <a:t> and 1600 K</a:t>
            </a:r>
          </a:p>
        </p:txBody>
      </p:sp>
      <p:sp>
        <p:nvSpPr>
          <p:cNvPr id="13" name="TextBox 12">
            <a:extLst>
              <a:ext uri="{FF2B5EF4-FFF2-40B4-BE49-F238E27FC236}">
                <a16:creationId xmlns:a16="http://schemas.microsoft.com/office/drawing/2014/main" id="{01656890-CCD9-47DF-A9BD-95D3BE4B1ED8}"/>
              </a:ext>
            </a:extLst>
          </p:cNvPr>
          <p:cNvSpPr txBox="1"/>
          <p:nvPr/>
        </p:nvSpPr>
        <p:spPr>
          <a:xfrm>
            <a:off x="393873" y="5102392"/>
            <a:ext cx="4617909" cy="1323439"/>
          </a:xfrm>
          <a:prstGeom prst="rect">
            <a:avLst/>
          </a:prstGeom>
          <a:noFill/>
        </p:spPr>
        <p:txBody>
          <a:bodyPr wrap="square" rtlCol="0">
            <a:spAutoFit/>
          </a:bodyPr>
          <a:lstStyle/>
          <a:p>
            <a:r>
              <a:rPr lang="en-US" sz="2000" dirty="0"/>
              <a:t>3D view of the 450 ton V7 Paris–Edinburgh press with the </a:t>
            </a:r>
            <a:r>
              <a:rPr lang="en-US" sz="2000" dirty="0" err="1"/>
              <a:t>RoToPEc</a:t>
            </a:r>
            <a:r>
              <a:rPr lang="en-US" sz="2000" dirty="0"/>
              <a:t> Module (J-P. </a:t>
            </a:r>
            <a:r>
              <a:rPr lang="en-US" sz="2000" dirty="0" err="1"/>
              <a:t>Itié</a:t>
            </a:r>
            <a:r>
              <a:rPr lang="en-US" sz="2000" dirty="0"/>
              <a:t>).</a:t>
            </a:r>
          </a:p>
          <a:p>
            <a:r>
              <a:rPr lang="en-US" sz="2000" dirty="0"/>
              <a:t>A full dataset of 1500 radiographs in 3.8 s</a:t>
            </a:r>
            <a:r>
              <a:rPr lang="en-US" dirty="0"/>
              <a:t>.</a:t>
            </a:r>
            <a:endParaRPr lang="en-US" sz="2000" dirty="0"/>
          </a:p>
          <a:p>
            <a:r>
              <a:rPr lang="sv-SE" sz="2000" dirty="0"/>
              <a:t>J. Synchrotron Rad. (2017). 24, 240</a:t>
            </a:r>
            <a:endParaRPr lang="en-US" sz="2400" dirty="0"/>
          </a:p>
        </p:txBody>
      </p:sp>
      <p:pic>
        <p:nvPicPr>
          <p:cNvPr id="6" name="Picture 5">
            <a:extLst>
              <a:ext uri="{FF2B5EF4-FFF2-40B4-BE49-F238E27FC236}">
                <a16:creationId xmlns:a16="http://schemas.microsoft.com/office/drawing/2014/main" id="{417C104F-0CA9-4945-BEF2-B225FB253136}"/>
              </a:ext>
            </a:extLst>
          </p:cNvPr>
          <p:cNvPicPr>
            <a:picLocks noChangeAspect="1"/>
          </p:cNvPicPr>
          <p:nvPr/>
        </p:nvPicPr>
        <p:blipFill>
          <a:blip r:embed="rId6"/>
          <a:stretch>
            <a:fillRect/>
          </a:stretch>
        </p:blipFill>
        <p:spPr>
          <a:xfrm>
            <a:off x="5429587" y="4837118"/>
            <a:ext cx="3320540" cy="1574922"/>
          </a:xfrm>
          <a:prstGeom prst="rect">
            <a:avLst/>
          </a:prstGeom>
        </p:spPr>
      </p:pic>
    </p:spTree>
    <p:extLst>
      <p:ext uri="{BB962C8B-B14F-4D97-AF65-F5344CB8AC3E}">
        <p14:creationId xmlns:p14="http://schemas.microsoft.com/office/powerpoint/2010/main" val="3049853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BAA1FE8-4BAA-4A06-8EBE-8FBF81587D82}"/>
              </a:ext>
            </a:extLst>
          </p:cNvPr>
          <p:cNvSpPr txBox="1">
            <a:spLocks/>
          </p:cNvSpPr>
          <p:nvPr/>
        </p:nvSpPr>
        <p:spPr>
          <a:xfrm>
            <a:off x="402418" y="345759"/>
            <a:ext cx="8422438" cy="712649"/>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NSLS-II: an extended Portfolio for High Pressure</a:t>
            </a:r>
          </a:p>
        </p:txBody>
      </p:sp>
      <p:sp>
        <p:nvSpPr>
          <p:cNvPr id="11" name="TextBox 10">
            <a:extLst>
              <a:ext uri="{FF2B5EF4-FFF2-40B4-BE49-F238E27FC236}">
                <a16:creationId xmlns:a16="http://schemas.microsoft.com/office/drawing/2014/main" id="{EC14602F-CE2B-430E-BD6C-CC85F499259E}"/>
              </a:ext>
            </a:extLst>
          </p:cNvPr>
          <p:cNvSpPr txBox="1"/>
          <p:nvPr/>
        </p:nvSpPr>
        <p:spPr>
          <a:xfrm>
            <a:off x="463378" y="1098547"/>
            <a:ext cx="8271367" cy="5201424"/>
          </a:xfrm>
          <a:prstGeom prst="rect">
            <a:avLst/>
          </a:prstGeom>
          <a:noFill/>
        </p:spPr>
        <p:txBody>
          <a:bodyPr wrap="none" rtlCol="0">
            <a:spAutoFit/>
          </a:bodyPr>
          <a:lstStyle/>
          <a:p>
            <a:pPr marL="285750" indent="-285750">
              <a:spcBef>
                <a:spcPts val="600"/>
              </a:spcBef>
              <a:spcAft>
                <a:spcPts val="600"/>
              </a:spcAft>
              <a:buFont typeface="Arial" panose="020B0604020202020204" pitchFamily="34" charset="0"/>
              <a:buChar char="•"/>
            </a:pPr>
            <a:r>
              <a:rPr lang="en-US" sz="2800" dirty="0"/>
              <a:t>XPD: high energy diffraction, PDF</a:t>
            </a:r>
          </a:p>
          <a:p>
            <a:pPr marL="285750" indent="-285750">
              <a:spcBef>
                <a:spcPts val="600"/>
              </a:spcBef>
              <a:spcAft>
                <a:spcPts val="600"/>
              </a:spcAft>
              <a:buFont typeface="Arial" panose="020B0604020202020204" pitchFamily="34" charset="0"/>
              <a:buChar char="•"/>
            </a:pPr>
            <a:r>
              <a:rPr lang="en-US" sz="2800" dirty="0"/>
              <a:t>HEX: white beam diffraction, imaging large samples</a:t>
            </a:r>
          </a:p>
          <a:p>
            <a:pPr marL="285750" indent="-285750">
              <a:spcBef>
                <a:spcPts val="600"/>
              </a:spcBef>
              <a:spcAft>
                <a:spcPts val="600"/>
              </a:spcAft>
              <a:buFont typeface="Arial" panose="020B0604020202020204" pitchFamily="34" charset="0"/>
              <a:buChar char="•"/>
            </a:pPr>
            <a:r>
              <a:rPr lang="en-US" sz="2800" dirty="0"/>
              <a:t>FIS: IR spectroscopy</a:t>
            </a:r>
          </a:p>
          <a:p>
            <a:pPr marL="285750" indent="-285750">
              <a:spcBef>
                <a:spcPts val="600"/>
              </a:spcBef>
              <a:spcAft>
                <a:spcPts val="600"/>
              </a:spcAft>
              <a:buFont typeface="Arial" panose="020B0604020202020204" pitchFamily="34" charset="0"/>
              <a:buChar char="•"/>
            </a:pPr>
            <a:r>
              <a:rPr lang="en-US" sz="2800" dirty="0"/>
              <a:t>ISR: single-crystal, diffuse scattering, magnetic field</a:t>
            </a:r>
          </a:p>
          <a:p>
            <a:pPr marL="285750" indent="-285750">
              <a:spcBef>
                <a:spcPts val="600"/>
              </a:spcBef>
              <a:spcAft>
                <a:spcPts val="600"/>
              </a:spcAft>
              <a:buFont typeface="Arial" panose="020B0604020202020204" pitchFamily="34" charset="0"/>
              <a:buChar char="•"/>
            </a:pPr>
            <a:r>
              <a:rPr lang="en-US" sz="2800" dirty="0"/>
              <a:t>IXS: phonons, sound velocity</a:t>
            </a:r>
          </a:p>
          <a:p>
            <a:pPr marL="285750" indent="-285750">
              <a:spcBef>
                <a:spcPts val="600"/>
              </a:spcBef>
              <a:spcAft>
                <a:spcPts val="600"/>
              </a:spcAft>
              <a:buFont typeface="Arial" panose="020B0604020202020204" pitchFamily="34" charset="0"/>
              <a:buChar char="•"/>
            </a:pPr>
            <a:r>
              <a:rPr lang="en-US" sz="2800" dirty="0"/>
              <a:t>CMS: wide-angle (atomic) and small-angle (nm-</a:t>
            </a:r>
            <a:r>
              <a:rPr lang="en-US" sz="2800" dirty="0" err="1"/>
              <a:t>meso</a:t>
            </a:r>
            <a:r>
              <a:rPr lang="en-US" sz="2800" dirty="0"/>
              <a:t>)</a:t>
            </a:r>
          </a:p>
          <a:p>
            <a:pPr marL="285750" indent="-285750">
              <a:spcBef>
                <a:spcPts val="600"/>
              </a:spcBef>
              <a:spcAft>
                <a:spcPts val="600"/>
              </a:spcAft>
              <a:buFont typeface="Arial" panose="020B0604020202020204" pitchFamily="34" charset="0"/>
              <a:buChar char="•"/>
            </a:pPr>
            <a:r>
              <a:rPr lang="en-US" sz="2800" dirty="0"/>
              <a:t>CHX: coherent beam, dynamics (XPCS)</a:t>
            </a:r>
          </a:p>
          <a:p>
            <a:pPr marL="285750" indent="-285750">
              <a:spcBef>
                <a:spcPts val="600"/>
              </a:spcBef>
              <a:spcAft>
                <a:spcPts val="600"/>
              </a:spcAft>
              <a:buFont typeface="Arial" panose="020B0604020202020204" pitchFamily="34" charset="0"/>
              <a:buChar char="•"/>
            </a:pPr>
            <a:r>
              <a:rPr lang="en-US" sz="2800" dirty="0"/>
              <a:t>HXN: </a:t>
            </a:r>
            <a:r>
              <a:rPr lang="en-US" sz="2800" dirty="0" err="1"/>
              <a:t>nano</a:t>
            </a:r>
            <a:r>
              <a:rPr lang="en-US" sz="2800" dirty="0"/>
              <a:t>-probing</a:t>
            </a:r>
          </a:p>
          <a:p>
            <a:pPr marL="285750" indent="-285750">
              <a:spcBef>
                <a:spcPts val="600"/>
              </a:spcBef>
              <a:spcAft>
                <a:spcPts val="600"/>
              </a:spcAft>
              <a:buFont typeface="Arial" panose="020B0604020202020204" pitchFamily="34" charset="0"/>
              <a:buChar char="•"/>
            </a:pPr>
            <a:r>
              <a:rPr lang="en-US" sz="2800" dirty="0"/>
              <a:t>Labs: support infrastructure</a:t>
            </a:r>
          </a:p>
        </p:txBody>
      </p:sp>
      <p:sp>
        <p:nvSpPr>
          <p:cNvPr id="4" name="TextBox 3">
            <a:extLst>
              <a:ext uri="{FF2B5EF4-FFF2-40B4-BE49-F238E27FC236}">
                <a16:creationId xmlns:a16="http://schemas.microsoft.com/office/drawing/2014/main" id="{AE238B27-6548-44B8-8E25-C0EBDFDD5467}"/>
              </a:ext>
            </a:extLst>
          </p:cNvPr>
          <p:cNvSpPr txBox="1"/>
          <p:nvPr/>
        </p:nvSpPr>
        <p:spPr>
          <a:xfrm>
            <a:off x="6639339" y="5201856"/>
            <a:ext cx="2912165" cy="1200329"/>
          </a:xfrm>
          <a:prstGeom prst="rect">
            <a:avLst/>
          </a:prstGeom>
          <a:noFill/>
        </p:spPr>
        <p:txBody>
          <a:bodyPr wrap="square" rtlCol="0">
            <a:spAutoFit/>
          </a:bodyPr>
          <a:lstStyle/>
          <a:p>
            <a:r>
              <a:rPr lang="en-US" sz="2400" b="1" i="1" dirty="0">
                <a:solidFill>
                  <a:srgbClr val="000066"/>
                </a:solidFill>
                <a:latin typeface="+mn-lt"/>
                <a:cs typeface="Arial" panose="020B0604020202020204" pitchFamily="34" charset="0"/>
              </a:rPr>
              <a:t>Pa-</a:t>
            </a:r>
            <a:r>
              <a:rPr lang="en-US" sz="2400" b="1" i="1" dirty="0" err="1">
                <a:solidFill>
                  <a:srgbClr val="000066"/>
                </a:solidFill>
                <a:latin typeface="+mn-lt"/>
                <a:cs typeface="Arial" panose="020B0604020202020204" pitchFamily="34" charset="0"/>
              </a:rPr>
              <a:t>TPa</a:t>
            </a:r>
            <a:endParaRPr lang="en-US" sz="2400" b="1" i="1" dirty="0">
              <a:solidFill>
                <a:srgbClr val="000066"/>
              </a:solidFill>
              <a:latin typeface="+mn-lt"/>
              <a:cs typeface="Arial" panose="020B0604020202020204" pitchFamily="34" charset="0"/>
            </a:endParaRPr>
          </a:p>
          <a:p>
            <a:r>
              <a:rPr lang="en-US" sz="2400" b="1" i="1" dirty="0">
                <a:solidFill>
                  <a:srgbClr val="000066"/>
                </a:solidFill>
                <a:latin typeface="+mn-lt"/>
                <a:cs typeface="Arial" panose="020B0604020202020204" pitchFamily="34" charset="0"/>
              </a:rPr>
              <a:t>10 K </a:t>
            </a:r>
            <a:r>
              <a:rPr lang="en-US" sz="2400" b="1" i="1" dirty="0">
                <a:solidFill>
                  <a:srgbClr val="000066"/>
                </a:solidFill>
                <a:latin typeface="+mn-lt"/>
                <a:cs typeface="Arial" panose="020B0604020202020204" pitchFamily="34" charset="0"/>
                <a:sym typeface="Symbol" panose="05050102010706020507" pitchFamily="18" charset="2"/>
              </a:rPr>
              <a:t> T 5</a:t>
            </a:r>
            <a:r>
              <a:rPr lang="en-US" sz="2400" b="1" i="1" dirty="0">
                <a:solidFill>
                  <a:srgbClr val="000066"/>
                </a:solidFill>
                <a:latin typeface="+mn-lt"/>
                <a:cs typeface="Arial" panose="020B0604020202020204" pitchFamily="34" charset="0"/>
              </a:rPr>
              <a:t>000 K</a:t>
            </a:r>
          </a:p>
          <a:p>
            <a:r>
              <a:rPr lang="en-US" sz="2400" b="1" i="1" dirty="0">
                <a:solidFill>
                  <a:srgbClr val="000066"/>
                </a:solidFill>
                <a:latin typeface="+mn-lt"/>
                <a:cs typeface="Arial" panose="020B0604020202020204" pitchFamily="34" charset="0"/>
              </a:rPr>
              <a:t>10</a:t>
            </a:r>
            <a:r>
              <a:rPr lang="en-US" sz="2400" b="1" i="1" baseline="30000" dirty="0">
                <a:solidFill>
                  <a:srgbClr val="000066"/>
                </a:solidFill>
                <a:latin typeface="+mn-lt"/>
                <a:cs typeface="Arial" panose="020B0604020202020204" pitchFamily="34" charset="0"/>
              </a:rPr>
              <a:t>-3</a:t>
            </a:r>
            <a:r>
              <a:rPr lang="en-US" sz="2400" b="1" i="1" dirty="0">
                <a:solidFill>
                  <a:srgbClr val="000066"/>
                </a:solidFill>
                <a:latin typeface="+mn-lt"/>
                <a:cs typeface="Arial" panose="020B0604020202020204" pitchFamily="34" charset="0"/>
                <a:sym typeface="Symbol" panose="05050102010706020507" pitchFamily="18" charset="2"/>
              </a:rPr>
              <a:t> s   t  10</a:t>
            </a:r>
            <a:r>
              <a:rPr lang="en-US" sz="2400" b="1" i="1" baseline="30000" dirty="0">
                <a:solidFill>
                  <a:srgbClr val="000066"/>
                </a:solidFill>
                <a:latin typeface="+mn-lt"/>
                <a:cs typeface="Arial" panose="020B0604020202020204" pitchFamily="34" charset="0"/>
                <a:sym typeface="Symbol" panose="05050102010706020507" pitchFamily="18" charset="2"/>
              </a:rPr>
              <a:t>7</a:t>
            </a:r>
            <a:r>
              <a:rPr lang="en-US" sz="2400" b="1" i="1" dirty="0">
                <a:solidFill>
                  <a:srgbClr val="000066"/>
                </a:solidFill>
                <a:latin typeface="+mn-lt"/>
                <a:cs typeface="Arial" panose="020B0604020202020204" pitchFamily="34" charset="0"/>
                <a:sym typeface="Symbol" panose="05050102010706020507" pitchFamily="18" charset="2"/>
              </a:rPr>
              <a:t> s</a:t>
            </a:r>
            <a:endParaRPr lang="en-US" sz="2400" b="1" dirty="0">
              <a:solidFill>
                <a:srgbClr val="000066"/>
              </a:solidFill>
              <a:latin typeface="+mn-lt"/>
              <a:cs typeface="Arial" panose="020B0604020202020204" pitchFamily="34" charset="0"/>
            </a:endParaRPr>
          </a:p>
        </p:txBody>
      </p:sp>
    </p:spTree>
    <p:extLst>
      <p:ext uri="{BB962C8B-B14F-4D97-AF65-F5344CB8AC3E}">
        <p14:creationId xmlns:p14="http://schemas.microsoft.com/office/powerpoint/2010/main" val="1004408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55243" y="4503839"/>
            <a:ext cx="2357755" cy="1651663"/>
          </a:xfrm>
          <a:prstGeom prst="rect">
            <a:avLst/>
          </a:prstGeom>
          <a:noFill/>
          <a:ln w="9525">
            <a:noFill/>
            <a:miter lim="800000"/>
            <a:headEnd/>
            <a:tailEnd/>
          </a:ln>
        </p:spPr>
      </p:pic>
      <p:sp>
        <p:nvSpPr>
          <p:cNvPr id="3" name="Content Placeholder 2"/>
          <p:cNvSpPr>
            <a:spLocks noGrp="1"/>
          </p:cNvSpPr>
          <p:nvPr>
            <p:ph idx="1"/>
          </p:nvPr>
        </p:nvSpPr>
        <p:spPr>
          <a:xfrm>
            <a:off x="219606" y="1095644"/>
            <a:ext cx="8674458" cy="4369193"/>
          </a:xfrm>
        </p:spPr>
        <p:txBody>
          <a:bodyPr>
            <a:noAutofit/>
          </a:bodyPr>
          <a:lstStyle/>
          <a:p>
            <a:pPr marL="0" indent="0">
              <a:buNone/>
            </a:pPr>
            <a:r>
              <a:rPr lang="en-US" sz="2400" dirty="0"/>
              <a:t>Ramping up  unique capabilities for High Pressure research at key beamlines, </a:t>
            </a:r>
            <a:r>
              <a:rPr lang="en-US" sz="2400" i="1" dirty="0"/>
              <a:t>e.</a:t>
            </a:r>
            <a:r>
              <a:rPr lang="en-US" sz="2400" dirty="0"/>
              <a:t>g. diffraction, XAS, IR, inelastic scattering and comprehensive support infrastructure </a:t>
            </a:r>
          </a:p>
          <a:p>
            <a:pPr marL="0" indent="0">
              <a:buNone/>
            </a:pPr>
            <a:r>
              <a:rPr lang="en-US" sz="2400" dirty="0"/>
              <a:t>Particular strengths in: </a:t>
            </a:r>
          </a:p>
          <a:p>
            <a:pPr lvl="1">
              <a:lnSpc>
                <a:spcPct val="90000"/>
              </a:lnSpc>
              <a:spcBef>
                <a:spcPts val="600"/>
              </a:spcBef>
            </a:pPr>
            <a:r>
              <a:rPr lang="en-US" sz="2200" b="1" dirty="0"/>
              <a:t>Imaging</a:t>
            </a:r>
            <a:r>
              <a:rPr lang="en-US" sz="2200" dirty="0"/>
              <a:t> with world-leading resolution down to sub-10 nm (</a:t>
            </a:r>
            <a:r>
              <a:rPr lang="en-US" sz="2200" i="1" dirty="0"/>
              <a:t>incl</a:t>
            </a:r>
            <a:r>
              <a:rPr lang="en-US" sz="2200" dirty="0"/>
              <a:t>. structure, morphology, chemical and electronic mapping)</a:t>
            </a:r>
          </a:p>
          <a:p>
            <a:pPr lvl="1">
              <a:lnSpc>
                <a:spcPct val="90000"/>
              </a:lnSpc>
              <a:spcBef>
                <a:spcPts val="600"/>
              </a:spcBef>
            </a:pPr>
            <a:r>
              <a:rPr lang="en-US" sz="2200" b="1" dirty="0"/>
              <a:t>Dynamics</a:t>
            </a:r>
            <a:r>
              <a:rPr lang="en-US" sz="2200" dirty="0"/>
              <a:t> (structural, electronic and magnetic)</a:t>
            </a:r>
          </a:p>
          <a:p>
            <a:pPr lvl="1">
              <a:lnSpc>
                <a:spcPct val="90000"/>
              </a:lnSpc>
              <a:spcBef>
                <a:spcPts val="600"/>
              </a:spcBef>
            </a:pPr>
            <a:r>
              <a:rPr lang="en-US" sz="2200" b="1" dirty="0"/>
              <a:t>Atomic structure solution</a:t>
            </a:r>
            <a:r>
              <a:rPr lang="en-US" sz="2200" dirty="0"/>
              <a:t>, including robotic sample                          handling for high-throughput or hard-to-handle                                                                 (</a:t>
            </a:r>
            <a:r>
              <a:rPr lang="en-US" sz="2200" i="1" dirty="0"/>
              <a:t>e.g.</a:t>
            </a:r>
            <a:r>
              <a:rPr lang="en-US" sz="2200" dirty="0"/>
              <a:t> radioactive) samples</a:t>
            </a:r>
          </a:p>
        </p:txBody>
      </p:sp>
      <p:sp>
        <p:nvSpPr>
          <p:cNvPr id="4" name="Rectangle 3"/>
          <p:cNvSpPr/>
          <p:nvPr/>
        </p:nvSpPr>
        <p:spPr>
          <a:xfrm>
            <a:off x="219606" y="4817559"/>
            <a:ext cx="6085643" cy="1492716"/>
          </a:xfrm>
          <a:prstGeom prst="rect">
            <a:avLst/>
          </a:prstGeom>
        </p:spPr>
        <p:txBody>
          <a:bodyPr wrap="square">
            <a:spAutoFit/>
          </a:bodyPr>
          <a:lstStyle/>
          <a:p>
            <a:pPr marL="274320" indent="-274320">
              <a:lnSpc>
                <a:spcPct val="90000"/>
              </a:lnSpc>
              <a:spcBef>
                <a:spcPts val="600"/>
              </a:spcBef>
              <a:buFont typeface="Arial" panose="020B0604020202020204" pitchFamily="34" charset="0"/>
              <a:buChar char="•"/>
            </a:pPr>
            <a:r>
              <a:rPr lang="en-US" sz="2400" dirty="0"/>
              <a:t>World-leading R&amp;D activities in </a:t>
            </a:r>
          </a:p>
          <a:p>
            <a:pPr marL="742950" lvl="1" indent="-285750">
              <a:lnSpc>
                <a:spcPct val="90000"/>
              </a:lnSpc>
              <a:spcBef>
                <a:spcPts val="600"/>
              </a:spcBef>
              <a:buFont typeface="Arial"/>
              <a:buChar char="–"/>
            </a:pPr>
            <a:r>
              <a:rPr lang="en-US" sz="2200" dirty="0"/>
              <a:t>X-ray detectors (P. Siddons)</a:t>
            </a:r>
          </a:p>
          <a:p>
            <a:pPr marL="742950" lvl="1" indent="-285750">
              <a:lnSpc>
                <a:spcPct val="90000"/>
              </a:lnSpc>
              <a:spcBef>
                <a:spcPts val="300"/>
              </a:spcBef>
              <a:buFont typeface="Arial"/>
              <a:buChar char="–"/>
            </a:pPr>
            <a:r>
              <a:rPr lang="en-US" sz="2200" dirty="0" err="1"/>
              <a:t>Nanofocusing</a:t>
            </a:r>
            <a:r>
              <a:rPr lang="en-US" sz="2200" dirty="0"/>
              <a:t> optics and metrology</a:t>
            </a:r>
          </a:p>
          <a:p>
            <a:pPr marL="742950" lvl="1" indent="-285750">
              <a:lnSpc>
                <a:spcPct val="90000"/>
              </a:lnSpc>
              <a:spcBef>
                <a:spcPts val="300"/>
              </a:spcBef>
              <a:buFont typeface="Arial"/>
              <a:buChar char="–"/>
            </a:pPr>
            <a:r>
              <a:rPr lang="en-US" sz="2200" dirty="0"/>
              <a:t>Precision </a:t>
            </a:r>
            <a:r>
              <a:rPr lang="en-US" sz="2200" dirty="0" err="1"/>
              <a:t>nanopositioning</a:t>
            </a:r>
            <a:endParaRPr lang="en-US" sz="2200" dirty="0"/>
          </a:p>
        </p:txBody>
      </p:sp>
      <p:pic>
        <p:nvPicPr>
          <p:cNvPr id="7" name="Picture 3"/>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120128" y="3528183"/>
            <a:ext cx="1773936" cy="135402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9" name="Title 1">
            <a:extLst>
              <a:ext uri="{FF2B5EF4-FFF2-40B4-BE49-F238E27FC236}">
                <a16:creationId xmlns:a16="http://schemas.microsoft.com/office/drawing/2014/main" id="{8BAA1FE8-4BAA-4A06-8EBE-8FBF81587D82}"/>
              </a:ext>
            </a:extLst>
          </p:cNvPr>
          <p:cNvSpPr txBox="1">
            <a:spLocks/>
          </p:cNvSpPr>
          <p:nvPr/>
        </p:nvSpPr>
        <p:spPr>
          <a:xfrm>
            <a:off x="463378" y="283915"/>
            <a:ext cx="8422438" cy="7126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Outlook</a:t>
            </a:r>
          </a:p>
        </p:txBody>
      </p:sp>
    </p:spTree>
    <p:extLst>
      <p:ext uri="{BB962C8B-B14F-4D97-AF65-F5344CB8AC3E}">
        <p14:creationId xmlns:p14="http://schemas.microsoft.com/office/powerpoint/2010/main" val="375386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58936" y="1214765"/>
            <a:ext cx="7069688" cy="5080288"/>
          </a:xfrm>
          <a:prstGeom prst="rect">
            <a:avLst/>
          </a:prstGeom>
          <a:noFill/>
          <a:ln>
            <a:noFill/>
          </a:ln>
          <a:extLst/>
        </p:spPr>
        <p:txBody>
          <a:bodyPr lIns="90488" tIns="44450" rIns="90488" bIns="44450"/>
          <a:lstStyle>
            <a:lvl1pPr marL="273050" indent="-273050" eaLnBrk="0" hangingPunct="0">
              <a:spcBef>
                <a:spcPct val="20000"/>
              </a:spcBef>
              <a:buFont typeface="Arial" pitchFamily="34" charset="0"/>
              <a:buChar char="•"/>
              <a:defRPr sz="3000">
                <a:solidFill>
                  <a:schemeClr val="tx1"/>
                </a:solidFill>
                <a:latin typeface="Calibri" pitchFamily="34" charset="0"/>
              </a:defRPr>
            </a:lvl1pPr>
            <a:lvl2pPr marL="639763" indent="-273050"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nSpc>
                <a:spcPct val="90000"/>
              </a:lnSpc>
              <a:spcBef>
                <a:spcPts val="1200"/>
              </a:spcBef>
              <a:buClr>
                <a:srgbClr val="FF0000"/>
              </a:buClr>
              <a:buSzPct val="100000"/>
              <a:buFontTx/>
              <a:buChar char="•"/>
            </a:pPr>
            <a:r>
              <a:rPr lang="en-US" sz="2400" dirty="0"/>
              <a:t>Quantum and Complex Materials: </a:t>
            </a:r>
          </a:p>
          <a:p>
            <a:pPr marL="640080" lvl="2" indent="-182880">
              <a:lnSpc>
                <a:spcPct val="90000"/>
              </a:lnSpc>
              <a:spcBef>
                <a:spcPts val="600"/>
              </a:spcBef>
              <a:buClr>
                <a:srgbClr val="FF0000"/>
              </a:buClr>
              <a:buSzPct val="100000"/>
              <a:buFont typeface="Calibri" panose="020F0502020204030204" pitchFamily="34" charset="0"/>
              <a:buChar char="‒"/>
            </a:pPr>
            <a:r>
              <a:rPr lang="en-US" sz="1800" dirty="0"/>
              <a:t>Complexity and dynamics of emergent interacting phases and intrinsically heterogeneous systems</a:t>
            </a:r>
          </a:p>
          <a:p>
            <a:pPr marL="640080" lvl="2" indent="-182880">
              <a:lnSpc>
                <a:spcPct val="90000"/>
              </a:lnSpc>
              <a:spcBef>
                <a:spcPts val="600"/>
              </a:spcBef>
              <a:buClr>
                <a:srgbClr val="FF0000"/>
              </a:buClr>
              <a:buSzPct val="100000"/>
              <a:buFont typeface="Calibri" panose="020F0502020204030204" pitchFamily="34" charset="0"/>
              <a:buChar char="‒"/>
            </a:pPr>
            <a:r>
              <a:rPr lang="en-US" sz="1800" dirty="0"/>
              <a:t>NSLS-II: coherence, </a:t>
            </a:r>
            <a:r>
              <a:rPr lang="en-US" sz="1800" dirty="0" err="1"/>
              <a:t>nano</a:t>
            </a:r>
            <a:r>
              <a:rPr lang="en-US" sz="1800" dirty="0"/>
              <a:t>-imaging, &amp; inelastic scattering ideal for studies of heterogeneities and dynamics</a:t>
            </a:r>
          </a:p>
          <a:p>
            <a:pPr>
              <a:spcBef>
                <a:spcPts val="1800"/>
              </a:spcBef>
              <a:buClr>
                <a:srgbClr val="FF0000"/>
              </a:buClr>
              <a:buSzPct val="100000"/>
              <a:buFontTx/>
              <a:buChar char="•"/>
            </a:pPr>
            <a:r>
              <a:rPr lang="en-US" sz="2400" i="1" dirty="0"/>
              <a:t>Operando</a:t>
            </a:r>
            <a:r>
              <a:rPr lang="en-US" sz="2400" dirty="0"/>
              <a:t> Structural Chemistry: </a:t>
            </a:r>
          </a:p>
          <a:p>
            <a:pPr marL="640080" lvl="2" indent="-182880">
              <a:lnSpc>
                <a:spcPct val="90000"/>
              </a:lnSpc>
              <a:spcBef>
                <a:spcPts val="600"/>
              </a:spcBef>
              <a:buClr>
                <a:srgbClr val="FF0000"/>
              </a:buClr>
              <a:buSzPct val="100000"/>
              <a:buFont typeface="Calibri" panose="020F0502020204030204" pitchFamily="34" charset="0"/>
              <a:buChar char="‒"/>
            </a:pPr>
            <a:r>
              <a:rPr lang="en-US" sz="1800" dirty="0"/>
              <a:t>Understandings of how things function in real environment and under working conditions </a:t>
            </a:r>
            <a:r>
              <a:rPr lang="en-US" sz="1800" dirty="0">
                <a:sym typeface="Wingdings" panose="05000000000000000000" pitchFamily="2" charset="2"/>
              </a:rPr>
              <a:t>in</a:t>
            </a:r>
            <a:r>
              <a:rPr lang="en-US" sz="1800" dirty="0"/>
              <a:t> actual devices &amp; systems</a:t>
            </a:r>
          </a:p>
          <a:p>
            <a:pPr marL="640080" lvl="2" indent="-182880">
              <a:lnSpc>
                <a:spcPct val="90000"/>
              </a:lnSpc>
              <a:spcBef>
                <a:spcPts val="600"/>
              </a:spcBef>
              <a:buClr>
                <a:srgbClr val="FF0000"/>
              </a:buClr>
              <a:buSzPct val="100000"/>
              <a:buFont typeface="Calibri" panose="020F0502020204030204" pitchFamily="34" charset="0"/>
              <a:buChar char="‒"/>
            </a:pPr>
            <a:r>
              <a:rPr lang="en-US" sz="1800" dirty="0"/>
              <a:t>NSLS-II: high flux in broad spectral range for </a:t>
            </a:r>
            <a:r>
              <a:rPr lang="en-US" sz="1800" i="1" dirty="0"/>
              <a:t>in-situ</a:t>
            </a:r>
            <a:r>
              <a:rPr lang="en-US" sz="1800" dirty="0"/>
              <a:t> and </a:t>
            </a:r>
            <a:r>
              <a:rPr lang="en-US" sz="1800" i="1" dirty="0"/>
              <a:t>operando</a:t>
            </a:r>
            <a:r>
              <a:rPr lang="en-US" sz="1800" dirty="0"/>
              <a:t> studies of functional systems</a:t>
            </a:r>
          </a:p>
          <a:p>
            <a:pPr>
              <a:spcBef>
                <a:spcPts val="1800"/>
              </a:spcBef>
              <a:buClr>
                <a:srgbClr val="FF0000"/>
              </a:buClr>
              <a:buSzPct val="100000"/>
              <a:buFontTx/>
              <a:buChar char="•"/>
            </a:pPr>
            <a:r>
              <a:rPr lang="en-US" sz="2400" dirty="0"/>
              <a:t>Multiscale Structures and Functions: </a:t>
            </a:r>
          </a:p>
          <a:p>
            <a:pPr marL="640080" lvl="2" indent="-182880">
              <a:lnSpc>
                <a:spcPct val="90000"/>
              </a:lnSpc>
              <a:spcBef>
                <a:spcPts val="600"/>
              </a:spcBef>
              <a:buClr>
                <a:srgbClr val="FF0000"/>
              </a:buClr>
              <a:buSzPct val="100000"/>
              <a:buFont typeface="Calibri" panose="020F0502020204030204" pitchFamily="34" charset="0"/>
              <a:buChar char="‒"/>
            </a:pPr>
            <a:r>
              <a:rPr lang="en-US" sz="1800" dirty="0"/>
              <a:t>Structural, electronic, and chemical behavior on length and time scales between atomic and macroscopic world</a:t>
            </a:r>
          </a:p>
          <a:p>
            <a:pPr marL="640080" lvl="2" indent="-182880">
              <a:lnSpc>
                <a:spcPct val="90000"/>
              </a:lnSpc>
              <a:spcBef>
                <a:spcPts val="600"/>
              </a:spcBef>
              <a:buClr>
                <a:srgbClr val="FF0000"/>
              </a:buClr>
              <a:buSzPct val="100000"/>
              <a:buFont typeface="Calibri" panose="020F0502020204030204" pitchFamily="34" charset="0"/>
              <a:buChar char="‒"/>
            </a:pPr>
            <a:r>
              <a:rPr lang="en-US" sz="1800" dirty="0"/>
              <a:t>NSLS-II: suite of tools for structural, chemical, &amp; electronic imaging and characterization across multiple spatial and temporal scales </a:t>
            </a:r>
          </a:p>
          <a:p>
            <a:pPr marL="640080" lvl="2" indent="-182880">
              <a:lnSpc>
                <a:spcPct val="90000"/>
              </a:lnSpc>
              <a:spcBef>
                <a:spcPts val="600"/>
              </a:spcBef>
              <a:buClr>
                <a:srgbClr val="FF0000"/>
              </a:buClr>
              <a:buSzPct val="100000"/>
              <a:buFont typeface="Calibri" panose="020F0502020204030204" pitchFamily="34" charset="0"/>
              <a:buChar char="‒"/>
            </a:pPr>
            <a:endParaRPr lang="en-US" sz="2000" dirty="0"/>
          </a:p>
        </p:txBody>
      </p:sp>
      <p:sp>
        <p:nvSpPr>
          <p:cNvPr id="6" name="Title 1"/>
          <p:cNvSpPr txBox="1">
            <a:spLocks/>
          </p:cNvSpPr>
          <p:nvPr/>
        </p:nvSpPr>
        <p:spPr bwMode="auto">
          <a:xfrm>
            <a:off x="58936" y="132351"/>
            <a:ext cx="8985537" cy="106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nchorCtr="1"/>
          <a:lstStyle>
            <a:lvl1pPr algn="ctr" rtl="0" eaLnBrk="0" fontAlgn="base" hangingPunct="0">
              <a:lnSpc>
                <a:spcPct val="90000"/>
              </a:lnSpc>
              <a:spcBef>
                <a:spcPct val="0"/>
              </a:spcBef>
              <a:spcAft>
                <a:spcPct val="0"/>
              </a:spcAft>
              <a:defRPr sz="4000" b="1">
                <a:solidFill>
                  <a:schemeClr val="tx2"/>
                </a:solidFill>
                <a:latin typeface="+mj-lt"/>
                <a:ea typeface="+mj-ea"/>
                <a:cs typeface="Osaka"/>
              </a:defRPr>
            </a:lvl1pPr>
            <a:lvl2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2pPr>
            <a:lvl3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3pPr>
            <a:lvl4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4pPr>
            <a:lvl5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5pPr>
            <a:lvl6pPr marL="457200" algn="ctr" rtl="0" fontAlgn="base">
              <a:lnSpc>
                <a:spcPct val="90000"/>
              </a:lnSpc>
              <a:spcBef>
                <a:spcPct val="0"/>
              </a:spcBef>
              <a:spcAft>
                <a:spcPct val="0"/>
              </a:spcAft>
              <a:defRPr sz="4000" b="1">
                <a:solidFill>
                  <a:schemeClr val="tx2"/>
                </a:solidFill>
                <a:latin typeface="Arial Narrow" pitchFamily="34" charset="0"/>
                <a:ea typeface="Osaka" charset="-128"/>
              </a:defRPr>
            </a:lvl6pPr>
            <a:lvl7pPr marL="914400" algn="ctr" rtl="0" fontAlgn="base">
              <a:lnSpc>
                <a:spcPct val="90000"/>
              </a:lnSpc>
              <a:spcBef>
                <a:spcPct val="0"/>
              </a:spcBef>
              <a:spcAft>
                <a:spcPct val="0"/>
              </a:spcAft>
              <a:defRPr sz="4000" b="1">
                <a:solidFill>
                  <a:schemeClr val="tx2"/>
                </a:solidFill>
                <a:latin typeface="Arial Narrow" pitchFamily="34" charset="0"/>
                <a:ea typeface="Osaka" charset="-128"/>
              </a:defRPr>
            </a:lvl7pPr>
            <a:lvl8pPr marL="1371600" algn="ctr" rtl="0" fontAlgn="base">
              <a:lnSpc>
                <a:spcPct val="90000"/>
              </a:lnSpc>
              <a:spcBef>
                <a:spcPct val="0"/>
              </a:spcBef>
              <a:spcAft>
                <a:spcPct val="0"/>
              </a:spcAft>
              <a:defRPr sz="4000" b="1">
                <a:solidFill>
                  <a:schemeClr val="tx2"/>
                </a:solidFill>
                <a:latin typeface="Arial Narrow" pitchFamily="34" charset="0"/>
                <a:ea typeface="Osaka" charset="-128"/>
              </a:defRPr>
            </a:lvl8pPr>
            <a:lvl9pPr marL="1828800" algn="ctr" rtl="0" fontAlgn="base">
              <a:lnSpc>
                <a:spcPct val="90000"/>
              </a:lnSpc>
              <a:spcBef>
                <a:spcPct val="0"/>
              </a:spcBef>
              <a:spcAft>
                <a:spcPct val="0"/>
              </a:spcAft>
              <a:defRPr sz="4000" b="1">
                <a:solidFill>
                  <a:schemeClr val="tx2"/>
                </a:solidFill>
                <a:latin typeface="Arial Narrow" pitchFamily="34" charset="0"/>
                <a:ea typeface="Osaka" charset="-128"/>
              </a:defRPr>
            </a:lvl9pPr>
          </a:lstStyle>
          <a:p>
            <a:pPr defTabSz="914400">
              <a:defRPr/>
            </a:pPr>
            <a:r>
              <a:rPr lang="en-US" altLang="en-US" kern="0" dirty="0">
                <a:effectLst>
                  <a:outerShdw blurRad="38100" dist="38100" dir="2700000" algn="tl">
                    <a:srgbClr val="000000">
                      <a:alpha val="43137"/>
                    </a:srgbClr>
                  </a:outerShdw>
                </a:effectLst>
              </a:rPr>
              <a:t>NSLS-II Strategic Scientific Directions</a:t>
            </a:r>
          </a:p>
        </p:txBody>
      </p:sp>
      <p:pic>
        <p:nvPicPr>
          <p:cNvPr id="7" name="Picture 6" descr="Screen Shot 2016-09-19 at 4.28.34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89851" y="1645303"/>
            <a:ext cx="1262737" cy="1202857"/>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6202" y="3222118"/>
            <a:ext cx="1256877" cy="1202857"/>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96202" y="4782023"/>
            <a:ext cx="1262737" cy="1192007"/>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5379946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B0FC11-3315-4163-B089-24B64E872BC4}"/>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D8BBE930-EE3B-4F2D-9A4E-85395B65FDEE}"/>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F5190C45-58F6-4192-B7DF-AE70B2AF136E}"/>
              </a:ext>
            </a:extLst>
          </p:cNvPr>
          <p:cNvSpPr>
            <a:spLocks noGrp="1"/>
          </p:cNvSpPr>
          <p:nvPr>
            <p:ph type="ftr" sz="quarter" idx="3"/>
          </p:nvPr>
        </p:nvSpPr>
        <p:spPr/>
        <p:txBody>
          <a:bodyPr/>
          <a:lstStyle/>
          <a:p>
            <a:fld id="{F2E5D06D-0BE4-B843-8370-FB88EDC7364A}" type="slidenum">
              <a:rPr lang="en-US" smtClean="0"/>
              <a:pPr/>
              <a:t>40</a:t>
            </a:fld>
            <a:endParaRPr lang="en-US" dirty="0"/>
          </a:p>
        </p:txBody>
      </p:sp>
    </p:spTree>
    <p:extLst>
      <p:ext uri="{BB962C8B-B14F-4D97-AF65-F5344CB8AC3E}">
        <p14:creationId xmlns:p14="http://schemas.microsoft.com/office/powerpoint/2010/main" val="2337244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CC0CFA-ED78-4828-8C05-04CC88D8AA99}"/>
              </a:ext>
            </a:extLst>
          </p:cNvPr>
          <p:cNvSpPr>
            <a:spLocks noGrp="1"/>
          </p:cNvSpPr>
          <p:nvPr>
            <p:ph type="title"/>
          </p:nvPr>
        </p:nvSpPr>
        <p:spPr/>
        <p:txBody>
          <a:bodyPr/>
          <a:lstStyle/>
          <a:p>
            <a:r>
              <a:rPr lang="en-US" dirty="0"/>
              <a:t>Next steps for beamline construction</a:t>
            </a:r>
          </a:p>
        </p:txBody>
      </p:sp>
      <p:sp>
        <p:nvSpPr>
          <p:cNvPr id="4" name="Footer Placeholder 3">
            <a:extLst>
              <a:ext uri="{FF2B5EF4-FFF2-40B4-BE49-F238E27FC236}">
                <a16:creationId xmlns:a16="http://schemas.microsoft.com/office/drawing/2014/main" id="{D6869A96-D0EA-46C5-9FAD-240E1EDA5DD7}"/>
              </a:ext>
            </a:extLst>
          </p:cNvPr>
          <p:cNvSpPr>
            <a:spLocks noGrp="1"/>
          </p:cNvSpPr>
          <p:nvPr>
            <p:ph type="ftr" sz="quarter" idx="3"/>
          </p:nvPr>
        </p:nvSpPr>
        <p:spPr/>
        <p:txBody>
          <a:bodyPr/>
          <a:lstStyle/>
          <a:p>
            <a:fld id="{F2E5D06D-0BE4-B843-8370-FB88EDC7364A}" type="slidenum">
              <a:rPr lang="en-US" smtClean="0"/>
              <a:pPr/>
              <a:t>41</a:t>
            </a:fld>
            <a:endParaRPr lang="en-US" dirty="0"/>
          </a:p>
        </p:txBody>
      </p:sp>
      <p:sp>
        <p:nvSpPr>
          <p:cNvPr id="5" name="Content Placeholder 2">
            <a:extLst>
              <a:ext uri="{FF2B5EF4-FFF2-40B4-BE49-F238E27FC236}">
                <a16:creationId xmlns:a16="http://schemas.microsoft.com/office/drawing/2014/main" id="{42CDE1C0-A3D1-4FC5-9B6A-B7D543B0D03D}"/>
              </a:ext>
            </a:extLst>
          </p:cNvPr>
          <p:cNvSpPr>
            <a:spLocks noGrp="1"/>
          </p:cNvSpPr>
          <p:nvPr>
            <p:ph idx="1"/>
          </p:nvPr>
        </p:nvSpPr>
        <p:spPr>
          <a:xfrm>
            <a:off x="59497" y="1061820"/>
            <a:ext cx="6778183" cy="2644928"/>
          </a:xfrm>
        </p:spPr>
        <p:txBody>
          <a:bodyPr>
            <a:noAutofit/>
          </a:bodyPr>
          <a:lstStyle/>
          <a:p>
            <a:pPr marL="182880" lvl="0" indent="-182880">
              <a:spcBef>
                <a:spcPts val="1200"/>
              </a:spcBef>
              <a:spcAft>
                <a:spcPts val="0"/>
              </a:spcAft>
            </a:pPr>
            <a:r>
              <a:rPr lang="en-US" sz="2400" dirty="0">
                <a:latin typeface="Calibri" panose="020F0502020204030204" pitchFamily="34" charset="0"/>
                <a:ea typeface="MS Mincho" panose="02020609040205080304" pitchFamily="49" charset="-128"/>
                <a:cs typeface="Times New Roman" panose="02020603050405020304" pitchFamily="18" charset="0"/>
              </a:rPr>
              <a:t>New beamlines already identified (2016)</a:t>
            </a:r>
          </a:p>
          <a:p>
            <a:pPr marL="365760" lvl="1" indent="-182880">
              <a:lnSpc>
                <a:spcPct val="95000"/>
              </a:lnSpc>
              <a:spcBef>
                <a:spcPts val="400"/>
              </a:spcBef>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Times New Roman" panose="02020603050405020304" pitchFamily="18" charset="0"/>
              </a:rPr>
              <a:t>CDI:  Bragg-CDI for world-class </a:t>
            </a:r>
            <a:r>
              <a:rPr lang="en-US" sz="1800" dirty="0" err="1">
                <a:latin typeface="Calibri" panose="020F0502020204030204" pitchFamily="34" charset="0"/>
                <a:ea typeface="MS Mincho" panose="02020609040205080304" pitchFamily="49" charset="-128"/>
                <a:cs typeface="Times New Roman" panose="02020603050405020304" pitchFamily="18" charset="0"/>
              </a:rPr>
              <a:t>lensless</a:t>
            </a:r>
            <a:r>
              <a:rPr lang="en-US" sz="1800" dirty="0">
                <a:latin typeface="Calibri" panose="020F0502020204030204" pitchFamily="34" charset="0"/>
                <a:ea typeface="MS Mincho" panose="02020609040205080304" pitchFamily="49" charset="-128"/>
                <a:cs typeface="Times New Roman" panose="02020603050405020304" pitchFamily="18" charset="0"/>
              </a:rPr>
              <a:t> imaging down to 5 nm</a:t>
            </a:r>
          </a:p>
          <a:p>
            <a:pPr marL="365760" lvl="1" indent="-182880">
              <a:lnSpc>
                <a:spcPct val="95000"/>
              </a:lnSpc>
              <a:spcBef>
                <a:spcPts val="400"/>
              </a:spcBef>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Times New Roman" panose="02020603050405020304" pitchFamily="18" charset="0"/>
              </a:rPr>
              <a:t>ARI:  Scanning probe with simultaneous </a:t>
            </a:r>
            <a:r>
              <a:rPr lang="en-US" sz="1800" dirty="0" err="1">
                <a:latin typeface="Calibri" panose="020F0502020204030204" pitchFamily="34" charset="0"/>
                <a:ea typeface="MS Mincho" panose="02020609040205080304" pitchFamily="49" charset="-128"/>
                <a:cs typeface="Times New Roman" panose="02020603050405020304" pitchFamily="18" charset="0"/>
              </a:rPr>
              <a:t>nano</a:t>
            </a:r>
            <a:r>
              <a:rPr lang="en-US" sz="1800" dirty="0">
                <a:latin typeface="Calibri" panose="020F0502020204030204" pitchFamily="34" charset="0"/>
                <a:ea typeface="MS Mincho" panose="02020609040205080304" pitchFamily="49" charset="-128"/>
                <a:cs typeface="Times New Roman" panose="02020603050405020304" pitchFamily="18" charset="0"/>
              </a:rPr>
              <a:t>-APPES/</a:t>
            </a:r>
            <a:r>
              <a:rPr lang="en-US" sz="1800" dirty="0" err="1">
                <a:latin typeface="Calibri" panose="020F0502020204030204" pitchFamily="34" charset="0"/>
                <a:ea typeface="MS Mincho" panose="02020609040205080304" pitchFamily="49" charset="-128"/>
                <a:cs typeface="Times New Roman" panose="02020603050405020304" pitchFamily="18" charset="0"/>
              </a:rPr>
              <a:t>nano</a:t>
            </a:r>
            <a:r>
              <a:rPr lang="en-US" sz="1800" dirty="0">
                <a:latin typeface="Calibri" panose="020F0502020204030204" pitchFamily="34" charset="0"/>
                <a:ea typeface="MS Mincho" panose="02020609040205080304" pitchFamily="49" charset="-128"/>
                <a:cs typeface="Times New Roman" panose="02020603050405020304" pitchFamily="18" charset="0"/>
              </a:rPr>
              <a:t>-RIXS 		        capabilities at ~100 nm resolution</a:t>
            </a:r>
          </a:p>
          <a:p>
            <a:pPr marL="365760" lvl="1" indent="-182880">
              <a:lnSpc>
                <a:spcPct val="95000"/>
              </a:lnSpc>
              <a:spcBef>
                <a:spcPts val="400"/>
              </a:spcBef>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Times New Roman" panose="02020603050405020304" pitchFamily="18" charset="0"/>
              </a:rPr>
              <a:t>SMF:  Soft x-ray STXM with nm-scale resolution via ptychography </a:t>
            </a:r>
          </a:p>
          <a:p>
            <a:pPr marL="365760" lvl="1" indent="-182880">
              <a:lnSpc>
                <a:spcPct val="95000"/>
              </a:lnSpc>
              <a:spcBef>
                <a:spcPts val="400"/>
              </a:spcBef>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Times New Roman" panose="02020603050405020304" pitchFamily="18" charset="0"/>
              </a:rPr>
              <a:t>QIX:  Quick RIXS for snapshots of chemical reactions in-operando</a:t>
            </a:r>
          </a:p>
          <a:p>
            <a:pPr marL="365760" lvl="1" indent="-182880">
              <a:lnSpc>
                <a:spcPct val="95000"/>
              </a:lnSpc>
              <a:spcBef>
                <a:spcPts val="400"/>
              </a:spcBef>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Times New Roman" panose="02020603050405020304" pitchFamily="18" charset="0"/>
              </a:rPr>
              <a:t>PLS:  GISAXS/WAXS for liquid interfaces and polymer processing</a:t>
            </a:r>
          </a:p>
          <a:p>
            <a:pPr marL="365760" lvl="1" indent="-182880">
              <a:lnSpc>
                <a:spcPct val="95000"/>
              </a:lnSpc>
              <a:spcBef>
                <a:spcPts val="400"/>
              </a:spcBef>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Times New Roman" panose="02020603050405020304" pitchFamily="18" charset="0"/>
              </a:rPr>
              <a:t>INF:  Nano-IR spectroscopy of heterogeneous solid state materials</a:t>
            </a:r>
          </a:p>
        </p:txBody>
      </p:sp>
      <p:sp>
        <p:nvSpPr>
          <p:cNvPr id="6" name="Content Placeholder 2">
            <a:extLst>
              <a:ext uri="{FF2B5EF4-FFF2-40B4-BE49-F238E27FC236}">
                <a16:creationId xmlns:a16="http://schemas.microsoft.com/office/drawing/2014/main" id="{B18DAB42-22C8-48B6-8365-177F75EBFC92}"/>
              </a:ext>
            </a:extLst>
          </p:cNvPr>
          <p:cNvSpPr txBox="1">
            <a:spLocks/>
          </p:cNvSpPr>
          <p:nvPr/>
        </p:nvSpPr>
        <p:spPr bwMode="auto">
          <a:xfrm>
            <a:off x="13435" y="3758032"/>
            <a:ext cx="9121948" cy="270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itchFamily="34" charset="0"/>
              <a:buChar char="•"/>
              <a:defRPr sz="30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pPr>
            <a:r>
              <a:rPr lang="en-US" sz="2400" dirty="0">
                <a:latin typeface="Calibri" panose="020F0502020204030204" pitchFamily="34" charset="0"/>
                <a:ea typeface="MS Mincho" panose="02020609040205080304" pitchFamily="49" charset="-128"/>
                <a:cs typeface="Times New Roman" panose="02020603050405020304" pitchFamily="18" charset="0"/>
              </a:rPr>
              <a:t>Strategic planning and brainstorming sessions (2018):</a:t>
            </a:r>
            <a:endParaRPr lang="en-US" sz="2000" dirty="0">
              <a:latin typeface="Calibri" panose="020F0502020204030204" pitchFamily="34" charset="0"/>
              <a:ea typeface="MS Mincho" panose="02020609040205080304" pitchFamily="49" charset="-128"/>
              <a:cs typeface="Times New Roman" panose="02020603050405020304" pitchFamily="18" charset="0"/>
            </a:endParaRPr>
          </a:p>
          <a:p>
            <a:pPr marL="468630" lvl="1">
              <a:lnSpc>
                <a:spcPct val="95000"/>
              </a:lnSpc>
              <a:spcBef>
                <a:spcPts val="400"/>
              </a:spcBef>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Times New Roman" panose="02020603050405020304" pitchFamily="18" charset="0"/>
              </a:rPr>
              <a:t>Identified new capabilities and new beamlines that should be developed to meet science needs, taking into account the capability gaps in the current portfolio </a:t>
            </a:r>
          </a:p>
          <a:p>
            <a:pPr>
              <a:lnSpc>
                <a:spcPct val="90000"/>
              </a:lnSpc>
              <a:spcBef>
                <a:spcPts val="1200"/>
              </a:spcBef>
              <a:spcAft>
                <a:spcPts val="0"/>
              </a:spcAft>
            </a:pPr>
            <a:r>
              <a:rPr lang="en-US" sz="2400" dirty="0">
                <a:latin typeface="Calibri" panose="020F0502020204030204" pitchFamily="34" charset="0"/>
                <a:ea typeface="MS Mincho" panose="02020609040205080304" pitchFamily="49" charset="-128"/>
                <a:cs typeface="Times New Roman" panose="02020603050405020304" pitchFamily="18" charset="0"/>
              </a:rPr>
              <a:t>Current activities:</a:t>
            </a:r>
            <a:endParaRPr lang="en-US" sz="2000" dirty="0">
              <a:latin typeface="Calibri" panose="020F0502020204030204" pitchFamily="34" charset="0"/>
              <a:ea typeface="MS Mincho" panose="02020609040205080304" pitchFamily="49" charset="-128"/>
              <a:cs typeface="Times New Roman" panose="02020603050405020304" pitchFamily="18" charset="0"/>
            </a:endParaRPr>
          </a:p>
          <a:p>
            <a:pPr marL="468630" lvl="1">
              <a:spcBef>
                <a:spcPts val="300"/>
              </a:spcBef>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Times New Roman" panose="02020603050405020304" pitchFamily="18" charset="0"/>
              </a:rPr>
              <a:t>MIE CD-0 proposal to build three state-of-the-art imaging beamlines</a:t>
            </a:r>
          </a:p>
          <a:p>
            <a:pPr marL="468630" lvl="1">
              <a:spcBef>
                <a:spcPts val="300"/>
              </a:spcBef>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Times New Roman" panose="02020603050405020304" pitchFamily="18" charset="0"/>
              </a:rPr>
              <a:t>Working on concepts of </a:t>
            </a:r>
            <a:r>
              <a:rPr lang="en-US" sz="1800" dirty="0" err="1">
                <a:latin typeface="Calibri" panose="020F0502020204030204" pitchFamily="34" charset="0"/>
                <a:ea typeface="MS Mincho" panose="02020609040205080304" pitchFamily="49" charset="-128"/>
                <a:cs typeface="Times New Roman" panose="02020603050405020304" pitchFamily="18" charset="0"/>
              </a:rPr>
              <a:t>add’l</a:t>
            </a:r>
            <a:r>
              <a:rPr lang="en-US" sz="1800" dirty="0">
                <a:latin typeface="Calibri" panose="020F0502020204030204" pitchFamily="34" charset="0"/>
                <a:ea typeface="MS Mincho" panose="02020609040205080304" pitchFamily="49" charset="-128"/>
                <a:cs typeface="Times New Roman" panose="02020603050405020304" pitchFamily="18" charset="0"/>
              </a:rPr>
              <a:t> beamlines</a:t>
            </a:r>
          </a:p>
          <a:p>
            <a:pPr marL="468630" lvl="1">
              <a:spcBef>
                <a:spcPts val="300"/>
              </a:spcBef>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Times New Roman" panose="02020603050405020304" pitchFamily="18" charset="0"/>
              </a:rPr>
              <a:t>Will engage SAC and user community in coming months to further discuss these concepts</a:t>
            </a:r>
          </a:p>
        </p:txBody>
      </p:sp>
      <p:pic>
        <p:nvPicPr>
          <p:cNvPr id="7" name="Picture 2">
            <a:extLst>
              <a:ext uri="{FF2B5EF4-FFF2-40B4-BE49-F238E27FC236}">
                <a16:creationId xmlns:a16="http://schemas.microsoft.com/office/drawing/2014/main" id="{7289EC06-1A7E-4907-A310-E0F1C4B41B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8564" y="1319760"/>
            <a:ext cx="2585939" cy="196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29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184"/>
            <a:ext cx="7772400" cy="745816"/>
          </a:xfrm>
        </p:spPr>
        <p:txBody>
          <a:bodyPr/>
          <a:lstStyle/>
          <a:p>
            <a:r>
              <a:rPr lang="en-US" b="1" dirty="0"/>
              <a:t>Comparison with APS</a:t>
            </a:r>
          </a:p>
        </p:txBody>
      </p:sp>
      <p:sp>
        <p:nvSpPr>
          <p:cNvPr id="3" name="Content Placeholder 2"/>
          <p:cNvSpPr>
            <a:spLocks noGrp="1"/>
          </p:cNvSpPr>
          <p:nvPr>
            <p:ph idx="1"/>
          </p:nvPr>
        </p:nvSpPr>
        <p:spPr>
          <a:xfrm>
            <a:off x="266700" y="914400"/>
            <a:ext cx="8610600" cy="5227160"/>
          </a:xfrm>
        </p:spPr>
        <p:txBody>
          <a:bodyPr/>
          <a:lstStyle/>
          <a:p>
            <a:pPr marL="457200" indent="-457200">
              <a:spcBef>
                <a:spcPts val="600"/>
              </a:spcBef>
              <a:spcAft>
                <a:spcPts val="1200"/>
              </a:spcAft>
              <a:buFont typeface="+mj-lt"/>
              <a:buAutoNum type="arabicPeriod"/>
            </a:pPr>
            <a:r>
              <a:rPr lang="en-US" sz="2000" dirty="0"/>
              <a:t>APS-6BM – shutdown in Summer 2018 ?</a:t>
            </a:r>
          </a:p>
          <a:p>
            <a:pPr marL="457200" indent="-457200">
              <a:spcBef>
                <a:spcPts val="600"/>
              </a:spcBef>
              <a:spcAft>
                <a:spcPts val="1200"/>
              </a:spcAft>
              <a:buFont typeface="+mj-lt"/>
              <a:buAutoNum type="arabicPeriod"/>
            </a:pPr>
            <a:r>
              <a:rPr lang="en-US" sz="2000" dirty="0"/>
              <a:t>APS-</a:t>
            </a:r>
            <a:r>
              <a:rPr lang="en-US" sz="2000" dirty="0" err="1"/>
              <a:t>Gsecars</a:t>
            </a:r>
            <a:endParaRPr lang="en-US" sz="2000" dirty="0"/>
          </a:p>
          <a:p>
            <a:pPr marL="400050" lvl="1" indent="0">
              <a:spcBef>
                <a:spcPts val="600"/>
              </a:spcBef>
              <a:spcAft>
                <a:spcPts val="1200"/>
              </a:spcAft>
              <a:buNone/>
            </a:pPr>
            <a:r>
              <a:rPr lang="en-US" sz="1600" dirty="0"/>
              <a:t>- strong DAC and LVP programs</a:t>
            </a:r>
          </a:p>
          <a:p>
            <a:pPr marL="457200" indent="-457200">
              <a:spcBef>
                <a:spcPts val="600"/>
              </a:spcBef>
              <a:spcAft>
                <a:spcPts val="1200"/>
              </a:spcAft>
              <a:buFont typeface="+mj-lt"/>
              <a:buAutoNum type="arabicPeriod"/>
            </a:pPr>
            <a:r>
              <a:rPr lang="en-US" sz="2000" dirty="0"/>
              <a:t>APS-HPCAT</a:t>
            </a:r>
          </a:p>
          <a:p>
            <a:pPr lvl="1">
              <a:spcBef>
                <a:spcPts val="0"/>
              </a:spcBef>
              <a:spcAft>
                <a:spcPts val="0"/>
              </a:spcAft>
            </a:pPr>
            <a:r>
              <a:rPr lang="fr-FR" sz="1600" dirty="0" err="1"/>
              <a:t>strong</a:t>
            </a:r>
            <a:r>
              <a:rPr lang="fr-FR" sz="1600" dirty="0"/>
              <a:t> program </a:t>
            </a:r>
            <a:r>
              <a:rPr lang="fr-FR" sz="1600" dirty="0" err="1"/>
              <a:t>with</a:t>
            </a:r>
            <a:r>
              <a:rPr lang="fr-FR" sz="1600" dirty="0"/>
              <a:t> </a:t>
            </a:r>
            <a:r>
              <a:rPr lang="fr-FR" sz="1600" dirty="0" err="1"/>
              <a:t>DACs</a:t>
            </a:r>
            <a:r>
              <a:rPr lang="fr-FR" sz="1600" dirty="0"/>
              <a:t> </a:t>
            </a:r>
          </a:p>
          <a:p>
            <a:pPr lvl="1">
              <a:spcBef>
                <a:spcPts val="600"/>
              </a:spcBef>
              <a:spcAft>
                <a:spcPts val="0"/>
              </a:spcAft>
            </a:pPr>
            <a:r>
              <a:rPr lang="fr-FR" sz="1600" dirty="0" err="1"/>
              <a:t>doesn't</a:t>
            </a:r>
            <a:r>
              <a:rPr lang="fr-FR" sz="1600" dirty="0"/>
              <a:t> have a full LVP program. </a:t>
            </a:r>
          </a:p>
          <a:p>
            <a:pPr lvl="1">
              <a:spcBef>
                <a:spcPts val="600"/>
              </a:spcBef>
              <a:spcAft>
                <a:spcPts val="0"/>
              </a:spcAft>
            </a:pPr>
            <a:r>
              <a:rPr lang="fr-FR" sz="1600" dirty="0"/>
              <a:t>a </a:t>
            </a:r>
            <a:r>
              <a:rPr lang="fr-FR" sz="1600" dirty="0" err="1"/>
              <a:t>hydraulic</a:t>
            </a:r>
            <a:r>
              <a:rPr lang="fr-FR" sz="1600" dirty="0"/>
              <a:t> Paris-Edinburgh </a:t>
            </a:r>
            <a:r>
              <a:rPr lang="fr-FR" sz="1600" dirty="0" err="1"/>
              <a:t>press</a:t>
            </a:r>
            <a:r>
              <a:rPr lang="fr-FR" sz="1600" dirty="0"/>
              <a:t> </a:t>
            </a:r>
            <a:r>
              <a:rPr lang="fr-FR" sz="1600" dirty="0" err="1"/>
              <a:t>that</a:t>
            </a:r>
            <a:r>
              <a:rPr lang="fr-FR" sz="1600" dirty="0"/>
              <a:t> </a:t>
            </a:r>
            <a:r>
              <a:rPr lang="fr-FR" sz="1600" dirty="0" err="1"/>
              <a:t>enables</a:t>
            </a:r>
            <a:r>
              <a:rPr lang="fr-FR" sz="1600" dirty="0"/>
              <a:t>  </a:t>
            </a:r>
            <a:r>
              <a:rPr lang="fr-FR" sz="1600" dirty="0" err="1"/>
              <a:t>tomography</a:t>
            </a:r>
            <a:r>
              <a:rPr lang="fr-FR" sz="1600" dirty="0"/>
              <a:t> </a:t>
            </a:r>
            <a:r>
              <a:rPr lang="fr-FR" sz="1600" dirty="0" err="1"/>
              <a:t>studies</a:t>
            </a:r>
            <a:r>
              <a:rPr lang="fr-FR" sz="1600" dirty="0"/>
              <a:t> (</a:t>
            </a:r>
            <a:r>
              <a:rPr lang="fr-FR" sz="1600" dirty="0" err="1"/>
              <a:t>nearly</a:t>
            </a:r>
            <a:r>
              <a:rPr lang="fr-FR" sz="1600" dirty="0"/>
              <a:t> full </a:t>
            </a:r>
            <a:r>
              <a:rPr lang="fr-FR" sz="1600" dirty="0" err="1"/>
              <a:t>rotational</a:t>
            </a:r>
            <a:r>
              <a:rPr lang="fr-FR" sz="1600" dirty="0"/>
              <a:t> </a:t>
            </a:r>
            <a:r>
              <a:rPr lang="fr-FR" sz="1600" dirty="0" err="1"/>
              <a:t>access</a:t>
            </a:r>
            <a:r>
              <a:rPr lang="fr-FR" sz="1600" dirty="0"/>
              <a:t> to the </a:t>
            </a:r>
            <a:r>
              <a:rPr lang="fr-FR" sz="1600" dirty="0" err="1"/>
              <a:t>sample</a:t>
            </a:r>
            <a:r>
              <a:rPr lang="fr-FR" sz="1600" dirty="0"/>
              <a:t>)</a:t>
            </a:r>
          </a:p>
          <a:p>
            <a:pPr lvl="1">
              <a:spcBef>
                <a:spcPts val="600"/>
              </a:spcBef>
              <a:spcAft>
                <a:spcPts val="0"/>
              </a:spcAft>
            </a:pPr>
            <a:r>
              <a:rPr lang="fr-FR" sz="1600" dirty="0" err="1"/>
              <a:t>can</a:t>
            </a:r>
            <a:r>
              <a:rPr lang="fr-FR" sz="1600" dirty="0"/>
              <a:t> </a:t>
            </a:r>
            <a:r>
              <a:rPr lang="fr-FR" sz="1600" dirty="0" err="1"/>
              <a:t>be</a:t>
            </a:r>
            <a:r>
              <a:rPr lang="fr-FR" sz="1600" dirty="0"/>
              <a:t> </a:t>
            </a:r>
            <a:r>
              <a:rPr lang="fr-FR" sz="1600" dirty="0" err="1"/>
              <a:t>combined</a:t>
            </a:r>
            <a:r>
              <a:rPr lang="fr-FR" sz="1600" dirty="0"/>
              <a:t> </a:t>
            </a:r>
            <a:r>
              <a:rPr lang="fr-FR" sz="1600" dirty="0" err="1"/>
              <a:t>with</a:t>
            </a:r>
            <a:r>
              <a:rPr lang="fr-FR" sz="1600" dirty="0"/>
              <a:t> </a:t>
            </a:r>
            <a:r>
              <a:rPr lang="fr-FR" sz="1600" dirty="0" err="1"/>
              <a:t>acoustic</a:t>
            </a:r>
            <a:r>
              <a:rPr lang="fr-FR" sz="1600" dirty="0"/>
              <a:t> </a:t>
            </a:r>
            <a:r>
              <a:rPr lang="fr-FR" sz="1600" dirty="0" err="1"/>
              <a:t>measurements</a:t>
            </a:r>
            <a:r>
              <a:rPr lang="fr-FR" sz="1600" dirty="0"/>
              <a:t>.  </a:t>
            </a:r>
            <a:br>
              <a:rPr lang="fr-FR" sz="1600" dirty="0"/>
            </a:br>
            <a:endParaRPr lang="en-US" sz="1600" dirty="0"/>
          </a:p>
          <a:p>
            <a:pPr marL="0" indent="0">
              <a:spcBef>
                <a:spcPts val="0"/>
              </a:spcBef>
              <a:spcAft>
                <a:spcPts val="600"/>
              </a:spcAft>
              <a:buNone/>
            </a:pPr>
            <a:r>
              <a:rPr lang="en-US" sz="2000" dirty="0"/>
              <a:t>4.    APS 11-IDC</a:t>
            </a:r>
          </a:p>
          <a:p>
            <a:pPr lvl="1"/>
            <a:r>
              <a:rPr lang="fr-FR" sz="1600" dirty="0"/>
              <a:t>D. </a:t>
            </a:r>
            <a:r>
              <a:rPr lang="fr-FR" sz="1600" dirty="0" err="1"/>
              <a:t>Mao’s</a:t>
            </a:r>
            <a:r>
              <a:rPr lang="fr-FR" sz="1600" dirty="0"/>
              <a:t> PUP: </a:t>
            </a:r>
            <a:r>
              <a:rPr lang="en-US" sz="1600" dirty="0"/>
              <a:t>high energy X-ray micro-diffraction (</a:t>
            </a:r>
            <a:r>
              <a:rPr lang="en-US" sz="1600" dirty="0" err="1"/>
              <a:t>XRμD</a:t>
            </a:r>
            <a:r>
              <a:rPr lang="en-US" sz="1600" dirty="0"/>
              <a:t>) capability for materials under extreme HP condition (20</a:t>
            </a:r>
            <a:r>
              <a:rPr lang="en-US" sz="1600" dirty="0">
                <a:sym typeface="Symbol"/>
              </a:rPr>
              <a:t></a:t>
            </a:r>
            <a:r>
              <a:rPr lang="en-US" sz="1600" dirty="0"/>
              <a:t>m at 107keV using </a:t>
            </a:r>
            <a:r>
              <a:rPr lang="en-US" sz="1600" dirty="0" err="1"/>
              <a:t>kinoform</a:t>
            </a:r>
            <a:r>
              <a:rPr lang="en-US" sz="1600" dirty="0"/>
              <a:t> lenses, KB system at 60keV): diamond anvil cell assembly, portable Ruby system, Raman </a:t>
            </a:r>
            <a:r>
              <a:rPr lang="fr-FR" sz="1600" dirty="0"/>
              <a:t>system, laser </a:t>
            </a:r>
            <a:r>
              <a:rPr lang="fr-FR" sz="1600" dirty="0" err="1"/>
              <a:t>heating</a:t>
            </a:r>
            <a:r>
              <a:rPr lang="fr-FR" sz="1600" dirty="0"/>
              <a:t> system, </a:t>
            </a:r>
            <a:r>
              <a:rPr lang="fr-FR" sz="1600" dirty="0" err="1"/>
              <a:t>cryogenic</a:t>
            </a:r>
            <a:r>
              <a:rPr lang="fr-FR" sz="1600" dirty="0"/>
              <a:t> XRD and transport </a:t>
            </a:r>
            <a:r>
              <a:rPr lang="fr-FR" sz="1600" dirty="0" err="1"/>
              <a:t>measurement</a:t>
            </a:r>
            <a:r>
              <a:rPr lang="fr-FR" sz="1600" dirty="0"/>
              <a:t> system </a:t>
            </a:r>
            <a:r>
              <a:rPr lang="fr-FR" sz="1600" i="1" dirty="0"/>
              <a:t>etc</a:t>
            </a:r>
            <a:r>
              <a:rPr lang="fr-FR" sz="1600" dirty="0"/>
              <a:t>.</a:t>
            </a:r>
          </a:p>
          <a:p>
            <a:pPr lvl="1"/>
            <a:r>
              <a:rPr lang="en-US" sz="1600" dirty="0"/>
              <a:t>Application to </a:t>
            </a:r>
            <a:r>
              <a:rPr lang="fr-FR" sz="1600" dirty="0"/>
              <a:t>pressure </a:t>
            </a:r>
            <a:r>
              <a:rPr lang="fr-FR" sz="1600" dirty="0" err="1"/>
              <a:t>induced</a:t>
            </a:r>
            <a:r>
              <a:rPr lang="fr-FR" sz="1600" dirty="0"/>
              <a:t> </a:t>
            </a:r>
            <a:r>
              <a:rPr lang="fr-FR" sz="1600" dirty="0" err="1"/>
              <a:t>amorphization</a:t>
            </a:r>
            <a:r>
              <a:rPr lang="fr-FR" sz="1600" dirty="0"/>
              <a:t>, </a:t>
            </a:r>
            <a:r>
              <a:rPr lang="fr-FR" sz="1600" dirty="0" err="1"/>
              <a:t>metallic</a:t>
            </a:r>
            <a:r>
              <a:rPr lang="fr-FR" sz="1600" dirty="0"/>
              <a:t> glasses, </a:t>
            </a:r>
            <a:r>
              <a:rPr lang="fr-FR" sz="1600" dirty="0" err="1"/>
              <a:t>nanomaterials</a:t>
            </a:r>
            <a:r>
              <a:rPr lang="fr-FR" sz="1600" dirty="0"/>
              <a:t>, </a:t>
            </a:r>
            <a:r>
              <a:rPr lang="fr-FR" sz="1600" i="1" dirty="0" err="1"/>
              <a:t>etc</a:t>
            </a:r>
            <a:endParaRPr lang="en-US" sz="1600" i="1" dirty="0"/>
          </a:p>
          <a:p>
            <a:pPr lvl="2">
              <a:spcBef>
                <a:spcPts val="600"/>
              </a:spcBef>
              <a:spcAft>
                <a:spcPts val="1200"/>
              </a:spcAft>
            </a:pPr>
            <a:endParaRPr lang="en-US" sz="1400" dirty="0"/>
          </a:p>
          <a:p>
            <a:pPr lvl="1">
              <a:spcBef>
                <a:spcPts val="600"/>
              </a:spcBef>
              <a:spcAft>
                <a:spcPts val="1200"/>
              </a:spcAft>
            </a:pPr>
            <a:endParaRPr lang="en-US" sz="1400" dirty="0"/>
          </a:p>
        </p:txBody>
      </p:sp>
    </p:spTree>
    <p:extLst>
      <p:ext uri="{BB962C8B-B14F-4D97-AF65-F5344CB8AC3E}">
        <p14:creationId xmlns:p14="http://schemas.microsoft.com/office/powerpoint/2010/main" val="2385556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496"/>
            <a:ext cx="8229600" cy="1143000"/>
          </a:xfrm>
        </p:spPr>
        <p:txBody>
          <a:bodyPr/>
          <a:lstStyle/>
          <a:p>
            <a:r>
              <a:rPr lang="en-US" dirty="0"/>
              <a:t>Structural Biology Program</a:t>
            </a:r>
          </a:p>
        </p:txBody>
      </p:sp>
      <p:sp>
        <p:nvSpPr>
          <p:cNvPr id="5" name="Rectangle 4"/>
          <p:cNvSpPr/>
          <p:nvPr/>
        </p:nvSpPr>
        <p:spPr>
          <a:xfrm>
            <a:off x="114300" y="1066867"/>
            <a:ext cx="8938260" cy="2923877"/>
          </a:xfrm>
          <a:prstGeom prst="rect">
            <a:avLst/>
          </a:prstGeom>
        </p:spPr>
        <p:txBody>
          <a:bodyPr wrap="square">
            <a:spAutoFit/>
          </a:bodyPr>
          <a:lstStyle/>
          <a:p>
            <a:pPr marL="342900" lvl="0" indent="-342900">
              <a:spcBef>
                <a:spcPts val="1200"/>
              </a:spcBef>
              <a:buFont typeface="Arial" panose="020B0604020202020204" pitchFamily="34" charset="0"/>
              <a:buChar char="•"/>
            </a:pPr>
            <a:r>
              <a:rPr lang="en-US" sz="2000" dirty="0"/>
              <a:t>Emphasis on the atomic structure, function and dynamics of molecules of importance in fundamental function of all biological systems.</a:t>
            </a:r>
          </a:p>
          <a:p>
            <a:pPr marL="342900" lvl="0" indent="-342900">
              <a:spcBef>
                <a:spcPts val="1200"/>
              </a:spcBef>
              <a:buFont typeface="Arial" panose="020B0604020202020204" pitchFamily="34" charset="0"/>
              <a:buChar char="•"/>
            </a:pPr>
            <a:r>
              <a:rPr lang="en-US" sz="2000" dirty="0"/>
              <a:t>Structural biology, using micro-diffraction, anomalous dispersion, automatic data collection and structure interpretation, time resolved measurements.    </a:t>
            </a:r>
          </a:p>
          <a:p>
            <a:pPr marL="342900" lvl="0" indent="-342900">
              <a:spcBef>
                <a:spcPts val="1200"/>
              </a:spcBef>
              <a:buFont typeface="Arial" panose="020B0604020202020204" pitchFamily="34" charset="0"/>
              <a:buChar char="•"/>
            </a:pPr>
            <a:r>
              <a:rPr lang="en-US" sz="2000" dirty="0"/>
              <a:t>Dynamics and imaging, using </a:t>
            </a:r>
            <a:r>
              <a:rPr lang="en-US" sz="2000" dirty="0" err="1"/>
              <a:t>ptychography</a:t>
            </a:r>
            <a:r>
              <a:rPr lang="en-US" sz="2000" dirty="0"/>
              <a:t> and scattering-based imaging for bio-materials, proteins in solution, and dynamics through X-ray foot printing (XFP beamline) </a:t>
            </a:r>
          </a:p>
          <a:p>
            <a:pPr marL="285750" lvl="0" indent="-285750">
              <a:buFont typeface="Arial" panose="020B0604020202020204" pitchFamily="34" charset="0"/>
              <a:buChar char="•"/>
            </a:pPr>
            <a:endParaRPr lang="en-US" sz="2400" dirty="0"/>
          </a:p>
        </p:txBody>
      </p:sp>
      <p:sp>
        <p:nvSpPr>
          <p:cNvPr id="6" name="Rectangle 5"/>
          <p:cNvSpPr/>
          <p:nvPr/>
        </p:nvSpPr>
        <p:spPr>
          <a:xfrm>
            <a:off x="68580" y="4159025"/>
            <a:ext cx="8938260" cy="1477328"/>
          </a:xfrm>
          <a:prstGeom prst="rect">
            <a:avLst/>
          </a:prstGeom>
        </p:spPr>
        <p:txBody>
          <a:bodyPr wrap="square">
            <a:spAutoFit/>
          </a:bodyPr>
          <a:lstStyle/>
          <a:p>
            <a:r>
              <a:rPr lang="en-US" b="1" dirty="0"/>
              <a:t>AMX	Automated Macromolecular X-ray crystallography</a:t>
            </a:r>
          </a:p>
          <a:p>
            <a:r>
              <a:rPr lang="en-US" b="1" dirty="0"/>
              <a:t>FMX		Frontier Macromolecular X-ray crystallography	</a:t>
            </a:r>
          </a:p>
          <a:p>
            <a:r>
              <a:rPr lang="en-US" b="1" dirty="0"/>
              <a:t>LIX		Life science X-ray scattering</a:t>
            </a:r>
          </a:p>
          <a:p>
            <a:r>
              <a:rPr lang="en-US" b="1" dirty="0"/>
              <a:t>XFP		X-ray </a:t>
            </a:r>
            <a:r>
              <a:rPr lang="en-US" b="1" dirty="0" err="1"/>
              <a:t>Footprinting</a:t>
            </a:r>
            <a:r>
              <a:rPr lang="en-US" b="1" dirty="0"/>
              <a:t> – in partnership with Case Western Reserve University</a:t>
            </a:r>
          </a:p>
          <a:p>
            <a:r>
              <a:rPr lang="en-US" b="1" dirty="0"/>
              <a:t>NYX		New York structural biology – in partnership with New York Structural Biology</a:t>
            </a:r>
          </a:p>
        </p:txBody>
      </p:sp>
    </p:spTree>
    <p:extLst>
      <p:ext uri="{BB962C8B-B14F-4D97-AF65-F5344CB8AC3E}">
        <p14:creationId xmlns:p14="http://schemas.microsoft.com/office/powerpoint/2010/main" val="3452503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79162"/>
            <a:ext cx="8338389" cy="664817"/>
          </a:xfrm>
        </p:spPr>
        <p:txBody>
          <a:bodyPr/>
          <a:lstStyle/>
          <a:p>
            <a:r>
              <a:rPr lang="en-US" u="sng" dirty="0">
                <a:solidFill>
                  <a:srgbClr val="000066"/>
                </a:solidFill>
              </a:rPr>
              <a:t>The </a:t>
            </a:r>
            <a:r>
              <a:rPr lang="en-US" u="sng" dirty="0" err="1">
                <a:solidFill>
                  <a:srgbClr val="000066"/>
                </a:solidFill>
              </a:rPr>
              <a:t>Phononic</a:t>
            </a:r>
            <a:r>
              <a:rPr lang="en-US" u="sng" dirty="0">
                <a:solidFill>
                  <a:srgbClr val="000066"/>
                </a:solidFill>
              </a:rPr>
              <a:t> Spectrum</a:t>
            </a:r>
            <a:endParaRPr lang="en-029" u="sng" dirty="0">
              <a:solidFill>
                <a:srgbClr val="000066"/>
              </a:solidFill>
            </a:endParaRPr>
          </a:p>
        </p:txBody>
      </p:sp>
      <p:grpSp>
        <p:nvGrpSpPr>
          <p:cNvPr id="3" name="Group 2">
            <a:extLst>
              <a:ext uri="{FF2B5EF4-FFF2-40B4-BE49-F238E27FC236}">
                <a16:creationId xmlns:a16="http://schemas.microsoft.com/office/drawing/2014/main" id="{1F0E6835-5E79-4B9B-A011-3BBAB0B3CE0F}"/>
              </a:ext>
            </a:extLst>
          </p:cNvPr>
          <p:cNvGrpSpPr/>
          <p:nvPr/>
        </p:nvGrpSpPr>
        <p:grpSpPr>
          <a:xfrm>
            <a:off x="170214" y="3470992"/>
            <a:ext cx="8782754" cy="2862322"/>
            <a:chOff x="170214" y="3470992"/>
            <a:chExt cx="8782754" cy="2862322"/>
          </a:xfrm>
        </p:grpSpPr>
        <p:grpSp>
          <p:nvGrpSpPr>
            <p:cNvPr id="9" name="Group 8"/>
            <p:cNvGrpSpPr/>
            <p:nvPr/>
          </p:nvGrpSpPr>
          <p:grpSpPr>
            <a:xfrm>
              <a:off x="3211335" y="3825393"/>
              <a:ext cx="5741633" cy="2203417"/>
              <a:chOff x="2539662" y="2293997"/>
              <a:chExt cx="6381750" cy="2958402"/>
            </a:xfrm>
          </p:grpSpPr>
          <p:pic>
            <p:nvPicPr>
              <p:cNvPr id="5" name="Picture 4"/>
              <p:cNvPicPr>
                <a:picLocks noChangeAspect="1"/>
              </p:cNvPicPr>
              <p:nvPr/>
            </p:nvPicPr>
            <p:blipFill rotWithShape="1">
              <a:blip r:embed="rId3"/>
              <a:srcRect t="9069"/>
              <a:stretch/>
            </p:blipFill>
            <p:spPr>
              <a:xfrm>
                <a:off x="2539662" y="2436293"/>
                <a:ext cx="6381750" cy="2816106"/>
              </a:xfrm>
              <a:prstGeom prst="rect">
                <a:avLst/>
              </a:prstGeom>
            </p:spPr>
          </p:pic>
          <p:sp>
            <p:nvSpPr>
              <p:cNvPr id="7" name="TextBox 6"/>
              <p:cNvSpPr txBox="1"/>
              <p:nvPr/>
            </p:nvSpPr>
            <p:spPr>
              <a:xfrm>
                <a:off x="4382191" y="2293997"/>
                <a:ext cx="1143692" cy="261715"/>
              </a:xfrm>
              <a:prstGeom prst="rect">
                <a:avLst/>
              </a:prstGeom>
              <a:solidFill>
                <a:schemeClr val="bg1"/>
              </a:solidFill>
            </p:spPr>
            <p:txBody>
              <a:bodyPr wrap="square" rtlCol="0">
                <a:spAutoFit/>
              </a:bodyPr>
              <a:lstStyle/>
              <a:p>
                <a:pPr>
                  <a:lnSpc>
                    <a:spcPts val="800"/>
                  </a:lnSpc>
                </a:pPr>
                <a:r>
                  <a:rPr lang="en-US" sz="1200" dirty="0" err="1">
                    <a:latin typeface="Times New Roman" panose="02020603050405020304" pitchFamily="18" charset="0"/>
                    <a:cs typeface="Times New Roman" panose="02020603050405020304" pitchFamily="18" charset="0"/>
                  </a:rPr>
                  <a:t>Smectic</a:t>
                </a:r>
                <a:r>
                  <a:rPr lang="en-US" sz="1200" dirty="0">
                    <a:latin typeface="Times New Roman" panose="02020603050405020304" pitchFamily="18" charset="0"/>
                    <a:cs typeface="Times New Roman" panose="02020603050405020304" pitchFamily="18" charset="0"/>
                  </a:rPr>
                  <a:t> A</a:t>
                </a:r>
                <a:endParaRPr lang="en-029" sz="1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372267" y="4536268"/>
                <a:ext cx="1295291" cy="261144"/>
              </a:xfrm>
              <a:prstGeom prst="rect">
                <a:avLst/>
              </a:prstGeom>
              <a:solidFill>
                <a:schemeClr val="bg1"/>
              </a:solidFill>
            </p:spPr>
            <p:txBody>
              <a:bodyPr wrap="square" rtlCol="0">
                <a:spAutoFit/>
              </a:bodyPr>
              <a:lstStyle/>
              <a:p>
                <a:pPr>
                  <a:lnSpc>
                    <a:spcPts val="800"/>
                  </a:lnSpc>
                  <a:spcAft>
                    <a:spcPts val="0"/>
                  </a:spcAft>
                </a:pPr>
                <a:r>
                  <a:rPr lang="en-US" sz="1200" dirty="0" err="1">
                    <a:latin typeface="Times New Roman" panose="02020603050405020304" pitchFamily="18" charset="0"/>
                    <a:cs typeface="Times New Roman" panose="02020603050405020304" pitchFamily="18" charset="0"/>
                  </a:rPr>
                  <a:t>Smectic</a:t>
                </a:r>
                <a:r>
                  <a:rPr lang="en-US" sz="1200" dirty="0">
                    <a:latin typeface="Times New Roman" panose="02020603050405020304" pitchFamily="18" charset="0"/>
                    <a:cs typeface="Times New Roman" panose="02020603050405020304" pitchFamily="18" charset="0"/>
                  </a:rPr>
                  <a:t> C</a:t>
                </a:r>
                <a:endParaRPr lang="en-029" sz="1200" dirty="0">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170214" y="3470992"/>
              <a:ext cx="2952125" cy="2862322"/>
            </a:xfrm>
            <a:prstGeom prst="rect">
              <a:avLst/>
            </a:prstGeom>
            <a:noFill/>
          </p:spPr>
          <p:txBody>
            <a:bodyPr wrap="square" rtlCol="0">
              <a:spAutoFit/>
            </a:bodyPr>
            <a:lstStyle/>
            <a:p>
              <a:pPr marL="285750" indent="-285750">
                <a:buFont typeface="Wingdings" panose="05000000000000000000" pitchFamily="2" charset="2"/>
                <a:buChar char="§"/>
              </a:pPr>
              <a:r>
                <a:rPr lang="en-US" dirty="0"/>
                <a:t>Liquid crystals: Rich </a:t>
              </a:r>
              <a:r>
                <a:rPr lang="en-US" dirty="0" err="1"/>
                <a:t>mesophases</a:t>
              </a:r>
              <a:r>
                <a:rPr lang="en-US" dirty="0"/>
                <a:t> offer an unique opportunity to study the effect of mesogenic structure on the </a:t>
              </a:r>
              <a:r>
                <a:rPr lang="en-US" dirty="0" err="1"/>
                <a:t>phononic</a:t>
              </a:r>
              <a:r>
                <a:rPr lang="en-US" dirty="0"/>
                <a:t> dispersion, and the potential for heat manipulation and other applications through structure engineering.</a:t>
              </a:r>
              <a:endParaRPr lang="en-029" dirty="0"/>
            </a:p>
          </p:txBody>
        </p:sp>
      </p:grpSp>
      <p:pic>
        <p:nvPicPr>
          <p:cNvPr id="22" name="Picture 21"/>
          <p:cNvPicPr>
            <a:picLocks noChangeAspect="1"/>
          </p:cNvPicPr>
          <p:nvPr/>
        </p:nvPicPr>
        <p:blipFill>
          <a:blip r:embed="rId4">
            <a:clrChange>
              <a:clrFrom>
                <a:srgbClr val="FFFFFF"/>
              </a:clrFrom>
              <a:clrTo>
                <a:srgbClr val="FFFFFF">
                  <a:alpha val="0"/>
                </a:srgbClr>
              </a:clrTo>
            </a:clrChange>
          </a:blip>
          <a:stretch>
            <a:fillRect/>
          </a:stretch>
        </p:blipFill>
        <p:spPr>
          <a:xfrm>
            <a:off x="717791" y="773767"/>
            <a:ext cx="8235179" cy="2292790"/>
          </a:xfrm>
          <a:prstGeom prst="rect">
            <a:avLst/>
          </a:prstGeom>
        </p:spPr>
      </p:pic>
      <p:sp>
        <p:nvSpPr>
          <p:cNvPr id="23" name="TextBox 22"/>
          <p:cNvSpPr txBox="1"/>
          <p:nvPr/>
        </p:nvSpPr>
        <p:spPr>
          <a:xfrm>
            <a:off x="170215" y="2496496"/>
            <a:ext cx="3319627" cy="338554"/>
          </a:xfrm>
          <a:prstGeom prst="rect">
            <a:avLst/>
          </a:prstGeom>
          <a:noFill/>
        </p:spPr>
        <p:txBody>
          <a:bodyPr wrap="none" rtlCol="0">
            <a:spAutoFit/>
          </a:bodyPr>
          <a:lstStyle/>
          <a:p>
            <a:r>
              <a:rPr lang="en-US" sz="1600" dirty="0"/>
              <a:t>M. </a:t>
            </a:r>
            <a:r>
              <a:rPr lang="en-US" sz="1600" dirty="0" err="1"/>
              <a:t>Maldovan</a:t>
            </a:r>
            <a:r>
              <a:rPr lang="en-US" sz="1600" dirty="0"/>
              <a:t>, Nature 503, 209 (2013)</a:t>
            </a:r>
            <a:endParaRPr lang="en-029" sz="1600" dirty="0"/>
          </a:p>
        </p:txBody>
      </p:sp>
      <p:sp>
        <p:nvSpPr>
          <p:cNvPr id="26" name="Down Arrow 25"/>
          <p:cNvSpPr/>
          <p:nvPr/>
        </p:nvSpPr>
        <p:spPr>
          <a:xfrm>
            <a:off x="7926097" y="408510"/>
            <a:ext cx="489098" cy="389100"/>
          </a:xfrm>
          <a:prstGeom prst="downArrow">
            <a:avLst>
              <a:gd name="adj1" fmla="val 41304"/>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029"/>
          </a:p>
        </p:txBody>
      </p:sp>
      <p:sp>
        <p:nvSpPr>
          <p:cNvPr id="27" name="TextBox 26"/>
          <p:cNvSpPr txBox="1"/>
          <p:nvPr/>
        </p:nvSpPr>
        <p:spPr>
          <a:xfrm>
            <a:off x="7325530" y="0"/>
            <a:ext cx="1489510" cy="369332"/>
          </a:xfrm>
          <a:prstGeom prst="rect">
            <a:avLst/>
          </a:prstGeom>
          <a:noFill/>
        </p:spPr>
        <p:txBody>
          <a:bodyPr wrap="none" rtlCol="0">
            <a:spAutoFit/>
          </a:bodyPr>
          <a:lstStyle/>
          <a:p>
            <a:r>
              <a:rPr lang="en-US" dirty="0">
                <a:solidFill>
                  <a:srgbClr val="FF0000"/>
                </a:solidFill>
              </a:rPr>
              <a:t>meV phonons</a:t>
            </a:r>
            <a:endParaRPr lang="en-029" dirty="0">
              <a:solidFill>
                <a:srgbClr val="FF0000"/>
              </a:solidFill>
            </a:endParaRPr>
          </a:p>
        </p:txBody>
      </p:sp>
      <p:sp>
        <p:nvSpPr>
          <p:cNvPr id="28" name="TextBox 27"/>
          <p:cNvSpPr txBox="1"/>
          <p:nvPr/>
        </p:nvSpPr>
        <p:spPr>
          <a:xfrm>
            <a:off x="170213" y="3129634"/>
            <a:ext cx="8782755" cy="369332"/>
          </a:xfrm>
          <a:prstGeom prst="rect">
            <a:avLst/>
          </a:prstGeom>
          <a:noFill/>
        </p:spPr>
        <p:txBody>
          <a:bodyPr wrap="square" rtlCol="0">
            <a:spAutoFit/>
          </a:bodyPr>
          <a:lstStyle/>
          <a:p>
            <a:pPr marL="285750" indent="-285750">
              <a:buFont typeface="Wingdings" panose="05000000000000000000" pitchFamily="2" charset="2"/>
              <a:buChar char="§"/>
            </a:pPr>
            <a:r>
              <a:rPr lang="en-US" dirty="0"/>
              <a:t>THz (meV) phonons are primary carriers of heat in dielectric materials </a:t>
            </a:r>
            <a:endParaRPr lang="en-029" dirty="0"/>
          </a:p>
        </p:txBody>
      </p:sp>
    </p:spTree>
    <p:extLst>
      <p:ext uri="{BB962C8B-B14F-4D97-AF65-F5344CB8AC3E}">
        <p14:creationId xmlns:p14="http://schemas.microsoft.com/office/powerpoint/2010/main" val="27772473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250"/>
                                        <p:tgtEl>
                                          <p:spTgt spid="27"/>
                                        </p:tgtEl>
                                      </p:cBhvr>
                                    </p:animEffect>
                                  </p:childTnLst>
                                </p:cTn>
                              </p:par>
                            </p:childTnLst>
                          </p:cTn>
                        </p:par>
                        <p:par>
                          <p:cTn id="8" fill="hold">
                            <p:stCondLst>
                              <p:cond delay="125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35" y="79162"/>
            <a:ext cx="8229600" cy="664817"/>
          </a:xfrm>
        </p:spPr>
        <p:txBody>
          <a:bodyPr/>
          <a:lstStyle/>
          <a:p>
            <a:r>
              <a:rPr lang="en-US" u="sng" dirty="0">
                <a:solidFill>
                  <a:srgbClr val="000066"/>
                </a:solidFill>
              </a:rPr>
              <a:t>THz </a:t>
            </a:r>
            <a:r>
              <a:rPr lang="en-US" u="sng" dirty="0" err="1">
                <a:solidFill>
                  <a:srgbClr val="000066"/>
                </a:solidFill>
              </a:rPr>
              <a:t>Phononics</a:t>
            </a:r>
            <a:r>
              <a:rPr lang="en-US" u="sng" dirty="0">
                <a:solidFill>
                  <a:srgbClr val="000066"/>
                </a:solidFill>
              </a:rPr>
              <a:t> in Liquid Crystals</a:t>
            </a:r>
            <a:endParaRPr lang="en-029" u="sng" dirty="0">
              <a:solidFill>
                <a:srgbClr val="000066"/>
              </a:solidFill>
            </a:endParaRPr>
          </a:p>
        </p:txBody>
      </p:sp>
      <p:sp>
        <p:nvSpPr>
          <p:cNvPr id="10" name="TextBox 9"/>
          <p:cNvSpPr txBox="1"/>
          <p:nvPr/>
        </p:nvSpPr>
        <p:spPr>
          <a:xfrm>
            <a:off x="205240" y="975319"/>
            <a:ext cx="8527065" cy="400110"/>
          </a:xfrm>
          <a:prstGeom prst="rect">
            <a:avLst/>
          </a:prstGeom>
          <a:noFill/>
        </p:spPr>
        <p:txBody>
          <a:bodyPr wrap="square" rtlCol="0">
            <a:spAutoFit/>
          </a:bodyPr>
          <a:lstStyle/>
          <a:p>
            <a:pPr marL="285750" indent="-285750">
              <a:buFont typeface="Wingdings" panose="05000000000000000000" pitchFamily="2" charset="2"/>
              <a:buChar char="§"/>
            </a:pPr>
            <a:r>
              <a:rPr lang="en-US" sz="2000" dirty="0"/>
              <a:t>5CB (4-cyano-4′-pentylbiphenyl), in </a:t>
            </a:r>
            <a:r>
              <a:rPr lang="en-US" sz="2000" dirty="0" err="1"/>
              <a:t>nematic</a:t>
            </a:r>
            <a:r>
              <a:rPr lang="en-US" sz="2000" dirty="0"/>
              <a:t> phase</a:t>
            </a:r>
            <a:endParaRPr lang="en-029" sz="2000" dirty="0"/>
          </a:p>
        </p:txBody>
      </p:sp>
      <p:sp>
        <p:nvSpPr>
          <p:cNvPr id="12" name="TextBox 11"/>
          <p:cNvSpPr txBox="1"/>
          <p:nvPr/>
        </p:nvSpPr>
        <p:spPr>
          <a:xfrm>
            <a:off x="5962018" y="878642"/>
            <a:ext cx="3304859" cy="523220"/>
          </a:xfrm>
          <a:prstGeom prst="rect">
            <a:avLst/>
          </a:prstGeom>
          <a:noFill/>
        </p:spPr>
        <p:txBody>
          <a:bodyPr wrap="square" rtlCol="0">
            <a:spAutoFit/>
          </a:bodyPr>
          <a:lstStyle/>
          <a:p>
            <a:r>
              <a:rPr lang="en-US" sz="1400" dirty="0">
                <a:solidFill>
                  <a:srgbClr val="106636"/>
                </a:solidFill>
              </a:rPr>
              <a:t>D. Bolmatov, et al., JPCL, 2018</a:t>
            </a:r>
            <a:br>
              <a:rPr lang="en-US" sz="1400" dirty="0">
                <a:solidFill>
                  <a:srgbClr val="106636"/>
                </a:solidFill>
              </a:rPr>
            </a:br>
            <a:r>
              <a:rPr lang="en-US" sz="1400" dirty="0">
                <a:solidFill>
                  <a:srgbClr val="106636"/>
                </a:solidFill>
              </a:rPr>
              <a:t>DOI: 10.1021/acs.jpclett.8b00926</a:t>
            </a: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67" y="6478053"/>
            <a:ext cx="2393368" cy="290826"/>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0273" y="6448979"/>
            <a:ext cx="1195719" cy="348974"/>
          </a:xfrm>
          <a:prstGeom prst="rect">
            <a:avLst/>
          </a:prstGeom>
        </p:spPr>
      </p:pic>
      <p:pic>
        <p:nvPicPr>
          <p:cNvPr id="3" name="Picture 2">
            <a:extLst>
              <a:ext uri="{FF2B5EF4-FFF2-40B4-BE49-F238E27FC236}">
                <a16:creationId xmlns:a16="http://schemas.microsoft.com/office/drawing/2014/main" id="{7B62EFC4-3738-431D-803C-A2D0DA6DBA3B}"/>
              </a:ext>
            </a:extLst>
          </p:cNvPr>
          <p:cNvPicPr>
            <a:picLocks noChangeAspect="1"/>
          </p:cNvPicPr>
          <p:nvPr/>
        </p:nvPicPr>
        <p:blipFill>
          <a:blip r:embed="rId5"/>
          <a:stretch>
            <a:fillRect/>
          </a:stretch>
        </p:blipFill>
        <p:spPr>
          <a:xfrm>
            <a:off x="310747" y="1481535"/>
            <a:ext cx="8527065" cy="4761144"/>
          </a:xfrm>
          <a:prstGeom prst="rect">
            <a:avLst/>
          </a:prstGeom>
        </p:spPr>
      </p:pic>
    </p:spTree>
    <p:extLst>
      <p:ext uri="{BB962C8B-B14F-4D97-AF65-F5344CB8AC3E}">
        <p14:creationId xmlns:p14="http://schemas.microsoft.com/office/powerpoint/2010/main" val="518923838"/>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1" y="849602"/>
            <a:ext cx="5257800" cy="5479624"/>
          </a:xfrm>
        </p:spPr>
        <p:txBody>
          <a:bodyPr/>
          <a:lstStyle/>
          <a:p>
            <a:pPr marL="0">
              <a:spcBef>
                <a:spcPts val="0"/>
              </a:spcBef>
              <a:buNone/>
            </a:pPr>
            <a:r>
              <a:rPr lang="en-US" sz="2000" dirty="0">
                <a:solidFill>
                  <a:schemeClr val="accent3"/>
                </a:solidFill>
              </a:rPr>
              <a:t>Scientific Achievement</a:t>
            </a:r>
          </a:p>
          <a:p>
            <a:pPr marL="238125" lvl="1" indent="0" algn="just">
              <a:spcBef>
                <a:spcPts val="0"/>
              </a:spcBef>
              <a:buNone/>
            </a:pPr>
            <a:r>
              <a:rPr lang="en-US" sz="1600" dirty="0">
                <a:solidFill>
                  <a:schemeClr val="tx1"/>
                </a:solidFill>
                <a:latin typeface="+mn-lt"/>
              </a:rPr>
              <a:t>Using inelastic x-ray scattering three distinct terahertz vibrations, which are common in solid matter, were detected moving through the layers of the </a:t>
            </a:r>
            <a:r>
              <a:rPr lang="en-US" sz="1600" dirty="0" err="1">
                <a:solidFill>
                  <a:schemeClr val="tx1"/>
                </a:solidFill>
                <a:latin typeface="+mn-lt"/>
              </a:rPr>
              <a:t>Smectic</a:t>
            </a:r>
            <a:r>
              <a:rPr lang="en-US" sz="1600" dirty="0">
                <a:solidFill>
                  <a:schemeClr val="tx1"/>
                </a:solidFill>
                <a:latin typeface="+mn-lt"/>
              </a:rPr>
              <a:t> A liquid crystal phase and were linked to the nanoscale structure of the material. </a:t>
            </a:r>
          </a:p>
          <a:p>
            <a:pPr marL="0" lvl="0" indent="0">
              <a:spcBef>
                <a:spcPts val="0"/>
              </a:spcBef>
              <a:buNone/>
            </a:pPr>
            <a:r>
              <a:rPr lang="en-US" sz="2000" dirty="0">
                <a:solidFill>
                  <a:srgbClr val="106636"/>
                </a:solidFill>
              </a:rPr>
              <a:t>Significance and Impact</a:t>
            </a:r>
            <a:endParaRPr lang="en-US" sz="2000" dirty="0">
              <a:solidFill>
                <a:schemeClr val="accent3"/>
              </a:solidFill>
            </a:endParaRPr>
          </a:p>
          <a:p>
            <a:pPr marL="238125" lvl="1" indent="0" algn="just">
              <a:spcBef>
                <a:spcPts val="0"/>
              </a:spcBef>
              <a:buNone/>
            </a:pPr>
            <a:r>
              <a:rPr lang="en-US" sz="1600" dirty="0">
                <a:solidFill>
                  <a:schemeClr val="tx1"/>
                </a:solidFill>
                <a:latin typeface="+mn-lt"/>
              </a:rPr>
              <a:t>Understanding the dynamic molecular features in soft materials such as liquid crystals could offer a new pathway to control the vibrations, and hence the flow of heat, sound or other forms of energy coupled with those vibrations.</a:t>
            </a:r>
          </a:p>
          <a:p>
            <a:pPr marL="0" lvl="1" indent="0" algn="just">
              <a:spcBef>
                <a:spcPts val="0"/>
              </a:spcBef>
              <a:buNone/>
            </a:pPr>
            <a:r>
              <a:rPr lang="en-US" sz="2000" b="1" dirty="0">
                <a:solidFill>
                  <a:schemeClr val="accent3"/>
                </a:solidFill>
              </a:rPr>
              <a:t>Research Details</a:t>
            </a:r>
          </a:p>
          <a:p>
            <a:pPr marL="406400" lvl="1" indent="-180975" algn="just">
              <a:spcBef>
                <a:spcPts val="0"/>
              </a:spcBef>
            </a:pPr>
            <a:r>
              <a:rPr lang="en-US" sz="1400" dirty="0">
                <a:solidFill>
                  <a:prstClr val="black"/>
                </a:solidFill>
                <a:latin typeface="Calibri"/>
              </a:rPr>
              <a:t>Studies showed that modulating the amount of structural disorder using different phases of a liquid crystalline material can create a variety of terahertz vibrational effects.</a:t>
            </a:r>
          </a:p>
          <a:p>
            <a:pPr marL="406400" lvl="1" indent="-180975" algn="just">
              <a:spcBef>
                <a:spcPts val="0"/>
              </a:spcBef>
            </a:pPr>
            <a:r>
              <a:rPr lang="en-US" sz="1400" dirty="0">
                <a:solidFill>
                  <a:prstClr val="black"/>
                </a:solidFill>
                <a:latin typeface="Calibri"/>
              </a:rPr>
              <a:t>Studies used beamline 10-ID (IXS) at NSLS-II, which features an unprecedented energy resolution of 2 </a:t>
            </a:r>
            <a:r>
              <a:rPr lang="en-US" sz="1400" dirty="0" err="1">
                <a:solidFill>
                  <a:prstClr val="black"/>
                </a:solidFill>
                <a:latin typeface="Calibri"/>
              </a:rPr>
              <a:t>meV</a:t>
            </a:r>
            <a:r>
              <a:rPr lang="en-US" sz="1400" dirty="0">
                <a:solidFill>
                  <a:prstClr val="black"/>
                </a:solidFill>
                <a:latin typeface="Calibri"/>
              </a:rPr>
              <a:t> with sharp instrumental resolution at 9 </a:t>
            </a:r>
            <a:r>
              <a:rPr lang="en-US" sz="1400" dirty="0" err="1">
                <a:solidFill>
                  <a:prstClr val="black"/>
                </a:solidFill>
                <a:latin typeface="Calibri"/>
              </a:rPr>
              <a:t>KeV</a:t>
            </a:r>
            <a:r>
              <a:rPr lang="en-US" sz="1400" dirty="0">
                <a:solidFill>
                  <a:prstClr val="black"/>
                </a:solidFill>
                <a:latin typeface="Calibri"/>
              </a:rPr>
              <a:t>, providing a unique capability for studies of complex materials with nanoscale inhomogeneities.</a:t>
            </a:r>
            <a:endParaRPr lang="en-US" sz="1400" dirty="0">
              <a:solidFill>
                <a:schemeClr val="tx1"/>
              </a:solidFill>
              <a:latin typeface="Calibri"/>
            </a:endParaRPr>
          </a:p>
        </p:txBody>
      </p:sp>
      <p:sp>
        <p:nvSpPr>
          <p:cNvPr id="3" name="Title 2"/>
          <p:cNvSpPr>
            <a:spLocks noGrp="1"/>
          </p:cNvSpPr>
          <p:nvPr>
            <p:ph type="title"/>
          </p:nvPr>
        </p:nvSpPr>
        <p:spPr>
          <a:xfrm>
            <a:off x="0" y="0"/>
            <a:ext cx="9144000" cy="728133"/>
          </a:xfrm>
        </p:spPr>
        <p:txBody>
          <a:bodyPr/>
          <a:lstStyle/>
          <a:p>
            <a:r>
              <a:rPr lang="en-US" sz="2400" dirty="0"/>
              <a:t>New Way to Control Molecular Vibrations that Transmit Heat</a:t>
            </a:r>
          </a:p>
        </p:txBody>
      </p:sp>
      <p:sp>
        <p:nvSpPr>
          <p:cNvPr id="7" name="TextBox 133"/>
          <p:cNvSpPr txBox="1"/>
          <p:nvPr/>
        </p:nvSpPr>
        <p:spPr>
          <a:xfrm>
            <a:off x="5353557" y="5930758"/>
            <a:ext cx="3763700" cy="276999"/>
          </a:xfrm>
          <a:prstGeom prst="rect">
            <a:avLst/>
          </a:prstGeom>
          <a:noFill/>
        </p:spPr>
        <p:txBody>
          <a:bodyPr wrap="square" rtlCol="0">
            <a:spAutoFit/>
          </a:bodyPr>
          <a:lstStyle/>
          <a:p>
            <a:r>
              <a:rPr lang="en-US" sz="1200" i="1" dirty="0">
                <a:solidFill>
                  <a:srgbClr val="106636"/>
                </a:solidFill>
              </a:rPr>
              <a:t>Work was performed at Brookhaven National Laboratory</a:t>
            </a:r>
          </a:p>
        </p:txBody>
      </p:sp>
      <p:sp>
        <p:nvSpPr>
          <p:cNvPr id="9" name="TextBox 8"/>
          <p:cNvSpPr txBox="1"/>
          <p:nvPr/>
        </p:nvSpPr>
        <p:spPr>
          <a:xfrm>
            <a:off x="155575" y="5598883"/>
            <a:ext cx="3967857" cy="646331"/>
          </a:xfrm>
          <a:prstGeom prst="rect">
            <a:avLst/>
          </a:prstGeom>
          <a:noFill/>
        </p:spPr>
        <p:txBody>
          <a:bodyPr wrap="square" rtlCol="0">
            <a:spAutoFit/>
          </a:bodyPr>
          <a:lstStyle/>
          <a:p>
            <a:r>
              <a:rPr lang="en-US" sz="1200" dirty="0">
                <a:solidFill>
                  <a:srgbClr val="106636"/>
                </a:solidFill>
              </a:rPr>
              <a:t>D. Bolmatov, M. </a:t>
            </a:r>
            <a:r>
              <a:rPr lang="en-US" sz="1200" dirty="0" err="1">
                <a:solidFill>
                  <a:srgbClr val="106636"/>
                </a:solidFill>
              </a:rPr>
              <a:t>Zhernenkov</a:t>
            </a:r>
            <a:r>
              <a:rPr lang="en-US" sz="1200" dirty="0">
                <a:solidFill>
                  <a:srgbClr val="106636"/>
                </a:solidFill>
              </a:rPr>
              <a:t>, L. </a:t>
            </a:r>
            <a:r>
              <a:rPr lang="en-US" sz="1200" dirty="0" err="1">
                <a:solidFill>
                  <a:srgbClr val="106636"/>
                </a:solidFill>
              </a:rPr>
              <a:t>Sharpnack</a:t>
            </a:r>
            <a:r>
              <a:rPr lang="en-US" sz="1200" dirty="0">
                <a:solidFill>
                  <a:srgbClr val="106636"/>
                </a:solidFill>
              </a:rPr>
              <a:t>, D. Agra-</a:t>
            </a:r>
            <a:r>
              <a:rPr lang="en-US" sz="1200" dirty="0" err="1">
                <a:solidFill>
                  <a:srgbClr val="106636"/>
                </a:solidFill>
              </a:rPr>
              <a:t>Kooijman</a:t>
            </a:r>
            <a:r>
              <a:rPr lang="en-US" sz="1200" dirty="0">
                <a:solidFill>
                  <a:srgbClr val="106636"/>
                </a:solidFill>
              </a:rPr>
              <a:t>, S. Kumar, A. Suvorov, R. Pindak, Y. Cai, &amp; A. Cunsolo, Nano Letters 17, 3870−3876 (2017).</a:t>
            </a:r>
          </a:p>
        </p:txBody>
      </p:sp>
      <p:sp>
        <p:nvSpPr>
          <p:cNvPr id="14" name="AutoShape 4" descr="Related image"/>
          <p:cNvSpPr>
            <a:spLocks noChangeAspect="1" noChangeArrowheads="1"/>
          </p:cNvSpPr>
          <p:nvPr/>
        </p:nvSpPr>
        <p:spPr bwMode="auto">
          <a:xfrm>
            <a:off x="155575" y="-868363"/>
            <a:ext cx="2857500" cy="18192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p:cNvSpPr txBox="1"/>
          <p:nvPr/>
        </p:nvSpPr>
        <p:spPr>
          <a:xfrm>
            <a:off x="3508502" y="781636"/>
            <a:ext cx="453767" cy="338554"/>
          </a:xfrm>
          <a:prstGeom prst="rect">
            <a:avLst/>
          </a:prstGeom>
          <a:noFill/>
        </p:spPr>
        <p:txBody>
          <a:bodyPr wrap="square" rtlCol="0">
            <a:spAutoFit/>
          </a:bodyPr>
          <a:lstStyle/>
          <a:p>
            <a:r>
              <a:rPr lang="en-US" sz="1600" b="1" dirty="0">
                <a:solidFill>
                  <a:schemeClr val="bg1"/>
                </a:solidFill>
              </a:rPr>
              <a:t>(b)</a:t>
            </a:r>
          </a:p>
        </p:txBody>
      </p:sp>
      <p:sp>
        <p:nvSpPr>
          <p:cNvPr id="11" name="TextBox 38"/>
          <p:cNvSpPr txBox="1"/>
          <p:nvPr/>
        </p:nvSpPr>
        <p:spPr>
          <a:xfrm>
            <a:off x="76200" y="4781890"/>
            <a:ext cx="4111625"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
                <a:srgbClr val="FF0000"/>
              </a:buClr>
              <a:buSzPct val="110000"/>
            </a:pPr>
            <a:r>
              <a:rPr lang="en-US" sz="1200" dirty="0"/>
              <a:t>IXS spectra of a liquid crystal D7AOB in the layered </a:t>
            </a:r>
            <a:r>
              <a:rPr lang="en-US" sz="1200" dirty="0" err="1"/>
              <a:t>smectic</a:t>
            </a:r>
            <a:r>
              <a:rPr lang="en-US" sz="1200" dirty="0"/>
              <a:t> A phase (T=48°C), showing two acoustic (purple and orange) and one optical (pink) vibrational modes. The latter mode is linked to the out-of-phase tilt motion of the molecules (bottom right). </a:t>
            </a:r>
            <a:endParaRPr lang="en-029" sz="1200" dirty="0"/>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82" y="1061956"/>
            <a:ext cx="3352669" cy="3715875"/>
          </a:xfrm>
          <a:prstGeom prst="rect">
            <a:avLst/>
          </a:prstGeom>
        </p:spPr>
      </p:pic>
      <p:pic>
        <p:nvPicPr>
          <p:cNvPr id="33" name="Picture 32"/>
          <p:cNvPicPr>
            <a:picLocks noChangeAspect="1"/>
          </p:cNvPicPr>
          <p:nvPr/>
        </p:nvPicPr>
        <p:blipFill>
          <a:blip r:embed="rId4"/>
          <a:stretch>
            <a:fillRect/>
          </a:stretch>
        </p:blipFill>
        <p:spPr>
          <a:xfrm>
            <a:off x="2286000" y="3910511"/>
            <a:ext cx="1120775" cy="816993"/>
          </a:xfrm>
          <a:prstGeom prst="rect">
            <a:avLst/>
          </a:prstGeom>
        </p:spPr>
      </p:pic>
      <p:sp>
        <p:nvSpPr>
          <p:cNvPr id="34" name="TextBox 33"/>
          <p:cNvSpPr txBox="1"/>
          <p:nvPr/>
        </p:nvSpPr>
        <p:spPr>
          <a:xfrm>
            <a:off x="400376" y="816472"/>
            <a:ext cx="3104824" cy="307777"/>
          </a:xfrm>
          <a:prstGeom prst="rect">
            <a:avLst/>
          </a:prstGeom>
          <a:noFill/>
        </p:spPr>
        <p:txBody>
          <a:bodyPr wrap="none" rtlCol="0">
            <a:spAutoFit/>
          </a:bodyPr>
          <a:lstStyle/>
          <a:p>
            <a:r>
              <a:rPr lang="en-US" sz="1400" dirty="0"/>
              <a:t>Liquid crystal D7AOB in </a:t>
            </a:r>
            <a:r>
              <a:rPr lang="en-US" sz="1400" dirty="0" err="1"/>
              <a:t>Smectic</a:t>
            </a:r>
            <a:r>
              <a:rPr lang="en-US" sz="1400" dirty="0"/>
              <a:t> A Phase</a:t>
            </a:r>
            <a:endParaRPr lang="en-029" sz="1400" dirty="0"/>
          </a:p>
        </p:txBody>
      </p:sp>
    </p:spTree>
    <p:extLst>
      <p:ext uri="{BB962C8B-B14F-4D97-AF65-F5344CB8AC3E}">
        <p14:creationId xmlns:p14="http://schemas.microsoft.com/office/powerpoint/2010/main" val="2322369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Opportunities</a:t>
            </a:r>
          </a:p>
        </p:txBody>
      </p:sp>
      <p:graphicFrame>
        <p:nvGraphicFramePr>
          <p:cNvPr id="4" name="Diagram 3"/>
          <p:cNvGraphicFramePr/>
          <p:nvPr>
            <p:extLst/>
          </p:nvPr>
        </p:nvGraphicFramePr>
        <p:xfrm>
          <a:off x="-127233" y="1828800"/>
          <a:ext cx="6613320" cy="4136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2564236" y="1858394"/>
          <a:ext cx="661332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p:cNvSpPr txBox="1"/>
          <p:nvPr/>
        </p:nvSpPr>
        <p:spPr>
          <a:xfrm>
            <a:off x="609600" y="892314"/>
            <a:ext cx="7924800" cy="707886"/>
          </a:xfrm>
          <a:prstGeom prst="rect">
            <a:avLst/>
          </a:prstGeom>
          <a:noFill/>
        </p:spPr>
        <p:txBody>
          <a:bodyPr wrap="square" rtlCol="0">
            <a:spAutoFit/>
          </a:bodyPr>
          <a:lstStyle/>
          <a:p>
            <a:pPr algn="ctr"/>
            <a:r>
              <a:rPr lang="en-US" dirty="0">
                <a:solidFill>
                  <a:srgbClr val="000066"/>
                </a:solidFill>
                <a:latin typeface="+mn-lt"/>
              </a:rPr>
              <a:t>High Pressure Research Ecosystem</a:t>
            </a:r>
          </a:p>
          <a:p>
            <a:pPr algn="ctr"/>
            <a:r>
              <a:rPr lang="en-US" dirty="0">
                <a:solidFill>
                  <a:srgbClr val="000066"/>
                </a:solidFill>
                <a:latin typeface="+mn-lt"/>
              </a:rPr>
              <a:t>Connecting Tools and Science through Support Infrastructure</a:t>
            </a:r>
          </a:p>
        </p:txBody>
      </p:sp>
      <p:sp>
        <p:nvSpPr>
          <p:cNvPr id="6" name="TextBox 5"/>
          <p:cNvSpPr txBox="1"/>
          <p:nvPr/>
        </p:nvSpPr>
        <p:spPr>
          <a:xfrm>
            <a:off x="18472" y="5953780"/>
            <a:ext cx="5057340" cy="523220"/>
          </a:xfrm>
          <a:prstGeom prst="rect">
            <a:avLst/>
          </a:prstGeom>
          <a:noFill/>
        </p:spPr>
        <p:txBody>
          <a:bodyPr wrap="square" rtlCol="0">
            <a:spAutoFit/>
          </a:bodyPr>
          <a:lstStyle/>
          <a:p>
            <a:r>
              <a:rPr lang="en-US" sz="1400" i="1" dirty="0">
                <a:solidFill>
                  <a:srgbClr val="000066"/>
                </a:solidFill>
                <a:latin typeface="+mn-lt"/>
                <a:cs typeface="Arial" panose="020B0604020202020204" pitchFamily="34" charset="0"/>
              </a:rPr>
              <a:t>Ex situ </a:t>
            </a:r>
            <a:r>
              <a:rPr lang="en-US" sz="1400" dirty="0">
                <a:solidFill>
                  <a:srgbClr val="000066"/>
                </a:solidFill>
                <a:latin typeface="+mn-lt"/>
                <a:cs typeface="Arial" panose="020B0604020202020204" pitchFamily="34" charset="0"/>
              </a:rPr>
              <a:t>Capabilities</a:t>
            </a:r>
            <a:br>
              <a:rPr lang="en-US" sz="1400" dirty="0">
                <a:solidFill>
                  <a:srgbClr val="000066"/>
                </a:solidFill>
                <a:latin typeface="+mn-lt"/>
                <a:cs typeface="Arial" panose="020B0604020202020204" pitchFamily="34" charset="0"/>
              </a:rPr>
            </a:br>
            <a:r>
              <a:rPr lang="en-US" sz="1400" dirty="0">
                <a:solidFill>
                  <a:srgbClr val="000066"/>
                </a:solidFill>
                <a:latin typeface="+mn-lt"/>
                <a:cs typeface="Arial" panose="020B0604020202020204" pitchFamily="34" charset="0"/>
              </a:rPr>
              <a:t>8-BM, 8-ID, 5-ID, 3-ID, CFN, </a:t>
            </a:r>
            <a:r>
              <a:rPr lang="en-US" sz="1400" dirty="0">
                <a:solidFill>
                  <a:srgbClr val="000066"/>
                </a:solidFill>
                <a:latin typeface="+mn-lt"/>
              </a:rPr>
              <a:t>C3D + Tandem Van der </a:t>
            </a:r>
            <a:r>
              <a:rPr lang="en-US" sz="1400" dirty="0" err="1">
                <a:solidFill>
                  <a:srgbClr val="000066"/>
                </a:solidFill>
                <a:latin typeface="+mn-lt"/>
              </a:rPr>
              <a:t>Graaf</a:t>
            </a:r>
            <a:r>
              <a:rPr lang="en-US" sz="1400" dirty="0">
                <a:solidFill>
                  <a:srgbClr val="000066"/>
                </a:solidFill>
                <a:latin typeface="+mn-lt"/>
              </a:rPr>
              <a:t> </a:t>
            </a:r>
            <a:endParaRPr lang="en-US" sz="1400" dirty="0">
              <a:solidFill>
                <a:srgbClr val="000066"/>
              </a:solidFill>
              <a:latin typeface="+mn-lt"/>
              <a:cs typeface="Arial" panose="020B0604020202020204" pitchFamily="34" charset="0"/>
            </a:endParaRPr>
          </a:p>
        </p:txBody>
      </p:sp>
      <p:sp>
        <p:nvSpPr>
          <p:cNvPr id="7" name="TextBox 6"/>
          <p:cNvSpPr txBox="1"/>
          <p:nvPr/>
        </p:nvSpPr>
        <p:spPr>
          <a:xfrm>
            <a:off x="7162800" y="5585936"/>
            <a:ext cx="1828800" cy="738664"/>
          </a:xfrm>
          <a:prstGeom prst="rect">
            <a:avLst/>
          </a:prstGeom>
          <a:noFill/>
        </p:spPr>
        <p:txBody>
          <a:bodyPr wrap="square" rtlCol="0">
            <a:spAutoFit/>
          </a:bodyPr>
          <a:lstStyle/>
          <a:p>
            <a:r>
              <a:rPr lang="en-US" sz="1400" i="1" dirty="0">
                <a:solidFill>
                  <a:srgbClr val="000066"/>
                </a:solidFill>
                <a:latin typeface="+mn-lt"/>
                <a:cs typeface="Arial" panose="020B0604020202020204" pitchFamily="34" charset="0"/>
              </a:rPr>
              <a:t>Pa-</a:t>
            </a:r>
            <a:r>
              <a:rPr lang="en-US" sz="1400" i="1" dirty="0" err="1">
                <a:solidFill>
                  <a:srgbClr val="000066"/>
                </a:solidFill>
                <a:latin typeface="+mn-lt"/>
                <a:cs typeface="Arial" panose="020B0604020202020204" pitchFamily="34" charset="0"/>
              </a:rPr>
              <a:t>TPa</a:t>
            </a:r>
            <a:endParaRPr lang="en-US" sz="1400" i="1" dirty="0">
              <a:solidFill>
                <a:srgbClr val="000066"/>
              </a:solidFill>
              <a:latin typeface="+mn-lt"/>
              <a:cs typeface="Arial" panose="020B0604020202020204" pitchFamily="34" charset="0"/>
            </a:endParaRPr>
          </a:p>
          <a:p>
            <a:r>
              <a:rPr lang="en-US" sz="1400" i="1" dirty="0">
                <a:solidFill>
                  <a:srgbClr val="000066"/>
                </a:solidFill>
                <a:latin typeface="+mn-lt"/>
                <a:cs typeface="Arial" panose="020B0604020202020204" pitchFamily="34" charset="0"/>
              </a:rPr>
              <a:t>10 K </a:t>
            </a:r>
            <a:r>
              <a:rPr lang="en-US" sz="1400" i="1" dirty="0">
                <a:solidFill>
                  <a:srgbClr val="000066"/>
                </a:solidFill>
                <a:latin typeface="+mn-lt"/>
                <a:cs typeface="Arial" panose="020B0604020202020204" pitchFamily="34" charset="0"/>
                <a:sym typeface="Symbol" panose="05050102010706020507" pitchFamily="18" charset="2"/>
              </a:rPr>
              <a:t> T 5</a:t>
            </a:r>
            <a:r>
              <a:rPr lang="en-US" sz="1400" i="1" dirty="0">
                <a:solidFill>
                  <a:srgbClr val="000066"/>
                </a:solidFill>
                <a:latin typeface="+mn-lt"/>
                <a:cs typeface="Arial" panose="020B0604020202020204" pitchFamily="34" charset="0"/>
              </a:rPr>
              <a:t>000 K</a:t>
            </a:r>
          </a:p>
          <a:p>
            <a:r>
              <a:rPr lang="en-US" sz="1400" i="1" dirty="0">
                <a:solidFill>
                  <a:srgbClr val="000066"/>
                </a:solidFill>
                <a:latin typeface="+mn-lt"/>
                <a:cs typeface="Arial" panose="020B0604020202020204" pitchFamily="34" charset="0"/>
              </a:rPr>
              <a:t>10</a:t>
            </a:r>
            <a:r>
              <a:rPr lang="en-US" sz="1400" i="1" baseline="30000" dirty="0">
                <a:solidFill>
                  <a:srgbClr val="000066"/>
                </a:solidFill>
                <a:latin typeface="+mn-lt"/>
                <a:cs typeface="Arial" panose="020B0604020202020204" pitchFamily="34" charset="0"/>
              </a:rPr>
              <a:t>-3</a:t>
            </a:r>
            <a:r>
              <a:rPr lang="en-US" sz="1400" i="1" dirty="0">
                <a:solidFill>
                  <a:srgbClr val="000066"/>
                </a:solidFill>
                <a:latin typeface="+mn-lt"/>
                <a:cs typeface="Arial" panose="020B0604020202020204" pitchFamily="34" charset="0"/>
                <a:sym typeface="Symbol" panose="05050102010706020507" pitchFamily="18" charset="2"/>
              </a:rPr>
              <a:t> s   t  10</a:t>
            </a:r>
            <a:r>
              <a:rPr lang="en-US" sz="1400" i="1" baseline="30000" dirty="0">
                <a:solidFill>
                  <a:srgbClr val="000066"/>
                </a:solidFill>
                <a:latin typeface="+mn-lt"/>
                <a:cs typeface="Arial" panose="020B0604020202020204" pitchFamily="34" charset="0"/>
                <a:sym typeface="Symbol" panose="05050102010706020507" pitchFamily="18" charset="2"/>
              </a:rPr>
              <a:t>7</a:t>
            </a:r>
            <a:r>
              <a:rPr lang="en-US" sz="1400" i="1" dirty="0">
                <a:solidFill>
                  <a:srgbClr val="000066"/>
                </a:solidFill>
                <a:latin typeface="+mn-lt"/>
                <a:cs typeface="Arial" panose="020B0604020202020204" pitchFamily="34" charset="0"/>
                <a:sym typeface="Symbol" panose="05050102010706020507" pitchFamily="18" charset="2"/>
              </a:rPr>
              <a:t> s</a:t>
            </a:r>
            <a:endParaRPr lang="en-US" sz="1400" dirty="0">
              <a:solidFill>
                <a:srgbClr val="000066"/>
              </a:solidFill>
              <a:latin typeface="+mn-lt"/>
              <a:cs typeface="Arial" panose="020B0604020202020204" pitchFamily="34" charset="0"/>
            </a:endParaRPr>
          </a:p>
        </p:txBody>
      </p:sp>
    </p:spTree>
    <p:extLst>
      <p:ext uri="{BB962C8B-B14F-4D97-AF65-F5344CB8AC3E}">
        <p14:creationId xmlns:p14="http://schemas.microsoft.com/office/powerpoint/2010/main" val="1449388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DB3082-5AD5-4BA1-885B-F3DAB6662809}"/>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36D3CBD-C0A0-434A-803F-D81F26FC49E4}"/>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E8445C6D-5235-4AF7-B10A-03C5506ABF5F}"/>
              </a:ext>
            </a:extLst>
          </p:cNvPr>
          <p:cNvSpPr>
            <a:spLocks noGrp="1"/>
          </p:cNvSpPr>
          <p:nvPr>
            <p:ph type="ftr" sz="quarter" idx="3"/>
          </p:nvPr>
        </p:nvSpPr>
        <p:spPr/>
        <p:txBody>
          <a:bodyPr/>
          <a:lstStyle/>
          <a:p>
            <a:fld id="{F2E5D06D-0BE4-B843-8370-FB88EDC7364A}" type="slidenum">
              <a:rPr lang="en-US" smtClean="0"/>
              <a:pPr/>
              <a:t>48</a:t>
            </a:fld>
            <a:endParaRPr lang="en-US" dirty="0"/>
          </a:p>
        </p:txBody>
      </p:sp>
      <p:pic>
        <p:nvPicPr>
          <p:cNvPr id="5" name="Picture 4">
            <a:extLst>
              <a:ext uri="{FF2B5EF4-FFF2-40B4-BE49-F238E27FC236}">
                <a16:creationId xmlns:a16="http://schemas.microsoft.com/office/drawing/2014/main" id="{E8D01D15-9BCC-4FD7-A0C5-4FB5E1DCB9D2}"/>
              </a:ext>
            </a:extLst>
          </p:cNvPr>
          <p:cNvPicPr>
            <a:picLocks noChangeAspect="1"/>
          </p:cNvPicPr>
          <p:nvPr/>
        </p:nvPicPr>
        <p:blipFill rotWithShape="1">
          <a:blip r:embed="rId2"/>
          <a:srcRect l="10357" t="14363" r="27024" b="5132"/>
          <a:stretch/>
        </p:blipFill>
        <p:spPr>
          <a:xfrm>
            <a:off x="550042" y="422476"/>
            <a:ext cx="7799301" cy="5640195"/>
          </a:xfrm>
          <a:prstGeom prst="rect">
            <a:avLst/>
          </a:prstGeom>
        </p:spPr>
      </p:pic>
    </p:spTree>
    <p:extLst>
      <p:ext uri="{BB962C8B-B14F-4D97-AF65-F5344CB8AC3E}">
        <p14:creationId xmlns:p14="http://schemas.microsoft.com/office/powerpoint/2010/main" val="40073557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umb_16-05964A.tif"/>
          <p:cNvPicPr>
            <a:picLocks noChangeAspect="1"/>
          </p:cNvPicPr>
          <p:nvPr/>
        </p:nvPicPr>
        <p:blipFill rotWithShape="1">
          <a:blip r:embed="rId3" cstate="print">
            <a:extLst>
              <a:ext uri="{28A0092B-C50C-407E-A947-70E740481C1C}">
                <a14:useLocalDpi xmlns:a14="http://schemas.microsoft.com/office/drawing/2010/main"/>
              </a:ext>
            </a:extLst>
          </a:blip>
          <a:srcRect l="8501" t="6584" r="3317" b="7407"/>
          <a:stretch/>
        </p:blipFill>
        <p:spPr>
          <a:xfrm>
            <a:off x="25400" y="984256"/>
            <a:ext cx="3215007" cy="2698539"/>
          </a:xfrm>
          <a:prstGeom prst="rect">
            <a:avLst/>
          </a:prstGeom>
        </p:spPr>
      </p:pic>
      <p:sp>
        <p:nvSpPr>
          <p:cNvPr id="2" name="Content Placeholder 1"/>
          <p:cNvSpPr>
            <a:spLocks noGrp="1"/>
          </p:cNvSpPr>
          <p:nvPr>
            <p:ph idx="1"/>
          </p:nvPr>
        </p:nvSpPr>
        <p:spPr>
          <a:xfrm>
            <a:off x="3263925" y="1126066"/>
            <a:ext cx="5627914" cy="5562600"/>
          </a:xfrm>
        </p:spPr>
        <p:txBody>
          <a:bodyPr>
            <a:normAutofit fontScale="92500"/>
          </a:bodyPr>
          <a:lstStyle/>
          <a:p>
            <a:pPr marL="0" algn="just">
              <a:lnSpc>
                <a:spcPct val="100000"/>
              </a:lnSpc>
              <a:spcBef>
                <a:spcPts val="0"/>
              </a:spcBef>
              <a:buNone/>
            </a:pPr>
            <a:r>
              <a:rPr lang="en-US" sz="2400" b="1" dirty="0">
                <a:solidFill>
                  <a:schemeClr val="accent3"/>
                </a:solidFill>
              </a:rPr>
              <a:t>Scientific Achievement</a:t>
            </a:r>
          </a:p>
          <a:p>
            <a:pPr marL="238125" lvl="1" indent="0" algn="just">
              <a:lnSpc>
                <a:spcPct val="100000"/>
              </a:lnSpc>
              <a:spcBef>
                <a:spcPts val="0"/>
              </a:spcBef>
              <a:buNone/>
            </a:pPr>
            <a:r>
              <a:rPr lang="en-US" sz="1800" b="1" dirty="0">
                <a:solidFill>
                  <a:schemeClr val="tx1"/>
                </a:solidFill>
                <a:latin typeface="+mn-lt"/>
              </a:rPr>
              <a:t>Resonant inelastic x-ray scattering (RIXS) revealed that</a:t>
            </a:r>
          </a:p>
          <a:p>
            <a:pPr marL="238125" lvl="1" indent="0" algn="just">
              <a:lnSpc>
                <a:spcPct val="100000"/>
              </a:lnSpc>
              <a:spcBef>
                <a:spcPts val="0"/>
              </a:spcBef>
              <a:buNone/>
            </a:pPr>
            <a:r>
              <a:rPr lang="en-US" sz="1800" b="1" dirty="0">
                <a:solidFill>
                  <a:schemeClr val="tx1"/>
                </a:solidFill>
                <a:latin typeface="+mn-lt"/>
              </a:rPr>
              <a:t>electrons from oxygen atoms in Ni-compounds such as NdNiO</a:t>
            </a:r>
            <a:r>
              <a:rPr lang="en-US" sz="1800" b="1" baseline="-25000" dirty="0">
                <a:solidFill>
                  <a:schemeClr val="tx1"/>
                </a:solidFill>
                <a:latin typeface="+mn-lt"/>
              </a:rPr>
              <a:t>3</a:t>
            </a:r>
            <a:r>
              <a:rPr lang="en-US" sz="1800" b="1" dirty="0">
                <a:solidFill>
                  <a:schemeClr val="tx1"/>
                </a:solidFill>
                <a:latin typeface="+mn-lt"/>
              </a:rPr>
              <a:t> are responsible for their metal-to-insulator transition properties. </a:t>
            </a:r>
            <a:endParaRPr lang="en-US" sz="800" b="1" i="1" dirty="0">
              <a:solidFill>
                <a:srgbClr val="106636"/>
              </a:solidFill>
            </a:endParaRPr>
          </a:p>
          <a:p>
            <a:pPr marL="0" lvl="0" indent="0" algn="just">
              <a:lnSpc>
                <a:spcPct val="100000"/>
              </a:lnSpc>
              <a:spcBef>
                <a:spcPts val="1200"/>
              </a:spcBef>
              <a:buNone/>
            </a:pPr>
            <a:r>
              <a:rPr lang="en-US" sz="2400" b="1" dirty="0">
                <a:solidFill>
                  <a:schemeClr val="accent3"/>
                </a:solidFill>
              </a:rPr>
              <a:t>Significance and Impact</a:t>
            </a:r>
          </a:p>
          <a:p>
            <a:pPr marL="238125" lvl="1" indent="0" algn="just">
              <a:lnSpc>
                <a:spcPct val="100000"/>
              </a:lnSpc>
              <a:spcBef>
                <a:spcPts val="0"/>
              </a:spcBef>
              <a:buNone/>
            </a:pPr>
            <a:r>
              <a:rPr lang="en-US" sz="1800" b="1" dirty="0">
                <a:solidFill>
                  <a:schemeClr val="tx1"/>
                </a:solidFill>
                <a:latin typeface="+mn-lt"/>
              </a:rPr>
              <a:t>Revealing the electronic structure of NdNiO</a:t>
            </a:r>
            <a:r>
              <a:rPr lang="en-US" sz="1800" b="1" baseline="-25000" dirty="0">
                <a:solidFill>
                  <a:schemeClr val="tx1"/>
                </a:solidFill>
                <a:latin typeface="+mn-lt"/>
              </a:rPr>
              <a:t>3</a:t>
            </a:r>
            <a:r>
              <a:rPr lang="en-US" sz="1800" b="1" dirty="0">
                <a:solidFill>
                  <a:schemeClr val="tx1"/>
                </a:solidFill>
                <a:latin typeface="+mn-lt"/>
              </a:rPr>
              <a:t> shows that it is a candidate for an exciting new transistor material.</a:t>
            </a:r>
          </a:p>
          <a:p>
            <a:pPr marL="0" indent="0" algn="just">
              <a:lnSpc>
                <a:spcPct val="100000"/>
              </a:lnSpc>
              <a:buNone/>
            </a:pPr>
            <a:endParaRPr lang="en-US" sz="600" dirty="0"/>
          </a:p>
          <a:p>
            <a:pPr marL="0" indent="0" algn="just">
              <a:lnSpc>
                <a:spcPct val="100000"/>
              </a:lnSpc>
              <a:spcBef>
                <a:spcPts val="1200"/>
              </a:spcBef>
              <a:buNone/>
            </a:pPr>
            <a:r>
              <a:rPr lang="en-US" sz="2400" b="1" dirty="0">
                <a:solidFill>
                  <a:schemeClr val="accent3"/>
                </a:solidFill>
              </a:rPr>
              <a:t>Research Details</a:t>
            </a:r>
          </a:p>
          <a:p>
            <a:pPr marL="406400" lvl="1" indent="-180975" algn="just">
              <a:lnSpc>
                <a:spcPct val="100000"/>
              </a:lnSpc>
              <a:spcBef>
                <a:spcPts val="0"/>
              </a:spcBef>
            </a:pPr>
            <a:r>
              <a:rPr lang="en-US" sz="1800" dirty="0">
                <a:solidFill>
                  <a:schemeClr val="tx1"/>
                </a:solidFill>
                <a:latin typeface="+mn-lt"/>
              </a:rPr>
              <a:t>NdNiO</a:t>
            </a:r>
            <a:r>
              <a:rPr lang="en-US" sz="1800" baseline="-25000" dirty="0">
                <a:solidFill>
                  <a:schemeClr val="tx1"/>
                </a:solidFill>
                <a:latin typeface="+mn-lt"/>
              </a:rPr>
              <a:t>3</a:t>
            </a:r>
            <a:r>
              <a:rPr lang="en-US" sz="1800" dirty="0">
                <a:solidFill>
                  <a:schemeClr val="tx1"/>
                </a:solidFill>
                <a:latin typeface="+mn-lt"/>
              </a:rPr>
              <a:t> is either a metal or an insulator, depending on its temperature. This characteristic makes the material a potential candidate for transistors.</a:t>
            </a:r>
          </a:p>
          <a:p>
            <a:pPr marL="406400" lvl="1" indent="-180975" algn="just">
              <a:lnSpc>
                <a:spcPct val="100000"/>
              </a:lnSpc>
              <a:spcBef>
                <a:spcPts val="0"/>
              </a:spcBef>
            </a:pPr>
            <a:r>
              <a:rPr lang="en-US" sz="1800" dirty="0">
                <a:solidFill>
                  <a:schemeClr val="tx1"/>
                </a:solidFill>
                <a:latin typeface="+mn-lt"/>
              </a:rPr>
              <a:t>Several theories tried to explain how the transition from metal to insulator happens, without final consensus.</a:t>
            </a:r>
          </a:p>
          <a:p>
            <a:pPr marL="406400" lvl="1" indent="-180975" algn="just">
              <a:lnSpc>
                <a:spcPct val="100000"/>
              </a:lnSpc>
              <a:spcBef>
                <a:spcPts val="0"/>
              </a:spcBef>
            </a:pPr>
            <a:r>
              <a:rPr lang="en-US" sz="1800" dirty="0">
                <a:solidFill>
                  <a:schemeClr val="tx1"/>
                </a:solidFill>
                <a:latin typeface="+mn-lt"/>
              </a:rPr>
              <a:t>High resolution RIXS experiment provides unambiguous information on the electronic structure of NdNiO</a:t>
            </a:r>
            <a:r>
              <a:rPr lang="en-US" sz="1800" baseline="-25000" dirty="0">
                <a:solidFill>
                  <a:schemeClr val="tx1"/>
                </a:solidFill>
                <a:latin typeface="+mn-lt"/>
              </a:rPr>
              <a:t>3</a:t>
            </a:r>
            <a:r>
              <a:rPr lang="en-US" sz="1800" dirty="0">
                <a:solidFill>
                  <a:schemeClr val="tx1"/>
                </a:solidFill>
                <a:latin typeface="+mn-lt"/>
              </a:rPr>
              <a:t>: this finding represents a solid base for modeling the material.</a:t>
            </a:r>
          </a:p>
        </p:txBody>
      </p:sp>
      <p:sp>
        <p:nvSpPr>
          <p:cNvPr id="3" name="Title 2"/>
          <p:cNvSpPr>
            <a:spLocks noGrp="1"/>
          </p:cNvSpPr>
          <p:nvPr>
            <p:ph type="title"/>
          </p:nvPr>
        </p:nvSpPr>
        <p:spPr>
          <a:xfrm>
            <a:off x="359229" y="397933"/>
            <a:ext cx="9144000" cy="728133"/>
          </a:xfrm>
        </p:spPr>
        <p:txBody>
          <a:bodyPr>
            <a:normAutofit/>
          </a:bodyPr>
          <a:lstStyle/>
          <a:p>
            <a:r>
              <a:rPr lang="en-US" sz="2800" b="1" dirty="0"/>
              <a:t>Revealing new properties of Ni-based functional materials</a:t>
            </a:r>
            <a:endParaRPr lang="en-US" sz="2800" b="1" dirty="0">
              <a:solidFill>
                <a:schemeClr val="accent3"/>
              </a:solidFill>
            </a:endParaRPr>
          </a:p>
        </p:txBody>
      </p:sp>
      <p:sp>
        <p:nvSpPr>
          <p:cNvPr id="8" name="TextBox 7"/>
          <p:cNvSpPr txBox="1"/>
          <p:nvPr/>
        </p:nvSpPr>
        <p:spPr>
          <a:xfrm>
            <a:off x="152400" y="3733800"/>
            <a:ext cx="3200400" cy="1384995"/>
          </a:xfrm>
          <a:prstGeom prst="rect">
            <a:avLst/>
          </a:prstGeom>
          <a:noFill/>
        </p:spPr>
        <p:txBody>
          <a:bodyPr wrap="square" rtlCol="0">
            <a:spAutoFit/>
          </a:bodyPr>
          <a:lstStyle/>
          <a:p>
            <a:pPr algn="just"/>
            <a:r>
              <a:rPr lang="en-US" sz="1200" dirty="0">
                <a:solidFill>
                  <a:prstClr val="black"/>
                </a:solidFill>
              </a:rPr>
              <a:t>3D map of RIXS plane (bottom), measured across the Ni L</a:t>
            </a:r>
            <a:r>
              <a:rPr lang="en-US" sz="1200" baseline="-25000" dirty="0">
                <a:solidFill>
                  <a:prstClr val="black"/>
                </a:solidFill>
              </a:rPr>
              <a:t>3</a:t>
            </a:r>
            <a:r>
              <a:rPr lang="en-US" sz="1200" dirty="0">
                <a:solidFill>
                  <a:prstClr val="black"/>
                </a:solidFill>
              </a:rPr>
              <a:t> absorption edge (XAS on the left). The finding of fluorescence excitations in the RIXS plane down to low energy loss (magenta) supports the presence of delocalized electronic states across the Fermi level, with a dominant oxygen character (right).</a:t>
            </a:r>
          </a:p>
        </p:txBody>
      </p:sp>
      <p:sp>
        <p:nvSpPr>
          <p:cNvPr id="9" name="TextBox 8"/>
          <p:cNvSpPr txBox="1"/>
          <p:nvPr/>
        </p:nvSpPr>
        <p:spPr>
          <a:xfrm>
            <a:off x="175918" y="5106492"/>
            <a:ext cx="3352800" cy="830997"/>
          </a:xfrm>
          <a:prstGeom prst="rect">
            <a:avLst/>
          </a:prstGeom>
          <a:noFill/>
        </p:spPr>
        <p:txBody>
          <a:bodyPr wrap="square" rtlCol="0">
            <a:spAutoFit/>
          </a:bodyPr>
          <a:lstStyle/>
          <a:p>
            <a:r>
              <a:rPr lang="en-US" sz="1200" dirty="0">
                <a:solidFill>
                  <a:srgbClr val="106636"/>
                </a:solidFill>
              </a:rPr>
              <a:t>V. Bisogni, S. Catalano, R. J. Green, M. </a:t>
            </a:r>
            <a:r>
              <a:rPr lang="en-US" sz="1200" dirty="0" err="1">
                <a:solidFill>
                  <a:srgbClr val="106636"/>
                </a:solidFill>
              </a:rPr>
              <a:t>Gibert</a:t>
            </a:r>
            <a:r>
              <a:rPr lang="en-US" sz="1200" dirty="0">
                <a:solidFill>
                  <a:srgbClr val="106636"/>
                </a:solidFill>
              </a:rPr>
              <a:t>, R. </a:t>
            </a:r>
            <a:r>
              <a:rPr lang="en-US" sz="1200" dirty="0" err="1">
                <a:solidFill>
                  <a:srgbClr val="106636"/>
                </a:solidFill>
              </a:rPr>
              <a:t>Scherwitzl</a:t>
            </a:r>
            <a:r>
              <a:rPr lang="en-US" sz="1200" dirty="0">
                <a:solidFill>
                  <a:srgbClr val="106636"/>
                </a:solidFill>
              </a:rPr>
              <a:t>, Y. Huang, V. N. </a:t>
            </a:r>
            <a:r>
              <a:rPr lang="en-US" sz="1200" dirty="0" err="1">
                <a:solidFill>
                  <a:srgbClr val="106636"/>
                </a:solidFill>
              </a:rPr>
              <a:t>Strocov</a:t>
            </a:r>
            <a:r>
              <a:rPr lang="en-US" sz="1200" dirty="0">
                <a:solidFill>
                  <a:srgbClr val="106636"/>
                </a:solidFill>
              </a:rPr>
              <a:t>, P. </a:t>
            </a:r>
            <a:r>
              <a:rPr lang="en-US" sz="1200" dirty="0" err="1">
                <a:solidFill>
                  <a:srgbClr val="106636"/>
                </a:solidFill>
              </a:rPr>
              <a:t>Zubko</a:t>
            </a:r>
            <a:r>
              <a:rPr lang="en-US" sz="1200" dirty="0">
                <a:solidFill>
                  <a:srgbClr val="106636"/>
                </a:solidFill>
              </a:rPr>
              <a:t>, S. </a:t>
            </a:r>
            <a:r>
              <a:rPr lang="en-US" sz="1200" dirty="0" err="1">
                <a:solidFill>
                  <a:srgbClr val="106636"/>
                </a:solidFill>
              </a:rPr>
              <a:t>Balandeh</a:t>
            </a:r>
            <a:r>
              <a:rPr lang="en-US" sz="1200" dirty="0">
                <a:solidFill>
                  <a:srgbClr val="106636"/>
                </a:solidFill>
              </a:rPr>
              <a:t>, J.-M. </a:t>
            </a:r>
            <a:r>
              <a:rPr lang="en-US" sz="1200" dirty="0" err="1">
                <a:solidFill>
                  <a:srgbClr val="106636"/>
                </a:solidFill>
              </a:rPr>
              <a:t>Triscone</a:t>
            </a:r>
            <a:r>
              <a:rPr lang="en-US" sz="1200" dirty="0">
                <a:solidFill>
                  <a:srgbClr val="106636"/>
                </a:solidFill>
              </a:rPr>
              <a:t>, G. </a:t>
            </a:r>
            <a:r>
              <a:rPr lang="en-US" sz="1200" dirty="0" err="1">
                <a:solidFill>
                  <a:srgbClr val="106636"/>
                </a:solidFill>
              </a:rPr>
              <a:t>Sawatzky</a:t>
            </a:r>
            <a:r>
              <a:rPr lang="en-US" sz="1200" dirty="0">
                <a:solidFill>
                  <a:srgbClr val="106636"/>
                </a:solidFill>
              </a:rPr>
              <a:t> and T. Schmitt;</a:t>
            </a:r>
            <a:r>
              <a:rPr lang="en-US" sz="1200" b="1" dirty="0">
                <a:solidFill>
                  <a:srgbClr val="106636"/>
                </a:solidFill>
              </a:rPr>
              <a:t> Nat. Comm. 13017</a:t>
            </a:r>
            <a:r>
              <a:rPr lang="en-US" sz="1200" dirty="0">
                <a:solidFill>
                  <a:srgbClr val="106636"/>
                </a:solidFill>
              </a:rPr>
              <a:t> (2016).</a:t>
            </a:r>
          </a:p>
        </p:txBody>
      </p:sp>
      <p:sp>
        <p:nvSpPr>
          <p:cNvPr id="17" name="TextBox 133"/>
          <p:cNvSpPr txBox="1"/>
          <p:nvPr/>
        </p:nvSpPr>
        <p:spPr>
          <a:xfrm>
            <a:off x="175918" y="5943600"/>
            <a:ext cx="5539082" cy="276999"/>
          </a:xfrm>
          <a:prstGeom prst="rect">
            <a:avLst/>
          </a:prstGeom>
          <a:noFill/>
        </p:spPr>
        <p:txBody>
          <a:bodyPr wrap="square" rtlCol="0">
            <a:spAutoFit/>
          </a:bodyPr>
          <a:lstStyle/>
          <a:p>
            <a:r>
              <a:rPr lang="en-US" sz="1200" dirty="0">
                <a:solidFill>
                  <a:schemeClr val="accent3"/>
                </a:solidFill>
              </a:rPr>
              <a:t>Work was performed at the Swiss Light Source.</a:t>
            </a:r>
          </a:p>
        </p:txBody>
      </p:sp>
    </p:spTree>
    <p:extLst>
      <p:ext uri="{BB962C8B-B14F-4D97-AF65-F5344CB8AC3E}">
        <p14:creationId xmlns:p14="http://schemas.microsoft.com/office/powerpoint/2010/main" val="2939233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itle 1"/>
          <p:cNvSpPr>
            <a:spLocks noGrp="1"/>
          </p:cNvSpPr>
          <p:nvPr>
            <p:ph type="title"/>
          </p:nvPr>
        </p:nvSpPr>
        <p:spPr>
          <a:xfrm>
            <a:off x="12700" y="35070"/>
            <a:ext cx="4800600" cy="1006475"/>
          </a:xfrm>
        </p:spPr>
        <p:txBody>
          <a:bodyPr>
            <a:noAutofit/>
          </a:bodyPr>
          <a:lstStyle/>
          <a:p>
            <a:pPr algn="ctr">
              <a:defRPr/>
            </a:pPr>
            <a:r>
              <a:rPr lang="en-US" altLang="en-US" sz="2800" b="1" dirty="0">
                <a:solidFill>
                  <a:schemeClr val="tx2"/>
                </a:solidFill>
                <a:latin typeface="Arial" panose="020B0604020202020204" pitchFamily="34" charset="0"/>
                <a:ea typeface="+mn-ea"/>
                <a:cs typeface="+mn-cs"/>
              </a:rPr>
              <a:t>NSLS-II current Suite of Beamlines</a:t>
            </a:r>
          </a:p>
        </p:txBody>
      </p:sp>
      <p:sp>
        <p:nvSpPr>
          <p:cNvPr id="21507" name="Rectangle 1"/>
          <p:cNvSpPr>
            <a:spLocks noChangeArrowheads="1"/>
          </p:cNvSpPr>
          <p:nvPr/>
        </p:nvSpPr>
        <p:spPr bwMode="auto">
          <a:xfrm>
            <a:off x="5918200" y="141877"/>
            <a:ext cx="3225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0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en-US" sz="1200" b="1" dirty="0"/>
              <a:t>Soft X-Ray Scattering &amp; Spectroscopy</a:t>
            </a:r>
          </a:p>
          <a:p>
            <a:pPr eaLnBrk="1" hangingPunct="1">
              <a:spcBef>
                <a:spcPct val="0"/>
              </a:spcBef>
              <a:buFontTx/>
              <a:buNone/>
              <a:defRPr/>
            </a:pPr>
            <a:r>
              <a:rPr lang="en-US" altLang="en-US" sz="1200" dirty="0"/>
              <a:t>23-ID-1: Coherent Soft X-ray Scattering (2015)</a:t>
            </a:r>
            <a:br>
              <a:rPr lang="en-US" altLang="en-US" sz="1200" dirty="0"/>
            </a:br>
            <a:r>
              <a:rPr lang="en-US" altLang="en-US" sz="1200" dirty="0"/>
              <a:t>23-ID-2: Soft X-ray </a:t>
            </a:r>
            <a:r>
              <a:rPr lang="en-US" altLang="en-US" sz="1200" dirty="0" err="1"/>
              <a:t>Spectro</a:t>
            </a:r>
            <a:r>
              <a:rPr lang="en-US" altLang="en-US" sz="1200" dirty="0"/>
              <a:t> &amp; Polarization (2015)</a:t>
            </a:r>
            <a:br>
              <a:rPr lang="en-US" altLang="en-US" sz="1200" dirty="0"/>
            </a:br>
            <a:r>
              <a:rPr lang="en-US" altLang="en-US" sz="1200" dirty="0"/>
              <a:t>21-ID: Photoemission-Microscopy Facility (2016)</a:t>
            </a:r>
            <a:br>
              <a:rPr lang="en-US" altLang="en-US" sz="1200" dirty="0"/>
            </a:br>
            <a:r>
              <a:rPr lang="en-US" altLang="en-US" sz="1200" dirty="0"/>
              <a:t>2-ID: Soft Inelastic X-ray Scattering (2017)</a:t>
            </a:r>
            <a:br>
              <a:rPr lang="en-US" altLang="en-US" sz="1200" dirty="0"/>
            </a:br>
            <a:r>
              <a:rPr lang="en-US" altLang="en-US" sz="1200" dirty="0">
                <a:solidFill>
                  <a:schemeClr val="accent5">
                    <a:lumMod val="75000"/>
                  </a:schemeClr>
                </a:solidFill>
              </a:rPr>
              <a:t>22-IR-1/-2: Magneto, </a:t>
            </a:r>
            <a:r>
              <a:rPr lang="en-US" altLang="en-US" sz="1200" dirty="0" err="1">
                <a:solidFill>
                  <a:schemeClr val="accent5">
                    <a:lumMod val="75000"/>
                  </a:schemeClr>
                </a:solidFill>
              </a:rPr>
              <a:t>Ellips</a:t>
            </a:r>
            <a:r>
              <a:rPr lang="en-US" altLang="en-US" sz="1200" dirty="0">
                <a:solidFill>
                  <a:schemeClr val="accent5">
                    <a:lumMod val="75000"/>
                  </a:schemeClr>
                </a:solidFill>
              </a:rPr>
              <a:t>, HP Infrared (2019) </a:t>
            </a:r>
          </a:p>
          <a:p>
            <a:pPr eaLnBrk="1" hangingPunct="1">
              <a:spcBef>
                <a:spcPct val="0"/>
              </a:spcBef>
              <a:buFontTx/>
              <a:buNone/>
              <a:defRPr/>
            </a:pPr>
            <a:r>
              <a:rPr lang="en-US" altLang="en-US" sz="1200" b="1" dirty="0"/>
              <a:t>Complex Scattering</a:t>
            </a:r>
          </a:p>
          <a:p>
            <a:pPr eaLnBrk="1" hangingPunct="1">
              <a:spcBef>
                <a:spcPct val="0"/>
              </a:spcBef>
              <a:buFontTx/>
              <a:buNone/>
              <a:defRPr/>
            </a:pPr>
            <a:r>
              <a:rPr lang="en-US" altLang="en-US" sz="1200" dirty="0"/>
              <a:t>10-ID: Inelastic X-ray Scattering (2015)</a:t>
            </a:r>
            <a:br>
              <a:rPr lang="en-US" altLang="en-US" sz="1200" dirty="0"/>
            </a:br>
            <a:r>
              <a:rPr lang="en-US" altLang="en-US" sz="1200" dirty="0"/>
              <a:t>11-ID: Coherent Hard X-ray Scattering (2015)</a:t>
            </a:r>
            <a:br>
              <a:rPr lang="en-US" altLang="en-US" sz="1200" dirty="0"/>
            </a:br>
            <a:r>
              <a:rPr lang="en-US" altLang="en-US" sz="1200" dirty="0"/>
              <a:t>11-BM: Complex Materials Scattering (2016)</a:t>
            </a:r>
            <a:br>
              <a:rPr lang="en-US" altLang="en-US" sz="1200" dirty="0"/>
            </a:br>
            <a:r>
              <a:rPr lang="en-US" altLang="en-US" sz="1200" dirty="0"/>
              <a:t>12-ID: Soft Matter Interfaces (2016) </a:t>
            </a:r>
          </a:p>
          <a:p>
            <a:pPr eaLnBrk="1" hangingPunct="1">
              <a:spcBef>
                <a:spcPct val="0"/>
              </a:spcBef>
              <a:buFontTx/>
              <a:buNone/>
              <a:defRPr/>
            </a:pPr>
            <a:r>
              <a:rPr lang="en-US" altLang="en-US" sz="1200" b="1" dirty="0"/>
              <a:t>Diffraction &amp; In Situ Scattering</a:t>
            </a:r>
          </a:p>
          <a:p>
            <a:pPr eaLnBrk="1" hangingPunct="1">
              <a:spcBef>
                <a:spcPct val="0"/>
              </a:spcBef>
              <a:buFontTx/>
              <a:buNone/>
              <a:defRPr/>
            </a:pPr>
            <a:r>
              <a:rPr lang="en-US" altLang="en-US" sz="1200" dirty="0"/>
              <a:t>28-ID-1: Pair Distribution Function Studies (2018)</a:t>
            </a:r>
            <a:br>
              <a:rPr lang="en-US" altLang="en-US" sz="1200" dirty="0"/>
            </a:br>
            <a:r>
              <a:rPr lang="en-US" altLang="en-US" sz="1200" dirty="0"/>
              <a:t>28-ID-2: X-ray Powder Diffraction (2015)</a:t>
            </a:r>
            <a:br>
              <a:rPr lang="en-US" altLang="en-US" sz="1200" dirty="0"/>
            </a:br>
            <a:r>
              <a:rPr lang="en-US" altLang="en-US" sz="1200" dirty="0"/>
              <a:t>4-ID: In-Situ &amp; Resonant X-Ray Studies (2016)</a:t>
            </a:r>
            <a:br>
              <a:rPr lang="en-US" altLang="en-US" sz="1200" dirty="0"/>
            </a:br>
            <a:r>
              <a:rPr lang="en-US" altLang="en-US" sz="1200" dirty="0">
                <a:solidFill>
                  <a:schemeClr val="accent5">
                    <a:lumMod val="75000"/>
                  </a:schemeClr>
                </a:solidFill>
              </a:rPr>
              <a:t>27-ID: High Energy X-ray Diffraction (2021)</a:t>
            </a:r>
          </a:p>
          <a:p>
            <a:pPr eaLnBrk="1" hangingPunct="1">
              <a:spcBef>
                <a:spcPct val="0"/>
              </a:spcBef>
              <a:buFontTx/>
              <a:buNone/>
              <a:defRPr/>
            </a:pPr>
            <a:r>
              <a:rPr lang="en-US" altLang="en-US" sz="1200" b="1" dirty="0"/>
              <a:t>Hard X-Ray Spectroscopy</a:t>
            </a:r>
          </a:p>
          <a:p>
            <a:pPr eaLnBrk="1" hangingPunct="1">
              <a:spcBef>
                <a:spcPct val="0"/>
              </a:spcBef>
              <a:buFontTx/>
              <a:buNone/>
              <a:defRPr/>
            </a:pPr>
            <a:r>
              <a:rPr lang="en-US" altLang="en-US" sz="1200" dirty="0"/>
              <a:t>8-ID: Inner Shell Spectroscopy (2016)</a:t>
            </a:r>
            <a:br>
              <a:rPr lang="en-US" altLang="en-US" sz="1200" dirty="0"/>
            </a:br>
            <a:r>
              <a:rPr lang="en-US" altLang="en-US" sz="1200" dirty="0"/>
              <a:t>7-BM: Quick X-ray Absorption and Scat (2017)</a:t>
            </a:r>
            <a:br>
              <a:rPr lang="en-US" altLang="en-US" sz="1200" dirty="0"/>
            </a:br>
            <a:r>
              <a:rPr lang="en-US" altLang="en-US" sz="1200" dirty="0"/>
              <a:t>7-ID-1: Spectroscopy Soft and Tender (2018)</a:t>
            </a:r>
            <a:br>
              <a:rPr lang="en-US" altLang="en-US" sz="1200" dirty="0"/>
            </a:br>
            <a:r>
              <a:rPr lang="en-US" altLang="en-US" sz="1200" dirty="0"/>
              <a:t>7-ID-2: Spectroscopy Soft and Tender (2018)</a:t>
            </a:r>
            <a:br>
              <a:rPr lang="en-US" altLang="en-US" sz="1200" dirty="0"/>
            </a:br>
            <a:r>
              <a:rPr lang="en-US" altLang="en-US" sz="1200" dirty="0"/>
              <a:t>6-BM: Beamline for Mater. Measurement (2017) </a:t>
            </a:r>
          </a:p>
          <a:p>
            <a:pPr eaLnBrk="1" hangingPunct="1">
              <a:spcBef>
                <a:spcPct val="0"/>
              </a:spcBef>
              <a:buFontTx/>
              <a:buNone/>
              <a:defRPr/>
            </a:pPr>
            <a:r>
              <a:rPr lang="en-US" altLang="en-US" sz="1200" b="1" dirty="0"/>
              <a:t>Imaging &amp; Microscopy</a:t>
            </a:r>
          </a:p>
          <a:p>
            <a:pPr eaLnBrk="1" hangingPunct="1">
              <a:spcBef>
                <a:spcPct val="0"/>
              </a:spcBef>
              <a:buFontTx/>
              <a:buNone/>
              <a:defRPr/>
            </a:pPr>
            <a:r>
              <a:rPr lang="en-US" altLang="en-US" sz="1200" dirty="0"/>
              <a:t>3-ID: Hard X-ray </a:t>
            </a:r>
            <a:r>
              <a:rPr lang="en-US" altLang="en-US" sz="1200" dirty="0" err="1"/>
              <a:t>Nanoprobe</a:t>
            </a:r>
            <a:r>
              <a:rPr lang="en-US" altLang="en-US" sz="1200" dirty="0"/>
              <a:t> (2015)</a:t>
            </a:r>
            <a:br>
              <a:rPr lang="en-US" altLang="en-US" sz="1200" dirty="0"/>
            </a:br>
            <a:r>
              <a:rPr lang="en-US" altLang="en-US" sz="1200" dirty="0"/>
              <a:t>5-ID: Sub-micron Resolution X-ray </a:t>
            </a:r>
            <a:r>
              <a:rPr lang="en-US" altLang="en-US" sz="1200" dirty="0" err="1"/>
              <a:t>Spectro</a:t>
            </a:r>
            <a:r>
              <a:rPr lang="en-US" altLang="en-US" sz="1200" dirty="0"/>
              <a:t> (2015)</a:t>
            </a:r>
            <a:br>
              <a:rPr lang="en-US" altLang="en-US" sz="1200" dirty="0"/>
            </a:br>
            <a:r>
              <a:rPr lang="en-US" altLang="en-US" sz="1200" dirty="0"/>
              <a:t>4-BM: X-ray Fluorescence Microscopy (2017)</a:t>
            </a:r>
            <a:br>
              <a:rPr lang="en-US" altLang="en-US" sz="1200" dirty="0">
                <a:solidFill>
                  <a:schemeClr val="accent5">
                    <a:lumMod val="75000"/>
                  </a:schemeClr>
                </a:solidFill>
              </a:rPr>
            </a:br>
            <a:r>
              <a:rPr lang="en-US" altLang="en-US" sz="1200" dirty="0"/>
              <a:t>8-BM: Tender X-ray Micro-spectroscopy (2016)</a:t>
            </a:r>
            <a:br>
              <a:rPr lang="en-US" altLang="en-US" sz="1200" dirty="0"/>
            </a:br>
            <a:r>
              <a:rPr lang="en-US" altLang="en-US" sz="1200" dirty="0"/>
              <a:t>18-ID: Full-Field X-ray Imaging (2018) </a:t>
            </a:r>
          </a:p>
          <a:p>
            <a:pPr eaLnBrk="1" hangingPunct="1">
              <a:spcBef>
                <a:spcPct val="0"/>
              </a:spcBef>
              <a:buFontTx/>
              <a:buNone/>
              <a:defRPr/>
            </a:pPr>
            <a:r>
              <a:rPr lang="en-US" altLang="en-US" sz="1200" b="1" dirty="0"/>
              <a:t>Structural Biology</a:t>
            </a:r>
          </a:p>
          <a:p>
            <a:pPr eaLnBrk="1" hangingPunct="1">
              <a:spcBef>
                <a:spcPct val="0"/>
              </a:spcBef>
              <a:buFontTx/>
              <a:buNone/>
              <a:defRPr/>
            </a:pPr>
            <a:r>
              <a:rPr lang="en-US" altLang="en-US" sz="1200" dirty="0"/>
              <a:t>17-ID-1: Frontier </a:t>
            </a:r>
            <a:r>
              <a:rPr lang="en-US" altLang="en-US" sz="1200" dirty="0" err="1"/>
              <a:t>Macromolec</a:t>
            </a:r>
            <a:r>
              <a:rPr lang="en-US" altLang="en-US" sz="1200" dirty="0"/>
              <a:t> </a:t>
            </a:r>
            <a:r>
              <a:rPr lang="en-US" altLang="en-US" sz="1200" dirty="0" err="1"/>
              <a:t>Cryst</a:t>
            </a:r>
            <a:r>
              <a:rPr lang="en-US" altLang="en-US" sz="1200" dirty="0"/>
              <a:t> (2016)</a:t>
            </a:r>
            <a:br>
              <a:rPr lang="en-US" altLang="en-US" sz="1200" dirty="0"/>
            </a:br>
            <a:r>
              <a:rPr lang="en-US" altLang="en-US" sz="1200" dirty="0"/>
              <a:t>17-ID-2: Flexible Access </a:t>
            </a:r>
            <a:r>
              <a:rPr lang="en-US" altLang="en-US" sz="1200" dirty="0" err="1"/>
              <a:t>MacromolCryst</a:t>
            </a:r>
            <a:r>
              <a:rPr lang="en-US" altLang="en-US" sz="1200" dirty="0"/>
              <a:t> (2016)</a:t>
            </a:r>
            <a:br>
              <a:rPr lang="en-US" altLang="en-US" sz="1200" dirty="0"/>
            </a:br>
            <a:r>
              <a:rPr lang="en-US" altLang="en-US" sz="1200" dirty="0"/>
              <a:t>16-ID: X-ray Scattering for Biology (2016)</a:t>
            </a:r>
            <a:br>
              <a:rPr lang="en-US" altLang="en-US" sz="1200" dirty="0"/>
            </a:br>
            <a:r>
              <a:rPr lang="en-US" altLang="en-US" sz="1200" dirty="0"/>
              <a:t>17-BM: X-ray </a:t>
            </a:r>
            <a:r>
              <a:rPr lang="en-US" altLang="en-US" sz="1200" dirty="0" err="1"/>
              <a:t>Footprinting</a:t>
            </a:r>
            <a:r>
              <a:rPr lang="en-US" altLang="en-US" sz="1200" dirty="0"/>
              <a:t> (2016)</a:t>
            </a:r>
            <a:br>
              <a:rPr lang="en-US" altLang="en-US" sz="1200" dirty="0"/>
            </a:br>
            <a:r>
              <a:rPr lang="en-US" altLang="en-US" sz="1200" dirty="0"/>
              <a:t>19-ID: </a:t>
            </a:r>
            <a:r>
              <a:rPr lang="en-US" altLang="en-US" sz="1200" dirty="0" err="1"/>
              <a:t>Microdiffraction</a:t>
            </a:r>
            <a:r>
              <a:rPr lang="en-US" altLang="en-US" sz="1200" dirty="0"/>
              <a:t> Beamline (2017)</a:t>
            </a:r>
          </a:p>
        </p:txBody>
      </p:sp>
      <p:sp>
        <p:nvSpPr>
          <p:cNvPr id="8197" name="TextBox 2"/>
          <p:cNvSpPr txBox="1">
            <a:spLocks noChangeArrowheads="1"/>
          </p:cNvSpPr>
          <p:nvPr/>
        </p:nvSpPr>
        <p:spPr bwMode="auto">
          <a:xfrm>
            <a:off x="565150" y="1638300"/>
            <a:ext cx="3846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0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i="1"/>
              <a:t>http://www.bnl.gov/ps/nsls2/beamlines/map.php</a:t>
            </a:r>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79988" y="4367802"/>
            <a:ext cx="927100" cy="9604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79988" y="5518740"/>
            <a:ext cx="884237" cy="850900"/>
          </a:xfrm>
          <a:prstGeom prst="rect">
            <a:avLst/>
          </a:prstGeom>
          <a:noFill/>
          <a:ln w="19050">
            <a:solidFill>
              <a:srgbClr val="DD980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979988" y="267290"/>
            <a:ext cx="877887" cy="833437"/>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444ee7e7-36e3-48de-ba16-17cd92034f4c@exchang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79988" y="2319927"/>
            <a:ext cx="877887" cy="82232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reslt_pattern_12_5_2007"/>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4979988" y="1297577"/>
            <a:ext cx="873125" cy="846138"/>
          </a:xfrm>
          <a:prstGeom prst="rect">
            <a:avLst/>
          </a:prstGeom>
          <a:noFill/>
          <a:ln w="1270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994275" y="3356565"/>
            <a:ext cx="871538" cy="839787"/>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14" name="Title 1"/>
          <p:cNvSpPr txBox="1">
            <a:spLocks/>
          </p:cNvSpPr>
          <p:nvPr/>
        </p:nvSpPr>
        <p:spPr>
          <a:xfrm>
            <a:off x="733426" y="892175"/>
            <a:ext cx="4079874" cy="787400"/>
          </a:xfrm>
          <a:prstGeom prst="rect">
            <a:avLst/>
          </a:prstGeom>
          <a:effectLst>
            <a:outerShdw blurRad="50800" dist="38100" dir="2700000" algn="tl" rotWithShape="0">
              <a:prstClr val="black">
                <a:alpha val="40000"/>
              </a:prstClr>
            </a:outerShdw>
          </a:effectLst>
        </p:spPr>
        <p:txBody>
          <a:bodyPr anchor="ctr"/>
          <a:lstStyle>
            <a:lvl1pPr algn="l" defTabSz="457200" rtl="0" eaLnBrk="0" fontAlgn="base" hangingPunct="0">
              <a:spcBef>
                <a:spcPct val="0"/>
              </a:spcBef>
              <a:spcAft>
                <a:spcPct val="0"/>
              </a:spcAft>
              <a:defRPr sz="3000" kern="1200">
                <a:solidFill>
                  <a:srgbClr val="376092"/>
                </a:solidFill>
                <a:latin typeface="Arial"/>
                <a:ea typeface="+mj-ea"/>
                <a:cs typeface="Arial"/>
              </a:defRPr>
            </a:lvl1pPr>
            <a:lvl2pPr algn="l" defTabSz="457200" rtl="0" eaLnBrk="0" fontAlgn="base" hangingPunct="0">
              <a:spcBef>
                <a:spcPct val="0"/>
              </a:spcBef>
              <a:spcAft>
                <a:spcPct val="0"/>
              </a:spcAft>
              <a:defRPr sz="3000">
                <a:solidFill>
                  <a:srgbClr val="376092"/>
                </a:solidFill>
                <a:latin typeface="Arial" charset="0"/>
                <a:cs typeface="Arial" charset="0"/>
              </a:defRPr>
            </a:lvl2pPr>
            <a:lvl3pPr algn="l" defTabSz="457200" rtl="0" eaLnBrk="0" fontAlgn="base" hangingPunct="0">
              <a:spcBef>
                <a:spcPct val="0"/>
              </a:spcBef>
              <a:spcAft>
                <a:spcPct val="0"/>
              </a:spcAft>
              <a:defRPr sz="3000">
                <a:solidFill>
                  <a:srgbClr val="376092"/>
                </a:solidFill>
                <a:latin typeface="Arial" charset="0"/>
                <a:cs typeface="Arial" charset="0"/>
              </a:defRPr>
            </a:lvl3pPr>
            <a:lvl4pPr algn="l" defTabSz="457200" rtl="0" eaLnBrk="0" fontAlgn="base" hangingPunct="0">
              <a:spcBef>
                <a:spcPct val="0"/>
              </a:spcBef>
              <a:spcAft>
                <a:spcPct val="0"/>
              </a:spcAft>
              <a:defRPr sz="3000">
                <a:solidFill>
                  <a:srgbClr val="376092"/>
                </a:solidFill>
                <a:latin typeface="Arial" charset="0"/>
                <a:cs typeface="Arial" charset="0"/>
              </a:defRPr>
            </a:lvl4pPr>
            <a:lvl5pPr algn="l" defTabSz="457200" rtl="0" eaLnBrk="0" fontAlgn="base" hangingPunct="0">
              <a:spcBef>
                <a:spcPct val="0"/>
              </a:spcBef>
              <a:spcAft>
                <a:spcPct val="0"/>
              </a:spcAft>
              <a:defRPr sz="3000">
                <a:solidFill>
                  <a:srgbClr val="376092"/>
                </a:solidFill>
                <a:latin typeface="Arial" charset="0"/>
                <a:cs typeface="Arial" charset="0"/>
              </a:defRPr>
            </a:lvl5pPr>
            <a:lvl6pPr marL="457200" algn="l" defTabSz="457200" rtl="0" fontAlgn="base">
              <a:spcBef>
                <a:spcPct val="0"/>
              </a:spcBef>
              <a:spcAft>
                <a:spcPct val="0"/>
              </a:spcAft>
              <a:defRPr sz="3000">
                <a:solidFill>
                  <a:srgbClr val="376092"/>
                </a:solidFill>
                <a:latin typeface="Arial" charset="0"/>
                <a:cs typeface="Arial" charset="0"/>
              </a:defRPr>
            </a:lvl6pPr>
            <a:lvl7pPr marL="914400" algn="l" defTabSz="457200" rtl="0" fontAlgn="base">
              <a:spcBef>
                <a:spcPct val="0"/>
              </a:spcBef>
              <a:spcAft>
                <a:spcPct val="0"/>
              </a:spcAft>
              <a:defRPr sz="3000">
                <a:solidFill>
                  <a:srgbClr val="376092"/>
                </a:solidFill>
                <a:latin typeface="Arial" charset="0"/>
                <a:cs typeface="Arial" charset="0"/>
              </a:defRPr>
            </a:lvl7pPr>
            <a:lvl8pPr marL="1371600" algn="l" defTabSz="457200" rtl="0" fontAlgn="base">
              <a:spcBef>
                <a:spcPct val="0"/>
              </a:spcBef>
              <a:spcAft>
                <a:spcPct val="0"/>
              </a:spcAft>
              <a:defRPr sz="3000">
                <a:solidFill>
                  <a:srgbClr val="376092"/>
                </a:solidFill>
                <a:latin typeface="Arial" charset="0"/>
                <a:cs typeface="Arial" charset="0"/>
              </a:defRPr>
            </a:lvl8pPr>
            <a:lvl9pPr marL="1828800" algn="l" defTabSz="457200" rtl="0" fontAlgn="base">
              <a:spcBef>
                <a:spcPct val="0"/>
              </a:spcBef>
              <a:spcAft>
                <a:spcPct val="0"/>
              </a:spcAft>
              <a:defRPr sz="3000">
                <a:solidFill>
                  <a:srgbClr val="376092"/>
                </a:solidFill>
                <a:latin typeface="Arial" charset="0"/>
                <a:cs typeface="Arial" charset="0"/>
              </a:defRPr>
            </a:lvl9pPr>
          </a:lstStyle>
          <a:p>
            <a:pPr marL="182880" indent="-182880">
              <a:buClr>
                <a:srgbClr val="FF0000"/>
              </a:buClr>
              <a:buFont typeface="Arial" panose="020B0604020202020204" pitchFamily="34" charset="0"/>
              <a:buChar char="•"/>
              <a:defRPr/>
            </a:pPr>
            <a:r>
              <a:rPr lang="en-US" altLang="en-US" sz="2000" dirty="0">
                <a:solidFill>
                  <a:schemeClr val="tx1"/>
                </a:solidFill>
              </a:rPr>
              <a:t>26 Operating/Commissioning </a:t>
            </a:r>
          </a:p>
          <a:p>
            <a:pPr marL="182880" indent="-182880">
              <a:buClr>
                <a:srgbClr val="FF0000"/>
              </a:buClr>
              <a:buFont typeface="Arial" panose="020B0604020202020204" pitchFamily="34" charset="0"/>
              <a:buChar char="•"/>
              <a:defRPr/>
            </a:pPr>
            <a:r>
              <a:rPr lang="en-US" altLang="en-US" sz="2000" dirty="0">
                <a:solidFill>
                  <a:schemeClr val="tx1"/>
                </a:solidFill>
              </a:rPr>
              <a:t>  </a:t>
            </a:r>
            <a:r>
              <a:rPr lang="en-US" altLang="en-US" sz="2000" dirty="0">
                <a:solidFill>
                  <a:srgbClr val="0070C0"/>
                </a:solidFill>
              </a:rPr>
              <a:t>3 Under Development</a:t>
            </a:r>
          </a:p>
        </p:txBody>
      </p:sp>
      <p:pic>
        <p:nvPicPr>
          <p:cNvPr id="2" name="Picture 1"/>
          <p:cNvPicPr>
            <a:picLocks noChangeAspect="1"/>
          </p:cNvPicPr>
          <p:nvPr/>
        </p:nvPicPr>
        <p:blipFill rotWithShape="1">
          <a:blip r:embed="rId9" cstate="email">
            <a:extLst>
              <a:ext uri="{28A0092B-C50C-407E-A947-70E740481C1C}">
                <a14:useLocalDpi xmlns:a14="http://schemas.microsoft.com/office/drawing/2010/main"/>
              </a:ext>
            </a:extLst>
          </a:blip>
          <a:srcRect l="1394" t="1039" r="1462" b="1114"/>
          <a:stretch/>
        </p:blipFill>
        <p:spPr>
          <a:xfrm>
            <a:off x="59062" y="2014375"/>
            <a:ext cx="4774607" cy="4222913"/>
          </a:xfrm>
          <a:prstGeom prst="rect">
            <a:avLst/>
          </a:prstGeom>
        </p:spPr>
      </p:pic>
    </p:spTree>
    <p:extLst>
      <p:ext uri="{BB962C8B-B14F-4D97-AF65-F5344CB8AC3E}">
        <p14:creationId xmlns:p14="http://schemas.microsoft.com/office/powerpoint/2010/main" val="3180149248"/>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8343" y="348039"/>
            <a:ext cx="9144000" cy="728133"/>
          </a:xfrm>
        </p:spPr>
        <p:txBody>
          <a:bodyPr>
            <a:normAutofit/>
          </a:bodyPr>
          <a:lstStyle/>
          <a:p>
            <a:r>
              <a:rPr lang="en-US" sz="3000" b="1" dirty="0"/>
              <a:t>CMS: nanoscale Structure of the Oil-Water Interface</a:t>
            </a:r>
            <a:endParaRPr lang="en-US" sz="3000" b="1" dirty="0">
              <a:solidFill>
                <a:schemeClr val="accent3"/>
              </a:solidFill>
            </a:endParaRPr>
          </a:p>
        </p:txBody>
      </p:sp>
      <p:sp>
        <p:nvSpPr>
          <p:cNvPr id="7" name="TextBox 133"/>
          <p:cNvSpPr txBox="1"/>
          <p:nvPr/>
        </p:nvSpPr>
        <p:spPr>
          <a:xfrm>
            <a:off x="5638800" y="6106886"/>
            <a:ext cx="3505200" cy="642257"/>
          </a:xfrm>
          <a:prstGeom prst="rect">
            <a:avLst/>
          </a:prstGeom>
          <a:solidFill>
            <a:schemeClr val="bg1"/>
          </a:solidFill>
        </p:spPr>
        <p:txBody>
          <a:bodyPr wrap="square" rtlCol="0">
            <a:spAutoFit/>
          </a:bodyPr>
          <a:lstStyle/>
          <a:p>
            <a:r>
              <a:rPr lang="en-US" sz="1200" dirty="0">
                <a:solidFill>
                  <a:srgbClr val="106636"/>
                </a:solidFill>
              </a:rPr>
              <a:t>Work was performed at Brookhaven National Laboratory, Argonne National Laboratory, and European Synchrotron Radiation Facility.</a:t>
            </a:r>
          </a:p>
        </p:txBody>
      </p:sp>
      <p:sp>
        <p:nvSpPr>
          <p:cNvPr id="9" name="TextBox 8"/>
          <p:cNvSpPr txBox="1"/>
          <p:nvPr/>
        </p:nvSpPr>
        <p:spPr>
          <a:xfrm>
            <a:off x="5562600" y="5334000"/>
            <a:ext cx="3505200" cy="646331"/>
          </a:xfrm>
          <a:prstGeom prst="rect">
            <a:avLst/>
          </a:prstGeom>
          <a:noFill/>
        </p:spPr>
        <p:txBody>
          <a:bodyPr wrap="square" rtlCol="0">
            <a:spAutoFit/>
          </a:bodyPr>
          <a:lstStyle/>
          <a:p>
            <a:r>
              <a:rPr lang="en-US" sz="1200" dirty="0">
                <a:solidFill>
                  <a:srgbClr val="106636"/>
                </a:solidFill>
              </a:rPr>
              <a:t>M. Fukuto, B. M. </a:t>
            </a:r>
            <a:r>
              <a:rPr lang="en-US" sz="1200" dirty="0" err="1">
                <a:solidFill>
                  <a:srgbClr val="106636"/>
                </a:solidFill>
              </a:rPr>
              <a:t>Ocko</a:t>
            </a:r>
            <a:r>
              <a:rPr lang="en-US" sz="1200" dirty="0">
                <a:solidFill>
                  <a:srgbClr val="106636"/>
                </a:solidFill>
              </a:rPr>
              <a:t>, D. J. </a:t>
            </a:r>
            <a:r>
              <a:rPr lang="en-US" sz="1200" dirty="0" err="1">
                <a:solidFill>
                  <a:srgbClr val="106636"/>
                </a:solidFill>
              </a:rPr>
              <a:t>Bonthuis</a:t>
            </a:r>
            <a:r>
              <a:rPr lang="en-US" sz="1200" dirty="0">
                <a:solidFill>
                  <a:srgbClr val="106636"/>
                </a:solidFill>
              </a:rPr>
              <a:t>, R. R. </a:t>
            </a:r>
            <a:r>
              <a:rPr lang="en-US" sz="1200" dirty="0" err="1">
                <a:solidFill>
                  <a:srgbClr val="106636"/>
                </a:solidFill>
              </a:rPr>
              <a:t>Netz</a:t>
            </a:r>
            <a:r>
              <a:rPr lang="en-US" sz="1200" dirty="0">
                <a:solidFill>
                  <a:srgbClr val="106636"/>
                </a:solidFill>
              </a:rPr>
              <a:t>, H.-G. </a:t>
            </a:r>
            <a:r>
              <a:rPr lang="en-US" sz="1200" dirty="0" err="1">
                <a:solidFill>
                  <a:srgbClr val="106636"/>
                </a:solidFill>
              </a:rPr>
              <a:t>Steinrück</a:t>
            </a:r>
            <a:r>
              <a:rPr lang="en-US" sz="1200" dirty="0">
                <a:solidFill>
                  <a:srgbClr val="106636"/>
                </a:solidFill>
              </a:rPr>
              <a:t>, D. </a:t>
            </a:r>
            <a:r>
              <a:rPr lang="en-US" sz="1200" dirty="0" err="1">
                <a:solidFill>
                  <a:srgbClr val="106636"/>
                </a:solidFill>
              </a:rPr>
              <a:t>Pontoni</a:t>
            </a:r>
            <a:r>
              <a:rPr lang="en-US" sz="1200" dirty="0">
                <a:solidFill>
                  <a:srgbClr val="106636"/>
                </a:solidFill>
              </a:rPr>
              <a:t>, I. </a:t>
            </a:r>
            <a:r>
              <a:rPr lang="en-US" sz="1200" dirty="0" err="1">
                <a:solidFill>
                  <a:srgbClr val="106636"/>
                </a:solidFill>
              </a:rPr>
              <a:t>Kuzmenko</a:t>
            </a:r>
            <a:r>
              <a:rPr lang="en-US" sz="1200" dirty="0">
                <a:solidFill>
                  <a:srgbClr val="106636"/>
                </a:solidFill>
              </a:rPr>
              <a:t>, J. Haddad, M. Deutsch, </a:t>
            </a:r>
            <a:r>
              <a:rPr lang="en-US" sz="1200" i="1" dirty="0">
                <a:solidFill>
                  <a:srgbClr val="106636"/>
                </a:solidFill>
              </a:rPr>
              <a:t>Physical Review Letters</a:t>
            </a:r>
            <a:r>
              <a:rPr lang="en-US" sz="1200" dirty="0">
                <a:solidFill>
                  <a:srgbClr val="106636"/>
                </a:solidFill>
              </a:rPr>
              <a:t> 107, 256102 (2016)</a:t>
            </a:r>
          </a:p>
        </p:txBody>
      </p:sp>
      <p:sp>
        <p:nvSpPr>
          <p:cNvPr id="27" name="TextBox 26"/>
          <p:cNvSpPr txBox="1"/>
          <p:nvPr/>
        </p:nvSpPr>
        <p:spPr>
          <a:xfrm>
            <a:off x="5638800" y="3962400"/>
            <a:ext cx="3505200" cy="1384995"/>
          </a:xfrm>
          <a:prstGeom prst="rect">
            <a:avLst/>
          </a:prstGeom>
          <a:noFill/>
        </p:spPr>
        <p:txBody>
          <a:bodyPr wrap="square" rtlCol="0">
            <a:spAutoFit/>
          </a:bodyPr>
          <a:lstStyle/>
          <a:p>
            <a:r>
              <a:rPr lang="en-US" sz="1200" dirty="0">
                <a:solidFill>
                  <a:prstClr val="black"/>
                </a:solidFill>
              </a:rPr>
              <a:t>(top) Molecular Dynamics (MD) and (bottom) Fresnel-normalized reflectivity R/R</a:t>
            </a:r>
            <a:r>
              <a:rPr lang="en-US" sz="1200" baseline="-25000" dirty="0">
                <a:solidFill>
                  <a:prstClr val="black"/>
                </a:solidFill>
              </a:rPr>
              <a:t>F</a:t>
            </a:r>
            <a:r>
              <a:rPr lang="en-US" sz="1200" dirty="0">
                <a:solidFill>
                  <a:prstClr val="black"/>
                </a:solidFill>
              </a:rPr>
              <a:t> for three alkane/water interfaces: pure capillary-wave theory (CWT)  and MD with CWT are nearly indistinguishable(solid lines). Previous measurements (dashed lines are their best fits) show vastly different behavior [</a:t>
            </a:r>
            <a:r>
              <a:rPr lang="en-US" sz="1200" dirty="0" err="1">
                <a:solidFill>
                  <a:prstClr val="black"/>
                </a:solidFill>
              </a:rPr>
              <a:t>Mitrinovic</a:t>
            </a:r>
            <a:r>
              <a:rPr lang="en-US" sz="1200" dirty="0">
                <a:solidFill>
                  <a:prstClr val="black"/>
                </a:solidFill>
              </a:rPr>
              <a:t> et al. PRL 85, 582 (2000)].</a:t>
            </a:r>
          </a:p>
        </p:txBody>
      </p:sp>
      <p:pic>
        <p:nvPicPr>
          <p:cNvPr id="4" name="Picture 3"/>
          <p:cNvPicPr>
            <a:picLocks noChangeAspect="1"/>
          </p:cNvPicPr>
          <p:nvPr/>
        </p:nvPicPr>
        <p:blipFill>
          <a:blip r:embed="rId3"/>
          <a:srcRect t="6729"/>
          <a:stretch>
            <a:fillRect/>
          </a:stretch>
        </p:blipFill>
        <p:spPr>
          <a:xfrm>
            <a:off x="6248400" y="812677"/>
            <a:ext cx="2286000" cy="1625723"/>
          </a:xfrm>
          <a:prstGeom prst="rect">
            <a:avLst/>
          </a:prstGeom>
        </p:spPr>
      </p:pic>
      <p:sp>
        <p:nvSpPr>
          <p:cNvPr id="2" name="Content Placeholder 1"/>
          <p:cNvSpPr>
            <a:spLocks noGrp="1"/>
          </p:cNvSpPr>
          <p:nvPr>
            <p:ph idx="1"/>
          </p:nvPr>
        </p:nvSpPr>
        <p:spPr>
          <a:xfrm>
            <a:off x="38100" y="1295400"/>
            <a:ext cx="5562600" cy="5562600"/>
          </a:xfrm>
        </p:spPr>
        <p:txBody>
          <a:bodyPr/>
          <a:lstStyle/>
          <a:p>
            <a:pPr marL="0">
              <a:spcBef>
                <a:spcPts val="0"/>
              </a:spcBef>
              <a:buNone/>
            </a:pPr>
            <a:r>
              <a:rPr lang="en-US" sz="2400" b="1" dirty="0">
                <a:solidFill>
                  <a:schemeClr val="accent3"/>
                </a:solidFill>
              </a:rPr>
              <a:t>Scientific Achievement</a:t>
            </a:r>
          </a:p>
          <a:p>
            <a:pPr marL="238125" lvl="1" indent="0">
              <a:spcBef>
                <a:spcPts val="0"/>
              </a:spcBef>
              <a:buNone/>
            </a:pPr>
            <a:r>
              <a:rPr lang="en-US" sz="1800" b="1" dirty="0">
                <a:solidFill>
                  <a:schemeClr val="tx1"/>
                </a:solidFill>
                <a:latin typeface="+mn-lt"/>
              </a:rPr>
              <a:t>X-ray reflectivity (XR) and molecular dynamics (MD) simulations provide new insight into the </a:t>
            </a:r>
            <a:r>
              <a:rPr lang="en-US" sz="1800" b="1" dirty="0" err="1">
                <a:solidFill>
                  <a:schemeClr val="tx1"/>
                </a:solidFill>
                <a:latin typeface="+mn-lt"/>
              </a:rPr>
              <a:t>nanoscale</a:t>
            </a:r>
            <a:r>
              <a:rPr lang="en-US" sz="1800" b="1" dirty="0">
                <a:solidFill>
                  <a:schemeClr val="tx1"/>
                </a:solidFill>
                <a:latin typeface="+mn-lt"/>
              </a:rPr>
              <a:t> structure of liquid alkane-water interfaces.</a:t>
            </a:r>
          </a:p>
          <a:p>
            <a:pPr marL="0" lvl="0" indent="0">
              <a:spcBef>
                <a:spcPts val="600"/>
              </a:spcBef>
              <a:buNone/>
            </a:pPr>
            <a:r>
              <a:rPr lang="en-US" sz="2400" b="1" dirty="0">
                <a:solidFill>
                  <a:schemeClr val="accent3"/>
                </a:solidFill>
              </a:rPr>
              <a:t>Significance and Impact</a:t>
            </a:r>
          </a:p>
          <a:p>
            <a:pPr marL="238125" lvl="1" indent="0">
              <a:spcBef>
                <a:spcPts val="0"/>
              </a:spcBef>
              <a:spcAft>
                <a:spcPts val="0"/>
              </a:spcAft>
              <a:buNone/>
            </a:pPr>
            <a:r>
              <a:rPr lang="en-US" sz="1800" b="1" dirty="0">
                <a:solidFill>
                  <a:schemeClr val="tx1"/>
                </a:solidFill>
                <a:latin typeface="+mn-lt"/>
              </a:rPr>
              <a:t>Understanding alkane-water interfaces, the simplest hydrophobic-hydrophilic interfaces, is of fundamental importance to basic science and Energy-Water Nexus. </a:t>
            </a:r>
          </a:p>
          <a:p>
            <a:pPr marL="0" indent="0">
              <a:spcBef>
                <a:spcPts val="600"/>
              </a:spcBef>
              <a:spcAft>
                <a:spcPts val="0"/>
              </a:spcAft>
              <a:buNone/>
            </a:pPr>
            <a:r>
              <a:rPr lang="en-US" sz="2400" b="1" dirty="0">
                <a:solidFill>
                  <a:schemeClr val="accent3"/>
                </a:solidFill>
              </a:rPr>
              <a:t>Research Details</a:t>
            </a:r>
          </a:p>
          <a:p>
            <a:pPr marL="406400" lvl="1" indent="-180975">
              <a:spcBef>
                <a:spcPts val="0"/>
              </a:spcBef>
            </a:pPr>
            <a:r>
              <a:rPr lang="en-US" sz="1600" dirty="0">
                <a:solidFill>
                  <a:schemeClr val="tx1"/>
                </a:solidFill>
                <a:latin typeface="+mn-lt"/>
              </a:rPr>
              <a:t>XR alone reveals good agreement with a sharp density profile, broadened by thermal capillary waves, independent of alkane chain length.  </a:t>
            </a:r>
            <a:endParaRPr lang="en-US" sz="1600" i="1" dirty="0">
              <a:solidFill>
                <a:schemeClr val="tx1"/>
              </a:solidFill>
              <a:latin typeface="+mn-lt"/>
            </a:endParaRPr>
          </a:p>
          <a:p>
            <a:pPr marL="406400" lvl="1" indent="-180975">
              <a:spcBef>
                <a:spcPts val="400"/>
              </a:spcBef>
            </a:pPr>
            <a:r>
              <a:rPr lang="en-US" sz="1600" dirty="0">
                <a:solidFill>
                  <a:schemeClr val="tx1"/>
                </a:solidFill>
                <a:latin typeface="+mn-lt"/>
              </a:rPr>
              <a:t>XR and MD together show that the interfacial depletion layer is no more than 0.5 Å thick, significantly (3-8 times) smaller than obtained previously for methyl-terminated self-assembled monolayer-water interfaces. </a:t>
            </a:r>
          </a:p>
          <a:p>
            <a:pPr marL="406400" lvl="1" indent="-180975">
              <a:spcBef>
                <a:spcPts val="400"/>
              </a:spcBef>
            </a:pPr>
            <a:r>
              <a:rPr lang="en-US" sz="1600" dirty="0">
                <a:solidFill>
                  <a:schemeClr val="tx1"/>
                </a:solidFill>
                <a:latin typeface="+mn-lt"/>
              </a:rPr>
              <a:t>MD suggests that the relative insensitivity of the interfacial width to </a:t>
            </a:r>
            <a:r>
              <a:rPr lang="en-US" sz="1600" dirty="0" err="1">
                <a:solidFill>
                  <a:schemeClr val="tx1"/>
                </a:solidFill>
                <a:latin typeface="+mn-lt"/>
              </a:rPr>
              <a:t>alkane</a:t>
            </a:r>
            <a:r>
              <a:rPr lang="en-US" sz="1600" dirty="0">
                <a:solidFill>
                  <a:schemeClr val="tx1"/>
                </a:solidFill>
                <a:latin typeface="+mn-lt"/>
              </a:rPr>
              <a:t> chain length arises from the chain’s propensity to lie parallel to the interface. </a:t>
            </a:r>
          </a:p>
        </p:txBody>
      </p:sp>
      <p:pic>
        <p:nvPicPr>
          <p:cNvPr id="12" name="Picture 11" descr="fig_rrf_DOE.png"/>
          <p:cNvPicPr>
            <a:picLocks noChangeAspect="1"/>
          </p:cNvPicPr>
          <p:nvPr/>
        </p:nvPicPr>
        <p:blipFill>
          <a:blip r:embed="rId4"/>
          <a:stretch>
            <a:fillRect/>
          </a:stretch>
        </p:blipFill>
        <p:spPr>
          <a:xfrm>
            <a:off x="6324600" y="2455029"/>
            <a:ext cx="2286000" cy="1507371"/>
          </a:xfrm>
          <a:prstGeom prst="rect">
            <a:avLst/>
          </a:prstGeom>
        </p:spPr>
      </p:pic>
    </p:spTree>
    <p:extLst>
      <p:ext uri="{BB962C8B-B14F-4D97-AF65-F5344CB8AC3E}">
        <p14:creationId xmlns:p14="http://schemas.microsoft.com/office/powerpoint/2010/main" val="349601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3"/>
          <p:cNvSpPr>
            <a:spLocks noChangeArrowheads="1"/>
          </p:cNvSpPr>
          <p:nvPr/>
        </p:nvSpPr>
        <p:spPr bwMode="auto">
          <a:xfrm>
            <a:off x="-357188" y="5949950"/>
            <a:ext cx="10248901" cy="1119188"/>
          </a:xfrm>
          <a:prstGeom prst="rect">
            <a:avLst/>
          </a:prstGeom>
          <a:solidFill>
            <a:schemeClr val="bg1"/>
          </a:solidFill>
          <a:ln w="12700" algn="ctr">
            <a:noFill/>
            <a:round/>
            <a:headEnd/>
            <a:tailEnd/>
          </a:ln>
        </p:spPr>
        <p:txBody>
          <a:bodyPr lIns="90488" tIns="44450" rIns="90488" bIns="44450">
            <a:spAutoFit/>
          </a:bodyPr>
          <a:lstStyle/>
          <a:p>
            <a:pPr eaLnBrk="0" hangingPunct="0">
              <a:lnSpc>
                <a:spcPct val="90000"/>
              </a:lnSpc>
              <a:spcBef>
                <a:spcPct val="50000"/>
              </a:spcBef>
              <a:buClr>
                <a:schemeClr val="folHlink"/>
              </a:buClr>
              <a:buSzPct val="135000"/>
            </a:pPr>
            <a:endParaRPr lang="en-US"/>
          </a:p>
        </p:txBody>
      </p:sp>
      <p:pic>
        <p:nvPicPr>
          <p:cNvPr id="16387" name="Picture 5"/>
          <p:cNvPicPr>
            <a:picLocks noChangeAspect="1" noChangeArrowheads="1"/>
          </p:cNvPicPr>
          <p:nvPr/>
        </p:nvPicPr>
        <p:blipFill>
          <a:blip r:embed="rId3"/>
          <a:srcRect/>
          <a:stretch>
            <a:fillRect/>
          </a:stretch>
        </p:blipFill>
        <p:spPr bwMode="auto">
          <a:xfrm>
            <a:off x="4483481" y="3633015"/>
            <a:ext cx="7938" cy="174625"/>
          </a:xfrm>
          <a:prstGeom prst="rect">
            <a:avLst/>
          </a:prstGeom>
          <a:noFill/>
          <a:ln w="12700">
            <a:noFill/>
            <a:miter lim="800000"/>
            <a:headEnd/>
            <a:tailEnd/>
          </a:ln>
        </p:spPr>
      </p:pic>
      <p:pic>
        <p:nvPicPr>
          <p:cNvPr id="16388" name="Picture 6"/>
          <p:cNvPicPr>
            <a:picLocks noChangeAspect="1" noChangeArrowheads="1"/>
          </p:cNvPicPr>
          <p:nvPr/>
        </p:nvPicPr>
        <p:blipFill>
          <a:blip r:embed="rId3"/>
          <a:srcRect/>
          <a:stretch>
            <a:fillRect/>
          </a:stretch>
        </p:blipFill>
        <p:spPr bwMode="auto">
          <a:xfrm>
            <a:off x="4483481" y="3633015"/>
            <a:ext cx="7938" cy="174625"/>
          </a:xfrm>
          <a:prstGeom prst="rect">
            <a:avLst/>
          </a:prstGeom>
          <a:noFill/>
          <a:ln w="12700">
            <a:noFill/>
            <a:miter lim="800000"/>
            <a:headEnd/>
            <a:tailEnd/>
          </a:ln>
        </p:spPr>
      </p:pic>
      <p:pic>
        <p:nvPicPr>
          <p:cNvPr id="16389" name="Picture 7"/>
          <p:cNvPicPr>
            <a:picLocks noChangeAspect="1" noChangeArrowheads="1"/>
          </p:cNvPicPr>
          <p:nvPr/>
        </p:nvPicPr>
        <p:blipFill>
          <a:blip r:embed="rId4" cstate="print"/>
          <a:srcRect/>
          <a:stretch>
            <a:fillRect/>
          </a:stretch>
        </p:blipFill>
        <p:spPr bwMode="auto">
          <a:xfrm>
            <a:off x="4632706" y="3787002"/>
            <a:ext cx="12700" cy="169863"/>
          </a:xfrm>
          <a:prstGeom prst="rect">
            <a:avLst/>
          </a:prstGeom>
          <a:noFill/>
          <a:ln w="12700">
            <a:noFill/>
            <a:miter lim="800000"/>
            <a:headEnd/>
            <a:tailEnd/>
          </a:ln>
        </p:spPr>
      </p:pic>
      <p:pic>
        <p:nvPicPr>
          <p:cNvPr id="16390" name="Picture 8"/>
          <p:cNvPicPr>
            <a:picLocks noChangeAspect="1" noChangeArrowheads="1"/>
          </p:cNvPicPr>
          <p:nvPr/>
        </p:nvPicPr>
        <p:blipFill>
          <a:blip r:embed="rId3"/>
          <a:srcRect/>
          <a:stretch>
            <a:fillRect/>
          </a:stretch>
        </p:blipFill>
        <p:spPr bwMode="auto">
          <a:xfrm>
            <a:off x="4483481" y="3633015"/>
            <a:ext cx="7938" cy="174625"/>
          </a:xfrm>
          <a:prstGeom prst="rect">
            <a:avLst/>
          </a:prstGeom>
          <a:noFill/>
          <a:ln w="12700">
            <a:noFill/>
            <a:miter lim="800000"/>
            <a:headEnd/>
            <a:tailEnd/>
          </a:ln>
        </p:spPr>
      </p:pic>
      <p:sp>
        <p:nvSpPr>
          <p:cNvPr id="16391" name="TextBox 7"/>
          <p:cNvSpPr txBox="1">
            <a:spLocks noChangeArrowheads="1"/>
          </p:cNvSpPr>
          <p:nvPr/>
        </p:nvSpPr>
        <p:spPr bwMode="auto">
          <a:xfrm>
            <a:off x="120650" y="982315"/>
            <a:ext cx="8893175" cy="830997"/>
          </a:xfrm>
          <a:prstGeom prst="rect">
            <a:avLst/>
          </a:prstGeom>
          <a:noFill/>
          <a:ln w="9525">
            <a:noFill/>
            <a:miter lim="800000"/>
            <a:headEnd/>
            <a:tailEnd/>
          </a:ln>
        </p:spPr>
        <p:txBody>
          <a:bodyPr>
            <a:spAutoFit/>
          </a:bodyPr>
          <a:lstStyle/>
          <a:p>
            <a:pPr algn="just"/>
            <a:r>
              <a:rPr lang="en-US" sz="2400" dirty="0"/>
              <a:t>Development of environmentally friendly H</a:t>
            </a:r>
            <a:r>
              <a:rPr lang="en-US" sz="2400" baseline="-25000" dirty="0"/>
              <a:t>2</a:t>
            </a:r>
            <a:r>
              <a:rPr lang="en-US" sz="2400" dirty="0"/>
              <a:t>-based technologies </a:t>
            </a:r>
            <a:r>
              <a:rPr lang="en-US" sz="2400" i="1" dirty="0"/>
              <a:t>e.g</a:t>
            </a:r>
            <a:r>
              <a:rPr lang="en-US" sz="2400" dirty="0"/>
              <a:t>. auto propulsion. Study of the proton-exchange-membrane in a running Fuel Cell.</a:t>
            </a:r>
          </a:p>
        </p:txBody>
      </p:sp>
      <p:pic>
        <p:nvPicPr>
          <p:cNvPr id="16392" name="Picture 2"/>
          <p:cNvPicPr>
            <a:picLocks noChangeAspect="1" noChangeArrowheads="1"/>
          </p:cNvPicPr>
          <p:nvPr/>
        </p:nvPicPr>
        <p:blipFill>
          <a:blip r:embed="rId5" cstate="print"/>
          <a:srcRect l="51472" t="31503" r="10233" b="11317"/>
          <a:stretch>
            <a:fillRect/>
          </a:stretch>
        </p:blipFill>
        <p:spPr bwMode="auto">
          <a:xfrm>
            <a:off x="275019" y="4231894"/>
            <a:ext cx="2506662" cy="2339975"/>
          </a:xfrm>
          <a:prstGeom prst="rect">
            <a:avLst/>
          </a:prstGeom>
          <a:noFill/>
          <a:ln w="12700">
            <a:noFill/>
            <a:miter lim="800000"/>
            <a:headEnd/>
            <a:tailEnd/>
          </a:ln>
        </p:spPr>
      </p:pic>
      <p:pic>
        <p:nvPicPr>
          <p:cNvPr id="16393" name="Picture 3"/>
          <p:cNvPicPr>
            <a:picLocks noChangeAspect="1" noChangeArrowheads="1"/>
          </p:cNvPicPr>
          <p:nvPr/>
        </p:nvPicPr>
        <p:blipFill>
          <a:blip r:embed="rId6" cstate="print"/>
          <a:srcRect l="13799" t="49487" r="52637" b="9457"/>
          <a:stretch>
            <a:fillRect/>
          </a:stretch>
        </p:blipFill>
        <p:spPr bwMode="auto">
          <a:xfrm>
            <a:off x="208344" y="2288402"/>
            <a:ext cx="2430462" cy="1857375"/>
          </a:xfrm>
          <a:prstGeom prst="rect">
            <a:avLst/>
          </a:prstGeom>
          <a:noFill/>
          <a:ln w="12700">
            <a:noFill/>
            <a:miter lim="800000"/>
            <a:headEnd/>
            <a:tailEnd/>
          </a:ln>
        </p:spPr>
      </p:pic>
      <p:pic>
        <p:nvPicPr>
          <p:cNvPr id="16394" name="Picture 4"/>
          <p:cNvPicPr>
            <a:picLocks noChangeAspect="1" noChangeArrowheads="1"/>
          </p:cNvPicPr>
          <p:nvPr/>
        </p:nvPicPr>
        <p:blipFill>
          <a:blip r:embed="rId7" cstate="print"/>
          <a:srcRect l="51085" t="30141" r="10155" b="10698"/>
          <a:stretch>
            <a:fillRect/>
          </a:stretch>
        </p:blipFill>
        <p:spPr bwMode="auto">
          <a:xfrm>
            <a:off x="2795969" y="2275990"/>
            <a:ext cx="2462212" cy="2347912"/>
          </a:xfrm>
          <a:prstGeom prst="rect">
            <a:avLst/>
          </a:prstGeom>
          <a:noFill/>
          <a:ln w="12700">
            <a:noFill/>
            <a:miter lim="800000"/>
            <a:headEnd/>
            <a:tailEnd/>
          </a:ln>
        </p:spPr>
      </p:pic>
      <p:sp>
        <p:nvSpPr>
          <p:cNvPr id="16395" name="TextBox 11"/>
          <p:cNvSpPr txBox="1">
            <a:spLocks noChangeArrowheads="1"/>
          </p:cNvSpPr>
          <p:nvPr/>
        </p:nvSpPr>
        <p:spPr bwMode="auto">
          <a:xfrm>
            <a:off x="2444115" y="5077524"/>
            <a:ext cx="6761163" cy="1600438"/>
          </a:xfrm>
          <a:prstGeom prst="rect">
            <a:avLst/>
          </a:prstGeom>
          <a:noFill/>
          <a:ln w="9525">
            <a:noFill/>
            <a:miter lim="800000"/>
            <a:headEnd/>
            <a:tailEnd/>
          </a:ln>
        </p:spPr>
        <p:txBody>
          <a:bodyPr>
            <a:spAutoFit/>
          </a:bodyPr>
          <a:lstStyle/>
          <a:p>
            <a:pPr>
              <a:spcBef>
                <a:spcPts val="600"/>
              </a:spcBef>
            </a:pPr>
            <a:r>
              <a:rPr lang="en-US" sz="2200" dirty="0">
                <a:sym typeface="Wingdings" pitchFamily="2" charset="2"/>
              </a:rPr>
              <a:t>Diffraction </a:t>
            </a:r>
            <a:r>
              <a:rPr lang="en-US" sz="2200" b="1" dirty="0"/>
              <a:t>in real working conditions </a:t>
            </a:r>
            <a:r>
              <a:rPr lang="en-US" sz="2200" i="1" dirty="0">
                <a:sym typeface="Wingdings" pitchFamily="2" charset="2"/>
              </a:rPr>
              <a:t>vs</a:t>
            </a:r>
            <a:r>
              <a:rPr lang="en-US" sz="2200" dirty="0">
                <a:sym typeface="Wingdings" pitchFamily="2" charset="2"/>
              </a:rPr>
              <a:t>. polarization of the </a:t>
            </a:r>
            <a:r>
              <a:rPr lang="en-US" sz="2200" dirty="0"/>
              <a:t>PEMFC</a:t>
            </a:r>
            <a:r>
              <a:rPr lang="en-US" sz="2200" dirty="0">
                <a:sym typeface="Wingdings" pitchFamily="2" charset="2"/>
              </a:rPr>
              <a:t>.</a:t>
            </a:r>
            <a:r>
              <a:rPr lang="en-US" sz="2200" dirty="0"/>
              <a:t> ESRF-ID15, 90 </a:t>
            </a:r>
            <a:r>
              <a:rPr lang="en-US" sz="2200" dirty="0" err="1"/>
              <a:t>keV</a:t>
            </a:r>
            <a:r>
              <a:rPr lang="en-US" sz="2200" dirty="0"/>
              <a:t>.</a:t>
            </a:r>
            <a:endParaRPr lang="en-US" sz="2200" dirty="0">
              <a:sym typeface="Wingdings" pitchFamily="2" charset="2"/>
            </a:endParaRPr>
          </a:p>
          <a:p>
            <a:pPr>
              <a:spcBef>
                <a:spcPts val="600"/>
              </a:spcBef>
            </a:pPr>
            <a:r>
              <a:rPr lang="it-IT" sz="2200" i="1" dirty="0"/>
              <a:t>V. Rossi Albertini et al</a:t>
            </a:r>
            <a:r>
              <a:rPr lang="en-US" sz="2200" i="1" dirty="0"/>
              <a:t>. Adv. Mater. 21 (2009). </a:t>
            </a:r>
          </a:p>
          <a:p>
            <a:pPr>
              <a:spcBef>
                <a:spcPts val="600"/>
              </a:spcBef>
            </a:pPr>
            <a:endParaRPr lang="en-US" sz="2200" dirty="0">
              <a:sym typeface="Wingdings" pitchFamily="2" charset="2"/>
            </a:endParaRPr>
          </a:p>
        </p:txBody>
      </p:sp>
      <p:pic>
        <p:nvPicPr>
          <p:cNvPr id="16396" name="Picture 5"/>
          <p:cNvPicPr>
            <a:picLocks noChangeAspect="1" noChangeArrowheads="1"/>
          </p:cNvPicPr>
          <p:nvPr/>
        </p:nvPicPr>
        <p:blipFill>
          <a:blip r:embed="rId8" cstate="print"/>
          <a:srcRect l="39767" t="38527" r="9380" b="7271"/>
          <a:stretch>
            <a:fillRect/>
          </a:stretch>
        </p:blipFill>
        <p:spPr bwMode="auto">
          <a:xfrm>
            <a:off x="5353431" y="2285227"/>
            <a:ext cx="3622675" cy="2413000"/>
          </a:xfrm>
          <a:prstGeom prst="rect">
            <a:avLst/>
          </a:prstGeom>
          <a:noFill/>
          <a:ln w="12700">
            <a:noFill/>
            <a:miter lim="800000"/>
            <a:headEnd/>
            <a:tailEnd/>
          </a:ln>
        </p:spPr>
      </p:pic>
      <p:sp>
        <p:nvSpPr>
          <p:cNvPr id="14" name="Title 1">
            <a:extLst>
              <a:ext uri="{FF2B5EF4-FFF2-40B4-BE49-F238E27FC236}">
                <a16:creationId xmlns:a16="http://schemas.microsoft.com/office/drawing/2014/main" id="{99B45692-D7EF-4E63-BD92-24B176467F5C}"/>
              </a:ext>
            </a:extLst>
          </p:cNvPr>
          <p:cNvSpPr txBox="1">
            <a:spLocks/>
          </p:cNvSpPr>
          <p:nvPr/>
        </p:nvSpPr>
        <p:spPr>
          <a:xfrm>
            <a:off x="463378" y="283915"/>
            <a:ext cx="8422438" cy="7126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effectLst>
                  <a:outerShdw blurRad="38100" dist="38100" dir="2700000" algn="tl">
                    <a:srgbClr val="000000">
                      <a:alpha val="43137"/>
                    </a:srgbClr>
                  </a:outerShdw>
                </a:effectLst>
              </a:rPr>
              <a:t>Imaging and Diffraction: space/time slicing</a:t>
            </a:r>
          </a:p>
        </p:txBody>
      </p:sp>
    </p:spTree>
    <p:extLst>
      <p:ext uri="{BB962C8B-B14F-4D97-AF65-F5344CB8AC3E}">
        <p14:creationId xmlns:p14="http://schemas.microsoft.com/office/powerpoint/2010/main" val="2513902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9636" y="761648"/>
            <a:ext cx="4989679" cy="5259388"/>
          </a:xfrm>
        </p:spPr>
        <p:txBody>
          <a:bodyPr>
            <a:normAutofit lnSpcReduction="10000"/>
          </a:bodyPr>
          <a:lstStyle/>
          <a:p>
            <a:pPr marL="0">
              <a:spcBef>
                <a:spcPts val="1200"/>
              </a:spcBef>
              <a:buNone/>
            </a:pPr>
            <a:r>
              <a:rPr lang="en-US" b="1" dirty="0">
                <a:solidFill>
                  <a:schemeClr val="accent3"/>
                </a:solidFill>
              </a:rPr>
              <a:t>Scientific Achievement</a:t>
            </a:r>
          </a:p>
          <a:p>
            <a:pPr marL="238125" lvl="1" indent="0" algn="just">
              <a:spcBef>
                <a:spcPts val="0"/>
              </a:spcBef>
              <a:buNone/>
            </a:pPr>
            <a:r>
              <a:rPr lang="en-US" sz="1800" dirty="0">
                <a:solidFill>
                  <a:schemeClr val="tx1"/>
                </a:solidFill>
                <a:latin typeface="+mn-lt"/>
              </a:rPr>
              <a:t>Recently commissioned high pressure set-up at NSLS-II (XPD beamline) delivers first results. </a:t>
            </a:r>
            <a:r>
              <a:rPr lang="en-US" sz="1800" dirty="0">
                <a:solidFill>
                  <a:prstClr val="black"/>
                </a:solidFill>
              </a:rPr>
              <a:t>the first of its kind in the world. </a:t>
            </a:r>
            <a:endParaRPr lang="en-US" sz="1800" dirty="0">
              <a:solidFill>
                <a:schemeClr val="tx1"/>
              </a:solidFill>
              <a:latin typeface="+mn-lt"/>
              <a:ea typeface="+mj-ea"/>
            </a:endParaRPr>
          </a:p>
          <a:p>
            <a:pPr marL="0" lvl="0">
              <a:spcBef>
                <a:spcPts val="1200"/>
              </a:spcBef>
              <a:buNone/>
            </a:pPr>
            <a:r>
              <a:rPr lang="en-US" b="1" dirty="0">
                <a:solidFill>
                  <a:schemeClr val="accent3"/>
                </a:solidFill>
              </a:rPr>
              <a:t>Significance and Impact.</a:t>
            </a:r>
          </a:p>
          <a:p>
            <a:pPr marL="523875" lvl="1" indent="-285750" algn="just">
              <a:spcBef>
                <a:spcPts val="0"/>
              </a:spcBef>
              <a:buFontTx/>
              <a:buChar char="-"/>
            </a:pPr>
            <a:r>
              <a:rPr lang="en-US" sz="1800" dirty="0">
                <a:solidFill>
                  <a:schemeClr val="tx1"/>
                </a:solidFill>
                <a:latin typeface="+mn-lt"/>
                <a:ea typeface="+mj-ea"/>
              </a:rPr>
              <a:t>The XPD beamline pressure rig is the first of its kind in the world capable of performing deformation studies on Earth, ceramic, novel, and functional materials at higher pressures than anywhere else. </a:t>
            </a:r>
          </a:p>
          <a:p>
            <a:pPr marL="0">
              <a:spcBef>
                <a:spcPts val="1200"/>
              </a:spcBef>
              <a:buNone/>
            </a:pPr>
            <a:r>
              <a:rPr lang="en-US" b="1" dirty="0">
                <a:solidFill>
                  <a:schemeClr val="accent3"/>
                </a:solidFill>
              </a:rPr>
              <a:t>Research Details</a:t>
            </a:r>
          </a:p>
          <a:p>
            <a:pPr marL="406400" lvl="1" indent="-180975" algn="just">
              <a:spcBef>
                <a:spcPts val="0"/>
              </a:spcBef>
            </a:pPr>
            <a:r>
              <a:rPr lang="en-US" sz="1800" dirty="0">
                <a:solidFill>
                  <a:schemeClr val="tx1"/>
                </a:solidFill>
                <a:latin typeface="+mn-lt"/>
                <a:ea typeface="+mj-ea"/>
              </a:rPr>
              <a:t>COMPRES Partner User researchers from Stony Brook University developed, installed, and commissioned the high pressure multi-anvil </a:t>
            </a:r>
            <a:r>
              <a:rPr lang="en-US" sz="1800" dirty="0" err="1">
                <a:solidFill>
                  <a:schemeClr val="tx1"/>
                </a:solidFill>
                <a:latin typeface="+mn-lt"/>
                <a:ea typeface="+mj-ea"/>
              </a:rPr>
              <a:t>endstation</a:t>
            </a:r>
            <a:r>
              <a:rPr lang="en-US" sz="1800" dirty="0">
                <a:solidFill>
                  <a:schemeClr val="tx1"/>
                </a:solidFill>
                <a:latin typeface="+mn-lt"/>
                <a:ea typeface="+mj-ea"/>
              </a:rPr>
              <a:t> at beamline 28-ID-2-D at NSLS-II.</a:t>
            </a:r>
          </a:p>
          <a:p>
            <a:pPr marL="406400" lvl="1" indent="-180975" algn="just">
              <a:spcBef>
                <a:spcPts val="0"/>
              </a:spcBef>
            </a:pPr>
            <a:r>
              <a:rPr lang="en-US" sz="1800" dirty="0">
                <a:solidFill>
                  <a:schemeClr val="tx1"/>
                </a:solidFill>
                <a:latin typeface="+mn-lt"/>
                <a:ea typeface="+mj-ea"/>
              </a:rPr>
              <a:t>this unique equipment is capable of achieving pressures &gt;20 </a:t>
            </a:r>
            <a:r>
              <a:rPr lang="en-US" sz="1800" dirty="0" err="1">
                <a:solidFill>
                  <a:schemeClr val="tx1"/>
                </a:solidFill>
                <a:latin typeface="+mn-lt"/>
                <a:ea typeface="+mj-ea"/>
              </a:rPr>
              <a:t>GPa</a:t>
            </a:r>
            <a:r>
              <a:rPr lang="en-US" sz="1800" dirty="0">
                <a:solidFill>
                  <a:schemeClr val="tx1"/>
                </a:solidFill>
                <a:latin typeface="+mn-lt"/>
                <a:ea typeface="+mj-ea"/>
              </a:rPr>
              <a:t> and temperatures &gt;2000°C. DT-25 can then be used to deform samples uniaxially at high T over ~2x pressure available in other systems.</a:t>
            </a:r>
          </a:p>
          <a:p>
            <a:pPr marL="225425" lvl="1" indent="0" algn="just">
              <a:spcBef>
                <a:spcPts val="0"/>
              </a:spcBef>
              <a:buNone/>
            </a:pPr>
            <a:endParaRPr lang="en-US" sz="1600" dirty="0">
              <a:solidFill>
                <a:schemeClr val="tx1"/>
              </a:solidFill>
              <a:latin typeface="+mn-lt"/>
            </a:endParaRPr>
          </a:p>
        </p:txBody>
      </p:sp>
      <p:sp>
        <p:nvSpPr>
          <p:cNvPr id="3" name="Title 2"/>
          <p:cNvSpPr>
            <a:spLocks noGrp="1"/>
          </p:cNvSpPr>
          <p:nvPr>
            <p:ph type="title"/>
          </p:nvPr>
        </p:nvSpPr>
        <p:spPr>
          <a:xfrm>
            <a:off x="398524" y="302698"/>
            <a:ext cx="9144001" cy="419214"/>
          </a:xfrm>
        </p:spPr>
        <p:txBody>
          <a:bodyPr>
            <a:noAutofit/>
          </a:bodyPr>
          <a:lstStyle/>
          <a:p>
            <a:r>
              <a:rPr lang="en-US" sz="2800" b="1" dirty="0"/>
              <a:t>MAXPD: CaSiO</a:t>
            </a:r>
            <a:r>
              <a:rPr lang="en-US" sz="2800" b="1" baseline="-25000" dirty="0"/>
              <a:t>3</a:t>
            </a:r>
            <a:r>
              <a:rPr lang="en-US" sz="2800" b="1" dirty="0"/>
              <a:t> Perovskite Under Extreme Conditions</a:t>
            </a:r>
            <a:endParaRPr lang="en-US" sz="2800" b="1" dirty="0">
              <a:effectLst/>
            </a:endParaRPr>
          </a:p>
        </p:txBody>
      </p:sp>
      <p:sp>
        <p:nvSpPr>
          <p:cNvPr id="8" name="TextBox 7"/>
          <p:cNvSpPr txBox="1"/>
          <p:nvPr/>
        </p:nvSpPr>
        <p:spPr>
          <a:xfrm>
            <a:off x="185571" y="4282745"/>
            <a:ext cx="3800809" cy="2066976"/>
          </a:xfrm>
          <a:prstGeom prst="rect">
            <a:avLst/>
          </a:prstGeom>
          <a:noFill/>
        </p:spPr>
        <p:txBody>
          <a:bodyPr wrap="square" rtlCol="0">
            <a:spAutoFit/>
          </a:bodyPr>
          <a:lstStyle/>
          <a:p>
            <a:pPr algn="just">
              <a:lnSpc>
                <a:spcPct val="80000"/>
              </a:lnSpc>
            </a:pPr>
            <a:r>
              <a:rPr lang="en-US" sz="1600" dirty="0">
                <a:solidFill>
                  <a:prstClr val="black"/>
                </a:solidFill>
              </a:rPr>
              <a:t>X-ray diffraction patterns of (left) starting sample material at ambient conditions, (right) sample at high pressure and temperature on the right. CaSiO</a:t>
            </a:r>
            <a:r>
              <a:rPr lang="en-US" sz="1600" baseline="-25000" dirty="0">
                <a:solidFill>
                  <a:prstClr val="black"/>
                </a:solidFill>
              </a:rPr>
              <a:t>3</a:t>
            </a:r>
            <a:r>
              <a:rPr lang="en-US" sz="1600" dirty="0">
                <a:solidFill>
                  <a:prstClr val="black"/>
                </a:solidFill>
              </a:rPr>
              <a:t> perovskite requires high P &amp; T to form, and is an unquenchable phase. Once phase transformation was complete, the differential hydraulic system was engaged and sample was uniaxially deformed to ~15% strain; </a:t>
            </a:r>
          </a:p>
        </p:txBody>
      </p:sp>
      <p:sp>
        <p:nvSpPr>
          <p:cNvPr id="7" name="TextBox 133"/>
          <p:cNvSpPr txBox="1"/>
          <p:nvPr/>
        </p:nvSpPr>
        <p:spPr>
          <a:xfrm>
            <a:off x="4242223" y="5913771"/>
            <a:ext cx="4630511" cy="430887"/>
          </a:xfrm>
          <a:prstGeom prst="rect">
            <a:avLst/>
          </a:prstGeom>
          <a:noFill/>
        </p:spPr>
        <p:txBody>
          <a:bodyPr wrap="square" rtlCol="0">
            <a:spAutoFit/>
          </a:bodyPr>
          <a:lstStyle/>
          <a:p>
            <a:r>
              <a:rPr lang="en-US" sz="1100" i="1" dirty="0">
                <a:solidFill>
                  <a:srgbClr val="106636"/>
                </a:solidFill>
              </a:rPr>
              <a:t>Work was performed at Brookhaven National Laboratory by R.S. Triplett, D.J. Weidner, M.L. Whitaker, K.J. Baldwin, W.B. </a:t>
            </a:r>
            <a:r>
              <a:rPr lang="en-US" sz="1100" i="1" dirty="0" err="1">
                <a:solidFill>
                  <a:srgbClr val="106636"/>
                </a:solidFill>
              </a:rPr>
              <a:t>Huebsch</a:t>
            </a:r>
            <a:r>
              <a:rPr lang="en-US" sz="1100" i="1" dirty="0">
                <a:solidFill>
                  <a:srgbClr val="106636"/>
                </a:solidFill>
              </a:rPr>
              <a:t>, and M.T. Vaughan</a:t>
            </a:r>
          </a:p>
        </p:txBody>
      </p:sp>
      <p:pic>
        <p:nvPicPr>
          <p:cNvPr id="10" name="Picture 9" descr="D:\Work\talks\Logo_Smal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301" y="6284415"/>
            <a:ext cx="1487576" cy="573585"/>
          </a:xfrm>
          <a:prstGeom prst="rect">
            <a:avLst/>
          </a:prstGeom>
          <a:noFill/>
          <a:ln>
            <a:no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2234" y="6392872"/>
            <a:ext cx="2019255" cy="33761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4760" y="6284414"/>
            <a:ext cx="664398" cy="554529"/>
          </a:xfrm>
          <a:prstGeom prst="rect">
            <a:avLst/>
          </a:prstGeom>
        </p:spPr>
      </p:pic>
      <p:pic>
        <p:nvPicPr>
          <p:cNvPr id="14" name="Picture 24" descr="MPILogoTi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9686" y="6284414"/>
            <a:ext cx="560246" cy="554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9950" y="953548"/>
            <a:ext cx="1828800" cy="182880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941" y="955405"/>
            <a:ext cx="1828800" cy="182880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9950" y="2782348"/>
            <a:ext cx="1828800" cy="1442720"/>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7941" y="2782348"/>
            <a:ext cx="1828800" cy="1442720"/>
          </a:xfrm>
          <a:prstGeom prst="rect">
            <a:avLst/>
          </a:prstGeom>
        </p:spPr>
      </p:pic>
      <p:cxnSp>
        <p:nvCxnSpPr>
          <p:cNvPr id="16" name="Straight Connector 15"/>
          <p:cNvCxnSpPr/>
          <p:nvPr/>
        </p:nvCxnSpPr>
        <p:spPr>
          <a:xfrm>
            <a:off x="167941" y="2729302"/>
            <a:ext cx="3956384" cy="1307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flipH="1">
            <a:off x="771040" y="918755"/>
            <a:ext cx="1297306" cy="369332"/>
          </a:xfrm>
          <a:prstGeom prst="rect">
            <a:avLst/>
          </a:prstGeom>
          <a:noFill/>
        </p:spPr>
        <p:txBody>
          <a:bodyPr wrap="square" rtlCol="0">
            <a:spAutoFit/>
          </a:bodyPr>
          <a:lstStyle/>
          <a:p>
            <a:r>
              <a:rPr lang="en-US" dirty="0">
                <a:solidFill>
                  <a:schemeClr val="bg1"/>
                </a:solidFill>
              </a:rPr>
              <a:t>Room P &amp; T</a:t>
            </a:r>
          </a:p>
        </p:txBody>
      </p:sp>
      <p:sp>
        <p:nvSpPr>
          <p:cNvPr id="23" name="TextBox 22"/>
          <p:cNvSpPr txBox="1"/>
          <p:nvPr/>
        </p:nvSpPr>
        <p:spPr>
          <a:xfrm flipH="1">
            <a:off x="2390775" y="918755"/>
            <a:ext cx="1649579" cy="369332"/>
          </a:xfrm>
          <a:prstGeom prst="rect">
            <a:avLst/>
          </a:prstGeom>
          <a:noFill/>
        </p:spPr>
        <p:txBody>
          <a:bodyPr wrap="square" rtlCol="0">
            <a:spAutoFit/>
          </a:bodyPr>
          <a:lstStyle/>
          <a:p>
            <a:r>
              <a:rPr lang="en-US" dirty="0">
                <a:solidFill>
                  <a:schemeClr val="bg1"/>
                </a:solidFill>
              </a:rPr>
              <a:t>18 </a:t>
            </a:r>
            <a:r>
              <a:rPr lang="en-US" dirty="0" err="1">
                <a:solidFill>
                  <a:schemeClr val="bg1"/>
                </a:solidFill>
              </a:rPr>
              <a:t>Gpa</a:t>
            </a:r>
            <a:r>
              <a:rPr lang="en-US" dirty="0">
                <a:solidFill>
                  <a:schemeClr val="bg1"/>
                </a:solidFill>
              </a:rPr>
              <a:t>, 1000°C</a:t>
            </a:r>
          </a:p>
        </p:txBody>
      </p:sp>
      <p:sp>
        <p:nvSpPr>
          <p:cNvPr id="24" name="TextBox 23"/>
          <p:cNvSpPr txBox="1"/>
          <p:nvPr/>
        </p:nvSpPr>
        <p:spPr>
          <a:xfrm flipH="1">
            <a:off x="377264" y="3973054"/>
            <a:ext cx="1410153" cy="276999"/>
          </a:xfrm>
          <a:prstGeom prst="rect">
            <a:avLst/>
          </a:prstGeom>
          <a:noFill/>
        </p:spPr>
        <p:txBody>
          <a:bodyPr wrap="square" rtlCol="0">
            <a:spAutoFit/>
          </a:bodyPr>
          <a:lstStyle/>
          <a:p>
            <a:r>
              <a:rPr lang="en-US" sz="1200" dirty="0" err="1">
                <a:solidFill>
                  <a:schemeClr val="bg1"/>
                </a:solidFill>
              </a:rPr>
              <a:t>Pseudowollastonite</a:t>
            </a:r>
            <a:endParaRPr lang="en-US" sz="1200" dirty="0">
              <a:solidFill>
                <a:schemeClr val="bg1"/>
              </a:solidFill>
            </a:endParaRPr>
          </a:p>
        </p:txBody>
      </p:sp>
      <p:sp>
        <p:nvSpPr>
          <p:cNvPr id="25" name="TextBox 24"/>
          <p:cNvSpPr txBox="1"/>
          <p:nvPr/>
        </p:nvSpPr>
        <p:spPr>
          <a:xfrm flipH="1">
            <a:off x="2387039" y="3973054"/>
            <a:ext cx="1410153" cy="276999"/>
          </a:xfrm>
          <a:prstGeom prst="rect">
            <a:avLst/>
          </a:prstGeom>
          <a:noFill/>
        </p:spPr>
        <p:txBody>
          <a:bodyPr wrap="square" rtlCol="0">
            <a:spAutoFit/>
          </a:bodyPr>
          <a:lstStyle/>
          <a:p>
            <a:r>
              <a:rPr lang="en-US" sz="1200" dirty="0">
                <a:solidFill>
                  <a:schemeClr val="bg1"/>
                </a:solidFill>
              </a:rPr>
              <a:t>CaSiO</a:t>
            </a:r>
            <a:r>
              <a:rPr lang="en-US" sz="1200" baseline="-25000" dirty="0">
                <a:solidFill>
                  <a:schemeClr val="bg1"/>
                </a:solidFill>
              </a:rPr>
              <a:t>3</a:t>
            </a:r>
            <a:r>
              <a:rPr lang="en-US" sz="1200" dirty="0">
                <a:solidFill>
                  <a:schemeClr val="bg1"/>
                </a:solidFill>
              </a:rPr>
              <a:t> Perovskite</a:t>
            </a:r>
          </a:p>
        </p:txBody>
      </p:sp>
    </p:spTree>
    <p:extLst>
      <p:ext uri="{BB962C8B-B14F-4D97-AF65-F5344CB8AC3E}">
        <p14:creationId xmlns:p14="http://schemas.microsoft.com/office/powerpoint/2010/main" val="653791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1FB7CE-82AB-4AE7-B181-39A0AD79B65D}"/>
              </a:ext>
            </a:extLst>
          </p:cNvPr>
          <p:cNvSpPr txBox="1"/>
          <p:nvPr/>
        </p:nvSpPr>
        <p:spPr>
          <a:xfrm>
            <a:off x="315404" y="1352179"/>
            <a:ext cx="3688027" cy="415498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Arial" pitchFamily="34" charset="0"/>
              </a:rPr>
              <a:t>General User Operations </a:t>
            </a:r>
            <a:r>
              <a:rPr kumimoji="0" lang="en-US" sz="2000" b="1" i="0" strike="noStrike" kern="1200" cap="none" spc="0" normalizeH="0" baseline="0" noProof="0" dirty="0">
                <a:ln>
                  <a:noFill/>
                </a:ln>
                <a:solidFill>
                  <a:prstClr val="black"/>
                </a:solidFill>
                <a:effectLst/>
                <a:uLnTx/>
                <a:uFillTx/>
                <a:latin typeface="Calibri" pitchFamily="34" charset="0"/>
                <a:ea typeface="+mn-ea"/>
                <a:cs typeface="Arial" pitchFamily="34" charset="0"/>
              </a:rPr>
              <a:t>(19)</a:t>
            </a:r>
          </a:p>
          <a:p>
            <a:pPr lvl="0" eaLnBrk="1" hangingPunct="1">
              <a:defRPr/>
            </a:pPr>
            <a:r>
              <a:rPr lang="en-US" sz="2000" dirty="0">
                <a:solidFill>
                  <a:prstClr val="black"/>
                </a:solidFill>
                <a:latin typeface="Calibri" pitchFamily="34" charset="0"/>
                <a:cs typeface="Arial" pitchFamily="34" charset="0"/>
              </a:rPr>
              <a:t>CSX, IOS, XPD, HXN, SRX, IXS, CHX, LIX, AMX, FMX, ISS, XFP, CMS, ISR, TES, </a:t>
            </a:r>
            <a:r>
              <a:rPr lang="en-US" sz="2000" dirty="0">
                <a:solidFill>
                  <a:prstClr val="black"/>
                </a:solidFill>
              </a:rPr>
              <a:t>SMI, ESM, BMM, QAS</a:t>
            </a:r>
            <a:endParaRPr lang="en-US" sz="2000" dirty="0">
              <a:solidFill>
                <a:prstClr val="black"/>
              </a:solidFill>
              <a:latin typeface="Calibri" pitchFamily="34" charset="0"/>
              <a:cs typeface="Arial" pitchFamily="34" charset="0"/>
            </a:endParaRPr>
          </a:p>
          <a:p>
            <a:pPr marL="0" marR="0" lvl="0" indent="0" algn="l" defTabSz="457200" rtl="0" eaLnBrk="1" fontAlgn="base" latinLnBrk="0" hangingPunct="1">
              <a:lnSpc>
                <a:spcPct val="100000"/>
              </a:lnSpc>
              <a:spcBef>
                <a:spcPts val="1200"/>
              </a:spcBef>
              <a:spcAft>
                <a:spcPct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Arial" pitchFamily="34" charset="0"/>
              </a:rPr>
              <a:t>Science Commissioning </a:t>
            </a:r>
            <a:r>
              <a:rPr kumimoji="0" lang="en-US" sz="2000" b="1" i="0" strike="noStrike" kern="1200" cap="none" spc="0" normalizeH="0" baseline="0" noProof="0" dirty="0">
                <a:ln>
                  <a:noFill/>
                </a:ln>
                <a:solidFill>
                  <a:prstClr val="black"/>
                </a:solidFill>
                <a:effectLst/>
                <a:uLnTx/>
                <a:uFillTx/>
                <a:latin typeface="Calibri" pitchFamily="34" charset="0"/>
                <a:ea typeface="+mn-ea"/>
                <a:cs typeface="Arial" pitchFamily="34" charset="0"/>
              </a:rPr>
              <a:t>(4)</a:t>
            </a:r>
          </a:p>
          <a:p>
            <a:pPr>
              <a:defRPr/>
            </a:pPr>
            <a:r>
              <a:rPr lang="en-US" sz="2000" dirty="0">
                <a:solidFill>
                  <a:prstClr val="black"/>
                </a:solidFill>
                <a:latin typeface="Calibri" pitchFamily="34" charset="0"/>
                <a:cs typeface="Arial" pitchFamily="34" charset="0"/>
              </a:rPr>
              <a:t>XFM,</a:t>
            </a:r>
            <a:r>
              <a:rPr lang="en-US" sz="2000" dirty="0">
                <a:solidFill>
                  <a:prstClr val="black"/>
                </a:solidFill>
              </a:rPr>
              <a:t> FXI, PDF, SIX</a:t>
            </a:r>
            <a:endParaRPr lang="en-US" sz="2000" dirty="0">
              <a:solidFill>
                <a:prstClr val="black"/>
              </a:solidFill>
              <a:latin typeface="Calibri" pitchFamily="34" charset="0"/>
              <a:cs typeface="Arial" pitchFamily="34" charset="0"/>
            </a:endParaRPr>
          </a:p>
          <a:p>
            <a:pPr fontAlgn="base">
              <a:spcBef>
                <a:spcPct val="0"/>
              </a:spcBef>
              <a:spcAft>
                <a:spcPct val="0"/>
              </a:spcAft>
              <a:defRPr/>
            </a:pPr>
            <a:endParaRPr lang="en-US" sz="1400" dirty="0">
              <a:solidFill>
                <a:prstClr val="black"/>
              </a:solidFill>
              <a:latin typeface="Calibri" pitchFamily="34" charset="0"/>
              <a:cs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Arial" pitchFamily="34" charset="0"/>
              </a:rPr>
              <a:t>Technical Commissioning </a:t>
            </a:r>
            <a:r>
              <a:rPr kumimoji="0" lang="en-US" sz="2000" b="1" i="0" strike="noStrike" kern="1200" cap="none" spc="0" normalizeH="0" baseline="0" noProof="0" dirty="0">
                <a:ln>
                  <a:noFill/>
                </a:ln>
                <a:solidFill>
                  <a:prstClr val="black"/>
                </a:solidFill>
                <a:effectLst/>
                <a:uLnTx/>
                <a:uFillTx/>
                <a:latin typeface="Calibri" pitchFamily="34" charset="0"/>
                <a:ea typeface="+mn-ea"/>
                <a:cs typeface="Arial" pitchFamily="34" charset="0"/>
              </a:rPr>
              <a:t>(3)</a:t>
            </a:r>
          </a:p>
          <a:p>
            <a:pPr lvl="0">
              <a:defRPr/>
            </a:pPr>
            <a:r>
              <a:rPr lang="en-US" sz="2000" dirty="0">
                <a:solidFill>
                  <a:prstClr val="black"/>
                </a:solidFill>
                <a:latin typeface="Calibri" pitchFamily="34" charset="0"/>
                <a:cs typeface="Arial" pitchFamily="34" charset="0"/>
              </a:rPr>
              <a:t>NYX, SST-1, SST-2</a:t>
            </a:r>
          </a:p>
          <a:p>
            <a:pPr marR="0" lvl="0" indent="0" fontAlgn="base">
              <a:lnSpc>
                <a:spcPct val="100000"/>
              </a:lnSpc>
              <a:spcBef>
                <a:spcPct val="0"/>
              </a:spcBef>
              <a:spcAft>
                <a:spcPct val="0"/>
              </a:spcAft>
              <a:buClrTx/>
              <a:buSzTx/>
              <a:buFontTx/>
              <a:buNone/>
              <a:tabLst/>
              <a:defRPr/>
            </a:pPr>
            <a:endParaRPr kumimoji="0" lang="en-US" sz="2000" b="1" i="0" u="sng" strike="noStrike" kern="1200" cap="none" spc="0" normalizeH="0" baseline="0" noProof="0" dirty="0">
              <a:ln>
                <a:noFill/>
              </a:ln>
              <a:solidFill>
                <a:prstClr val="black"/>
              </a:solidFill>
              <a:effectLst/>
              <a:uLnTx/>
              <a:uFillTx/>
              <a:latin typeface="Calibri" pitchFamily="34" charset="0"/>
              <a:ea typeface="+mn-ea"/>
              <a:cs typeface="Arial"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sz="2000" b="1" u="sng" dirty="0">
                <a:solidFill>
                  <a:prstClr val="black"/>
                </a:solidFill>
                <a:latin typeface="Calibri" pitchFamily="34" charset="0"/>
                <a:cs typeface="Arial" pitchFamily="34" charset="0"/>
              </a:rPr>
              <a:t>Beam readiness</a:t>
            </a:r>
            <a:r>
              <a:rPr kumimoji="0" lang="en-US" sz="2000" b="1" i="0" u="sng" strike="noStrike" kern="1200" cap="none" spc="0" normalizeH="0" baseline="0" noProof="0" dirty="0">
                <a:ln>
                  <a:noFill/>
                </a:ln>
                <a:solidFill>
                  <a:prstClr val="black"/>
                </a:solidFill>
                <a:effectLst/>
                <a:uLnTx/>
                <a:uFillTx/>
                <a:latin typeface="Calibri" pitchFamily="34" charset="0"/>
                <a:ea typeface="+mn-ea"/>
                <a:cs typeface="Arial" pitchFamily="34" charset="0"/>
              </a:rPr>
              <a:t> in FY19 </a:t>
            </a:r>
            <a:r>
              <a:rPr kumimoji="0" lang="en-US" sz="2000" b="1" i="0" strike="noStrike" kern="1200" cap="none" spc="0" normalizeH="0" baseline="0" noProof="0" dirty="0">
                <a:ln>
                  <a:noFill/>
                </a:ln>
                <a:solidFill>
                  <a:prstClr val="black"/>
                </a:solidFill>
                <a:effectLst/>
                <a:uLnTx/>
                <a:uFillTx/>
                <a:latin typeface="Calibri" pitchFamily="34" charset="0"/>
                <a:ea typeface="+mn-ea"/>
                <a:cs typeface="Arial" pitchFamily="34" charset="0"/>
              </a:rPr>
              <a:t>(2)</a:t>
            </a:r>
          </a:p>
          <a:p>
            <a:pPr fontAlgn="base">
              <a:spcBef>
                <a:spcPct val="0"/>
              </a:spcBef>
              <a:spcAft>
                <a:spcPct val="0"/>
              </a:spcAft>
              <a:defRPr/>
            </a:pPr>
            <a:r>
              <a:rPr lang="en-US" sz="2000" dirty="0">
                <a:solidFill>
                  <a:prstClr val="black"/>
                </a:solidFill>
                <a:latin typeface="Calibri" pitchFamily="34" charset="0"/>
                <a:cs typeface="Arial" pitchFamily="34" charset="0"/>
              </a:rPr>
              <a:t>FIS, MET</a:t>
            </a:r>
          </a:p>
        </p:txBody>
      </p:sp>
      <p:sp>
        <p:nvSpPr>
          <p:cNvPr id="7" name="TextBox 6">
            <a:extLst>
              <a:ext uri="{FF2B5EF4-FFF2-40B4-BE49-F238E27FC236}">
                <a16:creationId xmlns:a16="http://schemas.microsoft.com/office/drawing/2014/main" id="{9E5D2008-7804-4E75-ACAC-C5DC5E40924E}"/>
              </a:ext>
            </a:extLst>
          </p:cNvPr>
          <p:cNvSpPr txBox="1"/>
          <p:nvPr/>
        </p:nvSpPr>
        <p:spPr>
          <a:xfrm>
            <a:off x="4137307" y="5016497"/>
            <a:ext cx="4302781" cy="1015663"/>
          </a:xfrm>
          <a:prstGeom prst="rect">
            <a:avLst/>
          </a:prstGeom>
          <a:solidFill>
            <a:srgbClr val="F79646">
              <a:lumMod val="20000"/>
              <a:lumOff val="80000"/>
            </a:srgbClr>
          </a:solidFill>
          <a:ln>
            <a:solidFill>
              <a:srgbClr val="FF0000"/>
            </a:solid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itchFamily="34" charset="0"/>
                <a:cs typeface="Arial" pitchFamily="34" charset="0"/>
              </a:rPr>
              <a:t>26 beamlines operating/commissioning</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pitchFamily="34" charset="0"/>
                <a:cs typeface="Arial" pitchFamily="34" charset="0"/>
              </a:rPr>
              <a:t>28 beamlines operating by end CY18</a:t>
            </a:r>
          </a:p>
          <a:p>
            <a:pPr marL="0" marR="0" lvl="0" indent="0" defTabSz="457200" eaLnBrk="1" fontAlgn="auto" latinLnBrk="0" hangingPunct="1">
              <a:lnSpc>
                <a:spcPct val="100000"/>
              </a:lnSpc>
              <a:spcBef>
                <a:spcPts val="0"/>
              </a:spcBef>
              <a:spcAft>
                <a:spcPts val="0"/>
              </a:spcAft>
              <a:buClrTx/>
              <a:buSzTx/>
              <a:buFontTx/>
              <a:buNone/>
              <a:tabLst/>
              <a:defRPr/>
            </a:pPr>
            <a:r>
              <a:rPr lang="en-US" sz="2000" kern="0" dirty="0">
                <a:solidFill>
                  <a:prstClr val="black"/>
                </a:solidFill>
                <a:latin typeface="Calibri" pitchFamily="34" charset="0"/>
                <a:cs typeface="Arial" pitchFamily="34" charset="0"/>
              </a:rPr>
              <a:t>4 of them passed first triennial review</a:t>
            </a:r>
            <a:endParaRPr kumimoji="0" lang="en-US" sz="2000" b="0" i="0" u="none" strike="noStrike" kern="0" cap="none" spc="0" normalizeH="0" baseline="0" noProof="0" dirty="0">
              <a:ln>
                <a:noFill/>
              </a:ln>
              <a:solidFill>
                <a:prstClr val="black"/>
              </a:solidFill>
              <a:effectLst/>
              <a:uLnTx/>
              <a:uFillTx/>
              <a:latin typeface="Calibri" pitchFamily="34" charset="0"/>
              <a:cs typeface="Arial" pitchFamily="34" charset="0"/>
            </a:endParaRPr>
          </a:p>
        </p:txBody>
      </p:sp>
      <p:sp>
        <p:nvSpPr>
          <p:cNvPr id="22" name="Title 1">
            <a:extLst>
              <a:ext uri="{FF2B5EF4-FFF2-40B4-BE49-F238E27FC236}">
                <a16:creationId xmlns:a16="http://schemas.microsoft.com/office/drawing/2014/main" id="{1803897D-6F58-4B88-898B-2DA0ED1C6AD2}"/>
              </a:ext>
            </a:extLst>
          </p:cNvPr>
          <p:cNvSpPr>
            <a:spLocks noGrp="1"/>
          </p:cNvSpPr>
          <p:nvPr>
            <p:ph type="title"/>
          </p:nvPr>
        </p:nvSpPr>
        <p:spPr>
          <a:xfrm>
            <a:off x="413660" y="367580"/>
            <a:ext cx="8229600" cy="587511"/>
          </a:xfrm>
        </p:spPr>
        <p:txBody>
          <a:bodyPr>
            <a:normAutofit fontScale="90000"/>
          </a:bodyPr>
          <a:lstStyle/>
          <a:p>
            <a:r>
              <a:rPr lang="en-US" sz="4000" b="1" kern="0" dirty="0">
                <a:solidFill>
                  <a:schemeClr val="tx2"/>
                </a:solidFill>
                <a:effectLst>
                  <a:outerShdw blurRad="38100" dist="38100" dir="2700000" algn="tl">
                    <a:srgbClr val="000000">
                      <a:alpha val="43137"/>
                    </a:srgbClr>
                  </a:outerShdw>
                </a:effectLst>
              </a:rPr>
              <a:t>Beamline Operations Status</a:t>
            </a:r>
            <a:endParaRPr lang="en-029" sz="4000" b="1" kern="0" dirty="0">
              <a:solidFill>
                <a:schemeClr val="tx2"/>
              </a:solidFill>
              <a:effectLst>
                <a:outerShdw blurRad="38100" dist="38100" dir="2700000" algn="tl">
                  <a:srgbClr val="000000">
                    <a:alpha val="43137"/>
                  </a:srgbClr>
                </a:outerShdw>
              </a:effectLst>
            </a:endParaRPr>
          </a:p>
        </p:txBody>
      </p:sp>
      <p:pic>
        <p:nvPicPr>
          <p:cNvPr id="1026" name="Picture 2" descr="https://www.bnl.gov/today/body_pics/2018/04/img-2_hxn-hr.jpg">
            <a:extLst>
              <a:ext uri="{FF2B5EF4-FFF2-40B4-BE49-F238E27FC236}">
                <a16:creationId xmlns:a16="http://schemas.microsoft.com/office/drawing/2014/main" id="{C9CEB0F3-C5EA-4C1D-9366-F50D1AD5BB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7401" y="1333671"/>
            <a:ext cx="4941195" cy="3298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081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 y="1238424"/>
            <a:ext cx="8938260" cy="4247317"/>
          </a:xfrm>
          <a:prstGeom prst="rect">
            <a:avLst/>
          </a:prstGeom>
        </p:spPr>
        <p:txBody>
          <a:bodyPr wrap="square">
            <a:spAutoFit/>
          </a:bodyPr>
          <a:lstStyle/>
          <a:p>
            <a:pPr marL="285750" lvl="0" indent="-285750">
              <a:buFont typeface="Arial" panose="020B0604020202020204" pitchFamily="34" charset="0"/>
              <a:buChar char="•"/>
            </a:pPr>
            <a:r>
              <a:rPr lang="en-US" sz="2000" dirty="0"/>
              <a:t>Science emphasis on spatially heterogeneous systems benefiting from imaging with multiple contrast mechanisms (absorption, fluorescence, phase, and diffraction) at multiple length scales from nm to </a:t>
            </a:r>
            <a:r>
              <a:rPr lang="en-US" sz="2000" dirty="0">
                <a:latin typeface="Symbol" panose="05050102010706020507" pitchFamily="18" charset="2"/>
              </a:rPr>
              <a:t>m</a:t>
            </a:r>
            <a:r>
              <a:rPr lang="en-US" sz="2000" dirty="0"/>
              <a:t>m to mm</a:t>
            </a:r>
          </a:p>
          <a:p>
            <a:pPr marL="285750" lvl="0" indent="-285750">
              <a:buFont typeface="Arial" panose="020B0604020202020204" pitchFamily="34" charset="0"/>
              <a:buChar char="•"/>
            </a:pPr>
            <a:endParaRPr lang="en-US" sz="2000" dirty="0"/>
          </a:p>
          <a:p>
            <a:pPr marL="285750" lvl="1" indent="-285750">
              <a:spcBef>
                <a:spcPts val="1200"/>
              </a:spcBef>
              <a:buFont typeface="Arial" panose="020B0604020202020204" pitchFamily="34" charset="0"/>
              <a:buChar char="•"/>
            </a:pPr>
            <a:r>
              <a:rPr lang="en-US" sz="2000" dirty="0"/>
              <a:t>Wide range of scientific disciplines take advantage of multi-modal imaging and microscopy beamlines for 2D, 3D, time-dependent, in situ, operando, and high-resolution, sensitive measurements of morphology, structure, and chemical variation in these systems</a:t>
            </a:r>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endParaRPr lang="en-US" sz="2000" dirty="0"/>
          </a:p>
          <a:p>
            <a:pPr marL="285750" lvl="0" indent="-285750">
              <a:buFont typeface="Arial" panose="020B0604020202020204" pitchFamily="34" charset="0"/>
              <a:buChar char="•"/>
            </a:pPr>
            <a:endParaRPr lang="en-US" sz="2000" dirty="0"/>
          </a:p>
        </p:txBody>
      </p:sp>
      <p:sp>
        <p:nvSpPr>
          <p:cNvPr id="3" name="Rectangle 2"/>
          <p:cNvSpPr/>
          <p:nvPr/>
        </p:nvSpPr>
        <p:spPr>
          <a:xfrm>
            <a:off x="94142" y="4228789"/>
            <a:ext cx="4319596" cy="1477328"/>
          </a:xfrm>
          <a:prstGeom prst="rect">
            <a:avLst/>
          </a:prstGeom>
        </p:spPr>
        <p:txBody>
          <a:bodyPr wrap="square">
            <a:spAutoFit/>
          </a:bodyPr>
          <a:lstStyle/>
          <a:p>
            <a:r>
              <a:rPr lang="en-US" b="1" dirty="0"/>
              <a:t>HXN	Hard X-ray Nanoprobe	</a:t>
            </a:r>
          </a:p>
          <a:p>
            <a:r>
              <a:rPr lang="en-US" b="1" dirty="0"/>
              <a:t>FXI	Full-field X-ray Imaging </a:t>
            </a:r>
          </a:p>
          <a:p>
            <a:r>
              <a:rPr lang="en-US" b="1" dirty="0"/>
              <a:t>TES	Tender Energy x-ray absorption </a:t>
            </a:r>
          </a:p>
          <a:p>
            <a:r>
              <a:rPr lang="en-US" b="1" dirty="0"/>
              <a:t>SRX	Sub-µm Resolution X-ray </a:t>
            </a:r>
            <a:r>
              <a:rPr lang="en-US" b="1" dirty="0" err="1"/>
              <a:t>spectro</a:t>
            </a:r>
            <a:endParaRPr lang="en-US" b="1" dirty="0"/>
          </a:p>
          <a:p>
            <a:r>
              <a:rPr lang="en-US" b="1" dirty="0"/>
              <a:t>XFM	X-ray Fluorescence Microprobe</a:t>
            </a:r>
          </a:p>
        </p:txBody>
      </p:sp>
      <p:grpSp>
        <p:nvGrpSpPr>
          <p:cNvPr id="6" name="Group 5"/>
          <p:cNvGrpSpPr/>
          <p:nvPr/>
        </p:nvGrpSpPr>
        <p:grpSpPr>
          <a:xfrm>
            <a:off x="4457923" y="3830173"/>
            <a:ext cx="2527546" cy="2435734"/>
            <a:chOff x="29444" y="4312454"/>
            <a:chExt cx="2527546" cy="2435734"/>
          </a:xfrm>
        </p:grpSpPr>
        <p:pic>
          <p:nvPicPr>
            <p:cNvPr id="8" name="Picture 7" descr="Screen Shot 2016-04-04 at 7.37.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4" y="4312454"/>
              <a:ext cx="2360429" cy="1715741"/>
            </a:xfrm>
            <a:prstGeom prst="rect">
              <a:avLst/>
            </a:prstGeom>
          </p:spPr>
        </p:pic>
        <p:sp>
          <p:nvSpPr>
            <p:cNvPr id="9" name="TextBox 8"/>
            <p:cNvSpPr txBox="1"/>
            <p:nvPr/>
          </p:nvSpPr>
          <p:spPr>
            <a:xfrm>
              <a:off x="52221" y="6101857"/>
              <a:ext cx="2504769" cy="646331"/>
            </a:xfrm>
            <a:prstGeom prst="rect">
              <a:avLst/>
            </a:prstGeom>
            <a:noFill/>
          </p:spPr>
          <p:txBody>
            <a:bodyPr wrap="square" rtlCol="0">
              <a:spAutoFit/>
            </a:bodyPr>
            <a:lstStyle/>
            <a:p>
              <a:pPr algn="ctr"/>
              <a:r>
                <a:rPr lang="en-US" sz="1200" i="1" dirty="0"/>
                <a:t>Chemical analysis of aerosol particles in human health (R. </a:t>
              </a:r>
              <a:r>
                <a:rPr lang="en-US" sz="1200" i="1" dirty="0" err="1"/>
                <a:t>Moffet</a:t>
              </a:r>
              <a:r>
                <a:rPr lang="en-US" sz="1200" i="1" dirty="0"/>
                <a:t>, U Pacific; M. </a:t>
              </a:r>
              <a:r>
                <a:rPr lang="en-US" sz="1200" i="1" dirty="0" err="1"/>
                <a:t>Schoonen</a:t>
              </a:r>
              <a:r>
                <a:rPr lang="en-US" sz="1200" i="1" dirty="0"/>
                <a:t>, BNL)</a:t>
              </a:r>
            </a:p>
          </p:txBody>
        </p:sp>
      </p:grpSp>
      <p:sp>
        <p:nvSpPr>
          <p:cNvPr id="10" name="Title 1">
            <a:extLst>
              <a:ext uri="{FF2B5EF4-FFF2-40B4-BE49-F238E27FC236}">
                <a16:creationId xmlns:a16="http://schemas.microsoft.com/office/drawing/2014/main" id="{38157FE8-8FC1-4F27-BF7A-EDD9BA755C6A}"/>
              </a:ext>
            </a:extLst>
          </p:cNvPr>
          <p:cNvSpPr txBox="1">
            <a:spLocks/>
          </p:cNvSpPr>
          <p:nvPr/>
        </p:nvSpPr>
        <p:spPr>
          <a:xfrm>
            <a:off x="457199" y="365489"/>
            <a:ext cx="8229600" cy="7126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kern="0" dirty="0">
                <a:solidFill>
                  <a:schemeClr val="tx2"/>
                </a:solidFill>
                <a:effectLst>
                  <a:outerShdw blurRad="38100" dist="38100" dir="2700000" algn="tl">
                    <a:srgbClr val="000000">
                      <a:alpha val="43137"/>
                    </a:srgbClr>
                  </a:outerShdw>
                </a:effectLst>
              </a:rPr>
              <a:t>Imaging and Microscopy Program</a:t>
            </a:r>
          </a:p>
        </p:txBody>
      </p:sp>
      <p:grpSp>
        <p:nvGrpSpPr>
          <p:cNvPr id="12" name="Group 11">
            <a:extLst>
              <a:ext uri="{FF2B5EF4-FFF2-40B4-BE49-F238E27FC236}">
                <a16:creationId xmlns:a16="http://schemas.microsoft.com/office/drawing/2014/main" id="{EFFB160A-E034-46A5-A13E-E799208BE1C2}"/>
              </a:ext>
            </a:extLst>
          </p:cNvPr>
          <p:cNvGrpSpPr/>
          <p:nvPr/>
        </p:nvGrpSpPr>
        <p:grpSpPr>
          <a:xfrm>
            <a:off x="6972705" y="3838775"/>
            <a:ext cx="1971126" cy="2207363"/>
            <a:chOff x="0" y="4090988"/>
            <a:chExt cx="3810000" cy="3601521"/>
          </a:xfrm>
        </p:grpSpPr>
        <p:pic>
          <p:nvPicPr>
            <p:cNvPr id="13" name="Picture 15">
              <a:extLst>
                <a:ext uri="{FF2B5EF4-FFF2-40B4-BE49-F238E27FC236}">
                  <a16:creationId xmlns:a16="http://schemas.microsoft.com/office/drawing/2014/main" id="{7165D2A1-0106-4EF9-881A-69A32511B5F7}"/>
                </a:ext>
              </a:extLst>
            </p:cNvPr>
            <p:cNvPicPr>
              <a:picLocks noChangeAspect="1"/>
            </p:cNvPicPr>
            <p:nvPr/>
          </p:nvPicPr>
          <p:blipFill>
            <a:blip r:embed="rId4">
              <a:extLst>
                <a:ext uri="{28A0092B-C50C-407E-A947-70E740481C1C}">
                  <a14:useLocalDpi xmlns:a14="http://schemas.microsoft.com/office/drawing/2010/main" val="0"/>
                </a:ext>
              </a:extLst>
            </a:blip>
            <a:srcRect l="25073" t="17023" r="23979" b="21767"/>
            <a:stretch>
              <a:fillRect/>
            </a:stretch>
          </p:blipFill>
          <p:spPr bwMode="auto">
            <a:xfrm>
              <a:off x="0" y="4090988"/>
              <a:ext cx="3810000"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456A6A22-A86D-4538-B27F-BFA7464DEFE8}"/>
                </a:ext>
              </a:extLst>
            </p:cNvPr>
            <p:cNvCxnSpPr/>
            <p:nvPr/>
          </p:nvCxnSpPr>
          <p:spPr>
            <a:xfrm flipH="1">
              <a:off x="333375" y="6508750"/>
              <a:ext cx="5207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64B3F212-683B-4637-AE96-1E9048970B77}"/>
                </a:ext>
              </a:extLst>
            </p:cNvPr>
            <p:cNvSpPr txBox="1">
              <a:spLocks noChangeArrowheads="1"/>
            </p:cNvSpPr>
            <p:nvPr/>
          </p:nvSpPr>
          <p:spPr bwMode="auto">
            <a:xfrm>
              <a:off x="228600" y="4122738"/>
              <a:ext cx="52387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en-US" sz="2800" dirty="0">
                  <a:solidFill>
                    <a:schemeClr val="bg1"/>
                  </a:solidFill>
                </a:rPr>
                <a:t>Pu</a:t>
              </a:r>
            </a:p>
          </p:txBody>
        </p:sp>
        <p:sp>
          <p:nvSpPr>
            <p:cNvPr id="16" name="TextBox 11">
              <a:extLst>
                <a:ext uri="{FF2B5EF4-FFF2-40B4-BE49-F238E27FC236}">
                  <a16:creationId xmlns:a16="http://schemas.microsoft.com/office/drawing/2014/main" id="{CD50C1E7-5091-4AB1-A54F-13E2B3722BD7}"/>
                </a:ext>
              </a:extLst>
            </p:cNvPr>
            <p:cNvSpPr txBox="1">
              <a:spLocks noChangeArrowheads="1"/>
            </p:cNvSpPr>
            <p:nvPr/>
          </p:nvSpPr>
          <p:spPr bwMode="auto">
            <a:xfrm>
              <a:off x="24672" y="6062031"/>
              <a:ext cx="860425" cy="27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en-US" altLang="en-US" sz="1400" b="1" dirty="0">
                  <a:solidFill>
                    <a:schemeClr val="bg1"/>
                  </a:solidFill>
                </a:rPr>
                <a:t>0.5 mm</a:t>
              </a:r>
            </a:p>
          </p:txBody>
        </p:sp>
        <p:sp>
          <p:nvSpPr>
            <p:cNvPr id="17" name="TextBox 2">
              <a:extLst>
                <a:ext uri="{FF2B5EF4-FFF2-40B4-BE49-F238E27FC236}">
                  <a16:creationId xmlns:a16="http://schemas.microsoft.com/office/drawing/2014/main" id="{FACC0B88-CEB0-4437-88EA-AFA646C1819B}"/>
                </a:ext>
              </a:extLst>
            </p:cNvPr>
            <p:cNvSpPr txBox="1">
              <a:spLocks noChangeArrowheads="1"/>
            </p:cNvSpPr>
            <p:nvPr/>
          </p:nvSpPr>
          <p:spPr bwMode="auto">
            <a:xfrm>
              <a:off x="333376" y="7039692"/>
              <a:ext cx="3068089" cy="65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en-US" altLang="en-US" sz="1000" b="1" dirty="0"/>
                <a:t>R. Tappero, P. Northrup</a:t>
              </a:r>
              <a:br>
                <a:rPr lang="en-US" altLang="en-US" sz="1000" b="1" dirty="0"/>
              </a:br>
              <a:r>
                <a:rPr lang="en-US" altLang="en-US" sz="1000" b="1" dirty="0"/>
                <a:t>M. </a:t>
              </a:r>
              <a:r>
                <a:rPr lang="en-US" altLang="en-US" sz="1000" b="1" dirty="0" err="1"/>
                <a:t>Maloubier</a:t>
              </a:r>
              <a:r>
                <a:rPr lang="en-US" altLang="en-US" sz="1000" b="1" dirty="0"/>
                <a:t> &amp; B. Powell </a:t>
              </a:r>
            </a:p>
          </p:txBody>
        </p:sp>
      </p:grpSp>
    </p:spTree>
    <p:extLst>
      <p:ext uri="{BB962C8B-B14F-4D97-AF65-F5344CB8AC3E}">
        <p14:creationId xmlns:p14="http://schemas.microsoft.com/office/powerpoint/2010/main" val="4201096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3566F74C-F84C-4E1C-BFE1-931204FB09AC}"/>
              </a:ext>
            </a:extLst>
          </p:cNvPr>
          <p:cNvSpPr/>
          <p:nvPr/>
        </p:nvSpPr>
        <p:spPr>
          <a:xfrm rot="2498217">
            <a:off x="4804799" y="2390320"/>
            <a:ext cx="1001746" cy="1316382"/>
          </a:xfrm>
          <a:prstGeom prst="ellipse">
            <a:avLst/>
          </a:prstGeom>
          <a:solidFill>
            <a:srgbClr val="F2DCDB">
              <a:alpha val="38039"/>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6" name="Group 55"/>
          <p:cNvGrpSpPr/>
          <p:nvPr/>
        </p:nvGrpSpPr>
        <p:grpSpPr>
          <a:xfrm>
            <a:off x="212643" y="1293223"/>
            <a:ext cx="8004707" cy="5044518"/>
            <a:chOff x="191379" y="1261326"/>
            <a:chExt cx="8004707" cy="5044518"/>
          </a:xfrm>
        </p:grpSpPr>
        <p:sp>
          <p:nvSpPr>
            <p:cNvPr id="50" name="Oval 49"/>
            <p:cNvSpPr/>
            <p:nvPr/>
          </p:nvSpPr>
          <p:spPr>
            <a:xfrm rot="2957509">
              <a:off x="3631998" y="4076977"/>
              <a:ext cx="622452" cy="1537996"/>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645340" y="5539566"/>
              <a:ext cx="1550746" cy="461665"/>
            </a:xfrm>
            <a:prstGeom prst="rect">
              <a:avLst/>
            </a:prstGeom>
            <a:noFill/>
          </p:spPr>
          <p:txBody>
            <a:bodyPr wrap="none" rtlCol="0">
              <a:spAutoFit/>
            </a:bodyPr>
            <a:lstStyle/>
            <a:p>
              <a:r>
                <a:rPr lang="en-US" sz="2400" b="1" dirty="0">
                  <a:solidFill>
                    <a:srgbClr val="FF0000"/>
                  </a:solidFill>
                </a:rPr>
                <a:t>Resolution</a:t>
              </a:r>
            </a:p>
          </p:txBody>
        </p:sp>
        <p:sp>
          <p:nvSpPr>
            <p:cNvPr id="15" name="TextBox 14"/>
            <p:cNvSpPr txBox="1"/>
            <p:nvPr/>
          </p:nvSpPr>
          <p:spPr>
            <a:xfrm>
              <a:off x="1343887" y="1261326"/>
              <a:ext cx="1839093" cy="461665"/>
            </a:xfrm>
            <a:prstGeom prst="rect">
              <a:avLst/>
            </a:prstGeom>
            <a:noFill/>
          </p:spPr>
          <p:txBody>
            <a:bodyPr wrap="none" rtlCol="0">
              <a:spAutoFit/>
            </a:bodyPr>
            <a:lstStyle/>
            <a:p>
              <a:r>
                <a:rPr lang="en-US" sz="2400" b="1" dirty="0">
                  <a:solidFill>
                    <a:srgbClr val="0000FF"/>
                  </a:solidFill>
                </a:rPr>
                <a:t>Field of View</a:t>
              </a:r>
            </a:p>
          </p:txBody>
        </p:sp>
        <p:sp>
          <p:nvSpPr>
            <p:cNvPr id="20" name="Right Arrow 19"/>
            <p:cNvSpPr/>
            <p:nvPr/>
          </p:nvSpPr>
          <p:spPr>
            <a:xfrm>
              <a:off x="1243999" y="5635260"/>
              <a:ext cx="5326913" cy="308343"/>
            </a:xfrm>
            <a:prstGeom prst="rightArrow">
              <a:avLst>
                <a:gd name="adj1" fmla="val 50000"/>
                <a:gd name="adj2" fmla="val 91176"/>
              </a:avLst>
            </a:prstGeom>
            <a:solidFill>
              <a:schemeClr val="accent2">
                <a:lumMod val="40000"/>
                <a:lumOff val="60000"/>
              </a:schemeClr>
            </a:solidFill>
            <a:ln>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flipV="1">
              <a:off x="999452" y="1552357"/>
              <a:ext cx="340242" cy="409353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094607" y="5936512"/>
              <a:ext cx="777777" cy="369332"/>
            </a:xfrm>
            <a:prstGeom prst="rect">
              <a:avLst/>
            </a:prstGeom>
            <a:noFill/>
          </p:spPr>
          <p:txBody>
            <a:bodyPr wrap="none" rtlCol="0">
              <a:spAutoFit/>
            </a:bodyPr>
            <a:lstStyle/>
            <a:p>
              <a:r>
                <a:rPr lang="en-US" dirty="0"/>
                <a:t>10 nm</a:t>
              </a:r>
            </a:p>
          </p:txBody>
        </p:sp>
        <p:sp>
          <p:nvSpPr>
            <p:cNvPr id="23" name="TextBox 22"/>
            <p:cNvSpPr txBox="1"/>
            <p:nvPr/>
          </p:nvSpPr>
          <p:spPr>
            <a:xfrm>
              <a:off x="3044449" y="5936512"/>
              <a:ext cx="894797" cy="369332"/>
            </a:xfrm>
            <a:prstGeom prst="rect">
              <a:avLst/>
            </a:prstGeom>
            <a:noFill/>
          </p:spPr>
          <p:txBody>
            <a:bodyPr wrap="none" rtlCol="0">
              <a:spAutoFit/>
            </a:bodyPr>
            <a:lstStyle/>
            <a:p>
              <a:r>
                <a:rPr lang="en-US" dirty="0"/>
                <a:t>100 nm</a:t>
              </a:r>
            </a:p>
          </p:txBody>
        </p:sp>
        <p:sp>
          <p:nvSpPr>
            <p:cNvPr id="30" name="TextBox 29"/>
            <p:cNvSpPr txBox="1"/>
            <p:nvPr/>
          </p:nvSpPr>
          <p:spPr>
            <a:xfrm>
              <a:off x="4228205" y="5936512"/>
              <a:ext cx="660758" cy="369332"/>
            </a:xfrm>
            <a:prstGeom prst="rect">
              <a:avLst/>
            </a:prstGeom>
            <a:noFill/>
          </p:spPr>
          <p:txBody>
            <a:bodyPr wrap="none" rtlCol="0">
              <a:spAutoFit/>
            </a:bodyPr>
            <a:lstStyle/>
            <a:p>
              <a:r>
                <a:rPr lang="en-US" dirty="0"/>
                <a:t>1 um</a:t>
              </a:r>
            </a:p>
          </p:txBody>
        </p:sp>
        <p:sp>
          <p:nvSpPr>
            <p:cNvPr id="31" name="TextBox 30"/>
            <p:cNvSpPr txBox="1"/>
            <p:nvPr/>
          </p:nvSpPr>
          <p:spPr>
            <a:xfrm>
              <a:off x="5348168" y="5936512"/>
              <a:ext cx="777777" cy="369332"/>
            </a:xfrm>
            <a:prstGeom prst="rect">
              <a:avLst/>
            </a:prstGeom>
            <a:noFill/>
          </p:spPr>
          <p:txBody>
            <a:bodyPr wrap="none" rtlCol="0">
              <a:spAutoFit/>
            </a:bodyPr>
            <a:lstStyle/>
            <a:p>
              <a:r>
                <a:rPr lang="en-US" dirty="0"/>
                <a:t>10 um</a:t>
              </a:r>
            </a:p>
          </p:txBody>
        </p:sp>
        <p:sp>
          <p:nvSpPr>
            <p:cNvPr id="32" name="TextBox 31"/>
            <p:cNvSpPr txBox="1"/>
            <p:nvPr/>
          </p:nvSpPr>
          <p:spPr>
            <a:xfrm>
              <a:off x="370915" y="4999535"/>
              <a:ext cx="777777" cy="369332"/>
            </a:xfrm>
            <a:prstGeom prst="rect">
              <a:avLst/>
            </a:prstGeom>
            <a:noFill/>
          </p:spPr>
          <p:txBody>
            <a:bodyPr wrap="none" rtlCol="0">
              <a:spAutoFit/>
            </a:bodyPr>
            <a:lstStyle/>
            <a:p>
              <a:r>
                <a:rPr lang="en-US" dirty="0"/>
                <a:t>10 um</a:t>
              </a:r>
            </a:p>
          </p:txBody>
        </p:sp>
        <p:sp>
          <p:nvSpPr>
            <p:cNvPr id="33" name="TextBox 32"/>
            <p:cNvSpPr txBox="1"/>
            <p:nvPr/>
          </p:nvSpPr>
          <p:spPr>
            <a:xfrm>
              <a:off x="253895" y="4300919"/>
              <a:ext cx="894797" cy="369332"/>
            </a:xfrm>
            <a:prstGeom prst="rect">
              <a:avLst/>
            </a:prstGeom>
            <a:noFill/>
          </p:spPr>
          <p:txBody>
            <a:bodyPr wrap="none" rtlCol="0">
              <a:spAutoFit/>
            </a:bodyPr>
            <a:lstStyle/>
            <a:p>
              <a:r>
                <a:rPr lang="en-US" dirty="0"/>
                <a:t>100 um</a:t>
              </a:r>
            </a:p>
          </p:txBody>
        </p:sp>
        <p:sp>
          <p:nvSpPr>
            <p:cNvPr id="34" name="TextBox 33"/>
            <p:cNvSpPr txBox="1"/>
            <p:nvPr/>
          </p:nvSpPr>
          <p:spPr>
            <a:xfrm>
              <a:off x="425417" y="3551276"/>
              <a:ext cx="723275" cy="369332"/>
            </a:xfrm>
            <a:prstGeom prst="rect">
              <a:avLst/>
            </a:prstGeom>
            <a:noFill/>
          </p:spPr>
          <p:txBody>
            <a:bodyPr wrap="none" rtlCol="0">
              <a:spAutoFit/>
            </a:bodyPr>
            <a:lstStyle/>
            <a:p>
              <a:r>
                <a:rPr lang="en-US" dirty="0"/>
                <a:t>1 mm</a:t>
              </a:r>
            </a:p>
          </p:txBody>
        </p:sp>
        <p:sp>
          <p:nvSpPr>
            <p:cNvPr id="35" name="TextBox 34"/>
            <p:cNvSpPr txBox="1"/>
            <p:nvPr/>
          </p:nvSpPr>
          <p:spPr>
            <a:xfrm>
              <a:off x="308397" y="2799909"/>
              <a:ext cx="840295" cy="369332"/>
            </a:xfrm>
            <a:prstGeom prst="rect">
              <a:avLst/>
            </a:prstGeom>
            <a:noFill/>
          </p:spPr>
          <p:txBody>
            <a:bodyPr wrap="none" rtlCol="0">
              <a:spAutoFit/>
            </a:bodyPr>
            <a:lstStyle/>
            <a:p>
              <a:r>
                <a:rPr lang="en-US" dirty="0"/>
                <a:t>10 mm</a:t>
              </a:r>
            </a:p>
          </p:txBody>
        </p:sp>
        <p:sp>
          <p:nvSpPr>
            <p:cNvPr id="36" name="TextBox 35"/>
            <p:cNvSpPr txBox="1"/>
            <p:nvPr/>
          </p:nvSpPr>
          <p:spPr>
            <a:xfrm>
              <a:off x="191379" y="2006010"/>
              <a:ext cx="957313" cy="369332"/>
            </a:xfrm>
            <a:prstGeom prst="rect">
              <a:avLst/>
            </a:prstGeom>
            <a:noFill/>
          </p:spPr>
          <p:txBody>
            <a:bodyPr wrap="none" rtlCol="0">
              <a:spAutoFit/>
            </a:bodyPr>
            <a:lstStyle/>
            <a:p>
              <a:r>
                <a:rPr lang="en-US" dirty="0"/>
                <a:t>100 mm</a:t>
              </a:r>
            </a:p>
          </p:txBody>
        </p:sp>
        <p:sp>
          <p:nvSpPr>
            <p:cNvPr id="37" name="Oval 36"/>
            <p:cNvSpPr/>
            <p:nvPr/>
          </p:nvSpPr>
          <p:spPr>
            <a:xfrm rot="4468811">
              <a:off x="2229133" y="4428626"/>
              <a:ext cx="466613" cy="156496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Box 37"/>
            <p:cNvSpPr txBox="1"/>
            <p:nvPr/>
          </p:nvSpPr>
          <p:spPr>
            <a:xfrm>
              <a:off x="1236914" y="5936512"/>
              <a:ext cx="660758" cy="369332"/>
            </a:xfrm>
            <a:prstGeom prst="rect">
              <a:avLst/>
            </a:prstGeom>
            <a:noFill/>
          </p:spPr>
          <p:txBody>
            <a:bodyPr wrap="none" rtlCol="0">
              <a:spAutoFit/>
            </a:bodyPr>
            <a:lstStyle/>
            <a:p>
              <a:r>
                <a:rPr lang="en-US" dirty="0"/>
                <a:t>1 nm</a:t>
              </a:r>
            </a:p>
          </p:txBody>
        </p:sp>
        <p:sp>
          <p:nvSpPr>
            <p:cNvPr id="39" name="Oval 38"/>
            <p:cNvSpPr/>
            <p:nvPr/>
          </p:nvSpPr>
          <p:spPr>
            <a:xfrm rot="1184005">
              <a:off x="2693914" y="4284888"/>
              <a:ext cx="763762" cy="1219579"/>
            </a:xfrm>
            <a:prstGeom prst="ellipse">
              <a:avLst/>
            </a:prstGeom>
            <a:solidFill>
              <a:srgbClr val="F2DCDB">
                <a:alpha val="38039"/>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rot="1901893">
              <a:off x="4372347" y="3755619"/>
              <a:ext cx="565371" cy="1363308"/>
            </a:xfrm>
            <a:prstGeom prst="ellipse">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rot="2194113">
              <a:off x="4953062" y="3476415"/>
              <a:ext cx="580061" cy="1478073"/>
            </a:xfrm>
            <a:prstGeom prst="ellipse">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1956385" y="5029201"/>
              <a:ext cx="736099" cy="461665"/>
            </a:xfrm>
            <a:prstGeom prst="rect">
              <a:avLst/>
            </a:prstGeom>
            <a:noFill/>
          </p:spPr>
          <p:txBody>
            <a:bodyPr wrap="none" rtlCol="0">
              <a:spAutoFit/>
            </a:bodyPr>
            <a:lstStyle/>
            <a:p>
              <a:r>
                <a:rPr lang="en-US" sz="2400" dirty="0">
                  <a:solidFill>
                    <a:srgbClr val="0000FF"/>
                  </a:solidFill>
                </a:rPr>
                <a:t>HXN</a:t>
              </a:r>
            </a:p>
          </p:txBody>
        </p:sp>
        <p:sp>
          <p:nvSpPr>
            <p:cNvPr id="43" name="TextBox 42"/>
            <p:cNvSpPr txBox="1"/>
            <p:nvPr/>
          </p:nvSpPr>
          <p:spPr>
            <a:xfrm>
              <a:off x="2794229" y="4606430"/>
              <a:ext cx="559640" cy="461665"/>
            </a:xfrm>
            <a:prstGeom prst="rect">
              <a:avLst/>
            </a:prstGeom>
            <a:noFill/>
          </p:spPr>
          <p:txBody>
            <a:bodyPr wrap="none" rtlCol="0">
              <a:spAutoFit/>
            </a:bodyPr>
            <a:lstStyle/>
            <a:p>
              <a:r>
                <a:rPr lang="en-US" sz="2400" dirty="0">
                  <a:solidFill>
                    <a:srgbClr val="FF0000"/>
                  </a:solidFill>
                </a:rPr>
                <a:t>FXI</a:t>
              </a:r>
            </a:p>
          </p:txBody>
        </p:sp>
        <p:sp>
          <p:nvSpPr>
            <p:cNvPr id="44" name="TextBox 43"/>
            <p:cNvSpPr txBox="1"/>
            <p:nvPr/>
          </p:nvSpPr>
          <p:spPr>
            <a:xfrm rot="17454765">
              <a:off x="4273373" y="4262138"/>
              <a:ext cx="652743" cy="461665"/>
            </a:xfrm>
            <a:prstGeom prst="rect">
              <a:avLst/>
            </a:prstGeom>
            <a:noFill/>
          </p:spPr>
          <p:txBody>
            <a:bodyPr wrap="square" rtlCol="0">
              <a:spAutoFit/>
            </a:bodyPr>
            <a:lstStyle/>
            <a:p>
              <a:r>
                <a:rPr lang="en-US" sz="2400" dirty="0">
                  <a:solidFill>
                    <a:srgbClr val="0000FF"/>
                  </a:solidFill>
                </a:rPr>
                <a:t>SRX</a:t>
              </a:r>
            </a:p>
          </p:txBody>
        </p:sp>
        <p:sp>
          <p:nvSpPr>
            <p:cNvPr id="45" name="TextBox 44"/>
            <p:cNvSpPr txBox="1"/>
            <p:nvPr/>
          </p:nvSpPr>
          <p:spPr>
            <a:xfrm rot="19101854">
              <a:off x="4968638" y="3748635"/>
              <a:ext cx="748923" cy="461665"/>
            </a:xfrm>
            <a:prstGeom prst="rect">
              <a:avLst/>
            </a:prstGeom>
            <a:noFill/>
          </p:spPr>
          <p:txBody>
            <a:bodyPr wrap="none" rtlCol="0">
              <a:spAutoFit/>
            </a:bodyPr>
            <a:lstStyle/>
            <a:p>
              <a:r>
                <a:rPr lang="en-US" sz="2400" dirty="0">
                  <a:solidFill>
                    <a:srgbClr val="0000FF"/>
                  </a:solidFill>
                </a:rPr>
                <a:t>XFM</a:t>
              </a:r>
            </a:p>
          </p:txBody>
        </p:sp>
        <p:sp>
          <p:nvSpPr>
            <p:cNvPr id="46" name="Oval 45"/>
            <p:cNvSpPr/>
            <p:nvPr/>
          </p:nvSpPr>
          <p:spPr>
            <a:xfrm rot="2830993">
              <a:off x="5135360" y="3892748"/>
              <a:ext cx="583107" cy="1215357"/>
            </a:xfrm>
            <a:prstGeom prst="ellipse">
              <a:avLst/>
            </a:prstGeom>
            <a:solidFill>
              <a:srgbClr val="D7E4BD">
                <a:alpha val="3607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rot="18855951">
              <a:off x="5104835" y="4240265"/>
              <a:ext cx="624082" cy="461665"/>
            </a:xfrm>
            <a:prstGeom prst="rect">
              <a:avLst/>
            </a:prstGeom>
            <a:noFill/>
          </p:spPr>
          <p:txBody>
            <a:bodyPr wrap="none" rtlCol="0">
              <a:spAutoFit/>
            </a:bodyPr>
            <a:lstStyle/>
            <a:p>
              <a:r>
                <a:rPr lang="en-US" sz="2400" dirty="0">
                  <a:solidFill>
                    <a:srgbClr val="008000"/>
                  </a:solidFill>
                </a:rPr>
                <a:t>TES</a:t>
              </a:r>
              <a:endParaRPr lang="en-US" dirty="0">
                <a:solidFill>
                  <a:srgbClr val="008000"/>
                </a:solidFill>
              </a:endParaRPr>
            </a:p>
          </p:txBody>
        </p:sp>
        <p:sp>
          <p:nvSpPr>
            <p:cNvPr id="49" name="TextBox 48"/>
            <p:cNvSpPr txBox="1"/>
            <p:nvPr/>
          </p:nvSpPr>
          <p:spPr>
            <a:xfrm>
              <a:off x="4952763" y="2675002"/>
              <a:ext cx="688009" cy="461665"/>
            </a:xfrm>
            <a:prstGeom prst="rect">
              <a:avLst/>
            </a:prstGeom>
            <a:noFill/>
          </p:spPr>
          <p:txBody>
            <a:bodyPr wrap="none" rtlCol="0">
              <a:spAutoFit/>
            </a:bodyPr>
            <a:lstStyle/>
            <a:p>
              <a:r>
                <a:rPr lang="en-US" sz="2400" dirty="0">
                  <a:solidFill>
                    <a:srgbClr val="FF0000"/>
                  </a:solidFill>
                </a:rPr>
                <a:t>HEX</a:t>
              </a:r>
              <a:endParaRPr lang="en-US" dirty="0">
                <a:solidFill>
                  <a:srgbClr val="FF0000"/>
                </a:solidFill>
              </a:endParaRPr>
            </a:p>
          </p:txBody>
        </p:sp>
      </p:grpSp>
      <p:sp>
        <p:nvSpPr>
          <p:cNvPr id="51" name="TextBox 50">
            <a:extLst>
              <a:ext uri="{FF2B5EF4-FFF2-40B4-BE49-F238E27FC236}">
                <a16:creationId xmlns:a16="http://schemas.microsoft.com/office/drawing/2014/main" id="{B1B180EC-3B3C-49A5-8B49-729197B30665}"/>
              </a:ext>
            </a:extLst>
          </p:cNvPr>
          <p:cNvSpPr txBox="1"/>
          <p:nvPr/>
        </p:nvSpPr>
        <p:spPr>
          <a:xfrm rot="19345497">
            <a:off x="3399531" y="4408717"/>
            <a:ext cx="1480942" cy="707886"/>
          </a:xfrm>
          <a:prstGeom prst="rect">
            <a:avLst/>
          </a:prstGeom>
          <a:noFill/>
        </p:spPr>
        <p:txBody>
          <a:bodyPr wrap="square" rtlCol="0">
            <a:spAutoFit/>
          </a:bodyPr>
          <a:lstStyle/>
          <a:p>
            <a:r>
              <a:rPr lang="en-US" sz="2400" dirty="0">
                <a:solidFill>
                  <a:srgbClr val="0000FF"/>
                </a:solidFill>
              </a:rPr>
              <a:t>SRX </a:t>
            </a:r>
            <a:r>
              <a:rPr lang="en-US" sz="1600" dirty="0">
                <a:solidFill>
                  <a:srgbClr val="0000FF"/>
                </a:solidFill>
              </a:rPr>
              <a:t>Upgraded</a:t>
            </a:r>
          </a:p>
        </p:txBody>
      </p:sp>
      <p:sp>
        <p:nvSpPr>
          <p:cNvPr id="3" name="TextBox 2">
            <a:extLst>
              <a:ext uri="{FF2B5EF4-FFF2-40B4-BE49-F238E27FC236}">
                <a16:creationId xmlns:a16="http://schemas.microsoft.com/office/drawing/2014/main" id="{20F25DB0-A48D-4438-B57A-2A823C610635}"/>
              </a:ext>
            </a:extLst>
          </p:cNvPr>
          <p:cNvSpPr txBox="1"/>
          <p:nvPr/>
        </p:nvSpPr>
        <p:spPr>
          <a:xfrm>
            <a:off x="5977432" y="1786269"/>
            <a:ext cx="2427331" cy="1231106"/>
          </a:xfrm>
          <a:prstGeom prst="rect">
            <a:avLst/>
          </a:prstGeom>
          <a:noFill/>
        </p:spPr>
        <p:txBody>
          <a:bodyPr wrap="none" rtlCol="0">
            <a:spAutoFit/>
          </a:bodyPr>
          <a:lstStyle/>
          <a:p>
            <a:r>
              <a:rPr lang="en-US" sz="2000" b="1" dirty="0">
                <a:solidFill>
                  <a:srgbClr val="0000FF"/>
                </a:solidFill>
              </a:rPr>
              <a:t>Scanning Microscopy</a:t>
            </a:r>
          </a:p>
          <a:p>
            <a:pPr marL="285750" indent="-285750">
              <a:buFont typeface="Arial" panose="020B0604020202020204" pitchFamily="34" charset="0"/>
              <a:buChar char="•"/>
            </a:pPr>
            <a:r>
              <a:rPr lang="en-US" dirty="0"/>
              <a:t>10-500 nm/2-20 </a:t>
            </a:r>
            <a:r>
              <a:rPr lang="en-US" dirty="0" err="1"/>
              <a:t>keV</a:t>
            </a:r>
            <a:endParaRPr lang="en-US" dirty="0"/>
          </a:p>
          <a:p>
            <a:pPr marL="285750" indent="-285750">
              <a:buFont typeface="Arial" panose="020B0604020202020204" pitchFamily="34" charset="0"/>
              <a:buChar char="•"/>
            </a:pPr>
            <a:r>
              <a:rPr lang="en-US" dirty="0"/>
              <a:t>operando imaging</a:t>
            </a:r>
          </a:p>
          <a:p>
            <a:pPr marL="285750" indent="-285750">
              <a:buFont typeface="Arial" panose="020B0604020202020204" pitchFamily="34" charset="0"/>
              <a:buChar char="•"/>
            </a:pPr>
            <a:r>
              <a:rPr lang="en-US" dirty="0"/>
              <a:t>Cryogenic  imaging</a:t>
            </a:r>
          </a:p>
        </p:txBody>
      </p:sp>
      <p:sp>
        <p:nvSpPr>
          <p:cNvPr id="55" name="TextBox 54">
            <a:extLst>
              <a:ext uri="{FF2B5EF4-FFF2-40B4-BE49-F238E27FC236}">
                <a16:creationId xmlns:a16="http://schemas.microsoft.com/office/drawing/2014/main" id="{872037CB-5FE3-4515-BE89-15040C94E5CF}"/>
              </a:ext>
            </a:extLst>
          </p:cNvPr>
          <p:cNvSpPr txBox="1"/>
          <p:nvPr/>
        </p:nvSpPr>
        <p:spPr>
          <a:xfrm>
            <a:off x="5949080" y="3491024"/>
            <a:ext cx="3315203" cy="1508105"/>
          </a:xfrm>
          <a:prstGeom prst="rect">
            <a:avLst/>
          </a:prstGeom>
          <a:noFill/>
        </p:spPr>
        <p:txBody>
          <a:bodyPr wrap="none" rtlCol="0">
            <a:spAutoFit/>
          </a:bodyPr>
          <a:lstStyle/>
          <a:p>
            <a:r>
              <a:rPr lang="en-US" sz="2000" b="1" dirty="0">
                <a:solidFill>
                  <a:srgbClr val="0000FF"/>
                </a:solidFill>
              </a:rPr>
              <a:t>Full-field Microscopy</a:t>
            </a:r>
          </a:p>
          <a:p>
            <a:pPr marL="285750" indent="-285750">
              <a:buFont typeface="Arial" panose="020B0604020202020204" pitchFamily="34" charset="0"/>
              <a:buChar char="•"/>
            </a:pPr>
            <a:r>
              <a:rPr lang="en-US" dirty="0"/>
              <a:t>~1 um/10~30 </a:t>
            </a:r>
            <a:r>
              <a:rPr lang="en-US" dirty="0" err="1"/>
              <a:t>keV</a:t>
            </a:r>
            <a:endParaRPr lang="en-US" dirty="0"/>
          </a:p>
          <a:p>
            <a:pPr marL="285750" indent="-285750">
              <a:buFont typeface="Arial" panose="020B0604020202020204" pitchFamily="34" charset="0"/>
              <a:buChar char="•"/>
            </a:pPr>
            <a:r>
              <a:rPr lang="en-US" dirty="0"/>
              <a:t>High speed 3D imaging</a:t>
            </a:r>
          </a:p>
          <a:p>
            <a:pPr marL="285750" indent="-285750">
              <a:buFont typeface="Arial" panose="020B0604020202020204" pitchFamily="34" charset="0"/>
              <a:buChar char="•"/>
            </a:pPr>
            <a:r>
              <a:rPr lang="en-US" dirty="0"/>
              <a:t>White beam (speed)</a:t>
            </a:r>
          </a:p>
          <a:p>
            <a:pPr marL="285750" indent="-285750">
              <a:buFont typeface="Arial" panose="020B0604020202020204" pitchFamily="34" charset="0"/>
              <a:buChar char="•"/>
            </a:pPr>
            <a:r>
              <a:rPr lang="en-US" dirty="0"/>
              <a:t>Mono beam (phase-contrast)  </a:t>
            </a:r>
          </a:p>
        </p:txBody>
      </p:sp>
      <p:sp>
        <p:nvSpPr>
          <p:cNvPr id="48" name="Footer Placeholder 3">
            <a:extLst>
              <a:ext uri="{FF2B5EF4-FFF2-40B4-BE49-F238E27FC236}">
                <a16:creationId xmlns:a16="http://schemas.microsoft.com/office/drawing/2014/main" id="{55CF6B37-F0EE-4340-8F7B-D9A5A81436E4}"/>
              </a:ext>
            </a:extLst>
          </p:cNvPr>
          <p:cNvSpPr>
            <a:spLocks noGrp="1"/>
          </p:cNvSpPr>
          <p:nvPr>
            <p:ph type="ftr" sz="quarter" idx="3"/>
          </p:nvPr>
        </p:nvSpPr>
        <p:spPr>
          <a:xfrm>
            <a:off x="4357868" y="6406587"/>
            <a:ext cx="428263" cy="451413"/>
          </a:xfrm>
        </p:spPr>
        <p:txBody>
          <a:bodyPr/>
          <a:lstStyle/>
          <a:p>
            <a:fld id="{F2E5D06D-0BE4-B843-8370-FB88EDC7364A}" type="slidenum">
              <a:rPr lang="en-US" smtClean="0"/>
              <a:pPr/>
              <a:t>8</a:t>
            </a:fld>
            <a:endParaRPr lang="en-US" dirty="0"/>
          </a:p>
        </p:txBody>
      </p:sp>
      <p:sp>
        <p:nvSpPr>
          <p:cNvPr id="57" name="Title 1">
            <a:extLst>
              <a:ext uri="{FF2B5EF4-FFF2-40B4-BE49-F238E27FC236}">
                <a16:creationId xmlns:a16="http://schemas.microsoft.com/office/drawing/2014/main" id="{A25E45E0-7B88-47A4-A7B9-66D68949E75D}"/>
              </a:ext>
            </a:extLst>
          </p:cNvPr>
          <p:cNvSpPr txBox="1">
            <a:spLocks/>
          </p:cNvSpPr>
          <p:nvPr/>
        </p:nvSpPr>
        <p:spPr>
          <a:xfrm>
            <a:off x="457199" y="365489"/>
            <a:ext cx="8229600" cy="7126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kern="0" dirty="0">
                <a:solidFill>
                  <a:schemeClr val="tx2"/>
                </a:solidFill>
                <a:effectLst>
                  <a:outerShdw blurRad="38100" dist="38100" dir="2700000" algn="tl">
                    <a:srgbClr val="000000">
                      <a:alpha val="43137"/>
                    </a:srgbClr>
                  </a:outerShdw>
                </a:effectLst>
              </a:rPr>
              <a:t>Imaging and Microscopy Program</a:t>
            </a:r>
          </a:p>
        </p:txBody>
      </p:sp>
    </p:spTree>
    <p:extLst>
      <p:ext uri="{BB962C8B-B14F-4D97-AF65-F5344CB8AC3E}">
        <p14:creationId xmlns:p14="http://schemas.microsoft.com/office/powerpoint/2010/main" val="3405307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07941" y="128896"/>
            <a:ext cx="8926784" cy="917575"/>
          </a:xfrm>
          <a:effectLst/>
        </p:spPr>
        <p:txBody>
          <a:bodyPr>
            <a:normAutofit fontScale="90000"/>
          </a:bodyPr>
          <a:lstStyle/>
          <a:p>
            <a:pPr>
              <a:defRPr/>
            </a:pPr>
            <a:r>
              <a:rPr lang="en-US" altLang="en-US" sz="3600" b="1" u="none" dirty="0">
                <a:effectLst>
                  <a:outerShdw blurRad="38100" dist="38100" dir="2700000" algn="tl">
                    <a:srgbClr val="000000">
                      <a:alpha val="43137"/>
                    </a:srgbClr>
                  </a:outerShdw>
                </a:effectLst>
                <a:latin typeface="+mj-lt"/>
              </a:rPr>
              <a:t>Award-winning, World-leading Hard X-ray </a:t>
            </a:r>
            <a:r>
              <a:rPr lang="en-US" altLang="en-US" sz="3600" b="1" u="none" dirty="0" err="1">
                <a:effectLst>
                  <a:outerShdw blurRad="38100" dist="38100" dir="2700000" algn="tl">
                    <a:srgbClr val="000000">
                      <a:alpha val="43137"/>
                    </a:srgbClr>
                  </a:outerShdw>
                </a:effectLst>
                <a:latin typeface="+mj-lt"/>
              </a:rPr>
              <a:t>Nanoprobe</a:t>
            </a:r>
            <a:r>
              <a:rPr lang="en-US" altLang="en-US" sz="3600" b="1" u="none" dirty="0">
                <a:effectLst>
                  <a:outerShdw blurRad="38100" dist="38100" dir="2700000" algn="tl">
                    <a:srgbClr val="000000">
                      <a:alpha val="43137"/>
                    </a:srgbClr>
                  </a:outerShdw>
                </a:effectLst>
                <a:latin typeface="+mj-lt"/>
              </a:rPr>
              <a:t> (HXN) at &lt; 10 nm Spatial Resolution</a:t>
            </a:r>
          </a:p>
        </p:txBody>
      </p:sp>
      <p:pic>
        <p:nvPicPr>
          <p:cNvPr id="17412" name="Picture 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081" y="1581251"/>
            <a:ext cx="2484859" cy="26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17"/>
          <p:cNvSpPr txBox="1">
            <a:spLocks noChangeArrowheads="1"/>
          </p:cNvSpPr>
          <p:nvPr/>
        </p:nvSpPr>
        <p:spPr bwMode="auto">
          <a:xfrm>
            <a:off x="351130" y="1283419"/>
            <a:ext cx="2107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0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solidFill>
                  <a:schemeClr val="accent1"/>
                </a:solidFill>
                <a:latin typeface="+mj-lt"/>
                <a:ea typeface="Osaka"/>
              </a:rPr>
              <a:t>HXN: 12 </a:t>
            </a:r>
            <a:r>
              <a:rPr lang="en-US" altLang="en-US" sz="1600" b="1" dirty="0" err="1">
                <a:solidFill>
                  <a:schemeClr val="accent1"/>
                </a:solidFill>
                <a:latin typeface="+mj-lt"/>
                <a:ea typeface="Osaka"/>
              </a:rPr>
              <a:t>keV</a:t>
            </a:r>
            <a:r>
              <a:rPr lang="en-US" altLang="en-US" sz="1600" b="1" dirty="0">
                <a:solidFill>
                  <a:schemeClr val="accent1"/>
                </a:solidFill>
                <a:latin typeface="+mj-lt"/>
                <a:ea typeface="Osaka"/>
              </a:rPr>
              <a:t> @ 50 mA </a:t>
            </a:r>
          </a:p>
        </p:txBody>
      </p:sp>
      <p:pic>
        <p:nvPicPr>
          <p:cNvPr id="12" name="Picture 11" descr="NSLS-II Review Presentation_rev042015_ver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318836" y="4483820"/>
            <a:ext cx="3695051" cy="173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1534887" y="4756872"/>
            <a:ext cx="1176309" cy="9021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013482" y="5289697"/>
            <a:ext cx="609462" cy="369332"/>
          </a:xfrm>
          <a:prstGeom prst="rect">
            <a:avLst/>
          </a:prstGeom>
          <a:noFill/>
        </p:spPr>
        <p:txBody>
          <a:bodyPr wrap="none" rtlCol="0">
            <a:spAutoFit/>
          </a:bodyPr>
          <a:lstStyle/>
          <a:p>
            <a:r>
              <a:rPr lang="en-US" b="1" dirty="0" err="1">
                <a:solidFill>
                  <a:srgbClr val="FF0000"/>
                </a:solidFill>
              </a:rPr>
              <a:t>HXN</a:t>
            </a:r>
            <a:endParaRPr lang="en-US" b="1" dirty="0">
              <a:solidFill>
                <a:srgbClr val="FF0000"/>
              </a:solidFill>
            </a:endParaRPr>
          </a:p>
        </p:txBody>
      </p:sp>
      <p:sp>
        <p:nvSpPr>
          <p:cNvPr id="2" name="TextBox 1"/>
          <p:cNvSpPr txBox="1"/>
          <p:nvPr/>
        </p:nvSpPr>
        <p:spPr>
          <a:xfrm rot="19337229">
            <a:off x="1589128" y="5122844"/>
            <a:ext cx="1311578" cy="338554"/>
          </a:xfrm>
          <a:prstGeom prst="rect">
            <a:avLst/>
          </a:prstGeom>
          <a:noFill/>
        </p:spPr>
        <p:txBody>
          <a:bodyPr wrap="none" rtlCol="0">
            <a:spAutoFit/>
          </a:bodyPr>
          <a:lstStyle/>
          <a:p>
            <a:r>
              <a:rPr lang="en-US" sz="1600" dirty="0">
                <a:solidFill>
                  <a:srgbClr val="FF0000"/>
                </a:solidFill>
              </a:rPr>
              <a:t>110m long BL</a:t>
            </a:r>
          </a:p>
        </p:txBody>
      </p:sp>
      <p:grpSp>
        <p:nvGrpSpPr>
          <p:cNvPr id="13" name="Group 12"/>
          <p:cNvGrpSpPr/>
          <p:nvPr/>
        </p:nvGrpSpPr>
        <p:grpSpPr>
          <a:xfrm>
            <a:off x="3220103" y="1430375"/>
            <a:ext cx="2791348" cy="2928756"/>
            <a:chOff x="5938919" y="1480277"/>
            <a:chExt cx="2791348" cy="2928756"/>
          </a:xfrm>
        </p:grpSpPr>
        <p:pic>
          <p:nvPicPr>
            <p:cNvPr id="24" name="Picture 2" descr="Yong Chu and Evgeny Nazaretsk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38919" y="1480277"/>
              <a:ext cx="2746020" cy="1830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EVGENY\PRESENTATIONS\2015\R&amp;D\PHOTOS\D1590115.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5654" y="3372837"/>
              <a:ext cx="1233061" cy="986294"/>
            </a:xfrm>
            <a:prstGeom prst="rect">
              <a:avLst/>
            </a:prstGeom>
            <a:solidFill>
              <a:schemeClr val="bg1"/>
            </a:solidFill>
            <a:ln w="19050">
              <a:solidFill>
                <a:schemeClr val="bg1"/>
              </a:solidFill>
              <a:miter lim="800000"/>
              <a:headEnd/>
              <a:tailEnd/>
            </a:ln>
          </p:spPr>
        </p:pic>
        <p:sp>
          <p:nvSpPr>
            <p:cNvPr id="26" name="TextBox 25"/>
            <p:cNvSpPr txBox="1"/>
            <p:nvPr/>
          </p:nvSpPr>
          <p:spPr>
            <a:xfrm>
              <a:off x="5964287" y="4116645"/>
              <a:ext cx="1313501" cy="292388"/>
            </a:xfrm>
            <a:prstGeom prst="rect">
              <a:avLst/>
            </a:prstGeom>
            <a:noFill/>
          </p:spPr>
          <p:txBody>
            <a:bodyPr wrap="none" rtlCol="0">
              <a:spAutoFit/>
            </a:bodyPr>
            <a:lstStyle/>
            <a:p>
              <a:pPr algn="ctr"/>
              <a:r>
                <a:rPr lang="en-US" sz="1300" b="1" dirty="0">
                  <a:solidFill>
                    <a:schemeClr val="bg1"/>
                  </a:solidFill>
                </a:rPr>
                <a:t>MLL Microscope</a:t>
              </a:r>
            </a:p>
          </p:txBody>
        </p:sp>
        <p:grpSp>
          <p:nvGrpSpPr>
            <p:cNvPr id="3" name="Group 2"/>
            <p:cNvGrpSpPr/>
            <p:nvPr/>
          </p:nvGrpSpPr>
          <p:grpSpPr>
            <a:xfrm>
              <a:off x="7520952" y="3216397"/>
              <a:ext cx="1209315" cy="1142734"/>
              <a:chOff x="5927769" y="3206604"/>
              <a:chExt cx="1313875" cy="1241537"/>
            </a:xfrm>
          </p:grpSpPr>
          <p:pic>
            <p:nvPicPr>
              <p:cNvPr id="27"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927769" y="3206604"/>
                <a:ext cx="1313875" cy="12415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6290755" y="3215638"/>
                <a:ext cx="601448" cy="338554"/>
              </a:xfrm>
              <a:prstGeom prst="rect">
                <a:avLst/>
              </a:prstGeom>
              <a:noFill/>
            </p:spPr>
            <p:txBody>
              <a:bodyPr wrap="none" rtlCol="0">
                <a:spAutoFit/>
              </a:bodyPr>
              <a:lstStyle/>
              <a:p>
                <a:pPr algn="ctr"/>
                <a:r>
                  <a:rPr lang="en-US" sz="1600" b="1" dirty="0">
                    <a:solidFill>
                      <a:srgbClr val="ECCA20"/>
                    </a:solidFill>
                  </a:rPr>
                  <a:t>2016</a:t>
                </a:r>
              </a:p>
            </p:txBody>
          </p:sp>
        </p:grpSp>
      </p:grpSp>
      <p:pic>
        <p:nvPicPr>
          <p:cNvPr id="29" name="Picture 2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71345" y="4642733"/>
            <a:ext cx="1577939" cy="555292"/>
          </a:xfrm>
          <a:prstGeom prst="rect">
            <a:avLst/>
          </a:prstGeom>
        </p:spPr>
      </p:pic>
      <p:grpSp>
        <p:nvGrpSpPr>
          <p:cNvPr id="30" name="Group 29"/>
          <p:cNvGrpSpPr/>
          <p:nvPr/>
        </p:nvGrpSpPr>
        <p:grpSpPr>
          <a:xfrm>
            <a:off x="4291228" y="5371065"/>
            <a:ext cx="1499912" cy="543031"/>
            <a:chOff x="131107" y="4927696"/>
            <a:chExt cx="1674257" cy="678965"/>
          </a:xfrm>
        </p:grpSpPr>
        <p:pic>
          <p:nvPicPr>
            <p:cNvPr id="31" name="Picture 3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1107" y="4927696"/>
              <a:ext cx="1674257" cy="630637"/>
            </a:xfrm>
            <a:prstGeom prst="rect">
              <a:avLst/>
            </a:prstGeom>
          </p:spPr>
        </p:pic>
        <p:sp>
          <p:nvSpPr>
            <p:cNvPr id="32" name="TextBox 31"/>
            <p:cNvSpPr txBox="1"/>
            <p:nvPr/>
          </p:nvSpPr>
          <p:spPr>
            <a:xfrm>
              <a:off x="1072084" y="5360440"/>
              <a:ext cx="441146" cy="246221"/>
            </a:xfrm>
            <a:prstGeom prst="rect">
              <a:avLst/>
            </a:prstGeom>
            <a:noFill/>
          </p:spPr>
          <p:txBody>
            <a:bodyPr wrap="none" rtlCol="0">
              <a:spAutoFit/>
            </a:bodyPr>
            <a:lstStyle/>
            <a:p>
              <a:r>
                <a:rPr lang="en-US" sz="1000" dirty="0">
                  <a:latin typeface="Times New Roman" panose="02020603050405020304" pitchFamily="18" charset="0"/>
                  <a:cs typeface="Times New Roman" panose="02020603050405020304" pitchFamily="18" charset="0"/>
                </a:rPr>
                <a:t>2017</a:t>
              </a:r>
            </a:p>
          </p:txBody>
        </p:sp>
      </p:grpSp>
      <p:sp>
        <p:nvSpPr>
          <p:cNvPr id="34" name="Content Placeholder 7"/>
          <p:cNvSpPr txBox="1">
            <a:spLocks/>
          </p:cNvSpPr>
          <p:nvPr/>
        </p:nvSpPr>
        <p:spPr bwMode="auto">
          <a:xfrm>
            <a:off x="6011451" y="4561066"/>
            <a:ext cx="3144202" cy="179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lr>
                <a:schemeClr val="folHlink"/>
              </a:buClr>
              <a:buSzPct val="135000"/>
              <a:buChar char="•"/>
              <a:defRPr sz="3200">
                <a:solidFill>
                  <a:schemeClr val="tx1"/>
                </a:solidFill>
                <a:latin typeface="+mn-lt"/>
                <a:ea typeface="+mn-ea"/>
                <a:cs typeface="Osaka"/>
              </a:defRPr>
            </a:lvl1pPr>
            <a:lvl2pPr marL="690563" indent="-233363" algn="l" rtl="0" eaLnBrk="0" fontAlgn="base" hangingPunct="0">
              <a:lnSpc>
                <a:spcPct val="90000"/>
              </a:lnSpc>
              <a:spcBef>
                <a:spcPct val="20000"/>
              </a:spcBef>
              <a:spcAft>
                <a:spcPct val="0"/>
              </a:spcAft>
              <a:buClr>
                <a:schemeClr val="folHlink"/>
              </a:buClr>
              <a:buSzPct val="100000"/>
              <a:buChar char="•"/>
              <a:defRPr sz="2800">
                <a:solidFill>
                  <a:schemeClr val="tx1"/>
                </a:solidFill>
                <a:latin typeface="+mn-lt"/>
                <a:ea typeface="+mn-ea"/>
                <a:cs typeface="Osaka"/>
              </a:defRPr>
            </a:lvl2pPr>
            <a:lvl3pPr marL="10858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3pPr>
            <a:lvl4pPr marL="14287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4pPr>
            <a:lvl5pPr marL="17716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5pPr>
            <a:lvl6pPr marL="2228850" indent="-228600" algn="l" rtl="0" fontAlgn="base">
              <a:lnSpc>
                <a:spcPct val="90000"/>
              </a:lnSpc>
              <a:spcBef>
                <a:spcPct val="20000"/>
              </a:spcBef>
              <a:spcAft>
                <a:spcPct val="0"/>
              </a:spcAft>
              <a:buSzPct val="100000"/>
              <a:buChar char="-"/>
              <a:defRPr sz="2400">
                <a:solidFill>
                  <a:schemeClr val="tx1"/>
                </a:solidFill>
                <a:latin typeface="+mn-lt"/>
                <a:ea typeface="+mn-ea"/>
              </a:defRPr>
            </a:lvl6pPr>
            <a:lvl7pPr marL="2686050" indent="-228600" algn="l" rtl="0" fontAlgn="base">
              <a:lnSpc>
                <a:spcPct val="90000"/>
              </a:lnSpc>
              <a:spcBef>
                <a:spcPct val="20000"/>
              </a:spcBef>
              <a:spcAft>
                <a:spcPct val="0"/>
              </a:spcAft>
              <a:buSzPct val="100000"/>
              <a:buChar char="-"/>
              <a:defRPr sz="2400">
                <a:solidFill>
                  <a:schemeClr val="tx1"/>
                </a:solidFill>
                <a:latin typeface="+mn-lt"/>
                <a:ea typeface="+mn-ea"/>
              </a:defRPr>
            </a:lvl7pPr>
            <a:lvl8pPr marL="3143250" indent="-228600" algn="l" rtl="0" fontAlgn="base">
              <a:lnSpc>
                <a:spcPct val="90000"/>
              </a:lnSpc>
              <a:spcBef>
                <a:spcPct val="20000"/>
              </a:spcBef>
              <a:spcAft>
                <a:spcPct val="0"/>
              </a:spcAft>
              <a:buSzPct val="100000"/>
              <a:buChar char="-"/>
              <a:defRPr sz="2400">
                <a:solidFill>
                  <a:schemeClr val="tx1"/>
                </a:solidFill>
                <a:latin typeface="+mn-lt"/>
                <a:ea typeface="+mn-ea"/>
              </a:defRPr>
            </a:lvl8pPr>
            <a:lvl9pPr marL="3600450" indent="-228600" algn="l" rtl="0" fontAlgn="base">
              <a:lnSpc>
                <a:spcPct val="90000"/>
              </a:lnSpc>
              <a:spcBef>
                <a:spcPct val="20000"/>
              </a:spcBef>
              <a:spcAft>
                <a:spcPct val="0"/>
              </a:spcAft>
              <a:buSzPct val="100000"/>
              <a:buChar char="-"/>
              <a:defRPr sz="2400">
                <a:solidFill>
                  <a:schemeClr val="tx1"/>
                </a:solidFill>
                <a:latin typeface="+mn-lt"/>
                <a:ea typeface="+mn-ea"/>
              </a:defRPr>
            </a:lvl9pPr>
          </a:lstStyle>
          <a:p>
            <a:pPr marL="182880" lvl="0" indent="-182880" defTabSz="914400">
              <a:lnSpc>
                <a:spcPct val="95000"/>
              </a:lnSpc>
              <a:spcBef>
                <a:spcPts val="1200"/>
              </a:spcBef>
              <a:buClr>
                <a:srgbClr val="FF0000"/>
              </a:buClr>
              <a:buSzPct val="100000"/>
              <a:defRPr/>
            </a:pPr>
            <a:r>
              <a:rPr lang="en-US" sz="2000" dirty="0">
                <a:solidFill>
                  <a:prstClr val="black"/>
                </a:solidFill>
              </a:rPr>
              <a:t>Smallest focal spot in working hard x-ray microscope in the world</a:t>
            </a:r>
          </a:p>
          <a:p>
            <a:pPr marL="182880" lvl="0" indent="-182880" defTabSz="914400">
              <a:lnSpc>
                <a:spcPct val="95000"/>
              </a:lnSpc>
              <a:spcBef>
                <a:spcPts val="1200"/>
              </a:spcBef>
              <a:buClr>
                <a:srgbClr val="FF0000"/>
              </a:buClr>
              <a:buSzPct val="100000"/>
              <a:defRPr/>
            </a:pPr>
            <a:r>
              <a:rPr lang="en-US" sz="2000" dirty="0">
                <a:solidFill>
                  <a:prstClr val="black"/>
                </a:solidFill>
              </a:rPr>
              <a:t>Fast scanning like an SEM, with x-ray penetration</a:t>
            </a:r>
          </a:p>
        </p:txBody>
      </p:sp>
      <p:grpSp>
        <p:nvGrpSpPr>
          <p:cNvPr id="11" name="Group 10"/>
          <p:cNvGrpSpPr/>
          <p:nvPr/>
        </p:nvGrpSpPr>
        <p:grpSpPr>
          <a:xfrm>
            <a:off x="6642165" y="1347434"/>
            <a:ext cx="2264031" cy="3011697"/>
            <a:chOff x="3001570" y="1347434"/>
            <a:chExt cx="2264031" cy="3011697"/>
          </a:xfrm>
        </p:grpSpPr>
        <p:grpSp>
          <p:nvGrpSpPr>
            <p:cNvPr id="5" name="Group 4"/>
            <p:cNvGrpSpPr/>
            <p:nvPr/>
          </p:nvGrpSpPr>
          <p:grpSpPr>
            <a:xfrm>
              <a:off x="3001570" y="1347434"/>
              <a:ext cx="2264031" cy="3011697"/>
              <a:chOff x="547739" y="2310382"/>
              <a:chExt cx="2663682" cy="3888136"/>
            </a:xfrm>
          </p:grpSpPr>
          <p:pic>
            <p:nvPicPr>
              <p:cNvPr id="35" name="Picture 34"/>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47739" y="2310383"/>
                <a:ext cx="677558" cy="3888135"/>
              </a:xfrm>
              <a:prstGeom prst="rect">
                <a:avLst/>
              </a:prstGeom>
            </p:spPr>
          </p:pic>
          <p:pic>
            <p:nvPicPr>
              <p:cNvPr id="36" name="Picture 3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25422" y="2310382"/>
                <a:ext cx="2285999" cy="3888135"/>
              </a:xfrm>
              <a:prstGeom prst="rect">
                <a:avLst/>
              </a:prstGeom>
            </p:spPr>
          </p:pic>
        </p:grpSp>
        <p:cxnSp>
          <p:nvCxnSpPr>
            <p:cNvPr id="8" name="Straight Connector 7"/>
            <p:cNvCxnSpPr/>
            <p:nvPr/>
          </p:nvCxnSpPr>
          <p:spPr>
            <a:xfrm>
              <a:off x="5256271" y="1368491"/>
              <a:ext cx="0" cy="2735714"/>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666380" y="2762132"/>
              <a:ext cx="3376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4046208" y="2762132"/>
              <a:ext cx="33762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352732" y="2562399"/>
              <a:ext cx="843501" cy="369332"/>
            </a:xfrm>
            <a:prstGeom prst="rect">
              <a:avLst/>
            </a:prstGeom>
            <a:noFill/>
          </p:spPr>
          <p:txBody>
            <a:bodyPr wrap="none" rtlCol="0">
              <a:spAutoFit/>
            </a:bodyPr>
            <a:lstStyle/>
            <a:p>
              <a:r>
                <a:rPr lang="en-US" b="1" dirty="0">
                  <a:solidFill>
                    <a:schemeClr val="tx2"/>
                  </a:solidFill>
                </a:rPr>
                <a:t>7.5 nm</a:t>
              </a:r>
            </a:p>
          </p:txBody>
        </p:sp>
        <p:sp>
          <p:nvSpPr>
            <p:cNvPr id="10" name="Rectangle 9"/>
            <p:cNvSpPr/>
            <p:nvPr/>
          </p:nvSpPr>
          <p:spPr>
            <a:xfrm>
              <a:off x="3230880" y="4116645"/>
              <a:ext cx="91707" cy="14619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9896429"/>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25.8|12.9|34.2"/>
</p:tagLst>
</file>

<file path=ppt/theme/theme1.xml><?xml version="1.0" encoding="utf-8"?>
<a:theme xmlns:a="http://schemas.openxmlformats.org/drawingml/2006/main" name="Office Theme">
  <a:themeElements>
    <a:clrScheme name="NSLS-II Color Palette">
      <a:dk1>
        <a:srgbClr val="000000"/>
      </a:dk1>
      <a:lt1>
        <a:srgbClr val="FFFEFE"/>
      </a:lt1>
      <a:dk2>
        <a:srgbClr val="59595C"/>
      </a:dk2>
      <a:lt2>
        <a:srgbClr val="BFC0BE"/>
      </a:lt2>
      <a:accent1>
        <a:srgbClr val="8B2232"/>
      </a:accent1>
      <a:accent2>
        <a:srgbClr val="C35428"/>
      </a:accent2>
      <a:accent3>
        <a:srgbClr val="F6B31F"/>
      </a:accent3>
      <a:accent4>
        <a:srgbClr val="44695B"/>
      </a:accent4>
      <a:accent5>
        <a:srgbClr val="00558A"/>
      </a:accent5>
      <a:accent6>
        <a:srgbClr val="59595C"/>
      </a:accent6>
      <a:hlink>
        <a:srgbClr val="145688"/>
      </a:hlink>
      <a:folHlink>
        <a:srgbClr val="5959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248E46-FDA3-4D45-BB07-CC9D743271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F17C8AF-FEB0-4212-8AAE-253D841A2976}">
  <ds:schemaRefs>
    <ds:schemaRef ds:uri="http://schemas.microsoft.com/office/infopath/2007/PartnerControls"/>
    <ds:schemaRef ds:uri="http://schemas.microsoft.com/office/2006/documentManagement/types"/>
    <ds:schemaRef ds:uri="http://purl.org/dc/elements/1.1/"/>
    <ds:schemaRef ds:uri="http://www.w3.org/XML/1998/namespace"/>
    <ds:schemaRef ds:uri="http://purl.org/dc/dcmitype/"/>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11A4813-40CD-45B2-8411-81A512F846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1459</TotalTime>
  <Words>8066</Words>
  <Application>Microsoft Office PowerPoint</Application>
  <PresentationFormat>On-screen Show (4:3)</PresentationFormat>
  <Paragraphs>733</Paragraphs>
  <Slides>52</Slides>
  <Notes>41</Notes>
  <HiddenSlides>0</HiddenSlides>
  <MMClips>3</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52</vt:i4>
      </vt:variant>
    </vt:vector>
  </HeadingPairs>
  <TitlesOfParts>
    <vt:vector size="72" baseType="lpstr">
      <vt:lpstr>メイリオ</vt:lpstr>
      <vt:lpstr>MS Mincho</vt:lpstr>
      <vt:lpstr>MS PGothic</vt:lpstr>
      <vt:lpstr>MS PGothic</vt:lpstr>
      <vt:lpstr>Andale Sans UI</vt:lpstr>
      <vt:lpstr>Arial</vt:lpstr>
      <vt:lpstr>Arial Narrow</vt:lpstr>
      <vt:lpstr>Arial Narrow Bold</vt:lpstr>
      <vt:lpstr>Calibri</vt:lpstr>
      <vt:lpstr>Cambria Math</vt:lpstr>
      <vt:lpstr>Courier New</vt:lpstr>
      <vt:lpstr>Gill Sans</vt:lpstr>
      <vt:lpstr>Osaka</vt:lpstr>
      <vt:lpstr>StarSymbol</vt:lpstr>
      <vt:lpstr>Symbol</vt:lpstr>
      <vt:lpstr>Tahoma</vt:lpstr>
      <vt:lpstr>Times New Roman</vt:lpstr>
      <vt:lpstr>Times New Roman Bold Italic</vt:lpstr>
      <vt:lpstr>Wingdings</vt:lpstr>
      <vt:lpstr>Office Theme</vt:lpstr>
      <vt:lpstr>Envisioning the Next Generation of In-situ Synchrotron X-ray Techniques in Large-Volume High Pressure Apparatus for Mineral and Rock Physics   Opportunities at NSLS-II</vt:lpstr>
      <vt:lpstr>PowerPoint Presentation</vt:lpstr>
      <vt:lpstr>Ongoing NSLS-II / COMPRES Partnership</vt:lpstr>
      <vt:lpstr>PowerPoint Presentation</vt:lpstr>
      <vt:lpstr>NSLS-II current Suite of Beamlines</vt:lpstr>
      <vt:lpstr>Beamline Operations Status</vt:lpstr>
      <vt:lpstr>PowerPoint Presentation</vt:lpstr>
      <vt:lpstr>PowerPoint Presentation</vt:lpstr>
      <vt:lpstr>Award-winning, World-leading Hard X-ray Nanoprobe (HXN) at &lt; 10 nm Spatial Resolution</vt:lpstr>
      <vt:lpstr>PowerPoint Presentation</vt:lpstr>
      <vt:lpstr>PowerPoint Presentation</vt:lpstr>
      <vt:lpstr>PowerPoint Presentation</vt:lpstr>
      <vt:lpstr>PowerPoint Presentation</vt:lpstr>
      <vt:lpstr>3D tomography of DNA-guided superlattice</vt:lpstr>
      <vt:lpstr>Ultra-High Pressure and Nano-Imaging</vt:lpstr>
      <vt:lpstr>FXI: one-minute nano-tomography</vt:lpstr>
      <vt:lpstr>PowerPoint Presentation</vt:lpstr>
      <vt:lpstr>Soft X-ray Scattering &amp; Spectroscopy</vt:lpstr>
      <vt:lpstr>PowerPoint Presentation</vt:lpstr>
      <vt:lpstr>Complex Scattering Program</vt:lpstr>
      <vt:lpstr>Closing the dynamics gap with IXS and XPCS</vt:lpstr>
      <vt:lpstr>IXS: Inelastic X-ray Scattering Beamline</vt:lpstr>
      <vt:lpstr>THz Phononics in Liq Crystals</vt:lpstr>
      <vt:lpstr>PowerPoint Presentation</vt:lpstr>
      <vt:lpstr>PowerPoint Presentation</vt:lpstr>
      <vt:lpstr>Hard X-ray Spectroscopy Program</vt:lpstr>
      <vt:lpstr>Diffraction &amp; In-situ Scattering Program</vt:lpstr>
      <vt:lpstr>High Pressure Capabilities and Opportunities</vt:lpstr>
      <vt:lpstr>PDF: growth of Upconverting Nanocrystals</vt:lpstr>
      <vt:lpstr>XPD: HP Flow Cell</vt:lpstr>
      <vt:lpstr>XPD: Large Volume Press (MAXPD)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 for beamline construction</vt:lpstr>
      <vt:lpstr>Comparison with APS</vt:lpstr>
      <vt:lpstr>Structural Biology Program</vt:lpstr>
      <vt:lpstr>The Phononic Spectrum</vt:lpstr>
      <vt:lpstr>THz Phononics in Liquid Crystals</vt:lpstr>
      <vt:lpstr>New Way to Control Molecular Vibrations that Transmit Heat</vt:lpstr>
      <vt:lpstr>Future Opportunities</vt:lpstr>
      <vt:lpstr>PowerPoint Presentation</vt:lpstr>
      <vt:lpstr>Revealing new properties of Ni-based functional materials</vt:lpstr>
      <vt:lpstr>CMS: nanoscale Structure of the Oil-Water Interface</vt:lpstr>
      <vt:lpstr>PowerPoint Presentation</vt:lpstr>
      <vt:lpstr>MAXPD: CaSiO3 Perovskite Under Extreme Conditions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Bowman, Tiffany</dc:creator>
  <cp:lastModifiedBy>Dooryhee, Eric</cp:lastModifiedBy>
  <cp:revision>180</cp:revision>
  <dcterms:created xsi:type="dcterms:W3CDTF">2018-08-24T17:34:23Z</dcterms:created>
  <dcterms:modified xsi:type="dcterms:W3CDTF">2018-09-28T23:13:09Z</dcterms:modified>
</cp:coreProperties>
</file>