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256" r:id="rId2"/>
    <p:sldId id="258" r:id="rId3"/>
    <p:sldId id="257" r:id="rId4"/>
    <p:sldId id="259" r:id="rId5"/>
    <p:sldId id="292" r:id="rId6"/>
    <p:sldId id="273" r:id="rId7"/>
    <p:sldId id="280" r:id="rId8"/>
    <p:sldId id="294" r:id="rId9"/>
    <p:sldId id="284" r:id="rId10"/>
    <p:sldId id="293" r:id="rId11"/>
    <p:sldId id="296" r:id="rId12"/>
    <p:sldId id="347" r:id="rId13"/>
    <p:sldId id="348" r:id="rId14"/>
    <p:sldId id="349" r:id="rId15"/>
    <p:sldId id="350" r:id="rId16"/>
    <p:sldId id="295" r:id="rId17"/>
    <p:sldId id="351" r:id="rId18"/>
    <p:sldId id="352" r:id="rId19"/>
    <p:sldId id="353" r:id="rId20"/>
    <p:sldId id="354" r:id="rId21"/>
    <p:sldId id="355" r:id="rId22"/>
    <p:sldId id="356" r:id="rId23"/>
    <p:sldId id="358" r:id="rId24"/>
    <p:sldId id="357" r:id="rId25"/>
    <p:sldId id="359" r:id="rId26"/>
    <p:sldId id="360" r:id="rId27"/>
    <p:sldId id="361" r:id="rId28"/>
    <p:sldId id="363" r:id="rId2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9"/>
    <p:restoredTop sz="94631"/>
  </p:normalViewPr>
  <p:slideViewPr>
    <p:cSldViewPr snapToGrid="0" snapToObjects="1">
      <p:cViewPr varScale="1">
        <p:scale>
          <a:sx n="98" d="100"/>
          <a:sy n="98" d="100"/>
        </p:scale>
        <p:origin x="1672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9AAE8-CF5A-3D48-84D2-E1E62D097D2B}" type="datetimeFigureOut">
              <a:rPr lang="fr-FR" smtClean="0"/>
              <a:t>28/09/2018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92AC66-F433-054B-AB27-E3403F7ABB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0223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situ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experiments</a:t>
            </a:r>
            <a:r>
              <a:rPr lang="fr-F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Stress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go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"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Al Cu, cristallisation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resolution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phase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contrast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0A5C1-390E-AC48-A4A6-1A656885977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2750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load,large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important for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able to do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 LVP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0A5C1-390E-AC48-A4A6-1A656885977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0553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28EDD-BCDC-C94A-8A01-063285CC7F17}" type="datetimeFigureOut">
              <a:rPr lang="fr-FR" smtClean="0"/>
              <a:t>28/09/2018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00A4-6AD7-4C4E-85F2-49BF346A02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5662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28EDD-BCDC-C94A-8A01-063285CC7F17}" type="datetimeFigureOut">
              <a:rPr lang="fr-FR" smtClean="0"/>
              <a:t>28/09/2018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00A4-6AD7-4C4E-85F2-49BF346A02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3442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28EDD-BCDC-C94A-8A01-063285CC7F17}" type="datetimeFigureOut">
              <a:rPr lang="fr-FR" smtClean="0"/>
              <a:t>28/09/2018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00A4-6AD7-4C4E-85F2-49BF346A02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6423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28EDD-BCDC-C94A-8A01-063285CC7F17}" type="datetimeFigureOut">
              <a:rPr lang="fr-FR" smtClean="0"/>
              <a:t>28/09/2018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00A4-6AD7-4C4E-85F2-49BF346A02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5762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28EDD-BCDC-C94A-8A01-063285CC7F17}" type="datetimeFigureOut">
              <a:rPr lang="fr-FR" smtClean="0"/>
              <a:t>28/09/2018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00A4-6AD7-4C4E-85F2-49BF346A02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226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28EDD-BCDC-C94A-8A01-063285CC7F17}" type="datetimeFigureOut">
              <a:rPr lang="fr-FR" smtClean="0"/>
              <a:t>28/09/2018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00A4-6AD7-4C4E-85F2-49BF346A02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9662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28EDD-BCDC-C94A-8A01-063285CC7F17}" type="datetimeFigureOut">
              <a:rPr lang="fr-FR" smtClean="0"/>
              <a:t>28/09/2018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00A4-6AD7-4C4E-85F2-49BF346A02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7807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28EDD-BCDC-C94A-8A01-063285CC7F17}" type="datetimeFigureOut">
              <a:rPr lang="fr-FR" smtClean="0"/>
              <a:t>28/09/2018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00A4-6AD7-4C4E-85F2-49BF346A02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2773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28EDD-BCDC-C94A-8A01-063285CC7F17}" type="datetimeFigureOut">
              <a:rPr lang="fr-FR" smtClean="0"/>
              <a:t>28/09/2018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00A4-6AD7-4C4E-85F2-49BF346A02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9478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28EDD-BCDC-C94A-8A01-063285CC7F17}" type="datetimeFigureOut">
              <a:rPr lang="fr-FR" smtClean="0"/>
              <a:t>28/09/2018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00A4-6AD7-4C4E-85F2-49BF346A02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3216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28EDD-BCDC-C94A-8A01-063285CC7F17}" type="datetimeFigureOut">
              <a:rPr lang="fr-FR" smtClean="0"/>
              <a:t>28/09/2018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00A4-6AD7-4C4E-85F2-49BF346A02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1248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28EDD-BCDC-C94A-8A01-063285CC7F17}" type="datetimeFigureOut">
              <a:rPr lang="fr-FR" smtClean="0"/>
              <a:t>28/09/2018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700A4-6AD7-4C4E-85F2-49BF346A02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168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33.tiff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7" Type="http://schemas.openxmlformats.org/officeDocument/2006/relationships/image" Target="../media/image18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avi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023EE6-BC28-9D40-A857-E63B04994B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837553"/>
            <a:ext cx="7772400" cy="2387600"/>
          </a:xfrm>
        </p:spPr>
        <p:txBody>
          <a:bodyPr anchor="t">
            <a:normAutofit/>
          </a:bodyPr>
          <a:lstStyle/>
          <a:p>
            <a:r>
              <a:rPr lang="fr-FR" sz="4000" dirty="0"/>
              <a:t>High Speed X-ray Imaging at High Pressure and </a:t>
            </a:r>
            <a:r>
              <a:rPr lang="fr-FR" sz="4000" dirty="0" err="1"/>
              <a:t>Temperature</a:t>
            </a:r>
            <a:r>
              <a:rPr lang="fr-FR" sz="4000" dirty="0"/>
              <a:t>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133B06A-43D4-E241-840E-D3F680C4D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531320"/>
            <a:ext cx="6858000" cy="1655762"/>
          </a:xfrm>
        </p:spPr>
        <p:txBody>
          <a:bodyPr/>
          <a:lstStyle/>
          <a:p>
            <a:r>
              <a:rPr lang="fr-FR" b="1" dirty="0"/>
              <a:t>Eglantine Boulard</a:t>
            </a:r>
          </a:p>
          <a:p>
            <a:r>
              <a:rPr lang="fr-FR" dirty="0"/>
              <a:t>Sorbonne Université, IMPMC</a:t>
            </a:r>
          </a:p>
          <a:p>
            <a:r>
              <a:rPr lang="fr-FR" dirty="0"/>
              <a:t>Soleil Synchrotron </a:t>
            </a:r>
          </a:p>
        </p:txBody>
      </p:sp>
      <p:pic>
        <p:nvPicPr>
          <p:cNvPr id="4" name="Picture 6" descr="G:\impmc.gif">
            <a:extLst>
              <a:ext uri="{FF2B5EF4-FFF2-40B4-BE49-F238E27FC236}">
                <a16:creationId xmlns:a16="http://schemas.microsoft.com/office/drawing/2014/main" id="{786290D1-B349-5E47-BE60-5D7D0ADE7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62" y="5763602"/>
            <a:ext cx="1525825" cy="107594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5" descr="C:\Users\BOULARD\Desktop\soleilquadri.jpg">
            <a:extLst>
              <a:ext uri="{FF2B5EF4-FFF2-40B4-BE49-F238E27FC236}">
                <a16:creationId xmlns:a16="http://schemas.microsoft.com/office/drawing/2014/main" id="{2FCB7813-89B4-5F4D-A164-767597548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539" y="5763603"/>
            <a:ext cx="2254462" cy="109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9CF4824-2099-CF4A-9BB4-B90107AD1A77}"/>
              </a:ext>
            </a:extLst>
          </p:cNvPr>
          <p:cNvSpPr txBox="1"/>
          <p:nvPr/>
        </p:nvSpPr>
        <p:spPr>
          <a:xfrm>
            <a:off x="536472" y="4130552"/>
            <a:ext cx="80710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/>
              <a:t>N. </a:t>
            </a:r>
            <a:r>
              <a:rPr lang="fr-FR" sz="2400" dirty="0" err="1"/>
              <a:t>Guignot</a:t>
            </a:r>
            <a:r>
              <a:rPr lang="fr-FR" sz="2400" dirty="0"/>
              <a:t>, A. King, J-P Deslandes &amp; J-P </a:t>
            </a:r>
            <a:r>
              <a:rPr lang="fr-FR" sz="2400" dirty="0" err="1"/>
              <a:t>Itié</a:t>
            </a:r>
            <a:r>
              <a:rPr lang="fr-FR" sz="2400" dirty="0"/>
              <a:t> (Soleil Synchrotron)</a:t>
            </a:r>
          </a:p>
          <a:p>
            <a:pPr algn="ctr"/>
            <a:r>
              <a:rPr lang="fr-FR" sz="2400" dirty="0">
                <a:ea typeface="Avenir Book" charset="0"/>
                <a:cs typeface="Avenir Book" charset="0"/>
              </a:rPr>
              <a:t>J-P </a:t>
            </a:r>
            <a:r>
              <a:rPr lang="fr-FR" sz="2400" dirty="0" err="1">
                <a:ea typeface="Avenir Book" charset="0"/>
                <a:cs typeface="Avenir Book" charset="0"/>
              </a:rPr>
              <a:t>Perrillat</a:t>
            </a:r>
            <a:r>
              <a:rPr lang="fr-FR" sz="2400" dirty="0">
                <a:ea typeface="Avenir Book" charset="0"/>
                <a:cs typeface="Avenir Book" charset="0"/>
              </a:rPr>
              <a:t> ; P. Garcia </a:t>
            </a:r>
            <a:r>
              <a:rPr lang="fr-FR" sz="2400" dirty="0" err="1">
                <a:ea typeface="Avenir Book" charset="0"/>
                <a:cs typeface="Avenir Book" charset="0"/>
              </a:rPr>
              <a:t>del</a:t>
            </a:r>
            <a:r>
              <a:rPr lang="fr-FR" sz="2400" dirty="0">
                <a:ea typeface="Avenir Book" charset="0"/>
                <a:cs typeface="Avenir Book" charset="0"/>
              </a:rPr>
              <a:t> Real; E. </a:t>
            </a:r>
            <a:r>
              <a:rPr lang="fr-FR" sz="2400" dirty="0" err="1">
                <a:ea typeface="Avenir Book" charset="0"/>
                <a:cs typeface="Avenir Book" charset="0"/>
              </a:rPr>
              <a:t>Giovenco</a:t>
            </a:r>
            <a:r>
              <a:rPr lang="fr-FR" sz="2400" dirty="0">
                <a:ea typeface="Avenir Book" charset="0"/>
                <a:cs typeface="Avenir Book" charset="0"/>
              </a:rPr>
              <a:t> (Lyon </a:t>
            </a:r>
            <a:r>
              <a:rPr lang="fr-FR" sz="2400" dirty="0" err="1">
                <a:ea typeface="Avenir Book" charset="0"/>
                <a:cs typeface="Avenir Book" charset="0"/>
              </a:rPr>
              <a:t>University</a:t>
            </a:r>
            <a:r>
              <a:rPr lang="fr-FR" sz="2400" dirty="0">
                <a:ea typeface="Avenir Book" charset="0"/>
                <a:cs typeface="Avenir Book" charset="0"/>
              </a:rPr>
              <a:t>)</a:t>
            </a:r>
          </a:p>
          <a:p>
            <a:pPr algn="ctr"/>
            <a:r>
              <a:rPr lang="fr-FR" sz="2400" dirty="0">
                <a:ea typeface="Avenir Book" charset="0"/>
                <a:cs typeface="Avenir Book" charset="0"/>
              </a:rPr>
              <a:t>Y. Le </a:t>
            </a:r>
            <a:r>
              <a:rPr lang="fr-FR" sz="2400" dirty="0" err="1">
                <a:ea typeface="Avenir Book" charset="0"/>
                <a:cs typeface="Avenir Book" charset="0"/>
              </a:rPr>
              <a:t>Godec</a:t>
            </a:r>
            <a:r>
              <a:rPr lang="fr-FR" sz="2400" dirty="0">
                <a:ea typeface="Avenir Book" charset="0"/>
                <a:cs typeface="Avenir Book" charset="0"/>
              </a:rPr>
              <a:t> (IMPMC)</a:t>
            </a:r>
          </a:p>
          <a:p>
            <a:pPr algn="ctr"/>
            <a:r>
              <a:rPr lang="fr-FR" sz="2400" dirty="0">
                <a:ea typeface="Avenir Book" charset="0"/>
                <a:cs typeface="Avenir Book" charset="0"/>
              </a:rPr>
              <a:t>A. </a:t>
            </a:r>
            <a:r>
              <a:rPr lang="fr-FR" sz="2400" dirty="0" err="1">
                <a:ea typeface="Avenir Book" charset="0"/>
                <a:cs typeface="Avenir Book" charset="0"/>
              </a:rPr>
              <a:t>Dewaele</a:t>
            </a:r>
            <a:r>
              <a:rPr lang="fr-FR" sz="2400" dirty="0">
                <a:ea typeface="Avenir Book" charset="0"/>
                <a:cs typeface="Avenir Book" charset="0"/>
              </a:rPr>
              <a:t> &amp; C. </a:t>
            </a:r>
            <a:r>
              <a:rPr lang="fr-FR" sz="2400" dirty="0" err="1">
                <a:ea typeface="Avenir Book" charset="0"/>
                <a:cs typeface="Avenir Book" charset="0"/>
              </a:rPr>
              <a:t>Denoual</a:t>
            </a:r>
            <a:r>
              <a:rPr lang="fr-FR" sz="2400" dirty="0">
                <a:ea typeface="Avenir Book" charset="0"/>
                <a:cs typeface="Avenir Book" charset="0"/>
              </a:rPr>
              <a:t> (CEA)</a:t>
            </a:r>
          </a:p>
        </p:txBody>
      </p:sp>
    </p:spTree>
    <p:extLst>
      <p:ext uri="{BB962C8B-B14F-4D97-AF65-F5344CB8AC3E}">
        <p14:creationId xmlns:p14="http://schemas.microsoft.com/office/powerpoint/2010/main" val="2699461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EECB70-87EA-C34D-A60A-D4696D46C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95"/>
            <a:ext cx="9113284" cy="1325563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High-Speed </a:t>
            </a:r>
            <a:r>
              <a:rPr lang="fr-FR" dirty="0" err="1"/>
              <a:t>Tomography</a:t>
            </a:r>
            <a:r>
              <a:rPr lang="fr-FR" dirty="0"/>
              <a:t> at HPHT: ~10s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979D2D2-A141-EB41-A230-5746C6A1E7B0}"/>
              </a:ext>
            </a:extLst>
          </p:cNvPr>
          <p:cNvSpPr txBox="1"/>
          <p:nvPr/>
        </p:nvSpPr>
        <p:spPr>
          <a:xfrm>
            <a:off x="168813" y="6408458"/>
            <a:ext cx="2526952" cy="349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venir Book" charset="0"/>
                <a:ea typeface="Avenir Book" charset="0"/>
                <a:cs typeface="Avenir Book" charset="0"/>
              </a:rPr>
              <a:t>Boulard et al., JSR, 2018</a:t>
            </a:r>
          </a:p>
        </p:txBody>
      </p:sp>
      <p:pic>
        <p:nvPicPr>
          <p:cNvPr id="8" name="Image 7" descr="Figures/setup.png">
            <a:extLst>
              <a:ext uri="{FF2B5EF4-FFF2-40B4-BE49-F238E27FC236}">
                <a16:creationId xmlns:a16="http://schemas.microsoft.com/office/drawing/2014/main" id="{A4A94C1E-39E0-624E-B65F-3DB04256BEA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" b="50647"/>
          <a:stretch/>
        </p:blipFill>
        <p:spPr bwMode="auto">
          <a:xfrm>
            <a:off x="826051" y="1552820"/>
            <a:ext cx="7461181" cy="41284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DB8D4C6-9914-0440-AE95-D82F62886981}"/>
              </a:ext>
            </a:extLst>
          </p:cNvPr>
          <p:cNvSpPr txBox="1"/>
          <p:nvPr/>
        </p:nvSpPr>
        <p:spPr>
          <a:xfrm>
            <a:off x="168812" y="5783277"/>
            <a:ext cx="8792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4 </a:t>
            </a:r>
            <a:r>
              <a:rPr lang="fr-FR" sz="2800" dirty="0" err="1"/>
              <a:t>columns</a:t>
            </a:r>
            <a:r>
              <a:rPr lang="fr-FR" sz="2800" dirty="0"/>
              <a:t> PE </a:t>
            </a:r>
            <a:r>
              <a:rPr lang="fr-FR" sz="2800" dirty="0" err="1"/>
              <a:t>Press</a:t>
            </a:r>
            <a:r>
              <a:rPr lang="fr-FR" sz="2800" dirty="0"/>
              <a:t> (135 ° </a:t>
            </a:r>
            <a:r>
              <a:rPr lang="fr-FR" sz="2800" dirty="0" err="1"/>
              <a:t>opening</a:t>
            </a:r>
            <a:r>
              <a:rPr lang="fr-FR" sz="2800" dirty="0"/>
              <a:t>, P constant )+ Pink </a:t>
            </a:r>
            <a:r>
              <a:rPr lang="fr-FR" sz="2800" dirty="0" err="1"/>
              <a:t>Beam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817119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AE69F5-4415-584F-B54F-A6292AB82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008"/>
            <a:ext cx="7886700" cy="1325563"/>
          </a:xfrm>
        </p:spPr>
        <p:txBody>
          <a:bodyPr/>
          <a:lstStyle/>
          <a:p>
            <a:r>
              <a:rPr lang="fr-FR" dirty="0"/>
              <a:t>High-Speed </a:t>
            </a:r>
            <a:r>
              <a:rPr lang="fr-FR" dirty="0" err="1"/>
              <a:t>Tomography</a:t>
            </a:r>
            <a:r>
              <a:rPr lang="fr-FR" dirty="0"/>
              <a:t> at HPHT</a:t>
            </a:r>
          </a:p>
        </p:txBody>
      </p:sp>
      <p:pic>
        <p:nvPicPr>
          <p:cNvPr id="3" name="Rhyo2_slices.avi">
            <a:hlinkClick r:id="" action="ppaction://media"/>
            <a:extLst>
              <a:ext uri="{FF2B5EF4-FFF2-40B4-BE49-F238E27FC236}">
                <a16:creationId xmlns:a16="http://schemas.microsoft.com/office/drawing/2014/main" id="{99A7B90E-9C0D-164C-B6AF-D3930A46E2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0480" y="2271543"/>
            <a:ext cx="4994126" cy="256681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7E35B1F-D38C-B744-BAA7-08DAB9EAC11E}"/>
              </a:ext>
            </a:extLst>
          </p:cNvPr>
          <p:cNvSpPr txBox="1"/>
          <p:nvPr/>
        </p:nvSpPr>
        <p:spPr>
          <a:xfrm>
            <a:off x="1086820" y="1753305"/>
            <a:ext cx="6221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/>
              <a:t>Powdered</a:t>
            </a:r>
            <a:r>
              <a:rPr lang="fr-FR" sz="2400" dirty="0"/>
              <a:t> Rhyolite + Olivine </a:t>
            </a:r>
            <a:r>
              <a:rPr lang="fr-FR" sz="2400" dirty="0" err="1"/>
              <a:t>Cristals</a:t>
            </a:r>
            <a:r>
              <a:rPr lang="fr-FR" sz="2400" dirty="0"/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893AE9E-36A5-2442-AE57-AD36FA133B40}"/>
              </a:ext>
            </a:extLst>
          </p:cNvPr>
          <p:cNvSpPr txBox="1"/>
          <p:nvPr/>
        </p:nvSpPr>
        <p:spPr>
          <a:xfrm>
            <a:off x="1429805" y="5011444"/>
            <a:ext cx="5535477" cy="2410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fr-FR" sz="2800" dirty="0"/>
              <a:t>Image </a:t>
            </a:r>
            <a:r>
              <a:rPr lang="fr-FR" sz="2800" dirty="0" err="1"/>
              <a:t>liquids</a:t>
            </a:r>
            <a:endParaRPr lang="fr-FR" sz="2800" dirty="0"/>
          </a:p>
          <a:p>
            <a:pPr marL="342900" indent="-342900" algn="ctr">
              <a:spcAft>
                <a:spcPts val="600"/>
              </a:spcAft>
              <a:buFont typeface="Wingdings" pitchFamily="2" charset="2"/>
              <a:buChar char="§"/>
            </a:pPr>
            <a:r>
              <a:rPr lang="fr-FR" sz="2800" dirty="0" err="1"/>
              <a:t>Vesiculation</a:t>
            </a:r>
            <a:r>
              <a:rPr lang="fr-FR" sz="2800" dirty="0"/>
              <a:t>/</a:t>
            </a:r>
            <a:r>
              <a:rPr lang="fr-FR" sz="2800" dirty="0" err="1"/>
              <a:t>Cristalization</a:t>
            </a:r>
            <a:r>
              <a:rPr lang="fr-FR" sz="2800" dirty="0"/>
              <a:t> rate</a:t>
            </a:r>
          </a:p>
          <a:p>
            <a:pPr marL="342900" indent="-342900" algn="ctr">
              <a:spcAft>
                <a:spcPts val="600"/>
              </a:spcAft>
              <a:buFont typeface="Wingdings" pitchFamily="2" charset="2"/>
              <a:buChar char="§"/>
            </a:pPr>
            <a:r>
              <a:rPr lang="fr-FR" sz="2800" dirty="0"/>
              <a:t>Diffusion Profile</a:t>
            </a:r>
          </a:p>
          <a:p>
            <a:pPr marL="342900" indent="-342900" algn="ctr">
              <a:lnSpc>
                <a:spcPct val="150000"/>
              </a:lnSpc>
              <a:buFont typeface="Wingdings" pitchFamily="2" charset="2"/>
              <a:buChar char="§"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00230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B80E66-B7A1-B448-A739-FD07C550E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fr-FR" sz="4100" dirty="0"/>
              <a:t>Ex#1: </a:t>
            </a:r>
            <a:r>
              <a:rPr lang="fr-FR" sz="4100" dirty="0" err="1"/>
              <a:t>Liquid</a:t>
            </a:r>
            <a:r>
              <a:rPr lang="fr-FR" sz="4100" dirty="0"/>
              <a:t> Carbonate Percolation</a:t>
            </a:r>
          </a:p>
        </p:txBody>
      </p:sp>
      <p:grpSp>
        <p:nvGrpSpPr>
          <p:cNvPr id="3" name="Grouper 9">
            <a:extLst>
              <a:ext uri="{FF2B5EF4-FFF2-40B4-BE49-F238E27FC236}">
                <a16:creationId xmlns:a16="http://schemas.microsoft.com/office/drawing/2014/main" id="{4C79FA6F-B772-3941-960C-7E646F2E0315}"/>
              </a:ext>
            </a:extLst>
          </p:cNvPr>
          <p:cNvGrpSpPr/>
          <p:nvPr/>
        </p:nvGrpSpPr>
        <p:grpSpPr>
          <a:xfrm>
            <a:off x="418504" y="1373174"/>
            <a:ext cx="3971933" cy="2330106"/>
            <a:chOff x="4759039" y="1307206"/>
            <a:chExt cx="4295514" cy="2519933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55C8E3E-8F37-954F-8E0C-61E75A51DF84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49" t="4370" r="53300"/>
            <a:stretch/>
          </p:blipFill>
          <p:spPr bwMode="auto">
            <a:xfrm>
              <a:off x="4759039" y="1307206"/>
              <a:ext cx="4205211" cy="23412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65D4C16-1CB2-D745-9172-B6A16100375B}"/>
                </a:ext>
              </a:extLst>
            </p:cNvPr>
            <p:cNvSpPr txBox="1"/>
            <p:nvPr/>
          </p:nvSpPr>
          <p:spPr>
            <a:xfrm>
              <a:off x="7279005" y="3461004"/>
              <a:ext cx="1775548" cy="366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>
                  <a:latin typeface="Avenir Book" charset="0"/>
                  <a:ea typeface="Avenir Book" charset="0"/>
                  <a:cs typeface="Avenir Book" charset="0"/>
                </a:rPr>
                <a:t>Naif</a:t>
              </a:r>
              <a:r>
                <a:rPr lang="fr-FR" sz="1600" dirty="0">
                  <a:latin typeface="Avenir Book" charset="0"/>
                  <a:ea typeface="Avenir Book" charset="0"/>
                  <a:cs typeface="Avenir Book" charset="0"/>
                </a:rPr>
                <a:t> et al., 2013</a:t>
              </a:r>
            </a:p>
          </p:txBody>
        </p:sp>
      </p:grpSp>
      <p:grpSp>
        <p:nvGrpSpPr>
          <p:cNvPr id="6" name="Grouper 11">
            <a:extLst>
              <a:ext uri="{FF2B5EF4-FFF2-40B4-BE49-F238E27FC236}">
                <a16:creationId xmlns:a16="http://schemas.microsoft.com/office/drawing/2014/main" id="{8EF13C7E-D321-6B42-937C-BFB2F83D05D5}"/>
              </a:ext>
            </a:extLst>
          </p:cNvPr>
          <p:cNvGrpSpPr/>
          <p:nvPr/>
        </p:nvGrpSpPr>
        <p:grpSpPr>
          <a:xfrm>
            <a:off x="480780" y="4410588"/>
            <a:ext cx="8565656" cy="2420201"/>
            <a:chOff x="665641" y="4336928"/>
            <a:chExt cx="8848806" cy="2500204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5B235E0-BC09-F84D-94FE-6CDE0F20C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86295" y="4336928"/>
              <a:ext cx="2848154" cy="2352322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AB46F72-4C98-7041-8D86-84FB47D77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5641" y="4418551"/>
              <a:ext cx="3042325" cy="2278808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5BEB5542-BD56-1F4B-A9F6-9A5A0CB729F1}"/>
                </a:ext>
              </a:extLst>
            </p:cNvPr>
            <p:cNvSpPr txBox="1"/>
            <p:nvPr/>
          </p:nvSpPr>
          <p:spPr>
            <a:xfrm>
              <a:off x="6693960" y="6487387"/>
              <a:ext cx="2820487" cy="349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>
                  <a:latin typeface="Avenir Book" charset="0"/>
                  <a:ea typeface="Avenir Book" charset="0"/>
                  <a:cs typeface="Avenir Book" charset="0"/>
                </a:rPr>
                <a:t>Hammouda</a:t>
              </a:r>
              <a:r>
                <a:rPr lang="fr-FR" sz="1600" dirty="0">
                  <a:latin typeface="Avenir Book" charset="0"/>
                  <a:ea typeface="Avenir Book" charset="0"/>
                  <a:cs typeface="Avenir Book" charset="0"/>
                </a:rPr>
                <a:t> &amp; Laporte 2000</a:t>
              </a: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03C1CD8F-608A-F444-A6EB-C17EE8D35F20}"/>
              </a:ext>
            </a:extLst>
          </p:cNvPr>
          <p:cNvSpPr txBox="1"/>
          <p:nvPr/>
        </p:nvSpPr>
        <p:spPr>
          <a:xfrm>
            <a:off x="172221" y="3858469"/>
            <a:ext cx="5538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fr-FR" sz="2800" dirty="0">
                <a:ea typeface="Avenir Book" charset="0"/>
                <a:cs typeface="Avenir Book" charset="0"/>
              </a:rPr>
              <a:t>High </a:t>
            </a:r>
            <a:r>
              <a:rPr lang="fr-FR" sz="2800" dirty="0" err="1">
                <a:ea typeface="Avenir Book" charset="0"/>
                <a:cs typeface="Avenir Book" charset="0"/>
              </a:rPr>
              <a:t>mobility</a:t>
            </a:r>
            <a:r>
              <a:rPr lang="fr-FR" sz="2800" dirty="0">
                <a:ea typeface="Avenir Book" charset="0"/>
                <a:cs typeface="Avenir Book" charset="0"/>
              </a:rPr>
              <a:t> of carbonate </a:t>
            </a:r>
            <a:r>
              <a:rPr lang="fr-FR" sz="2800" dirty="0" err="1">
                <a:ea typeface="Avenir Book" charset="0"/>
                <a:cs typeface="Avenir Book" charset="0"/>
              </a:rPr>
              <a:t>liquids</a:t>
            </a:r>
            <a:r>
              <a:rPr lang="fr-FR" sz="2800" dirty="0">
                <a:ea typeface="Avenir Book" charset="0"/>
                <a:cs typeface="Avenir Book" charset="0"/>
              </a:rPr>
              <a:t>: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5E3ADC0-D1D8-4D49-A93D-18796A66EF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006" y="1124744"/>
            <a:ext cx="3214523" cy="227753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47B63E5-D203-044F-978C-127291E1DE65}"/>
              </a:ext>
            </a:extLst>
          </p:cNvPr>
          <p:cNvSpPr txBox="1"/>
          <p:nvPr/>
        </p:nvSpPr>
        <p:spPr>
          <a:xfrm>
            <a:off x="6133884" y="3368799"/>
            <a:ext cx="29778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Avenir Book" charset="0"/>
                <a:ea typeface="Avenir Book" charset="0"/>
                <a:cs typeface="Avenir Book" charset="0"/>
              </a:rPr>
              <a:t>Dasgupta</a:t>
            </a:r>
            <a:r>
              <a:rPr lang="fr-FR" sz="1600" dirty="0">
                <a:latin typeface="Avenir Book" charset="0"/>
                <a:ea typeface="Avenir Book" charset="0"/>
                <a:cs typeface="Avenir Book" charset="0"/>
              </a:rPr>
              <a:t> &amp; </a:t>
            </a:r>
            <a:r>
              <a:rPr lang="fr-FR" sz="1600" dirty="0" err="1">
                <a:latin typeface="Avenir Book" charset="0"/>
                <a:ea typeface="Avenir Book" charset="0"/>
                <a:cs typeface="Avenir Book" charset="0"/>
              </a:rPr>
              <a:t>Hirschmann</a:t>
            </a:r>
            <a:r>
              <a:rPr lang="fr-FR" sz="1600" dirty="0">
                <a:latin typeface="Avenir Book" charset="0"/>
                <a:ea typeface="Avenir Book" charset="0"/>
                <a:cs typeface="Avenir Book" charset="0"/>
              </a:rPr>
              <a:t> 2010</a:t>
            </a:r>
          </a:p>
        </p:txBody>
      </p:sp>
    </p:spTree>
    <p:extLst>
      <p:ext uri="{BB962C8B-B14F-4D97-AF65-F5344CB8AC3E}">
        <p14:creationId xmlns:p14="http://schemas.microsoft.com/office/powerpoint/2010/main" val="770298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B80E66-B7A1-B448-A739-FD07C550E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fr-FR" sz="4100" dirty="0"/>
              <a:t>Ex#1 : </a:t>
            </a:r>
            <a:r>
              <a:rPr lang="fr-FR" sz="4100" dirty="0" err="1"/>
              <a:t>Liquid</a:t>
            </a:r>
            <a:r>
              <a:rPr lang="fr-FR" sz="4100" dirty="0"/>
              <a:t> Carbonate Percolation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EC0B3FE-DEAF-9F48-ADF8-53B5F39523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b="26901"/>
          <a:stretch/>
        </p:blipFill>
        <p:spPr>
          <a:xfrm>
            <a:off x="747714" y="1196752"/>
            <a:ext cx="4400350" cy="192537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4FDD1272-38A8-A34D-97BB-9D7688900819}"/>
              </a:ext>
            </a:extLst>
          </p:cNvPr>
          <p:cNvSpPr txBox="1"/>
          <p:nvPr/>
        </p:nvSpPr>
        <p:spPr>
          <a:xfrm>
            <a:off x="4916831" y="1412776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olivine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3A77ECC-593A-1E42-8DBD-2137DFC1A892}"/>
              </a:ext>
            </a:extLst>
          </p:cNvPr>
          <p:cNvSpPr txBox="1"/>
          <p:nvPr/>
        </p:nvSpPr>
        <p:spPr>
          <a:xfrm>
            <a:off x="4916831" y="1914524"/>
            <a:ext cx="113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carbonate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B041224-4497-8E40-A9C4-DD92A4B71F71}"/>
              </a:ext>
            </a:extLst>
          </p:cNvPr>
          <p:cNvSpPr txBox="1"/>
          <p:nvPr/>
        </p:nvSpPr>
        <p:spPr>
          <a:xfrm>
            <a:off x="4916831" y="2416272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olivine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EA06C6E-6C08-B74A-8498-2AAC1D5B0E61}"/>
              </a:ext>
            </a:extLst>
          </p:cNvPr>
          <p:cNvSpPr txBox="1"/>
          <p:nvPr/>
        </p:nvSpPr>
        <p:spPr>
          <a:xfrm>
            <a:off x="6335427" y="1892731"/>
            <a:ext cx="2808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>
                <a:ea typeface="Avenir Book" charset="0"/>
                <a:cs typeface="Avenir Book" charset="0"/>
              </a:rPr>
              <a:t>J-P </a:t>
            </a:r>
            <a:r>
              <a:rPr lang="fr-FR" sz="2400" dirty="0" err="1">
                <a:ea typeface="Avenir Book" charset="0"/>
                <a:cs typeface="Avenir Book" charset="0"/>
              </a:rPr>
              <a:t>Perrillat</a:t>
            </a:r>
            <a:r>
              <a:rPr lang="fr-FR" sz="2400" dirty="0">
                <a:ea typeface="Avenir Book" charset="0"/>
                <a:cs typeface="Avenir Book" charset="0"/>
              </a:rPr>
              <a:t>  </a:t>
            </a:r>
          </a:p>
          <a:p>
            <a:pPr algn="r"/>
            <a:r>
              <a:rPr lang="fr-FR" sz="2400" dirty="0">
                <a:ea typeface="Avenir Book" charset="0"/>
                <a:cs typeface="Avenir Book" charset="0"/>
              </a:rPr>
              <a:t>P. Garcia </a:t>
            </a:r>
            <a:r>
              <a:rPr lang="fr-FR" sz="2400" dirty="0" err="1">
                <a:ea typeface="Avenir Book" charset="0"/>
                <a:cs typeface="Avenir Book" charset="0"/>
              </a:rPr>
              <a:t>del</a:t>
            </a:r>
            <a:r>
              <a:rPr lang="fr-FR" sz="2400" dirty="0">
                <a:ea typeface="Avenir Book" charset="0"/>
                <a:cs typeface="Avenir Book" charset="0"/>
              </a:rPr>
              <a:t> Real </a:t>
            </a:r>
          </a:p>
          <a:p>
            <a:pPr algn="r"/>
            <a:r>
              <a:rPr lang="fr-FR" sz="2400" dirty="0">
                <a:ea typeface="Avenir Book" charset="0"/>
                <a:cs typeface="Avenir Book" charset="0"/>
              </a:rPr>
              <a:t>E. </a:t>
            </a:r>
            <a:r>
              <a:rPr lang="fr-FR" sz="2400" dirty="0" err="1">
                <a:ea typeface="Avenir Book" charset="0"/>
                <a:cs typeface="Avenir Book" charset="0"/>
              </a:rPr>
              <a:t>Giovenco</a:t>
            </a:r>
            <a:endParaRPr lang="fr-FR" sz="2400" dirty="0">
              <a:ea typeface="Avenir Book" charset="0"/>
              <a:cs typeface="Avenir Book" charset="0"/>
            </a:endParaRP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078200EB-F817-7E4F-85B5-EE6D21184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780" y="968907"/>
            <a:ext cx="2394221" cy="94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E21B235-C14C-F641-881A-DED489346F32}"/>
              </a:ext>
            </a:extLst>
          </p:cNvPr>
          <p:cNvSpPr txBox="1"/>
          <p:nvPr/>
        </p:nvSpPr>
        <p:spPr>
          <a:xfrm rot="16200000">
            <a:off x="425616" y="1946913"/>
            <a:ext cx="784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>
                <a:latin typeface="Avenir Book" charset="0"/>
                <a:ea typeface="Avenir Book" charset="0"/>
                <a:cs typeface="Avenir Book" charset="0"/>
              </a:rPr>
              <a:t>650 µm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BC84E234-BEDC-6E4B-B062-E465AB1F2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" y="3589424"/>
            <a:ext cx="2855444" cy="2320656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3FF3F2D1-E112-3D41-A0FF-80AB5210DD73}"/>
              </a:ext>
            </a:extLst>
          </p:cNvPr>
          <p:cNvSpPr txBox="1"/>
          <p:nvPr/>
        </p:nvSpPr>
        <p:spPr>
          <a:xfrm>
            <a:off x="454258" y="5910080"/>
            <a:ext cx="196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venir Book" charset="0"/>
                <a:ea typeface="Avenir Book" charset="0"/>
                <a:cs typeface="Avenir Book" charset="0"/>
              </a:rPr>
              <a:t>1.7 </a:t>
            </a:r>
            <a:r>
              <a:rPr lang="fr-FR" dirty="0" err="1">
                <a:latin typeface="Avenir Book" charset="0"/>
                <a:ea typeface="Avenir Book" charset="0"/>
                <a:cs typeface="Avenir Book" charset="0"/>
              </a:rPr>
              <a:t>GPa</a:t>
            </a:r>
            <a:r>
              <a:rPr lang="fr-FR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mr-IN" dirty="0">
                <a:latin typeface="Avenir Book" charset="0"/>
                <a:ea typeface="Avenir Book" charset="0"/>
                <a:cs typeface="Avenir Book" charset="0"/>
              </a:rPr>
              <a:t>–</a:t>
            </a:r>
            <a:r>
              <a:rPr lang="fr-FR" dirty="0">
                <a:latin typeface="Avenir Book" charset="0"/>
                <a:ea typeface="Avenir Book" charset="0"/>
                <a:cs typeface="Avenir Book" charset="0"/>
              </a:rPr>
              <a:t> 1150 K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592C0A6-E1EE-3643-854D-C76F706BC9A7}"/>
              </a:ext>
            </a:extLst>
          </p:cNvPr>
          <p:cNvSpPr txBox="1"/>
          <p:nvPr/>
        </p:nvSpPr>
        <p:spPr>
          <a:xfrm rot="16200000">
            <a:off x="-135144" y="4564092"/>
            <a:ext cx="784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650 µm</a:t>
            </a:r>
          </a:p>
        </p:txBody>
      </p:sp>
    </p:spTree>
    <p:extLst>
      <p:ext uri="{BB962C8B-B14F-4D97-AF65-F5344CB8AC3E}">
        <p14:creationId xmlns:p14="http://schemas.microsoft.com/office/powerpoint/2010/main" val="2432534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FEC0B3FE-DEAF-9F48-ADF8-53B5F39523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b="26901"/>
          <a:stretch/>
        </p:blipFill>
        <p:spPr>
          <a:xfrm>
            <a:off x="747714" y="1196752"/>
            <a:ext cx="4400350" cy="192537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4FDD1272-38A8-A34D-97BB-9D7688900819}"/>
              </a:ext>
            </a:extLst>
          </p:cNvPr>
          <p:cNvSpPr txBox="1"/>
          <p:nvPr/>
        </p:nvSpPr>
        <p:spPr>
          <a:xfrm>
            <a:off x="4916831" y="1412776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olivine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3A77ECC-593A-1E42-8DBD-2137DFC1A892}"/>
              </a:ext>
            </a:extLst>
          </p:cNvPr>
          <p:cNvSpPr txBox="1"/>
          <p:nvPr/>
        </p:nvSpPr>
        <p:spPr>
          <a:xfrm>
            <a:off x="4916831" y="1914524"/>
            <a:ext cx="113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carbonate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B041224-4497-8E40-A9C4-DD92A4B71F71}"/>
              </a:ext>
            </a:extLst>
          </p:cNvPr>
          <p:cNvSpPr txBox="1"/>
          <p:nvPr/>
        </p:nvSpPr>
        <p:spPr>
          <a:xfrm>
            <a:off x="4916831" y="2416272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olivine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E21B235-C14C-F641-881A-DED489346F32}"/>
              </a:ext>
            </a:extLst>
          </p:cNvPr>
          <p:cNvSpPr txBox="1"/>
          <p:nvPr/>
        </p:nvSpPr>
        <p:spPr>
          <a:xfrm rot="16200000">
            <a:off x="425616" y="1946913"/>
            <a:ext cx="784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>
                <a:latin typeface="Avenir Book" charset="0"/>
                <a:ea typeface="Avenir Book" charset="0"/>
                <a:cs typeface="Avenir Book" charset="0"/>
              </a:rPr>
              <a:t>650 µm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948E293-065C-2143-9DAA-61672AC219FE}"/>
              </a:ext>
            </a:extLst>
          </p:cNvPr>
          <p:cNvSpPr txBox="1"/>
          <p:nvPr/>
        </p:nvSpPr>
        <p:spPr>
          <a:xfrm>
            <a:off x="6335427" y="1892731"/>
            <a:ext cx="2808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>
                <a:ea typeface="Avenir Book" charset="0"/>
                <a:cs typeface="Avenir Book" charset="0"/>
              </a:rPr>
              <a:t>J-P </a:t>
            </a:r>
            <a:r>
              <a:rPr lang="fr-FR" sz="2400" dirty="0" err="1">
                <a:ea typeface="Avenir Book" charset="0"/>
                <a:cs typeface="Avenir Book" charset="0"/>
              </a:rPr>
              <a:t>Perrillat</a:t>
            </a:r>
            <a:r>
              <a:rPr lang="fr-FR" sz="2400" dirty="0">
                <a:ea typeface="Avenir Book" charset="0"/>
                <a:cs typeface="Avenir Book" charset="0"/>
              </a:rPr>
              <a:t>  </a:t>
            </a:r>
          </a:p>
          <a:p>
            <a:pPr algn="r"/>
            <a:r>
              <a:rPr lang="fr-FR" sz="2400" dirty="0">
                <a:ea typeface="Avenir Book" charset="0"/>
                <a:cs typeface="Avenir Book" charset="0"/>
              </a:rPr>
              <a:t>P. Garcia </a:t>
            </a:r>
            <a:r>
              <a:rPr lang="fr-FR" sz="2400" dirty="0" err="1">
                <a:ea typeface="Avenir Book" charset="0"/>
                <a:cs typeface="Avenir Book" charset="0"/>
              </a:rPr>
              <a:t>del</a:t>
            </a:r>
            <a:r>
              <a:rPr lang="fr-FR" sz="2400" dirty="0">
                <a:ea typeface="Avenir Book" charset="0"/>
                <a:cs typeface="Avenir Book" charset="0"/>
              </a:rPr>
              <a:t> Real </a:t>
            </a:r>
          </a:p>
          <a:p>
            <a:pPr algn="r"/>
            <a:r>
              <a:rPr lang="fr-FR" sz="2400" dirty="0">
                <a:ea typeface="Avenir Book" charset="0"/>
                <a:cs typeface="Avenir Book" charset="0"/>
              </a:rPr>
              <a:t>E. </a:t>
            </a:r>
            <a:r>
              <a:rPr lang="fr-FR" sz="2400" dirty="0" err="1">
                <a:ea typeface="Avenir Book" charset="0"/>
                <a:cs typeface="Avenir Book" charset="0"/>
              </a:rPr>
              <a:t>Giovenco</a:t>
            </a:r>
            <a:endParaRPr lang="fr-FR" sz="2400" dirty="0">
              <a:ea typeface="Avenir Book" charset="0"/>
              <a:cs typeface="Avenir Book" charset="0"/>
            </a:endParaRPr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id="{9C77E45F-DB41-E049-BBC6-9EA2FE292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780" y="968907"/>
            <a:ext cx="2394221" cy="94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re 1">
            <a:extLst>
              <a:ext uri="{FF2B5EF4-FFF2-40B4-BE49-F238E27FC236}">
                <a16:creationId xmlns:a16="http://schemas.microsoft.com/office/drawing/2014/main" id="{B955BCCB-6309-3540-ADCB-5E8A467BDE87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100"/>
              <a:t>Ex#1 : Liquid Carbonate Percolation</a:t>
            </a:r>
            <a:endParaRPr lang="fr-FR" sz="4100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2E95195E-F342-FE46-9FF3-8E1C88F8F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" y="3589424"/>
            <a:ext cx="2855444" cy="2320656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8B183ED0-37F0-3741-8AE4-0A083351DEAD}"/>
              </a:ext>
            </a:extLst>
          </p:cNvPr>
          <p:cNvSpPr txBox="1"/>
          <p:nvPr/>
        </p:nvSpPr>
        <p:spPr>
          <a:xfrm>
            <a:off x="454258" y="5910080"/>
            <a:ext cx="196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venir Book" charset="0"/>
                <a:ea typeface="Avenir Book" charset="0"/>
                <a:cs typeface="Avenir Book" charset="0"/>
              </a:rPr>
              <a:t>1.7 </a:t>
            </a:r>
            <a:r>
              <a:rPr lang="fr-FR" dirty="0" err="1">
                <a:latin typeface="Avenir Book" charset="0"/>
                <a:ea typeface="Avenir Book" charset="0"/>
                <a:cs typeface="Avenir Book" charset="0"/>
              </a:rPr>
              <a:t>GPa</a:t>
            </a:r>
            <a:r>
              <a:rPr lang="fr-FR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mr-IN" dirty="0">
                <a:latin typeface="Avenir Book" charset="0"/>
                <a:ea typeface="Avenir Book" charset="0"/>
                <a:cs typeface="Avenir Book" charset="0"/>
              </a:rPr>
              <a:t>–</a:t>
            </a:r>
            <a:r>
              <a:rPr lang="fr-FR" dirty="0">
                <a:latin typeface="Avenir Book" charset="0"/>
                <a:ea typeface="Avenir Book" charset="0"/>
                <a:cs typeface="Avenir Book" charset="0"/>
              </a:rPr>
              <a:t> 1150 K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2ECCD523-FC97-C14A-814B-67F565422F94}"/>
              </a:ext>
            </a:extLst>
          </p:cNvPr>
          <p:cNvSpPr txBox="1"/>
          <p:nvPr/>
        </p:nvSpPr>
        <p:spPr>
          <a:xfrm rot="16200000">
            <a:off x="-135144" y="4564092"/>
            <a:ext cx="784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650 µm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C65B87AF-A8BC-5742-9453-F0209FEBB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589424"/>
            <a:ext cx="2874891" cy="2320656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E784EB0C-474E-5D41-BD4E-A886EB98B012}"/>
              </a:ext>
            </a:extLst>
          </p:cNvPr>
          <p:cNvSpPr txBox="1"/>
          <p:nvPr/>
        </p:nvSpPr>
        <p:spPr>
          <a:xfrm>
            <a:off x="3059832" y="5910080"/>
            <a:ext cx="196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venir Book" charset="0"/>
                <a:ea typeface="Avenir Book" charset="0"/>
                <a:cs typeface="Avenir Book" charset="0"/>
              </a:rPr>
              <a:t>1.7 </a:t>
            </a:r>
            <a:r>
              <a:rPr lang="fr-FR" dirty="0" err="1">
                <a:latin typeface="Avenir Book" charset="0"/>
                <a:ea typeface="Avenir Book" charset="0"/>
                <a:cs typeface="Avenir Book" charset="0"/>
              </a:rPr>
              <a:t>GPa</a:t>
            </a:r>
            <a:r>
              <a:rPr lang="fr-FR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mr-IN" dirty="0">
                <a:latin typeface="Avenir Book" charset="0"/>
                <a:ea typeface="Avenir Book" charset="0"/>
                <a:cs typeface="Avenir Book" charset="0"/>
              </a:rPr>
              <a:t>–</a:t>
            </a:r>
            <a:r>
              <a:rPr lang="fr-FR" dirty="0">
                <a:latin typeface="Avenir Book" charset="0"/>
                <a:ea typeface="Avenir Book" charset="0"/>
                <a:cs typeface="Avenir Book" charset="0"/>
              </a:rPr>
              <a:t> 1300 K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9262A03E-62C6-4E4E-A993-D83167AF3446}"/>
              </a:ext>
            </a:extLst>
          </p:cNvPr>
          <p:cNvSpPr txBox="1"/>
          <p:nvPr/>
        </p:nvSpPr>
        <p:spPr>
          <a:xfrm rot="16200000">
            <a:off x="2632743" y="4595864"/>
            <a:ext cx="784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650 µm</a:t>
            </a:r>
          </a:p>
        </p:txBody>
      </p:sp>
    </p:spTree>
    <p:extLst>
      <p:ext uri="{BB962C8B-B14F-4D97-AF65-F5344CB8AC3E}">
        <p14:creationId xmlns:p14="http://schemas.microsoft.com/office/powerpoint/2010/main" val="2893295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D1E80357-787E-0C46-A6F9-183ECA427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" y="3589424"/>
            <a:ext cx="2855444" cy="232065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EC0B3FE-DEAF-9F48-ADF8-53B5F39523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b="26901"/>
          <a:stretch/>
        </p:blipFill>
        <p:spPr>
          <a:xfrm>
            <a:off x="747714" y="1196752"/>
            <a:ext cx="4400350" cy="192537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590E2F1-B09C-F443-9458-6BA741777C20}"/>
              </a:ext>
            </a:extLst>
          </p:cNvPr>
          <p:cNvSpPr txBox="1"/>
          <p:nvPr/>
        </p:nvSpPr>
        <p:spPr>
          <a:xfrm>
            <a:off x="454258" y="5910080"/>
            <a:ext cx="196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venir Book" charset="0"/>
                <a:ea typeface="Avenir Book" charset="0"/>
                <a:cs typeface="Avenir Book" charset="0"/>
              </a:rPr>
              <a:t>1.7 </a:t>
            </a:r>
            <a:r>
              <a:rPr lang="fr-FR" dirty="0" err="1">
                <a:latin typeface="Avenir Book" charset="0"/>
                <a:ea typeface="Avenir Book" charset="0"/>
                <a:cs typeface="Avenir Book" charset="0"/>
              </a:rPr>
              <a:t>GPa</a:t>
            </a:r>
            <a:r>
              <a:rPr lang="fr-FR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mr-IN" dirty="0">
                <a:latin typeface="Avenir Book" charset="0"/>
                <a:ea typeface="Avenir Book" charset="0"/>
                <a:cs typeface="Avenir Book" charset="0"/>
              </a:rPr>
              <a:t>–</a:t>
            </a:r>
            <a:r>
              <a:rPr lang="fr-FR" dirty="0">
                <a:latin typeface="Avenir Book" charset="0"/>
                <a:ea typeface="Avenir Book" charset="0"/>
                <a:cs typeface="Avenir Book" charset="0"/>
              </a:rPr>
              <a:t> 1150 K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FDD1272-38A8-A34D-97BB-9D7688900819}"/>
              </a:ext>
            </a:extLst>
          </p:cNvPr>
          <p:cNvSpPr txBox="1"/>
          <p:nvPr/>
        </p:nvSpPr>
        <p:spPr>
          <a:xfrm>
            <a:off x="4916831" y="1412776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olivine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3A77ECC-593A-1E42-8DBD-2137DFC1A892}"/>
              </a:ext>
            </a:extLst>
          </p:cNvPr>
          <p:cNvSpPr txBox="1"/>
          <p:nvPr/>
        </p:nvSpPr>
        <p:spPr>
          <a:xfrm>
            <a:off x="4916831" y="1914524"/>
            <a:ext cx="113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carbonate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B041224-4497-8E40-A9C4-DD92A4B71F71}"/>
              </a:ext>
            </a:extLst>
          </p:cNvPr>
          <p:cNvSpPr txBox="1"/>
          <p:nvPr/>
        </p:nvSpPr>
        <p:spPr>
          <a:xfrm>
            <a:off x="4916831" y="2416272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olivine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FBF6391-C769-C142-80E4-12BD0F08B741}"/>
              </a:ext>
            </a:extLst>
          </p:cNvPr>
          <p:cNvSpPr txBox="1"/>
          <p:nvPr/>
        </p:nvSpPr>
        <p:spPr>
          <a:xfrm rot="16200000">
            <a:off x="-135144" y="4564092"/>
            <a:ext cx="784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650 µm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E21B235-C14C-F641-881A-DED489346F32}"/>
              </a:ext>
            </a:extLst>
          </p:cNvPr>
          <p:cNvSpPr txBox="1"/>
          <p:nvPr/>
        </p:nvSpPr>
        <p:spPr>
          <a:xfrm rot="16200000">
            <a:off x="425616" y="1946913"/>
            <a:ext cx="784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>
                <a:latin typeface="Avenir Book" charset="0"/>
                <a:ea typeface="Avenir Book" charset="0"/>
                <a:cs typeface="Avenir Book" charset="0"/>
              </a:rPr>
              <a:t>650 µm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44362C9A-914C-B645-BB36-039BA9195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589424"/>
            <a:ext cx="2874891" cy="2320656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5CF837C6-947A-8248-8CFC-489347D19308}"/>
              </a:ext>
            </a:extLst>
          </p:cNvPr>
          <p:cNvSpPr txBox="1"/>
          <p:nvPr/>
        </p:nvSpPr>
        <p:spPr>
          <a:xfrm>
            <a:off x="3059832" y="5910080"/>
            <a:ext cx="196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venir Book" charset="0"/>
                <a:ea typeface="Avenir Book" charset="0"/>
                <a:cs typeface="Avenir Book" charset="0"/>
              </a:rPr>
              <a:t>1.7 </a:t>
            </a:r>
            <a:r>
              <a:rPr lang="fr-FR" dirty="0" err="1">
                <a:latin typeface="Avenir Book" charset="0"/>
                <a:ea typeface="Avenir Book" charset="0"/>
                <a:cs typeface="Avenir Book" charset="0"/>
              </a:rPr>
              <a:t>GPa</a:t>
            </a:r>
            <a:r>
              <a:rPr lang="fr-FR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mr-IN" dirty="0">
                <a:latin typeface="Avenir Book" charset="0"/>
                <a:ea typeface="Avenir Book" charset="0"/>
                <a:cs typeface="Avenir Book" charset="0"/>
              </a:rPr>
              <a:t>–</a:t>
            </a:r>
            <a:r>
              <a:rPr lang="fr-FR" dirty="0">
                <a:latin typeface="Avenir Book" charset="0"/>
                <a:ea typeface="Avenir Book" charset="0"/>
                <a:cs typeface="Avenir Book" charset="0"/>
              </a:rPr>
              <a:t> 1300 K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91DB98C-08B6-FB41-BDD0-98FBC77126C4}"/>
              </a:ext>
            </a:extLst>
          </p:cNvPr>
          <p:cNvSpPr txBox="1"/>
          <p:nvPr/>
        </p:nvSpPr>
        <p:spPr>
          <a:xfrm rot="16200000">
            <a:off x="2632743" y="4595864"/>
            <a:ext cx="784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650 µm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27D43590-808B-F746-866D-6C693FF00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7159" y="3629755"/>
            <a:ext cx="3806841" cy="2176452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AF1D4F1B-F853-CA4D-B694-EF431315EB74}"/>
              </a:ext>
            </a:extLst>
          </p:cNvPr>
          <p:cNvSpPr txBox="1"/>
          <p:nvPr/>
        </p:nvSpPr>
        <p:spPr>
          <a:xfrm>
            <a:off x="7164288" y="3701763"/>
            <a:ext cx="1080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+mj-lt"/>
                <a:ea typeface="Arial" charset="0"/>
                <a:cs typeface="Arial" charset="0"/>
              </a:rPr>
              <a:t>Distance in m</a:t>
            </a:r>
            <a:r>
              <a:rPr lang="fr-FR" sz="1200" baseline="30000" dirty="0">
                <a:latin typeface="+mj-lt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EACC138-79A3-8643-AF66-C96B7D3A9CF9}"/>
              </a:ext>
            </a:extLst>
          </p:cNvPr>
          <p:cNvSpPr txBox="1"/>
          <p:nvPr/>
        </p:nvSpPr>
        <p:spPr>
          <a:xfrm>
            <a:off x="6768445" y="3361759"/>
            <a:ext cx="1970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venir Book" charset="0"/>
                <a:ea typeface="Avenir Book" charset="0"/>
                <a:cs typeface="Avenir Book" charset="0"/>
              </a:rPr>
              <a:t>Diffusion Profiles: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A81C111-7195-FB4A-846D-47182B7E7553}"/>
              </a:ext>
            </a:extLst>
          </p:cNvPr>
          <p:cNvSpPr txBox="1"/>
          <p:nvPr/>
        </p:nvSpPr>
        <p:spPr>
          <a:xfrm>
            <a:off x="5222088" y="5914809"/>
            <a:ext cx="3921913" cy="66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latin typeface="Avenir Book" charset="0"/>
                <a:ea typeface="Avenir Book" charset="0"/>
                <a:cs typeface="Avenir Book" charset="0"/>
              </a:rPr>
              <a:t>Diffusion coefficient </a:t>
            </a:r>
            <a:r>
              <a:rPr lang="fr-FR">
                <a:latin typeface="Avenir Book" charset="0"/>
                <a:ea typeface="Avenir Book" charset="0"/>
                <a:cs typeface="Avenir Book" charset="0"/>
              </a:rPr>
              <a:t>: 6.5 10</a:t>
            </a:r>
            <a:r>
              <a:rPr lang="fr-FR" baseline="30000">
                <a:latin typeface="Avenir Book" charset="0"/>
                <a:ea typeface="Avenir Book" charset="0"/>
                <a:cs typeface="Avenir Book" charset="0"/>
              </a:rPr>
              <a:t>-11</a:t>
            </a:r>
            <a:r>
              <a:rPr lang="fr-FR">
                <a:latin typeface="Avenir Book" charset="0"/>
                <a:ea typeface="Avenir Book" charset="0"/>
                <a:cs typeface="Avenir Book" charset="0"/>
              </a:rPr>
              <a:t> m</a:t>
            </a:r>
            <a:r>
              <a:rPr lang="fr-FR" baseline="30000">
                <a:latin typeface="Avenir Book" charset="0"/>
                <a:ea typeface="Avenir Book" charset="0"/>
                <a:cs typeface="Avenir Book" charset="0"/>
              </a:rPr>
              <a:t>2</a:t>
            </a:r>
            <a:r>
              <a:rPr lang="fr-FR">
                <a:latin typeface="Avenir Book" charset="0"/>
                <a:ea typeface="Avenir Book" charset="0"/>
                <a:cs typeface="Avenir Book" charset="0"/>
              </a:rPr>
              <a:t>/s at 1300 K</a:t>
            </a:r>
            <a:endParaRPr lang="fr-FR" baseline="300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BBFF73E-70FF-AB43-8F14-0E8E77B5D10A}"/>
              </a:ext>
            </a:extLst>
          </p:cNvPr>
          <p:cNvSpPr txBox="1"/>
          <p:nvPr/>
        </p:nvSpPr>
        <p:spPr>
          <a:xfrm>
            <a:off x="6335427" y="1892731"/>
            <a:ext cx="2808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>
                <a:ea typeface="Avenir Book" charset="0"/>
                <a:cs typeface="Avenir Book" charset="0"/>
              </a:rPr>
              <a:t>J-P </a:t>
            </a:r>
            <a:r>
              <a:rPr lang="fr-FR" sz="2400" dirty="0" err="1">
                <a:ea typeface="Avenir Book" charset="0"/>
                <a:cs typeface="Avenir Book" charset="0"/>
              </a:rPr>
              <a:t>Perrillat</a:t>
            </a:r>
            <a:r>
              <a:rPr lang="fr-FR" sz="2400" dirty="0">
                <a:ea typeface="Avenir Book" charset="0"/>
                <a:cs typeface="Avenir Book" charset="0"/>
              </a:rPr>
              <a:t>  </a:t>
            </a:r>
          </a:p>
          <a:p>
            <a:pPr algn="r"/>
            <a:r>
              <a:rPr lang="fr-FR" sz="2400" dirty="0">
                <a:ea typeface="Avenir Book" charset="0"/>
                <a:cs typeface="Avenir Book" charset="0"/>
              </a:rPr>
              <a:t>P. Garcia </a:t>
            </a:r>
            <a:r>
              <a:rPr lang="fr-FR" sz="2400" dirty="0" err="1">
                <a:ea typeface="Avenir Book" charset="0"/>
                <a:cs typeface="Avenir Book" charset="0"/>
              </a:rPr>
              <a:t>del</a:t>
            </a:r>
            <a:r>
              <a:rPr lang="fr-FR" sz="2400" dirty="0">
                <a:ea typeface="Avenir Book" charset="0"/>
                <a:cs typeface="Avenir Book" charset="0"/>
              </a:rPr>
              <a:t> Real </a:t>
            </a:r>
          </a:p>
          <a:p>
            <a:pPr algn="r"/>
            <a:r>
              <a:rPr lang="fr-FR" sz="2400" dirty="0">
                <a:ea typeface="Avenir Book" charset="0"/>
                <a:cs typeface="Avenir Book" charset="0"/>
              </a:rPr>
              <a:t>E. </a:t>
            </a:r>
            <a:r>
              <a:rPr lang="fr-FR" sz="2400" dirty="0" err="1">
                <a:ea typeface="Avenir Book" charset="0"/>
                <a:cs typeface="Avenir Book" charset="0"/>
              </a:rPr>
              <a:t>Giovenco</a:t>
            </a:r>
            <a:endParaRPr lang="fr-FR" sz="2400" dirty="0">
              <a:ea typeface="Avenir Book" charset="0"/>
              <a:cs typeface="Avenir Book" charset="0"/>
            </a:endParaRPr>
          </a:p>
        </p:txBody>
      </p:sp>
      <p:pic>
        <p:nvPicPr>
          <p:cNvPr id="31" name="Picture 8">
            <a:extLst>
              <a:ext uri="{FF2B5EF4-FFF2-40B4-BE49-F238E27FC236}">
                <a16:creationId xmlns:a16="http://schemas.microsoft.com/office/drawing/2014/main" id="{FA98D812-76BA-F94C-9CB6-E53EE4F67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780" y="968907"/>
            <a:ext cx="2394221" cy="94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itre 1">
            <a:extLst>
              <a:ext uri="{FF2B5EF4-FFF2-40B4-BE49-F238E27FC236}">
                <a16:creationId xmlns:a16="http://schemas.microsoft.com/office/drawing/2014/main" id="{906E7B62-964E-A847-A8F8-266D29988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fr-FR" sz="4100" dirty="0"/>
              <a:t>Ex#1 : </a:t>
            </a:r>
            <a:r>
              <a:rPr lang="fr-FR" sz="4100" dirty="0" err="1"/>
              <a:t>Liquid</a:t>
            </a:r>
            <a:r>
              <a:rPr lang="fr-FR" sz="4100" dirty="0"/>
              <a:t> Carbonate Percolation</a:t>
            </a:r>
          </a:p>
        </p:txBody>
      </p:sp>
    </p:spTree>
    <p:extLst>
      <p:ext uri="{BB962C8B-B14F-4D97-AF65-F5344CB8AC3E}">
        <p14:creationId xmlns:p14="http://schemas.microsoft.com/office/powerpoint/2010/main" val="493821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D5D122-0440-CC4B-8BD6-1CB368FF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393"/>
            <a:ext cx="7886700" cy="1325563"/>
          </a:xfrm>
        </p:spPr>
        <p:txBody>
          <a:bodyPr/>
          <a:lstStyle/>
          <a:p>
            <a:r>
              <a:rPr lang="fr-FR" dirty="0" err="1"/>
              <a:t>Modified</a:t>
            </a:r>
            <a:r>
              <a:rPr lang="fr-FR" dirty="0"/>
              <a:t> PE </a:t>
            </a:r>
            <a:r>
              <a:rPr lang="fr-FR" dirty="0" err="1"/>
              <a:t>Press</a:t>
            </a:r>
            <a:r>
              <a:rPr lang="fr-FR" dirty="0"/>
              <a:t>: </a:t>
            </a:r>
            <a:r>
              <a:rPr lang="fr-FR" dirty="0" err="1"/>
              <a:t>UToPEC</a:t>
            </a:r>
            <a:r>
              <a:rPr lang="fr-FR" dirty="0"/>
              <a:t> &lt;10s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6CB511F-4785-9C48-BE0E-1A49D9999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98527" y="1776592"/>
            <a:ext cx="5558146" cy="416860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67BEA8D-82AB-2641-AAEC-A21288436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084380" y="1776592"/>
            <a:ext cx="5558147" cy="41686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68F35A-FCD8-9B46-B616-363E216649EF}"/>
              </a:ext>
            </a:extLst>
          </p:cNvPr>
          <p:cNvSpPr/>
          <p:nvPr/>
        </p:nvSpPr>
        <p:spPr>
          <a:xfrm>
            <a:off x="1340224" y="2407386"/>
            <a:ext cx="1880643" cy="461665"/>
          </a:xfrm>
          <a:prstGeom prst="rect">
            <a:avLst/>
          </a:prstGeom>
          <a:solidFill>
            <a:srgbClr val="E7E6E6">
              <a:alpha val="70980"/>
            </a:srgbClr>
          </a:solidFill>
        </p:spPr>
        <p:txBody>
          <a:bodyPr wrap="none">
            <a:spAutoFit/>
          </a:bodyPr>
          <a:lstStyle/>
          <a:p>
            <a:r>
              <a:rPr lang="fr-FR" sz="2400" b="1" dirty="0">
                <a:ea typeface="Avenir Book" charset="0"/>
                <a:cs typeface="Avenir Book" charset="0"/>
              </a:rPr>
              <a:t>165° </a:t>
            </a:r>
            <a:r>
              <a:rPr lang="fr-FR" sz="2400" b="1" dirty="0" err="1">
                <a:ea typeface="Avenir Book" charset="0"/>
                <a:cs typeface="Avenir Book" charset="0"/>
              </a:rPr>
              <a:t>opening</a:t>
            </a:r>
            <a:endParaRPr lang="fr-FR" sz="2400" b="1" dirty="0">
              <a:ea typeface="Avenir Book" charset="0"/>
              <a:cs typeface="Avenir Book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BA5820-A540-5643-B7C3-122A2222EF1F}"/>
              </a:ext>
            </a:extLst>
          </p:cNvPr>
          <p:cNvSpPr/>
          <p:nvPr/>
        </p:nvSpPr>
        <p:spPr>
          <a:xfrm>
            <a:off x="1553423" y="1182673"/>
            <a:ext cx="1454244" cy="461665"/>
          </a:xfrm>
          <a:prstGeom prst="rect">
            <a:avLst/>
          </a:prstGeom>
          <a:solidFill>
            <a:srgbClr val="E7E6E6">
              <a:alpha val="70980"/>
            </a:srgbClr>
          </a:solidFill>
        </p:spPr>
        <p:txBody>
          <a:bodyPr wrap="none">
            <a:spAutoFit/>
          </a:bodyPr>
          <a:lstStyle/>
          <a:p>
            <a:r>
              <a:rPr lang="fr-FR" sz="2400" b="1" dirty="0">
                <a:ea typeface="Avenir Book" charset="0"/>
                <a:cs typeface="Avenir Book" charset="0"/>
              </a:rPr>
              <a:t>170 mm 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F56286-D2B9-F042-B89D-7DE3FF27B788}"/>
              </a:ext>
            </a:extLst>
          </p:cNvPr>
          <p:cNvSpPr/>
          <p:nvPr/>
        </p:nvSpPr>
        <p:spPr>
          <a:xfrm>
            <a:off x="6827178" y="4758341"/>
            <a:ext cx="2120581" cy="461665"/>
          </a:xfrm>
          <a:prstGeom prst="rect">
            <a:avLst/>
          </a:prstGeom>
          <a:solidFill>
            <a:srgbClr val="E7E6E6">
              <a:alpha val="70980"/>
            </a:srgbClr>
          </a:solidFill>
        </p:spPr>
        <p:txBody>
          <a:bodyPr wrap="none">
            <a:spAutoFit/>
          </a:bodyPr>
          <a:lstStyle/>
          <a:p>
            <a:r>
              <a:rPr lang="fr-FR" sz="2400" b="1" dirty="0"/>
              <a:t>﻿rotary </a:t>
            </a:r>
            <a:r>
              <a:rPr lang="fr-FR" sz="2400" b="1" dirty="0" err="1"/>
              <a:t>coupling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465608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AB4D76-808D-4641-9EA7-DB5E0680A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r>
              <a:rPr lang="fr-FR" sz="4000" dirty="0"/>
              <a:t>Ex#2: In Situ Analyses of Microstructures in the </a:t>
            </a:r>
            <a:r>
              <a:rPr lang="en-US" sz="4000" i="1" dirty="0"/>
              <a:t>α</a:t>
            </a:r>
            <a:r>
              <a:rPr lang="fr-FR" sz="4000" i="1" dirty="0"/>
              <a:t>-</a:t>
            </a:r>
            <a:r>
              <a:rPr lang="en-AU" sz="4000" dirty="0" err="1"/>
              <a:t>γ</a:t>
            </a:r>
            <a:r>
              <a:rPr lang="en-AU" sz="4000" dirty="0"/>
              <a:t>-</a:t>
            </a:r>
            <a:r>
              <a:rPr lang="en-US" sz="4000" i="1" dirty="0"/>
              <a:t>ϵ Fe Phase Transitions</a:t>
            </a:r>
            <a:r>
              <a:rPr lang="fr-FR" sz="4000" dirty="0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29B6CD4-0421-9D40-86F7-E57BA350298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7361"/>
            <a:ext cx="9141355" cy="234432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3C1961B-9C7D-1A4B-8FF7-1B9FB03B35CE}"/>
              </a:ext>
            </a:extLst>
          </p:cNvPr>
          <p:cNvSpPr txBox="1"/>
          <p:nvPr/>
        </p:nvSpPr>
        <p:spPr>
          <a:xfrm>
            <a:off x="304861" y="2980377"/>
            <a:ext cx="8627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Possibility</a:t>
            </a:r>
            <a:r>
              <a:rPr lang="fr-FR" sz="2800" dirty="0"/>
              <a:t> to </a:t>
            </a:r>
            <a:r>
              <a:rPr lang="fr-FR" sz="2800" dirty="0" err="1"/>
              <a:t>collect</a:t>
            </a:r>
            <a:r>
              <a:rPr lang="fr-FR" sz="2800" dirty="0"/>
              <a:t> </a:t>
            </a:r>
            <a:r>
              <a:rPr lang="fr-FR" sz="2800" dirty="0" err="1"/>
              <a:t>simultaneously</a:t>
            </a:r>
            <a:r>
              <a:rPr lang="fr-FR" sz="2800" dirty="0"/>
              <a:t> XRD and </a:t>
            </a:r>
            <a:r>
              <a:rPr lang="fr-FR" sz="2800" dirty="0" err="1"/>
              <a:t>Tomography</a:t>
            </a:r>
            <a:r>
              <a:rPr lang="fr-FR" sz="2800" dirty="0"/>
              <a:t>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6A6C582-2C52-2A40-B3A2-69E15BE3A0D7}"/>
              </a:ext>
            </a:extLst>
          </p:cNvPr>
          <p:cNvSpPr txBox="1"/>
          <p:nvPr/>
        </p:nvSpPr>
        <p:spPr>
          <a:xfrm>
            <a:off x="3702571" y="6212354"/>
            <a:ext cx="2269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XRD: CAESAR detector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DD5D216-CE4A-854A-9782-94F686C57013}"/>
              </a:ext>
            </a:extLst>
          </p:cNvPr>
          <p:cNvSpPr txBox="1"/>
          <p:nvPr/>
        </p:nvSpPr>
        <p:spPr>
          <a:xfrm>
            <a:off x="3702571" y="4052695"/>
            <a:ext cx="1342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Tomography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BCE3C9D-3A3A-FE49-B31E-61C722453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5258" y="968229"/>
            <a:ext cx="1918741" cy="156713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8DD1108-2152-0E48-A558-CA2C16C1A58D}"/>
              </a:ext>
            </a:extLst>
          </p:cNvPr>
          <p:cNvSpPr txBox="1"/>
          <p:nvPr/>
        </p:nvSpPr>
        <p:spPr>
          <a:xfrm>
            <a:off x="4374037" y="1751798"/>
            <a:ext cx="27796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>
              <a:buAutoNum type="alphaUcPeriod"/>
            </a:pPr>
            <a:r>
              <a:rPr lang="fr-FR" sz="2400" dirty="0" err="1"/>
              <a:t>Dewaele</a:t>
            </a:r>
            <a:endParaRPr lang="fr-FR" sz="2400" dirty="0"/>
          </a:p>
          <a:p>
            <a:pPr algn="r"/>
            <a:r>
              <a:rPr lang="fr-FR" sz="2400" dirty="0"/>
              <a:t>Y. Le </a:t>
            </a:r>
            <a:r>
              <a:rPr lang="fr-FR" sz="2400" dirty="0" err="1"/>
              <a:t>Godec</a:t>
            </a:r>
            <a:r>
              <a:rPr lang="fr-FR" sz="2400" dirty="0"/>
              <a:t> (IMPMC)</a:t>
            </a:r>
          </a:p>
        </p:txBody>
      </p:sp>
    </p:spTree>
    <p:extLst>
      <p:ext uri="{BB962C8B-B14F-4D97-AF65-F5344CB8AC3E}">
        <p14:creationId xmlns:p14="http://schemas.microsoft.com/office/powerpoint/2010/main" val="3445028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D11148B5-640C-7C4B-92E4-526D78F25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r>
              <a:rPr lang="fr-FR" sz="4000" dirty="0"/>
              <a:t>Ex#2: In Situ Analyses of Microstructures in the </a:t>
            </a:r>
            <a:r>
              <a:rPr lang="en-US" sz="4000" i="1" dirty="0"/>
              <a:t>α</a:t>
            </a:r>
            <a:r>
              <a:rPr lang="fr-FR" sz="4000" i="1" dirty="0"/>
              <a:t>-</a:t>
            </a:r>
            <a:r>
              <a:rPr lang="en-AU" sz="4000" dirty="0" err="1"/>
              <a:t>γ</a:t>
            </a:r>
            <a:r>
              <a:rPr lang="en-AU" sz="4000" dirty="0"/>
              <a:t>-</a:t>
            </a:r>
            <a:r>
              <a:rPr lang="en-US" sz="4000" i="1" dirty="0"/>
              <a:t>ϵ Fe Phase Transitions</a:t>
            </a:r>
            <a:r>
              <a:rPr lang="fr-FR" sz="4000" dirty="0"/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8C04752-AEDE-2B45-8302-FDF68934E9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9"/>
          <a:stretch/>
        </p:blipFill>
        <p:spPr>
          <a:xfrm>
            <a:off x="0" y="2049592"/>
            <a:ext cx="3481279" cy="422363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0188E8D-D49E-4F4F-BB21-6FC4D9FCE986}"/>
              </a:ext>
            </a:extLst>
          </p:cNvPr>
          <p:cNvSpPr txBox="1"/>
          <p:nvPr/>
        </p:nvSpPr>
        <p:spPr>
          <a:xfrm>
            <a:off x="39688" y="6421902"/>
            <a:ext cx="3703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Avenir Roman" panose="02000503020000020003" pitchFamily="2" charset="0"/>
              </a:rPr>
              <a:t>Dewaele</a:t>
            </a:r>
            <a:r>
              <a:rPr lang="fr-FR" sz="1600" dirty="0">
                <a:latin typeface="Avenir Roman" panose="02000503020000020003" pitchFamily="2" charset="0"/>
              </a:rPr>
              <a:t> et al., ﻿</a:t>
            </a:r>
            <a:r>
              <a:rPr lang="fr-FR" sz="1600" dirty="0" err="1">
                <a:latin typeface="Avenir Roman" panose="02000503020000020003" pitchFamily="2" charset="0"/>
              </a:rPr>
              <a:t>Appl</a:t>
            </a:r>
            <a:r>
              <a:rPr lang="fr-FR" sz="1600" dirty="0">
                <a:latin typeface="Avenir Roman" panose="02000503020000020003" pitchFamily="2" charset="0"/>
              </a:rPr>
              <a:t>. Phys. </a:t>
            </a:r>
            <a:r>
              <a:rPr lang="fr-FR" sz="1600" dirty="0" err="1">
                <a:latin typeface="Avenir Roman" panose="02000503020000020003" pitchFamily="2" charset="0"/>
              </a:rPr>
              <a:t>Lett</a:t>
            </a:r>
            <a:r>
              <a:rPr lang="fr-FR" sz="1600" dirty="0">
                <a:latin typeface="Avenir Roman" panose="02000503020000020003" pitchFamily="2" charset="0"/>
              </a:rPr>
              <a:t>., 2018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2019018-74F5-F94C-8B3A-6A9F04E3DE4E}"/>
              </a:ext>
            </a:extLst>
          </p:cNvPr>
          <p:cNvSpPr txBox="1"/>
          <p:nvPr/>
        </p:nvSpPr>
        <p:spPr>
          <a:xfrm>
            <a:off x="3723392" y="1516791"/>
            <a:ext cx="54131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Mechanisms</a:t>
            </a:r>
            <a:r>
              <a:rPr lang="fr-FR" sz="2400" dirty="0"/>
              <a:t> </a:t>
            </a:r>
            <a:r>
              <a:rPr lang="en-US" sz="2400" dirty="0"/>
              <a:t>involved</a:t>
            </a:r>
            <a:r>
              <a:rPr lang="fr-FR" sz="2400" dirty="0"/>
              <a:t> in phase transitions: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sz="2400" dirty="0"/>
              <a:t>Orientation Relationship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sz="2400" dirty="0"/>
              <a:t>Interface/habit planes </a:t>
            </a:r>
            <a:r>
              <a:rPr lang="fr-FR" sz="2400" dirty="0" err="1"/>
              <a:t>between</a:t>
            </a:r>
            <a:r>
              <a:rPr lang="fr-FR" sz="2400" dirty="0"/>
              <a:t> phases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32E47A5-82CC-4849-BA8C-DAEDCCF9F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360" y="2865510"/>
            <a:ext cx="5015103" cy="35118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3B26FD-C512-4E44-B6B0-09E92E1BB3BB}"/>
              </a:ext>
            </a:extLst>
          </p:cNvPr>
          <p:cNvSpPr/>
          <p:nvPr/>
        </p:nvSpPr>
        <p:spPr>
          <a:xfrm>
            <a:off x="3979360" y="6273225"/>
            <a:ext cx="39200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latin typeface="Avenir Roman" panose="02000503020000020003" pitchFamily="2" charset="0"/>
              </a:rPr>
              <a:t>﻿</a:t>
            </a:r>
            <a:r>
              <a:rPr lang="fr-FR" sz="1600" dirty="0" err="1">
                <a:latin typeface="Avenir Roman" panose="02000503020000020003" pitchFamily="2" charset="0"/>
              </a:rPr>
              <a:t>CrMnNi</a:t>
            </a:r>
            <a:r>
              <a:rPr lang="fr-FR" sz="1600" dirty="0">
                <a:latin typeface="Avenir Roman" panose="02000503020000020003" pitchFamily="2" charset="0"/>
              </a:rPr>
              <a:t> </a:t>
            </a:r>
            <a:r>
              <a:rPr lang="fr-FR" sz="1600" dirty="0" err="1">
                <a:latin typeface="Avenir Roman" panose="02000503020000020003" pitchFamily="2" charset="0"/>
              </a:rPr>
              <a:t>cast</a:t>
            </a:r>
            <a:r>
              <a:rPr lang="fr-FR" sz="1600" dirty="0">
                <a:latin typeface="Avenir Roman" panose="02000503020000020003" pitchFamily="2" charset="0"/>
              </a:rPr>
              <a:t> </a:t>
            </a:r>
            <a:r>
              <a:rPr lang="fr-FR" sz="1600" dirty="0" err="1">
                <a:latin typeface="Avenir Roman" panose="02000503020000020003" pitchFamily="2" charset="0"/>
              </a:rPr>
              <a:t>steel</a:t>
            </a:r>
            <a:r>
              <a:rPr lang="fr-FR" sz="1600" dirty="0">
                <a:latin typeface="Avenir Roman" panose="02000503020000020003" pitchFamily="2" charset="0"/>
              </a:rPr>
              <a:t> </a:t>
            </a:r>
          </a:p>
          <a:p>
            <a:r>
              <a:rPr lang="fr-FR" sz="1600" dirty="0">
                <a:latin typeface="Avenir Roman" panose="02000503020000020003" pitchFamily="2" charset="0"/>
              </a:rPr>
              <a:t>Ackermann, </a:t>
            </a:r>
            <a:r>
              <a:rPr lang="fr-FR" sz="1600" dirty="0" err="1">
                <a:latin typeface="Avenir Roman" panose="02000503020000020003" pitchFamily="2" charset="0"/>
              </a:rPr>
              <a:t>metal</a:t>
            </a:r>
            <a:r>
              <a:rPr lang="fr-FR" sz="1600" dirty="0">
                <a:latin typeface="Avenir Roman" panose="02000503020000020003" pitchFamily="2" charset="0"/>
              </a:rPr>
              <a:t>. Mater. Trans. a., 2016</a:t>
            </a:r>
            <a:endParaRPr lang="fr-FR" sz="1600" dirty="0">
              <a:effectLst/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117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D11148B5-640C-7C4B-92E4-526D78F25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dirty="0"/>
              <a:t>Ex#2: </a:t>
            </a:r>
            <a:r>
              <a:rPr lang="fr-FR" sz="4000" dirty="0" err="1"/>
              <a:t>Material</a:t>
            </a:r>
            <a:r>
              <a:rPr lang="fr-FR" sz="4000" dirty="0"/>
              <a:t> &amp; Method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01BF89F-7EE1-7D4B-BD3B-B3544DCB2E0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611" y="1354703"/>
            <a:ext cx="2726526" cy="173109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E794A62-E7BE-DD49-BCDA-8A799AAB9192}"/>
              </a:ext>
            </a:extLst>
          </p:cNvPr>
          <p:cNvSpPr txBox="1"/>
          <p:nvPr/>
        </p:nvSpPr>
        <p:spPr>
          <a:xfrm>
            <a:off x="212293" y="1198326"/>
            <a:ext cx="3333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fr-FR" sz="2800" dirty="0"/>
              <a:t>Single cristal of </a:t>
            </a:r>
            <a:r>
              <a:rPr lang="fr-FR" sz="2800" dirty="0" err="1"/>
              <a:t>Iron</a:t>
            </a:r>
            <a:endParaRPr lang="fr-FR" sz="2800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5F65ECEB-F3D1-1342-88CE-84EC5FA3FC39}"/>
              </a:ext>
            </a:extLst>
          </p:cNvPr>
          <p:cNvGrpSpPr/>
          <p:nvPr/>
        </p:nvGrpSpPr>
        <p:grpSpPr>
          <a:xfrm>
            <a:off x="695210" y="3982613"/>
            <a:ext cx="3876790" cy="1498615"/>
            <a:chOff x="5113251" y="1872501"/>
            <a:chExt cx="3876790" cy="1498615"/>
          </a:xfrm>
        </p:grpSpPr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06280969-FBD7-044F-BD19-9C4ACFC50DBA}"/>
                </a:ext>
              </a:extLst>
            </p:cNvPr>
            <p:cNvCxnSpPr>
              <a:cxnSpLocks/>
            </p:cNvCxnSpPr>
            <p:nvPr/>
          </p:nvCxnSpPr>
          <p:spPr>
            <a:xfrm>
              <a:off x="5113251" y="2962458"/>
              <a:ext cx="3010841" cy="1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Cylindre 3">
              <a:extLst>
                <a:ext uri="{FF2B5EF4-FFF2-40B4-BE49-F238E27FC236}">
                  <a16:creationId xmlns:a16="http://schemas.microsoft.com/office/drawing/2014/main" id="{FDA4E3C4-8415-B744-A88E-0DF23957269B}"/>
                </a:ext>
              </a:extLst>
            </p:cNvPr>
            <p:cNvSpPr/>
            <p:nvPr/>
          </p:nvSpPr>
          <p:spPr>
            <a:xfrm>
              <a:off x="6025019" y="2652439"/>
              <a:ext cx="475989" cy="635696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F0351AAE-1864-C844-A398-5C9927346A51}"/>
                </a:ext>
              </a:extLst>
            </p:cNvPr>
            <p:cNvSpPr/>
            <p:nvPr/>
          </p:nvSpPr>
          <p:spPr>
            <a:xfrm rot="10590425">
              <a:off x="5785450" y="2551022"/>
              <a:ext cx="1345721" cy="592347"/>
            </a:xfrm>
            <a:prstGeom prst="arc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978809E6-BEEC-9F48-A0D0-E6FD4E830596}"/>
                </a:ext>
              </a:extLst>
            </p:cNvPr>
            <p:cNvSpPr/>
            <p:nvPr/>
          </p:nvSpPr>
          <p:spPr>
            <a:xfrm rot="4588138">
              <a:off x="6449769" y="3063152"/>
              <a:ext cx="102476" cy="123370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15060098-7B2D-DC46-934F-A0A2B69C77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63014" y="2293459"/>
              <a:ext cx="0" cy="42588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8246E3E-BDEC-1241-949C-7FF8F8416032}"/>
                </a:ext>
              </a:extLst>
            </p:cNvPr>
            <p:cNvSpPr txBox="1"/>
            <p:nvPr/>
          </p:nvSpPr>
          <p:spPr>
            <a:xfrm>
              <a:off x="5564964" y="1872501"/>
              <a:ext cx="13903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001 </a:t>
              </a:r>
              <a:r>
                <a:rPr lang="fr-FR" dirty="0" err="1"/>
                <a:t>oriented</a:t>
              </a:r>
              <a:endParaRPr lang="fr-FR" dirty="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74FD11F2-8E8F-4F47-B348-ADD37E492B2C}"/>
                </a:ext>
              </a:extLst>
            </p:cNvPr>
            <p:cNvSpPr txBox="1"/>
            <p:nvPr/>
          </p:nvSpPr>
          <p:spPr>
            <a:xfrm>
              <a:off x="6572969" y="3001784"/>
              <a:ext cx="2417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Rz</a:t>
              </a:r>
              <a:r>
                <a:rPr lang="fr-FR" dirty="0"/>
                <a:t>: rotation angle/</a:t>
              </a:r>
              <a:r>
                <a:rPr lang="fr-FR" dirty="0" err="1"/>
                <a:t>Xrays</a:t>
              </a:r>
              <a:endParaRPr lang="fr-FR" dirty="0"/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54AD9FE7-85B4-8A40-BD81-962034E296E2}"/>
              </a:ext>
            </a:extLst>
          </p:cNvPr>
          <p:cNvSpPr txBox="1"/>
          <p:nvPr/>
        </p:nvSpPr>
        <p:spPr>
          <a:xfrm>
            <a:off x="183496" y="3158535"/>
            <a:ext cx="7091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fr-FR" sz="2800" dirty="0"/>
              <a:t>XRD analyses : orientation of the single cristal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BE56CED-2DF1-0640-98B8-EC4F74809AD6}"/>
              </a:ext>
            </a:extLst>
          </p:cNvPr>
          <p:cNvSpPr txBox="1"/>
          <p:nvPr/>
        </p:nvSpPr>
        <p:spPr>
          <a:xfrm>
            <a:off x="212293" y="5828254"/>
            <a:ext cx="80243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fr-FR" sz="2800" dirty="0" err="1"/>
              <a:t>Upon</a:t>
            </a:r>
            <a:r>
              <a:rPr lang="fr-FR" sz="2800" dirty="0"/>
              <a:t> phase transition : XRD + </a:t>
            </a:r>
            <a:r>
              <a:rPr lang="fr-FR" sz="2800" dirty="0" err="1"/>
              <a:t>Tomography</a:t>
            </a:r>
            <a:r>
              <a:rPr lang="fr-FR" sz="2800" dirty="0"/>
              <a:t> analyses</a:t>
            </a:r>
          </a:p>
          <a:p>
            <a:pPr lvl="2"/>
            <a:r>
              <a:rPr lang="fr-FR" sz="2800" dirty="0"/>
              <a:t>orientation </a:t>
            </a:r>
            <a:r>
              <a:rPr lang="fr-FR" sz="2800" dirty="0" err="1"/>
              <a:t>relationship</a:t>
            </a:r>
            <a:r>
              <a:rPr lang="fr-FR" sz="2800" dirty="0"/>
              <a:t> + microstructures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5F60063-3A89-4144-953B-EC4EEB43712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9" t="38700"/>
          <a:stretch/>
        </p:blipFill>
        <p:spPr>
          <a:xfrm>
            <a:off x="5520422" y="3568565"/>
            <a:ext cx="3371651" cy="232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83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7019" r="834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750" y="1590659"/>
            <a:ext cx="8064500" cy="501675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b="1" dirty="0"/>
              <a:t>The French national synchrotron radiation source</a:t>
            </a:r>
          </a:p>
          <a:p>
            <a:pPr marL="457200" indent="-45720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b="1" dirty="0"/>
              <a:t>Located at St </a:t>
            </a:r>
            <a:r>
              <a:rPr lang="en-US" sz="2800" b="1" dirty="0" err="1"/>
              <a:t>Aubin</a:t>
            </a:r>
            <a:r>
              <a:rPr lang="en-US" sz="2800" b="1" dirty="0"/>
              <a:t>, 25 km south of Paris</a:t>
            </a:r>
          </a:p>
          <a:p>
            <a:pPr marL="457200" indent="-45720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b="1" dirty="0"/>
              <a:t>First electrons accelerated in 2006</a:t>
            </a:r>
          </a:p>
          <a:p>
            <a:pPr marL="457200" indent="-45720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b="1" dirty="0"/>
              <a:t>2.75 GeV storage ring, 354 m circumference</a:t>
            </a:r>
          </a:p>
          <a:p>
            <a:pPr>
              <a:spcAft>
                <a:spcPts val="600"/>
              </a:spcAft>
            </a:pPr>
            <a:r>
              <a:rPr lang="en-US" sz="2800" b="1" dirty="0"/>
              <a:t>	450 - 500 mA top up</a:t>
            </a:r>
          </a:p>
          <a:p>
            <a:pPr marL="457200" indent="-45720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b="1" dirty="0"/>
              <a:t>29 beamlines, 3 tomography beamlines:</a:t>
            </a:r>
          </a:p>
          <a:p>
            <a:pPr marL="800100" lvl="1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800" b="1" dirty="0"/>
              <a:t>PSICHE </a:t>
            </a:r>
          </a:p>
          <a:p>
            <a:pPr marL="800100" lvl="1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800" b="1" dirty="0"/>
              <a:t>ANATOMIX – dedicated imaging beamline</a:t>
            </a:r>
          </a:p>
          <a:p>
            <a:pPr marL="800100" lvl="1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800" b="1" dirty="0"/>
              <a:t>PUMA – dedicated to cultural heritage and ancient materials</a:t>
            </a:r>
          </a:p>
        </p:txBody>
      </p:sp>
      <p:pic>
        <p:nvPicPr>
          <p:cNvPr id="9" name="Picture 5" descr="C:\Users\BOULARD\Desktop\soleilquadri.jpg">
            <a:extLst>
              <a:ext uri="{FF2B5EF4-FFF2-40B4-BE49-F238E27FC236}">
                <a16:creationId xmlns:a16="http://schemas.microsoft.com/office/drawing/2014/main" id="{1CF6CD77-C387-DC4F-A2D5-ABE8281B5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760559" cy="134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259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D11148B5-640C-7C4B-92E4-526D78F25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Ex#2: </a:t>
            </a:r>
            <a:r>
              <a:rPr lang="en-US" i="1" dirty="0"/>
              <a:t>α</a:t>
            </a:r>
            <a:r>
              <a:rPr lang="fr-FR" i="1" dirty="0"/>
              <a:t>-</a:t>
            </a:r>
            <a:r>
              <a:rPr lang="en-AU" dirty="0" err="1"/>
              <a:t>γ</a:t>
            </a:r>
            <a:r>
              <a:rPr lang="en-AU" dirty="0"/>
              <a:t> </a:t>
            </a:r>
            <a:r>
              <a:rPr lang="en-US" i="1" dirty="0"/>
              <a:t>Fe Phase Transition</a:t>
            </a:r>
            <a:endParaRPr lang="fr-FR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2DD55B8-08E3-E141-9A8A-3E3E80EC688A}"/>
              </a:ext>
            </a:extLst>
          </p:cNvPr>
          <p:cNvGrpSpPr/>
          <p:nvPr/>
        </p:nvGrpSpPr>
        <p:grpSpPr>
          <a:xfrm>
            <a:off x="202680" y="1513238"/>
            <a:ext cx="2122509" cy="2599861"/>
            <a:chOff x="127729" y="2121838"/>
            <a:chExt cx="2538763" cy="310973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801D21D-CBBB-A144-BADA-1B5E7937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729" y="2121838"/>
              <a:ext cx="2538763" cy="3109730"/>
            </a:xfrm>
            <a:prstGeom prst="rect">
              <a:avLst/>
            </a:prstGeom>
          </p:spPr>
        </p:pic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00064C7F-536F-914A-B4C4-CA5297655AAD}"/>
                </a:ext>
              </a:extLst>
            </p:cNvPr>
            <p:cNvCxnSpPr/>
            <p:nvPr/>
          </p:nvCxnSpPr>
          <p:spPr>
            <a:xfrm flipV="1">
              <a:off x="996563" y="2613836"/>
              <a:ext cx="0" cy="93350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DCD5B251-85B0-2545-8BF2-5AE05A78A9D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453" y="2572417"/>
            <a:ext cx="3844547" cy="397430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4890ADE-BCB7-2642-A777-C2140A1AB3C4}"/>
              </a:ext>
            </a:extLst>
          </p:cNvPr>
          <p:cNvSpPr/>
          <p:nvPr/>
        </p:nvSpPr>
        <p:spPr>
          <a:xfrm>
            <a:off x="2325189" y="1325563"/>
            <a:ext cx="66191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γ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 grows as few large single crystals with different orientations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{011}α // {111}</a:t>
            </a:r>
            <a:r>
              <a:rPr lang="en-US" sz="2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γ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planes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C64DA09-F79C-1D46-AA80-E56D06693D6E}"/>
              </a:ext>
            </a:extLst>
          </p:cNvPr>
          <p:cNvSpPr txBox="1"/>
          <p:nvPr/>
        </p:nvSpPr>
        <p:spPr>
          <a:xfrm>
            <a:off x="6910354" y="6519446"/>
            <a:ext cx="2240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venir Roman" panose="02000503020000020003" pitchFamily="2" charset="0"/>
              </a:rPr>
              <a:t>Boulard et al., in </a:t>
            </a:r>
            <a:r>
              <a:rPr lang="fr-FR" sz="1600" dirty="0" err="1">
                <a:latin typeface="Avenir Roman" panose="02000503020000020003" pitchFamily="2" charset="0"/>
              </a:rPr>
              <a:t>prep</a:t>
            </a:r>
            <a:r>
              <a:rPr lang="fr-FR" sz="1600" dirty="0">
                <a:latin typeface="Avenir Roman" panose="02000503020000020003" pitchFamily="2" charset="0"/>
              </a:rPr>
              <a:t>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1019647-089B-9743-98F4-4FCC0E721F2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2" b="50229"/>
          <a:stretch/>
        </p:blipFill>
        <p:spPr bwMode="auto">
          <a:xfrm>
            <a:off x="202680" y="4754818"/>
            <a:ext cx="2441150" cy="14500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4B98BE-8F65-9045-B84A-A010E1CC1DDD}"/>
              </a:ext>
            </a:extLst>
          </p:cNvPr>
          <p:cNvSpPr/>
          <p:nvPr/>
        </p:nvSpPr>
        <p:spPr>
          <a:xfrm>
            <a:off x="0" y="428098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Transformation paths:</a:t>
            </a:r>
            <a:endParaRPr lang="fr-FR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0D13688-998B-D04C-B741-634D1DF9725E}"/>
              </a:ext>
            </a:extLst>
          </p:cNvPr>
          <p:cNvSpPr txBox="1"/>
          <p:nvPr/>
        </p:nvSpPr>
        <p:spPr>
          <a:xfrm>
            <a:off x="6270607" y="2261139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~2 </a:t>
            </a:r>
            <a:r>
              <a:rPr lang="fr-FR" dirty="0" err="1"/>
              <a:t>Gpa</a:t>
            </a:r>
            <a:r>
              <a:rPr lang="fr-FR" dirty="0"/>
              <a:t> - 1000 K :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71B365E-F6AC-994C-8044-0FE726C34DD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7" t="48543" r="25364"/>
          <a:stretch/>
        </p:blipFill>
        <p:spPr bwMode="auto">
          <a:xfrm>
            <a:off x="2735870" y="4689506"/>
            <a:ext cx="2432053" cy="15414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AE9BBD-026D-1746-B8F5-F830E6177C32}"/>
              </a:ext>
            </a:extLst>
          </p:cNvPr>
          <p:cNvSpPr/>
          <p:nvPr/>
        </p:nvSpPr>
        <p:spPr>
          <a:xfrm>
            <a:off x="867329" y="5974022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α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48D256-30FB-364A-B0AA-F2176324D722}"/>
              </a:ext>
            </a:extLst>
          </p:cNvPr>
          <p:cNvSpPr/>
          <p:nvPr/>
        </p:nvSpPr>
        <p:spPr>
          <a:xfrm>
            <a:off x="336072" y="5954427"/>
            <a:ext cx="397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400" b="1" dirty="0" err="1">
                <a:solidFill>
                  <a:srgbClr val="00B050"/>
                </a:solidFill>
              </a:rPr>
              <a:t>γ</a:t>
            </a:r>
            <a:r>
              <a:rPr lang="en-AU" sz="2400" b="1" dirty="0">
                <a:solidFill>
                  <a:srgbClr val="00B050"/>
                </a:solidFill>
              </a:rPr>
              <a:t> </a:t>
            </a:r>
            <a:endParaRPr lang="fr-FR" sz="2400" b="1" dirty="0">
              <a:solidFill>
                <a:srgbClr val="00B05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B63DE0-5CEE-AE44-8D7D-4FEDE116FFCB}"/>
              </a:ext>
            </a:extLst>
          </p:cNvPr>
          <p:cNvSpPr/>
          <p:nvPr/>
        </p:nvSpPr>
        <p:spPr>
          <a:xfrm>
            <a:off x="67663" y="6331912"/>
            <a:ext cx="2416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Nishiyama–Wasserman </a:t>
            </a:r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27F7-7B97-5A4D-851C-C90A5BF6611C}"/>
              </a:ext>
            </a:extLst>
          </p:cNvPr>
          <p:cNvSpPr/>
          <p:nvPr/>
        </p:nvSpPr>
        <p:spPr>
          <a:xfrm>
            <a:off x="2842432" y="6334780"/>
            <a:ext cx="2084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Kurdjumow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Sachs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6328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D11148B5-640C-7C4B-92E4-526D78F25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Ex#2: </a:t>
            </a:r>
            <a:r>
              <a:rPr lang="en-US" i="1" dirty="0"/>
              <a:t>α</a:t>
            </a:r>
            <a:r>
              <a:rPr lang="fr-FR" i="1" dirty="0"/>
              <a:t>-</a:t>
            </a:r>
            <a:r>
              <a:rPr lang="en-AU" dirty="0" err="1"/>
              <a:t>γ</a:t>
            </a:r>
            <a:r>
              <a:rPr lang="en-AU" dirty="0"/>
              <a:t> </a:t>
            </a:r>
            <a:r>
              <a:rPr lang="en-US" i="1" dirty="0"/>
              <a:t>Fe Phase Transition</a:t>
            </a:r>
            <a:r>
              <a:rPr lang="fr-FR" dirty="0"/>
              <a:t>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7D857DD-AAB3-3B46-977D-973C027586A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4" t="8821" b="53614"/>
          <a:stretch/>
        </p:blipFill>
        <p:spPr>
          <a:xfrm>
            <a:off x="0" y="1034322"/>
            <a:ext cx="3254437" cy="266824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3040BEE-A6C7-2841-9876-3DA65CA484B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10" r="52232"/>
          <a:stretch/>
        </p:blipFill>
        <p:spPr>
          <a:xfrm>
            <a:off x="0" y="3946987"/>
            <a:ext cx="2869535" cy="277461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614E652-DBFA-DD4D-9E2C-8BF1C094443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" t="-48" r="52808" b="50001"/>
          <a:stretch/>
        </p:blipFill>
        <p:spPr>
          <a:xfrm>
            <a:off x="2887773" y="3756580"/>
            <a:ext cx="2218545" cy="31554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FDD07A-982E-D74C-B07B-0849DD419115}"/>
              </a:ext>
            </a:extLst>
          </p:cNvPr>
          <p:cNvSpPr/>
          <p:nvPr/>
        </p:nvSpPr>
        <p:spPr>
          <a:xfrm>
            <a:off x="3507698" y="1331992"/>
            <a:ext cx="568235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2400"/>
              </a:spcAft>
              <a:buFont typeface="Wingdings" pitchFamily="2" charset="2"/>
              <a:buChar char="§"/>
            </a:pPr>
            <a:r>
              <a:rPr lang="en-US" sz="2600" i="1" dirty="0"/>
              <a:t>α</a:t>
            </a:r>
            <a:r>
              <a:rPr lang="fr-FR" sz="2600" dirty="0"/>
              <a:t>-Fe and </a:t>
            </a:r>
            <a:r>
              <a:rPr lang="en-AU" sz="2600" dirty="0" err="1"/>
              <a:t>γ</a:t>
            </a:r>
            <a:r>
              <a:rPr lang="fr-FR" sz="2600" dirty="0"/>
              <a:t>-Fe phases </a:t>
            </a:r>
            <a:r>
              <a:rPr lang="fr-FR" sz="2600" dirty="0" err="1"/>
              <a:t>can</a:t>
            </a:r>
            <a:r>
              <a:rPr lang="fr-FR" sz="2600" dirty="0"/>
              <a:t> </a:t>
            </a:r>
            <a:r>
              <a:rPr lang="fr-FR" sz="2600" dirty="0" err="1"/>
              <a:t>be</a:t>
            </a:r>
            <a:r>
              <a:rPr lang="fr-FR" sz="2600" dirty="0"/>
              <a:t> </a:t>
            </a:r>
            <a:r>
              <a:rPr lang="fr-FR" sz="2600" dirty="0" err="1"/>
              <a:t>detected</a:t>
            </a:r>
            <a:r>
              <a:rPr lang="fr-FR" sz="2600" dirty="0"/>
              <a:t> by absorption </a:t>
            </a:r>
            <a:r>
              <a:rPr lang="fr-FR" sz="2600" dirty="0" err="1"/>
              <a:t>contrast</a:t>
            </a:r>
            <a:r>
              <a:rPr lang="fr-FR" sz="2600" dirty="0"/>
              <a:t> (</a:t>
            </a:r>
            <a:r>
              <a:rPr lang="fr-FR" sz="2600" dirty="0" err="1"/>
              <a:t>density</a:t>
            </a:r>
            <a:r>
              <a:rPr lang="fr-FR" sz="2600" dirty="0"/>
              <a:t> </a:t>
            </a:r>
            <a:r>
              <a:rPr lang="fr-FR" sz="2600" dirty="0" err="1"/>
              <a:t>difference</a:t>
            </a:r>
            <a:r>
              <a:rPr lang="fr-FR" sz="2600" dirty="0"/>
              <a:t> ~2.2%)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fr-FR" sz="2600" dirty="0"/>
              <a:t>The </a:t>
            </a:r>
            <a:r>
              <a:rPr lang="en-US" sz="2600" i="1" dirty="0"/>
              <a:t>α</a:t>
            </a:r>
            <a:r>
              <a:rPr lang="fr-FR" sz="2600" dirty="0"/>
              <a:t>-Fe and </a:t>
            </a:r>
            <a:r>
              <a:rPr lang="en-AU" sz="2600" dirty="0" err="1"/>
              <a:t>γ</a:t>
            </a:r>
            <a:r>
              <a:rPr lang="fr-FR" sz="2600" dirty="0"/>
              <a:t>-Fe interface </a:t>
            </a:r>
            <a:r>
              <a:rPr lang="fr-FR" sz="2600" dirty="0" err="1"/>
              <a:t>approximately</a:t>
            </a:r>
            <a:r>
              <a:rPr lang="fr-FR" sz="2600" dirty="0"/>
              <a:t> </a:t>
            </a:r>
            <a:r>
              <a:rPr lang="fr-FR" sz="2600" dirty="0" err="1"/>
              <a:t>follows</a:t>
            </a:r>
            <a:r>
              <a:rPr lang="fr-FR" sz="2600" dirty="0"/>
              <a:t> an </a:t>
            </a:r>
            <a:r>
              <a:rPr lang="fr-FR" sz="2600" dirty="0" err="1"/>
              <a:t>isotherm</a:t>
            </a:r>
            <a:endParaRPr lang="fr-FR" sz="2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CC7A6B-101F-824E-9DD1-61345D4195F0}"/>
              </a:ext>
            </a:extLst>
          </p:cNvPr>
          <p:cNvSpPr/>
          <p:nvPr/>
        </p:nvSpPr>
        <p:spPr>
          <a:xfrm>
            <a:off x="5238214" y="5575813"/>
            <a:ext cx="391243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600" dirty="0" err="1"/>
              <a:t>suggest</a:t>
            </a:r>
            <a:r>
              <a:rPr lang="fr-FR" sz="2600" dirty="0"/>
              <a:t> a </a:t>
            </a:r>
            <a:r>
              <a:rPr lang="fr-FR" sz="2600" dirty="0" err="1"/>
              <a:t>mechanism</a:t>
            </a:r>
            <a:r>
              <a:rPr lang="fr-FR" sz="2600" dirty="0"/>
              <a:t> </a:t>
            </a:r>
            <a:r>
              <a:rPr lang="fr-FR" sz="2600" dirty="0" err="1"/>
              <a:t>with</a:t>
            </a:r>
            <a:r>
              <a:rPr lang="fr-FR" sz="2600" dirty="0"/>
              <a:t> a </a:t>
            </a:r>
            <a:r>
              <a:rPr lang="fr-FR" sz="2600" dirty="0" err="1"/>
              <a:t>relatively</a:t>
            </a:r>
            <a:r>
              <a:rPr lang="fr-FR" sz="2600" dirty="0"/>
              <a:t> </a:t>
            </a:r>
            <a:r>
              <a:rPr lang="fr-FR" sz="2600" dirty="0" err="1"/>
              <a:t>low</a:t>
            </a:r>
            <a:r>
              <a:rPr lang="fr-FR" sz="2600" dirty="0"/>
              <a:t> </a:t>
            </a:r>
            <a:r>
              <a:rPr lang="fr-FR" sz="2600" dirty="0" err="1"/>
              <a:t>energy</a:t>
            </a:r>
            <a:r>
              <a:rPr lang="fr-FR" sz="2600" dirty="0"/>
              <a:t> </a:t>
            </a:r>
            <a:r>
              <a:rPr lang="fr-FR" sz="2600" dirty="0" err="1"/>
              <a:t>cost</a:t>
            </a:r>
            <a:endParaRPr lang="fr-FR" sz="2600" dirty="0"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61E010-B9A8-CC46-8AF7-22E80C200160}"/>
              </a:ext>
            </a:extLst>
          </p:cNvPr>
          <p:cNvSpPr/>
          <p:nvPr/>
        </p:nvSpPr>
        <p:spPr>
          <a:xfrm>
            <a:off x="4970323" y="3900178"/>
            <a:ext cx="421973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fr-FR" sz="2600" dirty="0"/>
              <a:t>Interface ~ </a:t>
            </a:r>
            <a:r>
              <a:rPr lang="fr-FR" sz="2600" dirty="0" err="1"/>
              <a:t>parallel</a:t>
            </a:r>
            <a:r>
              <a:rPr lang="fr-FR" sz="2600" dirty="0"/>
              <a:t> </a:t>
            </a:r>
            <a:r>
              <a:rPr lang="fr-FR" sz="2600" dirty="0" err="1"/>
              <a:t>with</a:t>
            </a:r>
            <a:r>
              <a:rPr lang="fr-FR" sz="2600" dirty="0"/>
              <a:t> (110)</a:t>
            </a:r>
            <a:r>
              <a:rPr lang="en-US" sz="2600" i="1" dirty="0"/>
              <a:t>α</a:t>
            </a:r>
            <a:r>
              <a:rPr lang="fr-FR" sz="2600" dirty="0"/>
              <a:t> (</a:t>
            </a:r>
            <a:r>
              <a:rPr lang="fr-FR" sz="2600" dirty="0" err="1"/>
              <a:t>expected</a:t>
            </a:r>
            <a:r>
              <a:rPr lang="fr-FR" sz="2600" dirty="0"/>
              <a:t>) or (310)</a:t>
            </a:r>
            <a:r>
              <a:rPr lang="en-US" sz="2600" i="1" dirty="0"/>
              <a:t>α</a:t>
            </a:r>
            <a:r>
              <a:rPr lang="fr-FR" sz="2600" dirty="0"/>
              <a:t> planes (not </a:t>
            </a:r>
            <a:r>
              <a:rPr lang="fr-FR" sz="2600" dirty="0" err="1"/>
              <a:t>expected</a:t>
            </a:r>
            <a:r>
              <a:rPr lang="fr-FR" sz="2600" dirty="0"/>
              <a:t>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BBF37CC-7DB2-5B48-918B-03E54AFA89C0}"/>
              </a:ext>
            </a:extLst>
          </p:cNvPr>
          <p:cNvSpPr txBox="1"/>
          <p:nvPr/>
        </p:nvSpPr>
        <p:spPr>
          <a:xfrm>
            <a:off x="6910354" y="6519446"/>
            <a:ext cx="2240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venir Roman" panose="02000503020000020003" pitchFamily="2" charset="0"/>
              </a:rPr>
              <a:t>Boulard et al., in </a:t>
            </a:r>
            <a:r>
              <a:rPr lang="fr-FR" sz="1600" dirty="0" err="1">
                <a:latin typeface="Avenir Roman" panose="02000503020000020003" pitchFamily="2" charset="0"/>
              </a:rPr>
              <a:t>prep</a:t>
            </a:r>
            <a:r>
              <a:rPr lang="fr-FR" sz="1600" dirty="0">
                <a:latin typeface="Avenir Roman" panose="02000503020000020003" pitchFamily="2" charset="0"/>
              </a:rPr>
              <a:t>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BC75E11-D62C-AB48-88E3-D213EAD09A32}"/>
              </a:ext>
            </a:extLst>
          </p:cNvPr>
          <p:cNvSpPr txBox="1"/>
          <p:nvPr/>
        </p:nvSpPr>
        <p:spPr>
          <a:xfrm>
            <a:off x="637914" y="3593074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~5 </a:t>
            </a:r>
            <a:r>
              <a:rPr lang="fr-FR" dirty="0" err="1"/>
              <a:t>Gpa</a:t>
            </a:r>
            <a:r>
              <a:rPr lang="fr-FR" dirty="0"/>
              <a:t> – 900 K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467D5E7-1620-8F4A-9E00-5C9E3765FBAE}"/>
              </a:ext>
            </a:extLst>
          </p:cNvPr>
          <p:cNvSpPr txBox="1"/>
          <p:nvPr/>
        </p:nvSpPr>
        <p:spPr>
          <a:xfrm>
            <a:off x="862584" y="1167902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~2 </a:t>
            </a:r>
            <a:r>
              <a:rPr lang="fr-FR" dirty="0" err="1"/>
              <a:t>Gpa</a:t>
            </a:r>
            <a:r>
              <a:rPr lang="fr-FR" dirty="0"/>
              <a:t> - 1000 K</a:t>
            </a:r>
          </a:p>
        </p:txBody>
      </p:sp>
    </p:spTree>
    <p:extLst>
      <p:ext uri="{BB962C8B-B14F-4D97-AF65-F5344CB8AC3E}">
        <p14:creationId xmlns:p14="http://schemas.microsoft.com/office/powerpoint/2010/main" val="941803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D11148B5-640C-7C4B-92E4-526D78F25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Ex#2: </a:t>
            </a:r>
            <a:r>
              <a:rPr lang="en-AU" dirty="0" err="1"/>
              <a:t>γ</a:t>
            </a:r>
            <a:r>
              <a:rPr lang="en-AU" dirty="0"/>
              <a:t>-</a:t>
            </a:r>
            <a:r>
              <a:rPr lang="en-US" i="1" dirty="0"/>
              <a:t> ϵ</a:t>
            </a:r>
            <a:r>
              <a:rPr lang="en-AU" dirty="0"/>
              <a:t> </a:t>
            </a:r>
            <a:r>
              <a:rPr lang="en-US" i="1" dirty="0"/>
              <a:t>Fe Phase Transition</a:t>
            </a:r>
            <a:r>
              <a:rPr lang="fr-FR" dirty="0"/>
              <a:t>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7CF9D8C-AF35-2349-B41F-6AC26DE0725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347" y="1588189"/>
            <a:ext cx="6107741" cy="280392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4D04D02-B9CC-F545-919A-D663102099D7}"/>
              </a:ext>
            </a:extLst>
          </p:cNvPr>
          <p:cNvSpPr/>
          <p:nvPr/>
        </p:nvSpPr>
        <p:spPr>
          <a:xfrm>
            <a:off x="2834427" y="4766873"/>
            <a:ext cx="582988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2400"/>
              </a:spcAft>
              <a:buFont typeface="Wingdings" pitchFamily="2" charset="2"/>
              <a:buChar char="§"/>
            </a:pPr>
            <a:r>
              <a:rPr lang="en-AU" sz="2800" dirty="0" err="1"/>
              <a:t>γ</a:t>
            </a:r>
            <a:r>
              <a:rPr lang="fr-FR" sz="2800" dirty="0"/>
              <a:t>-Fe </a:t>
            </a:r>
            <a:r>
              <a:rPr lang="en-US" sz="2800" i="1" dirty="0"/>
              <a:t>ϵ</a:t>
            </a:r>
            <a:r>
              <a:rPr lang="en-US" sz="2800" dirty="0"/>
              <a:t>-Fe</a:t>
            </a:r>
            <a:r>
              <a:rPr lang="fr-FR" sz="2800" dirty="0"/>
              <a:t> phases </a:t>
            </a:r>
            <a:r>
              <a:rPr lang="fr-FR" sz="2800" dirty="0" err="1"/>
              <a:t>hardly</a:t>
            </a:r>
            <a:r>
              <a:rPr lang="fr-FR" sz="2800" dirty="0"/>
              <a:t> </a:t>
            </a:r>
            <a:r>
              <a:rPr lang="fr-FR" sz="2800" dirty="0" err="1"/>
              <a:t>detectable</a:t>
            </a:r>
            <a:r>
              <a:rPr lang="fr-FR" sz="2800" dirty="0"/>
              <a:t> by absorption </a:t>
            </a:r>
            <a:r>
              <a:rPr lang="fr-FR" sz="2800" dirty="0" err="1"/>
              <a:t>contrast</a:t>
            </a:r>
            <a:endParaRPr lang="fr-FR" sz="2800" dirty="0"/>
          </a:p>
          <a:p>
            <a:pPr marL="285750" indent="-285750">
              <a:spcAft>
                <a:spcPts val="2400"/>
              </a:spcAft>
              <a:buFont typeface="Wingdings" pitchFamily="2" charset="2"/>
              <a:buChar char="§"/>
            </a:pPr>
            <a:r>
              <a:rPr lang="fr-FR" sz="2800" dirty="0"/>
              <a:t>The </a:t>
            </a:r>
            <a:r>
              <a:rPr lang="en-AU" sz="2800" dirty="0" err="1"/>
              <a:t>γ</a:t>
            </a:r>
            <a:r>
              <a:rPr lang="fr-FR" sz="2800" dirty="0"/>
              <a:t>-</a:t>
            </a:r>
            <a:r>
              <a:rPr lang="en-US" sz="2800" i="1" dirty="0"/>
              <a:t>ϵ</a:t>
            </a:r>
            <a:r>
              <a:rPr lang="en-US" sz="2800" dirty="0"/>
              <a:t> </a:t>
            </a:r>
            <a:r>
              <a:rPr lang="fr-FR" sz="2800" dirty="0"/>
              <a:t>interface </a:t>
            </a:r>
            <a:r>
              <a:rPr lang="fr-FR" sz="2800" dirty="0" err="1"/>
              <a:t>irregular</a:t>
            </a:r>
            <a:endParaRPr lang="fr-FR" sz="2800" dirty="0">
              <a:effectLst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91D6E933-BA42-494E-A11A-6D95ECA58CA1}"/>
              </a:ext>
            </a:extLst>
          </p:cNvPr>
          <p:cNvGrpSpPr/>
          <p:nvPr/>
        </p:nvGrpSpPr>
        <p:grpSpPr>
          <a:xfrm>
            <a:off x="202680" y="1513238"/>
            <a:ext cx="2538763" cy="3109730"/>
            <a:chOff x="127729" y="2121838"/>
            <a:chExt cx="2538763" cy="3109730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AFC86B78-23CD-1847-B609-2B4897923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729" y="2121838"/>
              <a:ext cx="2538763" cy="3109730"/>
            </a:xfrm>
            <a:prstGeom prst="rect">
              <a:avLst/>
            </a:prstGeom>
          </p:spPr>
        </p:pic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D2549AFB-DEEE-6848-A7AB-CC0F9E9C3C4B}"/>
                </a:ext>
              </a:extLst>
            </p:cNvPr>
            <p:cNvCxnSpPr>
              <a:cxnSpLocks/>
            </p:cNvCxnSpPr>
            <p:nvPr/>
          </p:nvCxnSpPr>
          <p:spPr>
            <a:xfrm>
              <a:off x="1684966" y="3081977"/>
              <a:ext cx="833146" cy="14990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EA0589FA-FFB3-434D-8772-FB2FD49BE458}"/>
              </a:ext>
            </a:extLst>
          </p:cNvPr>
          <p:cNvCxnSpPr/>
          <p:nvPr/>
        </p:nvCxnSpPr>
        <p:spPr>
          <a:xfrm flipV="1">
            <a:off x="1547012" y="2359452"/>
            <a:ext cx="0" cy="933503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662F9615-D2B4-3644-AA4D-7F45E3799E14}"/>
              </a:ext>
            </a:extLst>
          </p:cNvPr>
          <p:cNvSpPr txBox="1"/>
          <p:nvPr/>
        </p:nvSpPr>
        <p:spPr>
          <a:xfrm>
            <a:off x="5117588" y="1143906"/>
            <a:ext cx="166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~8 </a:t>
            </a:r>
            <a:r>
              <a:rPr lang="fr-FR" dirty="0" err="1"/>
              <a:t>Gpa</a:t>
            </a:r>
            <a:r>
              <a:rPr lang="fr-FR" dirty="0"/>
              <a:t> - 800 K :</a:t>
            </a:r>
          </a:p>
        </p:txBody>
      </p:sp>
    </p:spTree>
    <p:extLst>
      <p:ext uri="{BB962C8B-B14F-4D97-AF65-F5344CB8AC3E}">
        <p14:creationId xmlns:p14="http://schemas.microsoft.com/office/powerpoint/2010/main" val="202380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D11148B5-640C-7C4B-92E4-526D78F25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Ex#2: </a:t>
            </a:r>
            <a:r>
              <a:rPr lang="en-US" i="1" dirty="0"/>
              <a:t>α</a:t>
            </a:r>
            <a:r>
              <a:rPr lang="en-AU" dirty="0"/>
              <a:t>-</a:t>
            </a:r>
            <a:r>
              <a:rPr lang="en-US" i="1" dirty="0"/>
              <a:t>ϵ Fe Phase Transition</a:t>
            </a:r>
            <a:r>
              <a:rPr lang="fr-FR" dirty="0"/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2DCEAE4-4BCB-DC4A-9F94-1E7CE9344A9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57" y="1513239"/>
            <a:ext cx="5397346" cy="5006208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48CF599D-BFD1-2945-A074-C74BFC435F80}"/>
              </a:ext>
            </a:extLst>
          </p:cNvPr>
          <p:cNvGrpSpPr/>
          <p:nvPr/>
        </p:nvGrpSpPr>
        <p:grpSpPr>
          <a:xfrm>
            <a:off x="202680" y="1513238"/>
            <a:ext cx="2538763" cy="3109730"/>
            <a:chOff x="127729" y="2121838"/>
            <a:chExt cx="2538763" cy="3109730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B6094E98-4858-7442-9575-D28D78C54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729" y="2121838"/>
              <a:ext cx="2538763" cy="3109730"/>
            </a:xfrm>
            <a:prstGeom prst="rect">
              <a:avLst/>
            </a:prstGeom>
          </p:spPr>
        </p:pic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C21E9B89-E8A3-FC47-AC4F-A26DF859BF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84966" y="3351800"/>
              <a:ext cx="698471" cy="54975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50134C7-3C91-A546-B9C1-9455045D0596}"/>
              </a:ext>
            </a:extLst>
          </p:cNvPr>
          <p:cNvCxnSpPr/>
          <p:nvPr/>
        </p:nvCxnSpPr>
        <p:spPr>
          <a:xfrm flipV="1">
            <a:off x="1547012" y="2359452"/>
            <a:ext cx="0" cy="933503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3D314CBC-8CAF-804A-A47C-E242CA415F03}"/>
              </a:ext>
            </a:extLst>
          </p:cNvPr>
          <p:cNvCxnSpPr>
            <a:cxnSpLocks/>
          </p:cNvCxnSpPr>
          <p:nvPr/>
        </p:nvCxnSpPr>
        <p:spPr>
          <a:xfrm>
            <a:off x="1759917" y="2473377"/>
            <a:ext cx="833146" cy="149902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DE8FA008-6B5E-B242-A7AA-060B6FC77153}"/>
              </a:ext>
            </a:extLst>
          </p:cNvPr>
          <p:cNvSpPr/>
          <p:nvPr/>
        </p:nvSpPr>
        <p:spPr>
          <a:xfrm>
            <a:off x="73194" y="4867253"/>
            <a:ext cx="358983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600" i="1" dirty="0"/>
              <a:t>α</a:t>
            </a:r>
            <a:r>
              <a:rPr lang="fr-FR" sz="2600" dirty="0"/>
              <a:t>-Fe </a:t>
            </a:r>
            <a:r>
              <a:rPr lang="fr-FR" sz="2600" dirty="0" err="1"/>
              <a:t>grows</a:t>
            </a:r>
            <a:r>
              <a:rPr lang="fr-FR" sz="2600" dirty="0"/>
              <a:t> as </a:t>
            </a:r>
            <a:r>
              <a:rPr lang="fr-FR" sz="2600" dirty="0" err="1"/>
              <a:t>thin</a:t>
            </a:r>
            <a:r>
              <a:rPr lang="fr-FR" sz="2600" dirty="0"/>
              <a:t> plates, multiple orientations </a:t>
            </a:r>
          </a:p>
          <a:p>
            <a:pPr>
              <a:spcAft>
                <a:spcPts val="2400"/>
              </a:spcAft>
            </a:pPr>
            <a:r>
              <a:rPr lang="fr-FR" sz="2600" dirty="0"/>
              <a:t>(multiple grains of </a:t>
            </a:r>
            <a:r>
              <a:rPr lang="en-US" sz="2600" i="1" dirty="0"/>
              <a:t>ϵ</a:t>
            </a:r>
            <a:r>
              <a:rPr lang="en-US" sz="2600" dirty="0"/>
              <a:t>-Fe</a:t>
            </a:r>
            <a:r>
              <a:rPr lang="fr-FR" sz="2600" dirty="0"/>
              <a:t> )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4791005-654B-094A-9D04-960FDDB32BF7}"/>
              </a:ext>
            </a:extLst>
          </p:cNvPr>
          <p:cNvSpPr txBox="1"/>
          <p:nvPr/>
        </p:nvSpPr>
        <p:spPr>
          <a:xfrm>
            <a:off x="6910354" y="6519446"/>
            <a:ext cx="2240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venir Roman" panose="02000503020000020003" pitchFamily="2" charset="0"/>
              </a:rPr>
              <a:t>Boulard et al., in </a:t>
            </a:r>
            <a:r>
              <a:rPr lang="fr-FR" sz="1600" dirty="0" err="1">
                <a:latin typeface="Avenir Roman" panose="02000503020000020003" pitchFamily="2" charset="0"/>
              </a:rPr>
              <a:t>prep</a:t>
            </a:r>
            <a:r>
              <a:rPr lang="fr-FR" sz="1600" dirty="0">
                <a:latin typeface="Avenir Roman" panose="02000503020000020003" pitchFamily="2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E0F534-6C69-4B41-9FDD-628CBD883449}"/>
              </a:ext>
            </a:extLst>
          </p:cNvPr>
          <p:cNvSpPr/>
          <p:nvPr/>
        </p:nvSpPr>
        <p:spPr>
          <a:xfrm>
            <a:off x="4043686" y="1125508"/>
            <a:ext cx="1593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</a:rPr>
              <a:t>~8 </a:t>
            </a:r>
            <a:r>
              <a:rPr lang="en-US" dirty="0" err="1">
                <a:solidFill>
                  <a:srgbClr val="000000"/>
                </a:solidFill>
                <a:ea typeface="Times New Roman" panose="02020603050405020304" pitchFamily="18" charset="0"/>
              </a:rPr>
              <a:t>GPa</a:t>
            </a:r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</a:rPr>
              <a:t> - 725 K </a:t>
            </a: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BF48C1-C15E-B548-9222-861098F968E9}"/>
              </a:ext>
            </a:extLst>
          </p:cNvPr>
          <p:cNvSpPr/>
          <p:nvPr/>
        </p:nvSpPr>
        <p:spPr>
          <a:xfrm>
            <a:off x="6676422" y="1125508"/>
            <a:ext cx="1696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</a:rPr>
              <a:t>~6 </a:t>
            </a:r>
            <a:r>
              <a:rPr lang="en-US" dirty="0" err="1">
                <a:solidFill>
                  <a:srgbClr val="000000"/>
                </a:solidFill>
                <a:ea typeface="Times New Roman" panose="02020603050405020304" pitchFamily="18" charset="0"/>
              </a:rPr>
              <a:t>GPa</a:t>
            </a:r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</a:rPr>
              <a:t> – 680 K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5533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D11148B5-640C-7C4B-92E4-526D78F25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Ex#2: </a:t>
            </a:r>
            <a:r>
              <a:rPr lang="en-US" i="1" dirty="0"/>
              <a:t>α</a:t>
            </a:r>
            <a:r>
              <a:rPr lang="en-AU" dirty="0"/>
              <a:t>-</a:t>
            </a:r>
            <a:r>
              <a:rPr lang="en-US" i="1" dirty="0"/>
              <a:t>ϵ Fe Phase Transition</a:t>
            </a:r>
            <a:r>
              <a:rPr lang="fr-FR" dirty="0"/>
              <a:t>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B2968119-65ED-DC44-99A6-C572ED3404B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230" y="1428647"/>
            <a:ext cx="4142415" cy="41004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8EF300-4CFA-1A4B-8A1D-F6E5B47B3240}"/>
              </a:ext>
            </a:extLst>
          </p:cNvPr>
          <p:cNvSpPr/>
          <p:nvPr/>
        </p:nvSpPr>
        <p:spPr>
          <a:xfrm>
            <a:off x="202681" y="5716497"/>
            <a:ext cx="81390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800" i="1" dirty="0" err="1"/>
              <a:t>C</a:t>
            </a:r>
            <a:r>
              <a:rPr lang="en-US" sz="2800" i="1" baseline="-25000" dirty="0" err="1"/>
              <a:t>hcp</a:t>
            </a:r>
            <a:r>
              <a:rPr lang="en-US" sz="2800" i="1" baseline="-25000" dirty="0"/>
              <a:t>-ϵ</a:t>
            </a:r>
            <a:r>
              <a:rPr lang="en-US" sz="2800" i="1" dirty="0"/>
              <a:t> axis parallel to the two (110)α </a:t>
            </a:r>
          </a:p>
          <a:p>
            <a:r>
              <a:rPr lang="fr-FR" sz="2800" dirty="0"/>
              <a:t>	as </a:t>
            </a:r>
            <a:r>
              <a:rPr lang="fr-FR" sz="2800" dirty="0" err="1"/>
              <a:t>expected</a:t>
            </a:r>
            <a:r>
              <a:rPr lang="fr-FR" sz="2800" dirty="0"/>
              <a:t> by Burgers </a:t>
            </a:r>
            <a:r>
              <a:rPr lang="fr-FR" sz="2800" dirty="0" err="1"/>
              <a:t>mechanism</a:t>
            </a:r>
            <a:endParaRPr lang="fr-FR" sz="2800" dirty="0">
              <a:effectLst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4051A5F8-8832-EA4A-A1CF-9FE6EFDBD36B}"/>
              </a:ext>
            </a:extLst>
          </p:cNvPr>
          <p:cNvPicPr/>
          <p:nvPr/>
        </p:nvPicPr>
        <p:blipFill rotWithShape="1">
          <a:blip r:embed="rId3"/>
          <a:srcRect l="50000"/>
          <a:stretch/>
        </p:blipFill>
        <p:spPr>
          <a:xfrm>
            <a:off x="7155903" y="3583773"/>
            <a:ext cx="1657350" cy="21844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C7FAC3A-5899-6C45-A3CE-80B594822127}"/>
              </a:ext>
            </a:extLst>
          </p:cNvPr>
          <p:cNvPicPr/>
          <p:nvPr/>
        </p:nvPicPr>
        <p:blipFill rotWithShape="1">
          <a:blip r:embed="rId3"/>
          <a:srcRect r="47285"/>
          <a:stretch/>
        </p:blipFill>
        <p:spPr>
          <a:xfrm>
            <a:off x="7103469" y="1212790"/>
            <a:ext cx="1747339" cy="2184400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EE8010FA-DD30-5C48-800E-725B279374E5}"/>
              </a:ext>
            </a:extLst>
          </p:cNvPr>
          <p:cNvSpPr txBox="1"/>
          <p:nvPr/>
        </p:nvSpPr>
        <p:spPr>
          <a:xfrm>
            <a:off x="6654470" y="5623326"/>
            <a:ext cx="2645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Avenir Roman" panose="02000503020000020003" pitchFamily="2" charset="0"/>
              </a:rPr>
              <a:t>Dewaele</a:t>
            </a:r>
            <a:r>
              <a:rPr lang="fr-FR" sz="1600" dirty="0">
                <a:latin typeface="Avenir Roman" panose="02000503020000020003" pitchFamily="2" charset="0"/>
              </a:rPr>
              <a:t> et al., ﻿PRB, 2015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49BD2B2D-F079-344A-85D0-96AC1ABBEBE3}"/>
              </a:ext>
            </a:extLst>
          </p:cNvPr>
          <p:cNvSpPr txBox="1"/>
          <p:nvPr/>
        </p:nvSpPr>
        <p:spPr>
          <a:xfrm>
            <a:off x="6910354" y="6519446"/>
            <a:ext cx="2240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venir Roman" panose="02000503020000020003" pitchFamily="2" charset="0"/>
              </a:rPr>
              <a:t>Boulard et al., in </a:t>
            </a:r>
            <a:r>
              <a:rPr lang="fr-FR" sz="1600" dirty="0" err="1">
                <a:latin typeface="Avenir Roman" panose="02000503020000020003" pitchFamily="2" charset="0"/>
              </a:rPr>
              <a:t>prep</a:t>
            </a:r>
            <a:r>
              <a:rPr lang="fr-FR" sz="1600" dirty="0">
                <a:latin typeface="Avenir Roman" panose="02000503020000020003" pitchFamily="2" charset="0"/>
              </a:rPr>
              <a:t>.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FF519F6-136C-8349-B064-518CE0861179}"/>
              </a:ext>
            </a:extLst>
          </p:cNvPr>
          <p:cNvGrpSpPr/>
          <p:nvPr/>
        </p:nvGrpSpPr>
        <p:grpSpPr>
          <a:xfrm>
            <a:off x="202680" y="1513238"/>
            <a:ext cx="2122509" cy="2599861"/>
            <a:chOff x="127729" y="2121838"/>
            <a:chExt cx="2538763" cy="3109730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1121DA1F-3DDB-3742-83C9-3D289FD64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729" y="2121838"/>
              <a:ext cx="2538763" cy="3109730"/>
            </a:xfrm>
            <a:prstGeom prst="rect">
              <a:avLst/>
            </a:prstGeom>
          </p:spPr>
        </p:pic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CDE7D805-B637-B649-A61D-09DEB8C8FE10}"/>
                </a:ext>
              </a:extLst>
            </p:cNvPr>
            <p:cNvCxnSpPr/>
            <p:nvPr/>
          </p:nvCxnSpPr>
          <p:spPr>
            <a:xfrm flipV="1">
              <a:off x="1902795" y="3428234"/>
              <a:ext cx="0" cy="93350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8D945571-C728-DF47-A99F-5008494ED134}"/>
              </a:ext>
            </a:extLst>
          </p:cNvPr>
          <p:cNvSpPr txBox="1"/>
          <p:nvPr/>
        </p:nvSpPr>
        <p:spPr>
          <a:xfrm>
            <a:off x="3827853" y="1192439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~10 </a:t>
            </a:r>
            <a:r>
              <a:rPr lang="fr-FR" dirty="0" err="1"/>
              <a:t>Gpa</a:t>
            </a:r>
            <a:r>
              <a:rPr lang="fr-FR" dirty="0"/>
              <a:t> - 700 K :</a:t>
            </a:r>
          </a:p>
        </p:txBody>
      </p:sp>
    </p:spTree>
    <p:extLst>
      <p:ext uri="{BB962C8B-B14F-4D97-AF65-F5344CB8AC3E}">
        <p14:creationId xmlns:p14="http://schemas.microsoft.com/office/powerpoint/2010/main" val="1047203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D11148B5-640C-7C4B-92E4-526D78F25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Ex#2: </a:t>
            </a:r>
            <a:r>
              <a:rPr lang="en-US" i="1" dirty="0"/>
              <a:t>α</a:t>
            </a:r>
            <a:r>
              <a:rPr lang="en-AU" dirty="0"/>
              <a:t>-</a:t>
            </a:r>
            <a:r>
              <a:rPr lang="en-US" i="1" dirty="0"/>
              <a:t>ϵ Fe Phase Transition</a:t>
            </a:r>
            <a:r>
              <a:rPr lang="fr-FR" dirty="0"/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2139DB3-1FC3-574D-B73C-AF699B040CA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1" y="1286374"/>
            <a:ext cx="5756910" cy="50323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7B48ED-F0AC-7949-A5AF-7DC72B53AC65}"/>
              </a:ext>
            </a:extLst>
          </p:cNvPr>
          <p:cNvSpPr/>
          <p:nvPr/>
        </p:nvSpPr>
        <p:spPr>
          <a:xfrm>
            <a:off x="5835741" y="1156118"/>
            <a:ext cx="340451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800"/>
              </a:spcAft>
              <a:buFont typeface="Wingdings" pitchFamily="2" charset="2"/>
              <a:buChar char="§"/>
            </a:pPr>
            <a:r>
              <a:rPr lang="en-US" sz="2400" i="1" dirty="0"/>
              <a:t>ϵ</a:t>
            </a:r>
            <a:r>
              <a:rPr lang="fr-FR" sz="2400" dirty="0"/>
              <a:t>-Fe </a:t>
            </a:r>
            <a:r>
              <a:rPr lang="fr-FR" sz="2400" dirty="0" err="1"/>
              <a:t>grows</a:t>
            </a:r>
            <a:r>
              <a:rPr lang="fr-FR" sz="2400" dirty="0"/>
              <a:t> as </a:t>
            </a:r>
            <a:r>
              <a:rPr lang="fr-FR" sz="2400" dirty="0" err="1"/>
              <a:t>thin</a:t>
            </a:r>
            <a:r>
              <a:rPr lang="fr-FR" sz="2400" dirty="0"/>
              <a:t> plates </a:t>
            </a:r>
            <a:r>
              <a:rPr lang="fr-FR" sz="2400" dirty="0" err="1"/>
              <a:t>bursting</a:t>
            </a:r>
            <a:r>
              <a:rPr lang="fr-FR" sz="2400" dirty="0"/>
              <a:t> </a:t>
            </a:r>
            <a:r>
              <a:rPr lang="fr-FR" sz="2400" dirty="0" err="1"/>
              <a:t>everywhere</a:t>
            </a:r>
            <a:r>
              <a:rPr lang="fr-FR" sz="2400" dirty="0"/>
              <a:t> in the </a:t>
            </a:r>
            <a:r>
              <a:rPr lang="fr-FR" sz="2400" dirty="0" err="1"/>
              <a:t>sample</a:t>
            </a:r>
            <a:endParaRPr lang="fr-FR" sz="2400" dirty="0"/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§"/>
            </a:pPr>
            <a:r>
              <a:rPr lang="fr-FR" sz="2400" dirty="0" err="1"/>
              <a:t>Eventually</a:t>
            </a:r>
            <a:r>
              <a:rPr lang="fr-FR" sz="2400" dirty="0"/>
              <a:t>, the </a:t>
            </a:r>
            <a:r>
              <a:rPr lang="fr-FR" sz="2400" dirty="0" err="1"/>
              <a:t>space</a:t>
            </a:r>
            <a:r>
              <a:rPr lang="fr-FR" sz="2400" dirty="0"/>
              <a:t> </a:t>
            </a:r>
            <a:r>
              <a:rPr lang="fr-FR" sz="2400" dirty="0" err="1"/>
              <a:t>between</a:t>
            </a:r>
            <a:r>
              <a:rPr lang="fr-FR" sz="2400" dirty="0"/>
              <a:t> the plates </a:t>
            </a:r>
            <a:r>
              <a:rPr lang="fr-FR" sz="2400" dirty="0" err="1"/>
              <a:t>also</a:t>
            </a:r>
            <a:r>
              <a:rPr lang="fr-FR" sz="2400" dirty="0"/>
              <a:t> </a:t>
            </a:r>
            <a:r>
              <a:rPr lang="fr-FR" sz="2400" dirty="0" err="1"/>
              <a:t>transforms</a:t>
            </a:r>
            <a:r>
              <a:rPr lang="fr-FR" sz="2400" dirty="0"/>
              <a:t> to </a:t>
            </a:r>
            <a:r>
              <a:rPr lang="en-US" sz="2400" i="1" dirty="0"/>
              <a:t>ϵ</a:t>
            </a:r>
            <a:r>
              <a:rPr lang="fr-FR" sz="2400" i="1" dirty="0"/>
              <a:t>-</a:t>
            </a:r>
            <a:r>
              <a:rPr lang="fr-FR" sz="2400" dirty="0"/>
              <a:t>Fe</a:t>
            </a:r>
          </a:p>
          <a:p>
            <a:pPr marL="285750" indent="-285750">
              <a:spcAft>
                <a:spcPts val="1800"/>
              </a:spcAft>
              <a:buFont typeface="Wingdings" pitchFamily="2" charset="2"/>
              <a:buChar char="§"/>
            </a:pPr>
            <a:r>
              <a:rPr lang="fr-FR" sz="2400" dirty="0"/>
              <a:t>The size of </a:t>
            </a:r>
            <a:r>
              <a:rPr lang="fr-FR" sz="2400" dirty="0" err="1"/>
              <a:t>these</a:t>
            </a:r>
            <a:r>
              <a:rPr lang="fr-FR" sz="2400" dirty="0"/>
              <a:t> </a:t>
            </a:r>
            <a:r>
              <a:rPr lang="fr-FR" sz="2400" dirty="0" err="1"/>
              <a:t>domains</a:t>
            </a:r>
            <a:r>
              <a:rPr lang="fr-FR" sz="2400" dirty="0"/>
              <a:t> </a:t>
            </a:r>
            <a:r>
              <a:rPr lang="fr-FR" sz="2400" dirty="0" err="1"/>
              <a:t>adapts</a:t>
            </a:r>
            <a:r>
              <a:rPr lang="fr-FR" sz="2400" dirty="0"/>
              <a:t> to the size of the </a:t>
            </a:r>
            <a:r>
              <a:rPr lang="fr-FR" sz="2400" dirty="0" err="1"/>
              <a:t>sample</a:t>
            </a:r>
            <a:endParaRPr lang="fr-FR" sz="2400" dirty="0">
              <a:effectLst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54D147B-BD66-DD4C-B497-2481B60A14AD}"/>
              </a:ext>
            </a:extLst>
          </p:cNvPr>
          <p:cNvSpPr txBox="1"/>
          <p:nvPr/>
        </p:nvSpPr>
        <p:spPr>
          <a:xfrm>
            <a:off x="6910354" y="6519446"/>
            <a:ext cx="2240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venir Roman" panose="02000503020000020003" pitchFamily="2" charset="0"/>
              </a:rPr>
              <a:t>Boulard et al., in </a:t>
            </a:r>
            <a:r>
              <a:rPr lang="fr-FR" sz="1600" dirty="0" err="1">
                <a:latin typeface="Avenir Roman" panose="02000503020000020003" pitchFamily="2" charset="0"/>
              </a:rPr>
              <a:t>prep</a:t>
            </a:r>
            <a:r>
              <a:rPr lang="fr-FR" sz="1600" dirty="0">
                <a:latin typeface="Avenir Roman" panose="02000503020000020003" pitchFamily="2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AD9E20-F1EA-624C-84AF-6F878B0E015E}"/>
              </a:ext>
            </a:extLst>
          </p:cNvPr>
          <p:cNvSpPr/>
          <p:nvPr/>
        </p:nvSpPr>
        <p:spPr>
          <a:xfrm>
            <a:off x="1958454" y="6527383"/>
            <a:ext cx="1885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</a:rPr>
              <a:t>~10.6 </a:t>
            </a:r>
            <a:r>
              <a:rPr lang="en-US" dirty="0" err="1">
                <a:solidFill>
                  <a:srgbClr val="000000"/>
                </a:solidFill>
                <a:ea typeface="Times New Roman" panose="02020603050405020304" pitchFamily="18" charset="0"/>
              </a:rPr>
              <a:t>GPa</a:t>
            </a:r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</a:rPr>
              <a:t> - 800 K</a:t>
            </a:r>
            <a:r>
              <a:rPr lang="fr-FR" dirty="0"/>
              <a:t> 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E22707B-CCDA-ED4A-A29F-194CC0579A9D}"/>
              </a:ext>
            </a:extLst>
          </p:cNvPr>
          <p:cNvCxnSpPr/>
          <p:nvPr/>
        </p:nvCxnSpPr>
        <p:spPr>
          <a:xfrm flipV="1">
            <a:off x="181429" y="6322578"/>
            <a:ext cx="5551714" cy="7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4E5F69FD-4323-0940-9695-65554DC633AB}"/>
              </a:ext>
            </a:extLst>
          </p:cNvPr>
          <p:cNvSpPr txBox="1"/>
          <p:nvPr/>
        </p:nvSpPr>
        <p:spPr>
          <a:xfrm>
            <a:off x="2650150" y="6264339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672779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63A7445-2219-8C4B-BC86-FA6717F16E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Ex#2: </a:t>
            </a:r>
            <a:r>
              <a:rPr lang="en-US" i="1" dirty="0"/>
              <a:t>α</a:t>
            </a:r>
            <a:r>
              <a:rPr lang="en-AU" dirty="0"/>
              <a:t>-</a:t>
            </a:r>
            <a:r>
              <a:rPr lang="en-US" i="1" dirty="0"/>
              <a:t>ϵ Fe Phase Transition</a:t>
            </a:r>
            <a:r>
              <a:rPr lang="fr-FR" dirty="0"/>
              <a:t> </a:t>
            </a:r>
          </a:p>
        </p:txBody>
      </p:sp>
      <p:pic>
        <p:nvPicPr>
          <p:cNvPr id="4" name="Image 3" descr="H:\DonneesEnTraitement\Soleil_0518\Orientation_habitplanes.emf">
            <a:extLst>
              <a:ext uri="{FF2B5EF4-FFF2-40B4-BE49-F238E27FC236}">
                <a16:creationId xmlns:a16="http://schemas.microsoft.com/office/drawing/2014/main" id="{89DCE9AD-929E-CD49-9D1C-16CF6DD65DC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4" b="13579"/>
          <a:stretch/>
        </p:blipFill>
        <p:spPr bwMode="auto">
          <a:xfrm>
            <a:off x="-455446" y="2400768"/>
            <a:ext cx="4563472" cy="41186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DD6134-62F0-A84F-996D-371F7F87C15A}"/>
              </a:ext>
            </a:extLst>
          </p:cNvPr>
          <p:cNvSpPr/>
          <p:nvPr/>
        </p:nvSpPr>
        <p:spPr>
          <a:xfrm>
            <a:off x="182259" y="1630471"/>
            <a:ext cx="44504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3D Fourier transform calculated for a tomography</a:t>
            </a:r>
            <a:r>
              <a:rPr lang="fr-FR" sz="2400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574C02-9F5C-B342-A82D-AAF521E03688}"/>
              </a:ext>
            </a:extLst>
          </p:cNvPr>
          <p:cNvSpPr/>
          <p:nvPr/>
        </p:nvSpPr>
        <p:spPr>
          <a:xfrm>
            <a:off x="4572000" y="1664760"/>
            <a:ext cx="4572000" cy="247760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Aft>
                <a:spcPts val="1800"/>
              </a:spcAft>
              <a:buFont typeface="Wingdings" pitchFamily="2" charset="2"/>
              <a:buChar char="§"/>
            </a:pP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maxima correspond, within 5°, to the directions of (112)</a:t>
            </a:r>
            <a:r>
              <a:rPr lang="en-US" sz="2800" i="1" dirty="0"/>
              <a:t>α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planes</a:t>
            </a:r>
            <a:r>
              <a:rPr lang="fr-FR" sz="2800" dirty="0"/>
              <a:t> </a:t>
            </a:r>
          </a:p>
          <a:p>
            <a:pPr>
              <a:spcAft>
                <a:spcPts val="1800"/>
              </a:spcAft>
            </a:pPr>
            <a:r>
              <a:rPr lang="fr-FR" sz="2800" dirty="0" err="1"/>
              <a:t>expected</a:t>
            </a:r>
            <a:r>
              <a:rPr lang="fr-FR" sz="2800" dirty="0"/>
              <a:t> habit planes for Burgers </a:t>
            </a:r>
            <a:r>
              <a:rPr lang="fr-FR" sz="2800" dirty="0" err="1"/>
              <a:t>paths</a:t>
            </a:r>
            <a:endParaRPr lang="fr-FR" sz="28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E7E6FC1-708D-F940-A7CE-96093CD98034}"/>
              </a:ext>
            </a:extLst>
          </p:cNvPr>
          <p:cNvSpPr txBox="1"/>
          <p:nvPr/>
        </p:nvSpPr>
        <p:spPr>
          <a:xfrm>
            <a:off x="2407506" y="1135905"/>
            <a:ext cx="3974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Orientation of </a:t>
            </a:r>
            <a:r>
              <a:rPr lang="en-US" sz="2800" i="1" dirty="0"/>
              <a:t>ϵ</a:t>
            </a:r>
            <a:r>
              <a:rPr lang="fr-FR" sz="2800" dirty="0"/>
              <a:t>-Fe plates: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6AECF09-6DE6-8843-ABC4-4B815B723A94}"/>
              </a:ext>
            </a:extLst>
          </p:cNvPr>
          <p:cNvSpPr txBox="1"/>
          <p:nvPr/>
        </p:nvSpPr>
        <p:spPr>
          <a:xfrm>
            <a:off x="6910354" y="6519446"/>
            <a:ext cx="2240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venir Roman" panose="02000503020000020003" pitchFamily="2" charset="0"/>
              </a:rPr>
              <a:t>Boulard et al., in </a:t>
            </a:r>
            <a:r>
              <a:rPr lang="fr-FR" sz="1600" dirty="0" err="1">
                <a:latin typeface="Avenir Roman" panose="02000503020000020003" pitchFamily="2" charset="0"/>
              </a:rPr>
              <a:t>prep</a:t>
            </a:r>
            <a:r>
              <a:rPr lang="fr-FR" sz="1600" dirty="0">
                <a:latin typeface="Avenir Roman" panose="02000503020000020003" pitchFamily="2" charset="0"/>
              </a:rPr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6CEDA89-8FD6-EC4E-9417-3161B1D18053}"/>
              </a:ext>
            </a:extLst>
          </p:cNvPr>
          <p:cNvPicPr/>
          <p:nvPr/>
        </p:nvPicPr>
        <p:blipFill rotWithShape="1">
          <a:blip r:embed="rId3"/>
          <a:srcRect l="50000"/>
          <a:stretch/>
        </p:blipFill>
        <p:spPr>
          <a:xfrm>
            <a:off x="7312657" y="4256668"/>
            <a:ext cx="1657350" cy="21844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9AFB1B0-3D38-BC4F-9DFF-CCAB4B061752}"/>
              </a:ext>
            </a:extLst>
          </p:cNvPr>
          <p:cNvPicPr/>
          <p:nvPr/>
        </p:nvPicPr>
        <p:blipFill rotWithShape="1">
          <a:blip r:embed="rId3"/>
          <a:srcRect r="47285"/>
          <a:stretch/>
        </p:blipFill>
        <p:spPr>
          <a:xfrm>
            <a:off x="5110661" y="4256668"/>
            <a:ext cx="1747339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53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AA6666-74F3-E547-9727-5A97F3138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pPr algn="ctr"/>
            <a:r>
              <a:rPr lang="fr-FR" dirty="0"/>
              <a:t>Conclusions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DEA05065-3BAC-2F41-BE96-A7C03279D1C1}"/>
              </a:ext>
            </a:extLst>
          </p:cNvPr>
          <p:cNvSpPr txBox="1"/>
          <p:nvPr/>
        </p:nvSpPr>
        <p:spPr>
          <a:xfrm>
            <a:off x="26640" y="1288607"/>
            <a:ext cx="88286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a typeface="Avenir Book" charset="0"/>
                <a:cs typeface="Avenir Book" charset="0"/>
              </a:rPr>
              <a:t>By combining :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400" dirty="0">
                <a:ea typeface="Avenir Book" charset="0"/>
                <a:cs typeface="Avenir Book" charset="0"/>
              </a:rPr>
              <a:t>Adapted </a:t>
            </a:r>
            <a:r>
              <a:rPr lang="en-US" sz="2400" dirty="0" err="1">
                <a:ea typeface="Avenir Book" charset="0"/>
                <a:cs typeface="Avenir Book" charset="0"/>
              </a:rPr>
              <a:t>tomograph</a:t>
            </a:r>
            <a:r>
              <a:rPr lang="en-US" sz="2400" dirty="0">
                <a:ea typeface="Avenir Book" charset="0"/>
                <a:cs typeface="Avenir Book" charset="0"/>
              </a:rPr>
              <a:t> stage (high load, high speed, high precision)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400" dirty="0">
                <a:ea typeface="Avenir Book" charset="0"/>
                <a:cs typeface="Avenir Book" charset="0"/>
              </a:rPr>
              <a:t>Fast detectors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400" dirty="0">
                <a:ea typeface="Avenir Book" charset="0"/>
                <a:cs typeface="Avenir Book" charset="0"/>
              </a:rPr>
              <a:t>Pink Beam</a:t>
            </a:r>
            <a:endParaRPr lang="fr-FR" sz="2400" dirty="0">
              <a:ea typeface="Avenir Book" charset="0"/>
              <a:cs typeface="Avenir Book" charset="0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141B65D2-D849-C540-A19E-5A93575C7A68}"/>
              </a:ext>
            </a:extLst>
          </p:cNvPr>
          <p:cNvSpPr txBox="1"/>
          <p:nvPr/>
        </p:nvSpPr>
        <p:spPr>
          <a:xfrm>
            <a:off x="3112649" y="4878860"/>
            <a:ext cx="59190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dirty="0">
                <a:ea typeface="Avenir Book" charset="0"/>
                <a:cs typeface="Avenir Book" charset="0"/>
              </a:rPr>
              <a:t>Fast processes 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>
                <a:ea typeface="Avenir Book" charset="0"/>
                <a:cs typeface="Avenir Book" charset="0"/>
              </a:rPr>
              <a:t>Liquids behavior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>
                <a:ea typeface="Avenir Book" charset="0"/>
                <a:cs typeface="Avenir Book" charset="0"/>
              </a:rPr>
              <a:t>Reactions/</a:t>
            </a:r>
            <a:r>
              <a:rPr lang="en-US" sz="2400" dirty="0" err="1">
                <a:ea typeface="Avenir Book" charset="0"/>
                <a:cs typeface="Avenir Book" charset="0"/>
              </a:rPr>
              <a:t>Crystallisation</a:t>
            </a:r>
            <a:r>
              <a:rPr lang="en-US" sz="2400" dirty="0">
                <a:ea typeface="Avenir Book" charset="0"/>
                <a:cs typeface="Avenir Book" charset="0"/>
              </a:rPr>
              <a:t>/</a:t>
            </a:r>
            <a:r>
              <a:rPr lang="en-US" sz="2400" dirty="0" err="1">
                <a:ea typeface="Avenir Book" charset="0"/>
                <a:cs typeface="Avenir Book" charset="0"/>
              </a:rPr>
              <a:t>Vesiculation</a:t>
            </a:r>
            <a:r>
              <a:rPr lang="en-US" sz="2400" dirty="0">
                <a:ea typeface="Avenir Book" charset="0"/>
                <a:cs typeface="Avenir Book" charset="0"/>
              </a:rPr>
              <a:t> rates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>
                <a:ea typeface="Avenir Book" charset="0"/>
                <a:cs typeface="Avenir Book" charset="0"/>
              </a:rPr>
              <a:t>Phase Transition mechanisms</a:t>
            </a:r>
            <a:endParaRPr lang="fr-FR" sz="2400" dirty="0">
              <a:ea typeface="Avenir Book" charset="0"/>
              <a:cs typeface="Avenir Book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02F719E5-006E-D94F-A076-5AE851808059}"/>
              </a:ext>
            </a:extLst>
          </p:cNvPr>
          <p:cNvSpPr txBox="1"/>
          <p:nvPr/>
        </p:nvSpPr>
        <p:spPr>
          <a:xfrm>
            <a:off x="26640" y="2775621"/>
            <a:ext cx="7907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ea typeface="Avenir Book" charset="0"/>
                <a:cs typeface="Avenir Book" charset="0"/>
              </a:rPr>
              <a:t>we collected tomography “continuous” scans in ~10s at HP-HT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D0BAC084-44FE-E144-8B2B-DB45E6D986D8}"/>
              </a:ext>
            </a:extLst>
          </p:cNvPr>
          <p:cNvSpPr txBox="1"/>
          <p:nvPr/>
        </p:nvSpPr>
        <p:spPr>
          <a:xfrm>
            <a:off x="26640" y="3630405"/>
            <a:ext cx="9005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a typeface="Avenir Book" charset="0"/>
                <a:cs typeface="Avenir Book" charset="0"/>
              </a:rPr>
              <a:t>New PE press (</a:t>
            </a:r>
            <a:r>
              <a:rPr lang="en-US" sz="2400" dirty="0" err="1">
                <a:ea typeface="Avenir Book" charset="0"/>
                <a:cs typeface="Avenir Book" charset="0"/>
              </a:rPr>
              <a:t>UToPEC</a:t>
            </a:r>
            <a:r>
              <a:rPr lang="en-US" sz="2400" dirty="0">
                <a:ea typeface="Avenir Book" charset="0"/>
                <a:cs typeface="Avenir Book" charset="0"/>
              </a:rPr>
              <a:t>) 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ea typeface="Avenir Book" charset="0"/>
                <a:cs typeface="Avenir Book" charset="0"/>
              </a:rPr>
              <a:t>increase the quality of the images (smaller, wider opening)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ea typeface="Avenir Book" charset="0"/>
                <a:cs typeface="Avenir Book" charset="0"/>
              </a:rPr>
              <a:t>perform scans &lt;10s (rotary coupling)</a:t>
            </a:r>
          </a:p>
        </p:txBody>
      </p:sp>
    </p:spTree>
    <p:extLst>
      <p:ext uri="{BB962C8B-B14F-4D97-AF65-F5344CB8AC3E}">
        <p14:creationId xmlns:p14="http://schemas.microsoft.com/office/powerpoint/2010/main" val="22930447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16CF81-8F20-6949-80B5-1FA456CD2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Aknowledgments</a:t>
            </a:r>
            <a:endParaRPr lang="fr-F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B4AA65-6DFA-BA4B-9106-745BE6DFF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34" y="4419776"/>
            <a:ext cx="24955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6A90DB-2189-EF49-87E3-CFFA65237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738" y="1529623"/>
            <a:ext cx="1752129" cy="143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B62FD584-23E1-6344-9E18-81005D0EF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672" y="3114050"/>
            <a:ext cx="2915816" cy="11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B04D29A-0452-B748-A7BC-C79E9C882867}"/>
              </a:ext>
            </a:extLst>
          </p:cNvPr>
          <p:cNvSpPr txBox="1"/>
          <p:nvPr/>
        </p:nvSpPr>
        <p:spPr>
          <a:xfrm>
            <a:off x="5251431" y="1601631"/>
            <a:ext cx="2736304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dirty="0">
                <a:latin typeface="Avenir Book" charset="0"/>
                <a:ea typeface="Avenir Book" charset="0"/>
                <a:cs typeface="Avenir Book" charset="0"/>
              </a:rPr>
              <a:t>Andrew King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latin typeface="Avenir Book" charset="0"/>
                <a:ea typeface="Avenir Book" charset="0"/>
                <a:cs typeface="Avenir Book" charset="0"/>
              </a:rPr>
              <a:t>Nicolas </a:t>
            </a:r>
            <a:r>
              <a:rPr lang="fr-FR" dirty="0" err="1">
                <a:latin typeface="Avenir Book" charset="0"/>
                <a:ea typeface="Avenir Book" charset="0"/>
                <a:cs typeface="Avenir Book" charset="0"/>
              </a:rPr>
              <a:t>Guignot</a:t>
            </a:r>
            <a:endParaRPr lang="fr-FR" dirty="0">
              <a:latin typeface="Avenir Book" charset="0"/>
              <a:ea typeface="Avenir Book" charset="0"/>
              <a:cs typeface="Avenir Book" charset="0"/>
            </a:endParaRPr>
          </a:p>
          <a:p>
            <a:pPr algn="ctr">
              <a:lnSpc>
                <a:spcPct val="150000"/>
              </a:lnSpc>
            </a:pPr>
            <a:r>
              <a:rPr lang="fr-FR" dirty="0">
                <a:latin typeface="Avenir Book" charset="0"/>
                <a:ea typeface="Avenir Book" charset="0"/>
                <a:cs typeface="Avenir Book" charset="0"/>
              </a:rPr>
              <a:t>Jean-Pierre Deslandes 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latin typeface="Avenir Book" charset="0"/>
                <a:ea typeface="Avenir Book" charset="0"/>
                <a:cs typeface="Avenir Book" charset="0"/>
              </a:rPr>
              <a:t>Jean-Paul </a:t>
            </a:r>
            <a:r>
              <a:rPr lang="fr-FR" dirty="0" err="1">
                <a:latin typeface="Avenir Book" charset="0"/>
                <a:ea typeface="Avenir Book" charset="0"/>
                <a:cs typeface="Avenir Book" charset="0"/>
              </a:rPr>
              <a:t>Itié</a:t>
            </a:r>
            <a:endParaRPr lang="fr-FR" dirty="0">
              <a:latin typeface="Avenir Book" charset="0"/>
              <a:ea typeface="Avenir Book" charset="0"/>
              <a:cs typeface="Avenir Book" charset="0"/>
            </a:endParaRPr>
          </a:p>
          <a:p>
            <a:pPr algn="ctr">
              <a:lnSpc>
                <a:spcPct val="150000"/>
              </a:lnSpc>
            </a:pPr>
            <a:r>
              <a:rPr lang="fr-FR" dirty="0">
                <a:latin typeface="Avenir Book" charset="0"/>
                <a:ea typeface="Avenir Book" charset="0"/>
                <a:cs typeface="Avenir Book" charset="0"/>
              </a:rPr>
              <a:t>Jean-Philippe </a:t>
            </a:r>
            <a:r>
              <a:rPr lang="fr-FR" dirty="0" err="1">
                <a:latin typeface="Avenir Book" charset="0"/>
                <a:ea typeface="Avenir Book" charset="0"/>
                <a:cs typeface="Avenir Book" charset="0"/>
              </a:rPr>
              <a:t>Perrillat</a:t>
            </a:r>
            <a:endParaRPr lang="fr-FR" dirty="0">
              <a:latin typeface="Avenir Book" charset="0"/>
              <a:ea typeface="Avenir Book" charset="0"/>
              <a:cs typeface="Avenir Book" charset="0"/>
            </a:endParaRPr>
          </a:p>
          <a:p>
            <a:pPr algn="ctr">
              <a:lnSpc>
                <a:spcPct val="150000"/>
              </a:lnSpc>
            </a:pPr>
            <a:r>
              <a:rPr lang="fr-FR" dirty="0">
                <a:latin typeface="Avenir Book" charset="0"/>
                <a:ea typeface="Avenir Book" charset="0"/>
                <a:cs typeface="Avenir Book" charset="0"/>
              </a:rPr>
              <a:t>Pablo </a:t>
            </a:r>
            <a:r>
              <a:rPr lang="fr-FR" dirty="0" err="1">
                <a:latin typeface="Avenir Book" charset="0"/>
                <a:ea typeface="Avenir Book" charset="0"/>
                <a:cs typeface="Avenir Book" charset="0"/>
              </a:rPr>
              <a:t>Garcià</a:t>
            </a:r>
            <a:r>
              <a:rPr lang="fr-FR" dirty="0">
                <a:latin typeface="Avenir Book" charset="0"/>
                <a:ea typeface="Avenir Book" charset="0"/>
                <a:cs typeface="Avenir Book" charset="0"/>
              </a:rPr>
              <a:t> Del Real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latin typeface="Avenir Book" charset="0"/>
                <a:ea typeface="Avenir Book" charset="0"/>
                <a:cs typeface="Avenir Book" charset="0"/>
              </a:rPr>
              <a:t>Elena </a:t>
            </a:r>
            <a:r>
              <a:rPr lang="fr-FR" dirty="0" err="1">
                <a:latin typeface="Avenir Book" charset="0"/>
                <a:ea typeface="Avenir Book" charset="0"/>
                <a:cs typeface="Avenir Book" charset="0"/>
              </a:rPr>
              <a:t>Giovenco</a:t>
            </a:r>
            <a:endParaRPr lang="fr-FR" dirty="0">
              <a:latin typeface="Avenir Book" charset="0"/>
              <a:ea typeface="Avenir Book" charset="0"/>
              <a:cs typeface="Avenir Book" charset="0"/>
            </a:endParaRPr>
          </a:p>
          <a:p>
            <a:pPr algn="ctr">
              <a:lnSpc>
                <a:spcPct val="150000"/>
              </a:lnSpc>
            </a:pPr>
            <a:r>
              <a:rPr lang="fr-FR" dirty="0">
                <a:latin typeface="Avenir Book" charset="0"/>
                <a:ea typeface="Avenir Book" charset="0"/>
                <a:cs typeface="Avenir Book" charset="0"/>
              </a:rPr>
              <a:t>Yann Le </a:t>
            </a:r>
            <a:r>
              <a:rPr lang="fr-FR" dirty="0" err="1">
                <a:latin typeface="Avenir Book" charset="0"/>
                <a:ea typeface="Avenir Book" charset="0"/>
                <a:cs typeface="Avenir Book" charset="0"/>
              </a:rPr>
              <a:t>Godec</a:t>
            </a:r>
            <a:endParaRPr lang="fr-FR" dirty="0">
              <a:latin typeface="Avenir Book" charset="0"/>
              <a:ea typeface="Avenir Book" charset="0"/>
              <a:cs typeface="Avenir Book" charset="0"/>
            </a:endParaRPr>
          </a:p>
          <a:p>
            <a:pPr algn="ctr">
              <a:lnSpc>
                <a:spcPct val="150000"/>
              </a:lnSpc>
            </a:pPr>
            <a:r>
              <a:rPr lang="fr-FR" dirty="0" err="1">
                <a:latin typeface="Avenir Book" charset="0"/>
                <a:ea typeface="Avenir Book" charset="0"/>
                <a:cs typeface="Avenir Book" charset="0"/>
              </a:rPr>
              <a:t>Alisha</a:t>
            </a:r>
            <a:r>
              <a:rPr lang="fr-FR" dirty="0">
                <a:latin typeface="Avenir Book" charset="0"/>
                <a:ea typeface="Avenir Book" charset="0"/>
                <a:cs typeface="Avenir Book" charset="0"/>
              </a:rPr>
              <a:t> Clark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latin typeface="Avenir Book" charset="0"/>
                <a:ea typeface="Avenir Book" charset="0"/>
                <a:cs typeface="Avenir Book" charset="0"/>
              </a:rPr>
              <a:t>Guillaume </a:t>
            </a:r>
            <a:r>
              <a:rPr lang="fr-FR" dirty="0" err="1">
                <a:latin typeface="Avenir Book" charset="0"/>
                <a:ea typeface="Avenir Book" charset="0"/>
                <a:cs typeface="Avenir Book" charset="0"/>
              </a:rPr>
              <a:t>Morard</a:t>
            </a:r>
            <a:endParaRPr lang="fr-FR" dirty="0">
              <a:latin typeface="Avenir Book" charset="0"/>
              <a:ea typeface="Avenir Book" charset="0"/>
              <a:cs typeface="Avenir Book" charset="0"/>
            </a:endParaRPr>
          </a:p>
          <a:p>
            <a:pPr algn="ctr">
              <a:lnSpc>
                <a:spcPct val="150000"/>
              </a:lnSpc>
            </a:pPr>
            <a:endParaRPr lang="fr-FR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07B705-6025-8240-BA0A-0071D7061DA9}"/>
              </a:ext>
            </a:extLst>
          </p:cNvPr>
          <p:cNvSpPr/>
          <p:nvPr/>
        </p:nvSpPr>
        <p:spPr>
          <a:xfrm>
            <a:off x="344905" y="5786168"/>
            <a:ext cx="7403432" cy="886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fr-FR" sz="2400" dirty="0">
                <a:ea typeface="MS Mincho" panose="02020609040205080304" pitchFamily="49" charset="-128"/>
                <a:cs typeface="Times New Roman" panose="02020603050405020304" pitchFamily="18" charset="0"/>
              </a:rPr>
              <a:t>INSU PNP - 2017 </a:t>
            </a:r>
          </a:p>
          <a:p>
            <a:r>
              <a:rPr lang="fr-FR" sz="2400" dirty="0"/>
              <a:t>DIM </a:t>
            </a:r>
            <a:r>
              <a:rPr lang="fr-FR" sz="2400" dirty="0" err="1"/>
              <a:t>OxyMORE</a:t>
            </a:r>
            <a:r>
              <a:rPr lang="fr-FR" sz="2400" dirty="0"/>
              <a:t>, île de France </a:t>
            </a:r>
            <a:r>
              <a:rPr lang="fr-FR" sz="2400" dirty="0" err="1"/>
              <a:t>Region</a:t>
            </a:r>
            <a:r>
              <a:rPr lang="fr-FR" sz="2400" dirty="0"/>
              <a:t> 	- 2016</a:t>
            </a:r>
            <a:endParaRPr lang="fr-FR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81798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592719-2DDF-3C4F-BBB4-AED79084C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576"/>
            <a:ext cx="7886700" cy="1325563"/>
          </a:xfrm>
        </p:spPr>
        <p:txBody>
          <a:bodyPr/>
          <a:lstStyle/>
          <a:p>
            <a:r>
              <a:rPr lang="en-US" dirty="0" err="1"/>
              <a:t>Psiché</a:t>
            </a:r>
            <a:r>
              <a:rPr lang="en-US" dirty="0"/>
              <a:t> Beamline</a:t>
            </a:r>
            <a:endParaRPr lang="fr-FR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35BEA29-608C-C24F-BCC1-2335A7ED7E1A}"/>
              </a:ext>
            </a:extLst>
          </p:cNvPr>
          <p:cNvSpPr txBox="1">
            <a:spLocks/>
          </p:cNvSpPr>
          <p:nvPr/>
        </p:nvSpPr>
        <p:spPr>
          <a:xfrm>
            <a:off x="457200" y="1379760"/>
            <a:ext cx="8229600" cy="52752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Pression, Structure et </a:t>
            </a:r>
            <a:r>
              <a:rPr lang="en-US" b="1" dirty="0" err="1"/>
              <a:t>Imagerie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/>
              <a:t>par </a:t>
            </a:r>
            <a:r>
              <a:rPr lang="en-US" b="1" dirty="0" err="1"/>
              <a:t>Contraste</a:t>
            </a:r>
            <a:r>
              <a:rPr lang="en-US" b="1" dirty="0"/>
              <a:t> </a:t>
            </a:r>
            <a:r>
              <a:rPr lang="en-US" b="1" dirty="0" err="1"/>
              <a:t>à</a:t>
            </a:r>
            <a:r>
              <a:rPr lang="en-US" b="1" dirty="0"/>
              <a:t> Haute </a:t>
            </a:r>
            <a:r>
              <a:rPr lang="en-US" b="1" dirty="0" err="1"/>
              <a:t>Energie</a:t>
            </a:r>
            <a:endParaRPr lang="en-US" b="1" dirty="0"/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Highest energy beam line at SOLEIL</a:t>
            </a:r>
          </a:p>
          <a:p>
            <a:pPr>
              <a:buFont typeface="Wingdings" pitchFamily="2" charset="2"/>
              <a:buChar char="§"/>
            </a:pPr>
            <a:r>
              <a:rPr lang="en-US" b="1" dirty="0"/>
              <a:t>Diffraction at extreme pressures:</a:t>
            </a:r>
          </a:p>
          <a:p>
            <a:pPr lvl="1">
              <a:buFontTx/>
              <a:buChar char="-"/>
            </a:pPr>
            <a:r>
              <a:rPr lang="en-US" dirty="0"/>
              <a:t>Diamond anvil Cells, Paris-Edinburgh,  Multi-anvil 	</a:t>
            </a:r>
          </a:p>
          <a:p>
            <a:pPr lvl="1">
              <a:buFontTx/>
              <a:buChar char="-"/>
            </a:pPr>
            <a:r>
              <a:rPr lang="en-US" dirty="0"/>
              <a:t>Monochromatic / angular dispersive XRD</a:t>
            </a:r>
          </a:p>
          <a:p>
            <a:pPr lvl="1">
              <a:buFontTx/>
              <a:buChar char="-"/>
            </a:pPr>
            <a:r>
              <a:rPr lang="en-US" dirty="0"/>
              <a:t>White beam / energy dispersive XRD (CAESAR)</a:t>
            </a:r>
          </a:p>
          <a:p>
            <a:pPr>
              <a:buFont typeface="Wingdings" pitchFamily="2" charset="2"/>
              <a:buChar char="§"/>
            </a:pPr>
            <a:r>
              <a:rPr lang="en-US" b="1" dirty="0"/>
              <a:t> Tomography</a:t>
            </a:r>
          </a:p>
          <a:p>
            <a:endParaRPr lang="en-US" sz="2000" dirty="0"/>
          </a:p>
          <a:p>
            <a:pPr lvl="1">
              <a:buFont typeface="Wingdings" charset="2"/>
              <a:buChar char="Ø"/>
            </a:pPr>
            <a:r>
              <a:rPr lang="en-US" sz="2800" b="1" dirty="0"/>
              <a:t>Polyvalent and flexible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800" b="1" dirty="0"/>
              <a:t>	</a:t>
            </a:r>
            <a:r>
              <a:rPr lang="en-US" sz="2800" dirty="0"/>
              <a:t>Combine techniques</a:t>
            </a:r>
          </a:p>
        </p:txBody>
      </p:sp>
      <p:pic>
        <p:nvPicPr>
          <p:cNvPr id="8" name="Picture 3" descr="logo_psiche_vf3.pdf">
            <a:extLst>
              <a:ext uri="{FF2B5EF4-FFF2-40B4-BE49-F238E27FC236}">
                <a16:creationId xmlns:a16="http://schemas.microsoft.com/office/drawing/2014/main" id="{2D5353FD-46E4-E04E-9AE9-75A6340539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98" t="21031" r="18178" b="28579"/>
          <a:stretch/>
        </p:blipFill>
        <p:spPr>
          <a:xfrm>
            <a:off x="5809307" y="6349"/>
            <a:ext cx="3334694" cy="191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03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49" y="2119066"/>
            <a:ext cx="3795823" cy="27700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Manual Input 8"/>
          <p:cNvSpPr>
            <a:spLocks/>
          </p:cNvSpPr>
          <p:nvPr/>
        </p:nvSpPr>
        <p:spPr>
          <a:xfrm flipH="1">
            <a:off x="4465061" y="2119067"/>
            <a:ext cx="4616055" cy="2770085"/>
          </a:xfrm>
          <a:prstGeom prst="flowChartManualInpu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55869" y="2850205"/>
            <a:ext cx="609195" cy="145914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30658" y="2996121"/>
            <a:ext cx="1313236" cy="1201366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394907" y="2996121"/>
            <a:ext cx="1313236" cy="1201366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68308" y="2997740"/>
            <a:ext cx="1574549" cy="1201366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/>
          <p:cNvSpPr/>
          <p:nvPr/>
        </p:nvSpPr>
        <p:spPr>
          <a:xfrm rot="13056442">
            <a:off x="5181082" y="2717838"/>
            <a:ext cx="1256381" cy="1723883"/>
          </a:xfrm>
          <a:prstGeom prst="arc">
            <a:avLst>
              <a:gd name="adj1" fmla="val 16660067"/>
              <a:gd name="adj2" fmla="val 218473"/>
            </a:avLst>
          </a:prstGeom>
          <a:ln w="98425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873300">
            <a:off x="4981103" y="3117392"/>
            <a:ext cx="893088" cy="17683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886392" y="2653496"/>
            <a:ext cx="375731" cy="51070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907624" y="2724181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D1</a:t>
            </a:r>
          </a:p>
        </p:txBody>
      </p:sp>
      <p:sp>
        <p:nvSpPr>
          <p:cNvPr id="19" name="Oval 18"/>
          <p:cNvSpPr/>
          <p:nvPr/>
        </p:nvSpPr>
        <p:spPr>
          <a:xfrm>
            <a:off x="5874984" y="3195542"/>
            <a:ext cx="580011" cy="768471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5990034" y="3253901"/>
            <a:ext cx="349911" cy="646890"/>
          </a:xfrm>
          <a:prstGeom prst="roundRect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978013" y="3378404"/>
            <a:ext cx="524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LVP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78494" y="3122638"/>
            <a:ext cx="503407" cy="909419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828672" y="3378404"/>
            <a:ext cx="603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DCM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461080" y="3195542"/>
            <a:ext cx="1107773" cy="768471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700831" y="3363015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VFM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9053016" y="3132295"/>
            <a:ext cx="51296" cy="902711"/>
            <a:chOff x="8127460" y="301557"/>
            <a:chExt cx="68395" cy="902711"/>
          </a:xfrm>
        </p:grpSpPr>
        <p:sp>
          <p:nvSpPr>
            <p:cNvPr id="26" name="Rectangle 25"/>
            <p:cNvSpPr/>
            <p:nvPr/>
          </p:nvSpPr>
          <p:spPr>
            <a:xfrm>
              <a:off x="8127460" y="301557"/>
              <a:ext cx="68395" cy="359924"/>
            </a:xfrm>
            <a:prstGeom prst="rect">
              <a:avLst/>
            </a:prstGeom>
            <a:pattFill prst="dkUpDiag">
              <a:fgClr>
                <a:schemeClr val="tx1"/>
              </a:fgClr>
              <a:bgClr>
                <a:schemeClr val="bg1"/>
              </a:bgClr>
            </a:patt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27460" y="844344"/>
              <a:ext cx="68395" cy="359924"/>
            </a:xfrm>
            <a:prstGeom prst="rect">
              <a:avLst/>
            </a:prstGeom>
            <a:pattFill prst="dkUpDiag">
              <a:fgClr>
                <a:schemeClr val="tx1"/>
              </a:fgClr>
              <a:bgClr>
                <a:schemeClr val="bg1"/>
              </a:bgClr>
            </a:patt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437041" y="3104732"/>
            <a:ext cx="51296" cy="902711"/>
            <a:chOff x="8127460" y="301557"/>
            <a:chExt cx="68395" cy="902711"/>
          </a:xfrm>
        </p:grpSpPr>
        <p:sp>
          <p:nvSpPr>
            <p:cNvPr id="30" name="Rectangle 29"/>
            <p:cNvSpPr/>
            <p:nvPr/>
          </p:nvSpPr>
          <p:spPr>
            <a:xfrm>
              <a:off x="8127460" y="301557"/>
              <a:ext cx="68395" cy="359924"/>
            </a:xfrm>
            <a:prstGeom prst="rect">
              <a:avLst/>
            </a:prstGeom>
            <a:pattFill prst="dkUpDiag">
              <a:fgClr>
                <a:schemeClr val="tx1"/>
              </a:fgClr>
              <a:bgClr>
                <a:schemeClr val="bg1"/>
              </a:bgClr>
            </a:patt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127460" y="844344"/>
              <a:ext cx="68395" cy="359924"/>
            </a:xfrm>
            <a:prstGeom prst="rect">
              <a:avLst/>
            </a:prstGeom>
            <a:pattFill prst="dkUpDiag">
              <a:fgClr>
                <a:schemeClr val="tx1"/>
              </a:fgClr>
              <a:bgClr>
                <a:schemeClr val="bg1"/>
              </a:bgClr>
            </a:patt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Oval 31"/>
          <p:cNvSpPr/>
          <p:nvPr/>
        </p:nvSpPr>
        <p:spPr>
          <a:xfrm>
            <a:off x="2997735" y="3140730"/>
            <a:ext cx="664907" cy="898630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074720" y="3378404"/>
            <a:ext cx="712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Tomo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56732" y="3424601"/>
            <a:ext cx="393971" cy="31560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637381" y="338927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3855345" y="2855070"/>
            <a:ext cx="904" cy="144942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436807" y="3073926"/>
            <a:ext cx="40127" cy="102626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180516" y="2636908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D2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523277" y="3487165"/>
            <a:ext cx="285473" cy="18989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158457" y="3551086"/>
            <a:ext cx="316393" cy="4571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Hexagon 54"/>
          <p:cNvSpPr/>
          <p:nvPr/>
        </p:nvSpPr>
        <p:spPr>
          <a:xfrm>
            <a:off x="552842" y="3320944"/>
            <a:ext cx="443089" cy="538202"/>
          </a:xfrm>
          <a:prstGeom prst="hexagon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ame 55"/>
          <p:cNvSpPr/>
          <p:nvPr/>
        </p:nvSpPr>
        <p:spPr>
          <a:xfrm>
            <a:off x="6487015" y="3509253"/>
            <a:ext cx="79728" cy="136187"/>
          </a:xfrm>
          <a:prstGeom prst="frame">
            <a:avLst>
              <a:gd name="adj1" fmla="val 3412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Frame 56"/>
          <p:cNvSpPr/>
          <p:nvPr/>
        </p:nvSpPr>
        <p:spPr>
          <a:xfrm rot="1860000">
            <a:off x="5720321" y="3401543"/>
            <a:ext cx="83459" cy="146853"/>
          </a:xfrm>
          <a:prstGeom prst="frame">
            <a:avLst>
              <a:gd name="adj1" fmla="val 3412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Frame 57"/>
          <p:cNvSpPr/>
          <p:nvPr/>
        </p:nvSpPr>
        <p:spPr>
          <a:xfrm rot="1860000">
            <a:off x="5345807" y="3096745"/>
            <a:ext cx="83459" cy="146853"/>
          </a:xfrm>
          <a:prstGeom prst="frame">
            <a:avLst>
              <a:gd name="adj1" fmla="val 3412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Frame 58"/>
          <p:cNvSpPr/>
          <p:nvPr/>
        </p:nvSpPr>
        <p:spPr>
          <a:xfrm>
            <a:off x="3741336" y="3511901"/>
            <a:ext cx="79728" cy="136187"/>
          </a:xfrm>
          <a:prstGeom prst="frame">
            <a:avLst>
              <a:gd name="adj1" fmla="val 3412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Frame 59"/>
          <p:cNvSpPr/>
          <p:nvPr/>
        </p:nvSpPr>
        <p:spPr>
          <a:xfrm>
            <a:off x="1851608" y="3509253"/>
            <a:ext cx="79728" cy="136187"/>
          </a:xfrm>
          <a:prstGeom prst="frame">
            <a:avLst>
              <a:gd name="adj1" fmla="val 3412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Frame 60"/>
          <p:cNvSpPr/>
          <p:nvPr/>
        </p:nvSpPr>
        <p:spPr>
          <a:xfrm>
            <a:off x="1025795" y="3506455"/>
            <a:ext cx="79728" cy="136187"/>
          </a:xfrm>
          <a:prstGeom prst="frame">
            <a:avLst>
              <a:gd name="adj1" fmla="val 3412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60453" y="3397444"/>
            <a:ext cx="58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DAC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9035745" y="3497003"/>
            <a:ext cx="95459" cy="170197"/>
            <a:chOff x="10360156" y="787922"/>
            <a:chExt cx="235801" cy="211275"/>
          </a:xfrm>
        </p:grpSpPr>
        <p:sp>
          <p:nvSpPr>
            <p:cNvPr id="63" name="4-Point Star 62"/>
            <p:cNvSpPr/>
            <p:nvPr/>
          </p:nvSpPr>
          <p:spPr>
            <a:xfrm rot="2700000">
              <a:off x="10372419" y="775659"/>
              <a:ext cx="211275" cy="235801"/>
            </a:xfrm>
            <a:prstGeom prst="star4">
              <a:avLst>
                <a:gd name="adj" fmla="val 5541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4-Point Star 63"/>
            <p:cNvSpPr/>
            <p:nvPr/>
          </p:nvSpPr>
          <p:spPr>
            <a:xfrm flipH="1" flipV="1">
              <a:off x="10421058" y="842509"/>
              <a:ext cx="94543" cy="101074"/>
            </a:xfrm>
            <a:prstGeom prst="star4">
              <a:avLst>
                <a:gd name="adj" fmla="val 5541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7" name="Straight Arrow Connector 66"/>
          <p:cNvCxnSpPr/>
          <p:nvPr/>
        </p:nvCxnSpPr>
        <p:spPr>
          <a:xfrm flipH="1">
            <a:off x="8907081" y="3580266"/>
            <a:ext cx="17155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140847" y="4522155"/>
            <a:ext cx="2047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Experimental hutch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580937" y="4519819"/>
            <a:ext cx="1383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Optic</a:t>
            </a:r>
            <a:r>
              <a:rPr lang="fr-FR" b="1" u="sng" dirty="0"/>
              <a:t>s</a:t>
            </a:r>
            <a:r>
              <a:rPr lang="en-US" b="1" u="sng" dirty="0"/>
              <a:t> hutch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4844653" y="2530711"/>
            <a:ext cx="1098351" cy="1910487"/>
          </a:xfrm>
          <a:prstGeom prst="roundRect">
            <a:avLst/>
          </a:prstGeom>
          <a:noFill/>
          <a:ln w="222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5051330" y="2196891"/>
            <a:ext cx="913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CAESAR</a:t>
            </a:r>
          </a:p>
        </p:txBody>
      </p:sp>
      <p:sp>
        <p:nvSpPr>
          <p:cNvPr id="72" name="Left Brace 71"/>
          <p:cNvSpPr/>
          <p:nvPr/>
        </p:nvSpPr>
        <p:spPr>
          <a:xfrm rot="5400000">
            <a:off x="1254677" y="2860954"/>
            <a:ext cx="454974" cy="653167"/>
          </a:xfrm>
          <a:prstGeom prst="leftBrace">
            <a:avLst>
              <a:gd name="adj1" fmla="val 55835"/>
              <a:gd name="adj2" fmla="val 4956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1321153" y="255318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KB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416941" y="3894114"/>
            <a:ext cx="436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slits</a:t>
            </a:r>
          </a:p>
        </p:txBody>
      </p:sp>
      <p:cxnSp>
        <p:nvCxnSpPr>
          <p:cNvPr id="76" name="Straight Arrow Connector 75"/>
          <p:cNvCxnSpPr/>
          <p:nvPr/>
        </p:nvCxnSpPr>
        <p:spPr>
          <a:xfrm flipH="1" flipV="1">
            <a:off x="6532607" y="3653351"/>
            <a:ext cx="32149" cy="28696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Frame 76"/>
          <p:cNvSpPr/>
          <p:nvPr/>
        </p:nvSpPr>
        <p:spPr>
          <a:xfrm>
            <a:off x="8593804" y="3514018"/>
            <a:ext cx="79728" cy="136187"/>
          </a:xfrm>
          <a:prstGeom prst="frame">
            <a:avLst>
              <a:gd name="adj1" fmla="val 3412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8240331" y="4037002"/>
            <a:ext cx="9740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Primary slits</a:t>
            </a:r>
          </a:p>
        </p:txBody>
      </p:sp>
      <p:cxnSp>
        <p:nvCxnSpPr>
          <p:cNvPr id="80" name="Straight Arrow Connector 79"/>
          <p:cNvCxnSpPr/>
          <p:nvPr/>
        </p:nvCxnSpPr>
        <p:spPr>
          <a:xfrm flipV="1">
            <a:off x="8618919" y="3680477"/>
            <a:ext cx="13740" cy="38981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78205" y="94707"/>
            <a:ext cx="2315339" cy="1740288"/>
          </a:xfrm>
          <a:prstGeom prst="rect">
            <a:avLst/>
          </a:prstGeom>
        </p:spPr>
      </p:pic>
      <p:cxnSp>
        <p:nvCxnSpPr>
          <p:cNvPr id="85" name="Straight Arrow Connector 84"/>
          <p:cNvCxnSpPr/>
          <p:nvPr/>
        </p:nvCxnSpPr>
        <p:spPr>
          <a:xfrm flipH="1" flipV="1">
            <a:off x="4694813" y="1590473"/>
            <a:ext cx="222303" cy="904673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15" y="86787"/>
            <a:ext cx="2332820" cy="1753426"/>
          </a:xfrm>
          <a:prstGeom prst="rect">
            <a:avLst/>
          </a:prstGeom>
        </p:spPr>
      </p:pic>
      <p:cxnSp>
        <p:nvCxnSpPr>
          <p:cNvPr id="88" name="Straight Arrow Connector 87"/>
          <p:cNvCxnSpPr/>
          <p:nvPr/>
        </p:nvCxnSpPr>
        <p:spPr>
          <a:xfrm flipV="1">
            <a:off x="1482164" y="1625202"/>
            <a:ext cx="176117" cy="941022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endCxn id="90" idx="3"/>
          </p:cNvCxnSpPr>
          <p:nvPr/>
        </p:nvCxnSpPr>
        <p:spPr>
          <a:xfrm flipV="1">
            <a:off x="6263398" y="2448976"/>
            <a:ext cx="260455" cy="680755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Group 101"/>
          <p:cNvGrpSpPr/>
          <p:nvPr/>
        </p:nvGrpSpPr>
        <p:grpSpPr>
          <a:xfrm>
            <a:off x="5905224" y="80508"/>
            <a:ext cx="3236618" cy="2368468"/>
            <a:chOff x="7800670" y="172922"/>
            <a:chExt cx="4315490" cy="2368468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441274" y="689573"/>
              <a:ext cx="2368468" cy="1335166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2414" y="509817"/>
              <a:ext cx="2043988" cy="1532991"/>
            </a:xfrm>
            <a:prstGeom prst="rect">
              <a:avLst/>
            </a:prstGeom>
          </p:spPr>
        </p:pic>
        <p:sp>
          <p:nvSpPr>
            <p:cNvPr id="92" name="TextBox 91"/>
            <p:cNvSpPr txBox="1"/>
            <p:nvPr/>
          </p:nvSpPr>
          <p:spPr>
            <a:xfrm>
              <a:off x="9409265" y="1139274"/>
              <a:ext cx="4761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or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800670" y="2072980"/>
              <a:ext cx="16730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</a:rPr>
                <a:t>Multi-anvil press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9919575" y="1826371"/>
              <a:ext cx="21965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</a:rPr>
                <a:t>Paris-</a:t>
              </a:r>
              <a:r>
                <a:rPr lang="en-US" sz="1200" b="1" dirty="0" err="1">
                  <a:solidFill>
                    <a:srgbClr val="FFFF00"/>
                  </a:solidFill>
                </a:rPr>
                <a:t>Edinbourgh</a:t>
              </a:r>
              <a:r>
                <a:rPr lang="en-US" sz="1200" b="1" dirty="0">
                  <a:solidFill>
                    <a:srgbClr val="FFFF00"/>
                  </a:solidFill>
                </a:rPr>
                <a:t> press</a:t>
              </a:r>
            </a:p>
          </p:txBody>
        </p:sp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16" y="5059950"/>
            <a:ext cx="2048621" cy="169104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19" y="5004550"/>
            <a:ext cx="2091687" cy="1818290"/>
          </a:xfrm>
          <a:prstGeom prst="rect">
            <a:avLst/>
          </a:prstGeom>
        </p:spPr>
      </p:pic>
      <p:cxnSp>
        <p:nvCxnSpPr>
          <p:cNvPr id="104" name="Straight Arrow Connector 103"/>
          <p:cNvCxnSpPr/>
          <p:nvPr/>
        </p:nvCxnSpPr>
        <p:spPr>
          <a:xfrm>
            <a:off x="830181" y="3964014"/>
            <a:ext cx="290921" cy="1498069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1403648" y="4179587"/>
            <a:ext cx="6537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Table 3</a:t>
            </a:r>
            <a:endParaRPr lang="en-US" sz="1100" b="1" dirty="0"/>
          </a:p>
        </p:txBody>
      </p:sp>
      <p:sp>
        <p:nvSpPr>
          <p:cNvPr id="108" name="TextBox 107"/>
          <p:cNvSpPr txBox="1"/>
          <p:nvPr/>
        </p:nvSpPr>
        <p:spPr>
          <a:xfrm>
            <a:off x="3074720" y="4173686"/>
            <a:ext cx="7519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Table 2</a:t>
            </a:r>
            <a:endParaRPr lang="en-US" sz="1100" b="1" dirty="0"/>
          </a:p>
        </p:txBody>
      </p:sp>
      <p:sp>
        <p:nvSpPr>
          <p:cNvPr id="109" name="TextBox 108"/>
          <p:cNvSpPr txBox="1"/>
          <p:nvPr/>
        </p:nvSpPr>
        <p:spPr>
          <a:xfrm>
            <a:off x="5187277" y="4181498"/>
            <a:ext cx="7620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Table 1</a:t>
            </a:r>
            <a:endParaRPr lang="en-US" sz="1100" b="1" dirty="0"/>
          </a:p>
        </p:txBody>
      </p:sp>
      <p:cxnSp>
        <p:nvCxnSpPr>
          <p:cNvPr id="110" name="Straight Arrow Connector 109"/>
          <p:cNvCxnSpPr/>
          <p:nvPr/>
        </p:nvCxnSpPr>
        <p:spPr>
          <a:xfrm flipH="1">
            <a:off x="6744195" y="4088035"/>
            <a:ext cx="346784" cy="1271907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flipH="1">
            <a:off x="7381900" y="3988952"/>
            <a:ext cx="614307" cy="1439082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8637120" y="2857645"/>
            <a:ext cx="6458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shutter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855346" y="2854466"/>
            <a:ext cx="258447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3855346" y="4302902"/>
            <a:ext cx="258447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19" idx="4"/>
          </p:cNvCxnSpPr>
          <p:nvPr/>
        </p:nvCxnSpPr>
        <p:spPr>
          <a:xfrm flipV="1">
            <a:off x="6159441" y="3964013"/>
            <a:ext cx="5547" cy="55580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819369" y="4507008"/>
            <a:ext cx="6840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/>
              <a:t>26 m </a:t>
            </a:r>
            <a:r>
              <a:rPr lang="fr-FR" sz="900" dirty="0" err="1"/>
              <a:t>from</a:t>
            </a:r>
            <a:r>
              <a:rPr lang="fr-FR" sz="900" dirty="0"/>
              <a:t> </a:t>
            </a:r>
            <a:r>
              <a:rPr lang="fr-FR" sz="900" dirty="0" err="1"/>
              <a:t>Wiggler</a:t>
            </a:r>
            <a:r>
              <a:rPr lang="fr-FR" sz="900" dirty="0"/>
              <a:t> </a:t>
            </a:r>
            <a:r>
              <a:rPr lang="fr-FR" sz="900" dirty="0" err="1"/>
              <a:t>souce</a:t>
            </a:r>
            <a:endParaRPr lang="en-US" sz="900" dirty="0"/>
          </a:p>
        </p:txBody>
      </p:sp>
      <p:sp>
        <p:nvSpPr>
          <p:cNvPr id="94" name="TextBox 93"/>
          <p:cNvSpPr txBox="1"/>
          <p:nvPr/>
        </p:nvSpPr>
        <p:spPr>
          <a:xfrm>
            <a:off x="2987853" y="4507008"/>
            <a:ext cx="6840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/>
              <a:t>31 m </a:t>
            </a:r>
            <a:r>
              <a:rPr lang="fr-FR" sz="900" dirty="0" err="1"/>
              <a:t>from</a:t>
            </a:r>
            <a:r>
              <a:rPr lang="fr-FR" sz="900" dirty="0"/>
              <a:t> </a:t>
            </a:r>
            <a:r>
              <a:rPr lang="fr-FR" sz="900" dirty="0" err="1"/>
              <a:t>Wiggler</a:t>
            </a:r>
            <a:r>
              <a:rPr lang="fr-FR" sz="900" dirty="0"/>
              <a:t> </a:t>
            </a:r>
            <a:r>
              <a:rPr lang="fr-FR" sz="900" dirty="0" err="1"/>
              <a:t>souce</a:t>
            </a:r>
            <a:endParaRPr lang="en-US" sz="900" dirty="0"/>
          </a:p>
        </p:txBody>
      </p:sp>
      <p:cxnSp>
        <p:nvCxnSpPr>
          <p:cNvPr id="96" name="Straight Arrow Connector 95"/>
          <p:cNvCxnSpPr>
            <a:stCxn id="94" idx="0"/>
            <a:endCxn id="32" idx="4"/>
          </p:cNvCxnSpPr>
          <p:nvPr/>
        </p:nvCxnSpPr>
        <p:spPr>
          <a:xfrm flipV="1">
            <a:off x="3329881" y="4039360"/>
            <a:ext cx="308" cy="46764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413718" y="2208997"/>
            <a:ext cx="6840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/>
              <a:t>37 m </a:t>
            </a:r>
            <a:r>
              <a:rPr lang="fr-FR" sz="900" dirty="0" err="1"/>
              <a:t>from</a:t>
            </a:r>
            <a:r>
              <a:rPr lang="fr-FR" sz="900" dirty="0"/>
              <a:t> </a:t>
            </a:r>
            <a:r>
              <a:rPr lang="fr-FR" sz="900" dirty="0" err="1"/>
              <a:t>Wiggler</a:t>
            </a:r>
            <a:r>
              <a:rPr lang="fr-FR" sz="900" dirty="0"/>
              <a:t> </a:t>
            </a:r>
            <a:r>
              <a:rPr lang="fr-FR" sz="900" dirty="0" err="1"/>
              <a:t>souce</a:t>
            </a:r>
            <a:endParaRPr lang="en-US" sz="900" dirty="0"/>
          </a:p>
        </p:txBody>
      </p:sp>
      <p:cxnSp>
        <p:nvCxnSpPr>
          <p:cNvPr id="98" name="Straight Arrow Connector 97"/>
          <p:cNvCxnSpPr>
            <a:stCxn id="97" idx="2"/>
          </p:cNvCxnSpPr>
          <p:nvPr/>
        </p:nvCxnSpPr>
        <p:spPr>
          <a:xfrm>
            <a:off x="755746" y="2716828"/>
            <a:ext cx="0" cy="61735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709207" y="3422863"/>
            <a:ext cx="171752" cy="314721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685738" y="3397444"/>
            <a:ext cx="274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9" name="Group 18"/>
          <p:cNvGrpSpPr>
            <a:grpSpLocks/>
          </p:cNvGrpSpPr>
          <p:nvPr/>
        </p:nvGrpSpPr>
        <p:grpSpPr bwMode="auto">
          <a:xfrm>
            <a:off x="3436146" y="4889151"/>
            <a:ext cx="1258668" cy="1878952"/>
            <a:chOff x="5294012" y="0"/>
            <a:chExt cx="3871042" cy="6858002"/>
          </a:xfrm>
        </p:grpSpPr>
        <p:pic>
          <p:nvPicPr>
            <p:cNvPr id="103" name="Picture 3" descr="sample_stage_large_samplesA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800532" y="1493480"/>
              <a:ext cx="6858002" cy="3871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" name="Arc 104"/>
            <p:cNvSpPr/>
            <p:nvPr/>
          </p:nvSpPr>
          <p:spPr bwMode="auto">
            <a:xfrm>
              <a:off x="5945008" y="3563939"/>
              <a:ext cx="2851678" cy="2428876"/>
            </a:xfrm>
            <a:prstGeom prst="arc">
              <a:avLst>
                <a:gd name="adj1" fmla="val 1256362"/>
                <a:gd name="adj2" fmla="val 8224392"/>
              </a:avLst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" name="Freeform 12"/>
            <p:cNvSpPr>
              <a:spLocks/>
            </p:cNvSpPr>
            <p:nvPr/>
          </p:nvSpPr>
          <p:spPr bwMode="auto">
            <a:xfrm>
              <a:off x="6027137" y="3439393"/>
              <a:ext cx="2819400" cy="1972733"/>
            </a:xfrm>
            <a:custGeom>
              <a:avLst/>
              <a:gdLst>
                <a:gd name="T0" fmla="*/ 0 w 2819400"/>
                <a:gd name="T1" fmla="*/ 499533 h 1972733"/>
                <a:gd name="T2" fmla="*/ 1803400 w 2819400"/>
                <a:gd name="T3" fmla="*/ 0 h 1972733"/>
                <a:gd name="T4" fmla="*/ 2819400 w 2819400"/>
                <a:gd name="T5" fmla="*/ 1329266 h 1972733"/>
                <a:gd name="T6" fmla="*/ 520700 w 2819400"/>
                <a:gd name="T7" fmla="*/ 1972733 h 1972733"/>
                <a:gd name="T8" fmla="*/ 0 w 2819400"/>
                <a:gd name="T9" fmla="*/ 499533 h 19727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19400" h="1972733">
                  <a:moveTo>
                    <a:pt x="0" y="499533"/>
                  </a:moveTo>
                  <a:lnTo>
                    <a:pt x="1803400" y="0"/>
                  </a:lnTo>
                  <a:lnTo>
                    <a:pt x="2819400" y="1329266"/>
                  </a:lnTo>
                  <a:lnTo>
                    <a:pt x="520700" y="1972733"/>
                  </a:lnTo>
                  <a:lnTo>
                    <a:pt x="0" y="499533"/>
                  </a:lnTo>
                  <a:close/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cxnSp>
        <p:nvCxnSpPr>
          <p:cNvPr id="111" name="Straight Arrow Connector 103"/>
          <p:cNvCxnSpPr/>
          <p:nvPr/>
        </p:nvCxnSpPr>
        <p:spPr>
          <a:xfrm>
            <a:off x="3463976" y="4127667"/>
            <a:ext cx="290921" cy="1498069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93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446"/>
            <a:ext cx="7886700" cy="1325563"/>
          </a:xfrm>
        </p:spPr>
        <p:txBody>
          <a:bodyPr/>
          <a:lstStyle/>
          <a:p>
            <a:r>
              <a:rPr lang="en-US" dirty="0"/>
              <a:t>Tomography at </a:t>
            </a:r>
            <a:r>
              <a:rPr lang="en-US" dirty="0" err="1"/>
              <a:t>Psiché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1211334"/>
            <a:ext cx="5113728" cy="2249368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/>
              <a:t>Designed for material science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Fast: &lt;5 seconds/scan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High resolution: </a:t>
            </a:r>
            <a:br>
              <a:rPr lang="en-US" dirty="0"/>
            </a:br>
            <a:r>
              <a:rPr lang="en-US" dirty="0"/>
              <a:t>0.5 </a:t>
            </a:r>
            <a:r>
              <a:rPr lang="en-US" dirty="0" err="1"/>
              <a:t>μm</a:t>
            </a:r>
            <a:r>
              <a:rPr lang="en-US" dirty="0"/>
              <a:t> (0.127 </a:t>
            </a:r>
            <a:r>
              <a:rPr lang="en-US" dirty="0" err="1"/>
              <a:t>μm</a:t>
            </a:r>
            <a:r>
              <a:rPr lang="en-US" dirty="0"/>
              <a:t> pixels)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High energy: &gt;80keV pink beam </a:t>
            </a:r>
          </a:p>
        </p:txBody>
      </p:sp>
      <p:pic>
        <p:nvPicPr>
          <p:cNvPr id="7" name="Picture 6" descr="M9104933_r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6"/>
          <a:stretch/>
        </p:blipFill>
        <p:spPr>
          <a:xfrm>
            <a:off x="5411804" y="1548"/>
            <a:ext cx="3732196" cy="2984500"/>
          </a:xfrm>
          <a:prstGeom prst="rect">
            <a:avLst/>
          </a:prstGeom>
        </p:spPr>
      </p:pic>
      <p:pic>
        <p:nvPicPr>
          <p:cNvPr id="8" name="slices_series6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1804" y="3097560"/>
            <a:ext cx="3735388" cy="3735388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69784" y="3558602"/>
            <a:ext cx="3262570" cy="3330981"/>
            <a:chOff x="1906330" y="3194949"/>
            <a:chExt cx="3351470" cy="2656583"/>
          </a:xfrm>
        </p:grpSpPr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1906330" y="3194949"/>
              <a:ext cx="3351470" cy="2656583"/>
              <a:chOff x="3581400" y="2448739"/>
              <a:chExt cx="5562600" cy="4409261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3581400" y="2448739"/>
                <a:ext cx="5562600" cy="4409261"/>
                <a:chOff x="3873500" y="619939"/>
                <a:chExt cx="5562600" cy="4409261"/>
              </a:xfrm>
            </p:grpSpPr>
            <p:pic>
              <p:nvPicPr>
                <p:cNvPr id="16" name="Picture 15" descr="photons.png"/>
                <p:cNvPicPr>
                  <a:picLocks noChangeAspect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8905" r="6809"/>
                <a:stretch/>
              </p:blipFill>
              <p:spPr>
                <a:xfrm>
                  <a:off x="3873500" y="619939"/>
                  <a:ext cx="5562600" cy="4409261"/>
                </a:xfrm>
                <a:prstGeom prst="rect">
                  <a:avLst/>
                </a:prstGeom>
              </p:spPr>
            </p:pic>
            <p:sp>
              <p:nvSpPr>
                <p:cNvPr id="17" name="Freeform 16"/>
                <p:cNvSpPr/>
                <p:nvPr/>
              </p:nvSpPr>
              <p:spPr>
                <a:xfrm>
                  <a:off x="5282028" y="985095"/>
                  <a:ext cx="1648996" cy="3505200"/>
                </a:xfrm>
                <a:custGeom>
                  <a:avLst/>
                  <a:gdLst>
                    <a:gd name="connsiteX0" fmla="*/ 12700 w 1498600"/>
                    <a:gd name="connsiteY0" fmla="*/ 2946400 h 2946400"/>
                    <a:gd name="connsiteX1" fmla="*/ 0 w 1498600"/>
                    <a:gd name="connsiteY1" fmla="*/ 2438400 h 2946400"/>
                    <a:gd name="connsiteX2" fmla="*/ 444500 w 1498600"/>
                    <a:gd name="connsiteY2" fmla="*/ 101600 h 2946400"/>
                    <a:gd name="connsiteX3" fmla="*/ 533400 w 1498600"/>
                    <a:gd name="connsiteY3" fmla="*/ 0 h 2946400"/>
                    <a:gd name="connsiteX4" fmla="*/ 647700 w 1498600"/>
                    <a:gd name="connsiteY4" fmla="*/ 101600 h 2946400"/>
                    <a:gd name="connsiteX5" fmla="*/ 787400 w 1498600"/>
                    <a:gd name="connsiteY5" fmla="*/ 368300 h 2946400"/>
                    <a:gd name="connsiteX6" fmla="*/ 1104900 w 1498600"/>
                    <a:gd name="connsiteY6" fmla="*/ 1206500 h 2946400"/>
                    <a:gd name="connsiteX7" fmla="*/ 1498600 w 1498600"/>
                    <a:gd name="connsiteY7" fmla="*/ 2095500 h 2946400"/>
                    <a:gd name="connsiteX8" fmla="*/ 1473200 w 1498600"/>
                    <a:gd name="connsiteY8" fmla="*/ 2946400 h 2946400"/>
                    <a:gd name="connsiteX9" fmla="*/ 76200 w 1498600"/>
                    <a:gd name="connsiteY9" fmla="*/ 2946400 h 2946400"/>
                    <a:gd name="connsiteX0" fmla="*/ 12700 w 1498600"/>
                    <a:gd name="connsiteY0" fmla="*/ 2946400 h 2946400"/>
                    <a:gd name="connsiteX1" fmla="*/ 0 w 1498600"/>
                    <a:gd name="connsiteY1" fmla="*/ 2438400 h 2946400"/>
                    <a:gd name="connsiteX2" fmla="*/ 444500 w 1498600"/>
                    <a:gd name="connsiteY2" fmla="*/ 101600 h 2946400"/>
                    <a:gd name="connsiteX3" fmla="*/ 533400 w 1498600"/>
                    <a:gd name="connsiteY3" fmla="*/ 0 h 2946400"/>
                    <a:gd name="connsiteX4" fmla="*/ 647700 w 1498600"/>
                    <a:gd name="connsiteY4" fmla="*/ 101600 h 2946400"/>
                    <a:gd name="connsiteX5" fmla="*/ 787400 w 1498600"/>
                    <a:gd name="connsiteY5" fmla="*/ 368300 h 2946400"/>
                    <a:gd name="connsiteX6" fmla="*/ 1104900 w 1498600"/>
                    <a:gd name="connsiteY6" fmla="*/ 1206500 h 2946400"/>
                    <a:gd name="connsiteX7" fmla="*/ 1498600 w 1498600"/>
                    <a:gd name="connsiteY7" fmla="*/ 2095500 h 2946400"/>
                    <a:gd name="connsiteX8" fmla="*/ 1473200 w 1498600"/>
                    <a:gd name="connsiteY8" fmla="*/ 2946400 h 2946400"/>
                    <a:gd name="connsiteX0" fmla="*/ 12700 w 1485900"/>
                    <a:gd name="connsiteY0" fmla="*/ 2946400 h 2946400"/>
                    <a:gd name="connsiteX1" fmla="*/ 0 w 1485900"/>
                    <a:gd name="connsiteY1" fmla="*/ 2438400 h 2946400"/>
                    <a:gd name="connsiteX2" fmla="*/ 444500 w 1485900"/>
                    <a:gd name="connsiteY2" fmla="*/ 101600 h 2946400"/>
                    <a:gd name="connsiteX3" fmla="*/ 533400 w 1485900"/>
                    <a:gd name="connsiteY3" fmla="*/ 0 h 2946400"/>
                    <a:gd name="connsiteX4" fmla="*/ 647700 w 1485900"/>
                    <a:gd name="connsiteY4" fmla="*/ 101600 h 2946400"/>
                    <a:gd name="connsiteX5" fmla="*/ 787400 w 1485900"/>
                    <a:gd name="connsiteY5" fmla="*/ 368300 h 2946400"/>
                    <a:gd name="connsiteX6" fmla="*/ 1104900 w 1485900"/>
                    <a:gd name="connsiteY6" fmla="*/ 1206500 h 2946400"/>
                    <a:gd name="connsiteX7" fmla="*/ 1485900 w 1485900"/>
                    <a:gd name="connsiteY7" fmla="*/ 2051050 h 2946400"/>
                    <a:gd name="connsiteX8" fmla="*/ 1473200 w 1485900"/>
                    <a:gd name="connsiteY8" fmla="*/ 2946400 h 2946400"/>
                    <a:gd name="connsiteX0" fmla="*/ 12700 w 1485900"/>
                    <a:gd name="connsiteY0" fmla="*/ 2946400 h 2946400"/>
                    <a:gd name="connsiteX1" fmla="*/ 0 w 1485900"/>
                    <a:gd name="connsiteY1" fmla="*/ 2438400 h 2946400"/>
                    <a:gd name="connsiteX2" fmla="*/ 444500 w 1485900"/>
                    <a:gd name="connsiteY2" fmla="*/ 101600 h 2946400"/>
                    <a:gd name="connsiteX3" fmla="*/ 533400 w 1485900"/>
                    <a:gd name="connsiteY3" fmla="*/ 0 h 2946400"/>
                    <a:gd name="connsiteX4" fmla="*/ 647700 w 1485900"/>
                    <a:gd name="connsiteY4" fmla="*/ 101600 h 2946400"/>
                    <a:gd name="connsiteX5" fmla="*/ 787400 w 1485900"/>
                    <a:gd name="connsiteY5" fmla="*/ 368300 h 2946400"/>
                    <a:gd name="connsiteX6" fmla="*/ 1104900 w 1485900"/>
                    <a:gd name="connsiteY6" fmla="*/ 1206500 h 2946400"/>
                    <a:gd name="connsiteX7" fmla="*/ 1250950 w 1485900"/>
                    <a:gd name="connsiteY7" fmla="*/ 1593850 h 2946400"/>
                    <a:gd name="connsiteX8" fmla="*/ 1485900 w 1485900"/>
                    <a:gd name="connsiteY8" fmla="*/ 2051050 h 2946400"/>
                    <a:gd name="connsiteX9" fmla="*/ 1473200 w 1485900"/>
                    <a:gd name="connsiteY9" fmla="*/ 2946400 h 2946400"/>
                    <a:gd name="connsiteX0" fmla="*/ 12700 w 1485900"/>
                    <a:gd name="connsiteY0" fmla="*/ 2946400 h 2946400"/>
                    <a:gd name="connsiteX1" fmla="*/ 0 w 1485900"/>
                    <a:gd name="connsiteY1" fmla="*/ 2438400 h 2946400"/>
                    <a:gd name="connsiteX2" fmla="*/ 158750 w 1485900"/>
                    <a:gd name="connsiteY2" fmla="*/ 1714500 h 2946400"/>
                    <a:gd name="connsiteX3" fmla="*/ 444500 w 1485900"/>
                    <a:gd name="connsiteY3" fmla="*/ 101600 h 2946400"/>
                    <a:gd name="connsiteX4" fmla="*/ 533400 w 1485900"/>
                    <a:gd name="connsiteY4" fmla="*/ 0 h 2946400"/>
                    <a:gd name="connsiteX5" fmla="*/ 647700 w 1485900"/>
                    <a:gd name="connsiteY5" fmla="*/ 101600 h 2946400"/>
                    <a:gd name="connsiteX6" fmla="*/ 787400 w 1485900"/>
                    <a:gd name="connsiteY6" fmla="*/ 368300 h 2946400"/>
                    <a:gd name="connsiteX7" fmla="*/ 1104900 w 1485900"/>
                    <a:gd name="connsiteY7" fmla="*/ 1206500 h 2946400"/>
                    <a:gd name="connsiteX8" fmla="*/ 1250950 w 1485900"/>
                    <a:gd name="connsiteY8" fmla="*/ 1593850 h 2946400"/>
                    <a:gd name="connsiteX9" fmla="*/ 1485900 w 1485900"/>
                    <a:gd name="connsiteY9" fmla="*/ 2051050 h 2946400"/>
                    <a:gd name="connsiteX10" fmla="*/ 1473200 w 1485900"/>
                    <a:gd name="connsiteY10" fmla="*/ 2946400 h 2946400"/>
                    <a:gd name="connsiteX0" fmla="*/ 6350 w 1479550"/>
                    <a:gd name="connsiteY0" fmla="*/ 2946400 h 2946400"/>
                    <a:gd name="connsiteX1" fmla="*/ 0 w 1479550"/>
                    <a:gd name="connsiteY1" fmla="*/ 2540000 h 2946400"/>
                    <a:gd name="connsiteX2" fmla="*/ 152400 w 1479550"/>
                    <a:gd name="connsiteY2" fmla="*/ 1714500 h 2946400"/>
                    <a:gd name="connsiteX3" fmla="*/ 438150 w 1479550"/>
                    <a:gd name="connsiteY3" fmla="*/ 101600 h 2946400"/>
                    <a:gd name="connsiteX4" fmla="*/ 527050 w 1479550"/>
                    <a:gd name="connsiteY4" fmla="*/ 0 h 2946400"/>
                    <a:gd name="connsiteX5" fmla="*/ 641350 w 1479550"/>
                    <a:gd name="connsiteY5" fmla="*/ 101600 h 2946400"/>
                    <a:gd name="connsiteX6" fmla="*/ 781050 w 1479550"/>
                    <a:gd name="connsiteY6" fmla="*/ 368300 h 2946400"/>
                    <a:gd name="connsiteX7" fmla="*/ 1098550 w 1479550"/>
                    <a:gd name="connsiteY7" fmla="*/ 1206500 h 2946400"/>
                    <a:gd name="connsiteX8" fmla="*/ 1244600 w 1479550"/>
                    <a:gd name="connsiteY8" fmla="*/ 1593850 h 2946400"/>
                    <a:gd name="connsiteX9" fmla="*/ 1479550 w 1479550"/>
                    <a:gd name="connsiteY9" fmla="*/ 2051050 h 2946400"/>
                    <a:gd name="connsiteX10" fmla="*/ 1466850 w 1479550"/>
                    <a:gd name="connsiteY10" fmla="*/ 2946400 h 2946400"/>
                    <a:gd name="connsiteX0" fmla="*/ 6350 w 1479550"/>
                    <a:gd name="connsiteY0" fmla="*/ 2946400 h 2946400"/>
                    <a:gd name="connsiteX1" fmla="*/ 0 w 1479550"/>
                    <a:gd name="connsiteY1" fmla="*/ 2540000 h 2946400"/>
                    <a:gd name="connsiteX2" fmla="*/ 82550 w 1479550"/>
                    <a:gd name="connsiteY2" fmla="*/ 2139950 h 2946400"/>
                    <a:gd name="connsiteX3" fmla="*/ 152400 w 1479550"/>
                    <a:gd name="connsiteY3" fmla="*/ 1714500 h 2946400"/>
                    <a:gd name="connsiteX4" fmla="*/ 438150 w 1479550"/>
                    <a:gd name="connsiteY4" fmla="*/ 101600 h 2946400"/>
                    <a:gd name="connsiteX5" fmla="*/ 527050 w 1479550"/>
                    <a:gd name="connsiteY5" fmla="*/ 0 h 2946400"/>
                    <a:gd name="connsiteX6" fmla="*/ 641350 w 1479550"/>
                    <a:gd name="connsiteY6" fmla="*/ 101600 h 2946400"/>
                    <a:gd name="connsiteX7" fmla="*/ 781050 w 1479550"/>
                    <a:gd name="connsiteY7" fmla="*/ 368300 h 2946400"/>
                    <a:gd name="connsiteX8" fmla="*/ 1098550 w 1479550"/>
                    <a:gd name="connsiteY8" fmla="*/ 1206500 h 2946400"/>
                    <a:gd name="connsiteX9" fmla="*/ 1244600 w 1479550"/>
                    <a:gd name="connsiteY9" fmla="*/ 1593850 h 2946400"/>
                    <a:gd name="connsiteX10" fmla="*/ 1479550 w 1479550"/>
                    <a:gd name="connsiteY10" fmla="*/ 2051050 h 2946400"/>
                    <a:gd name="connsiteX11" fmla="*/ 1466850 w 1479550"/>
                    <a:gd name="connsiteY11" fmla="*/ 2946400 h 2946400"/>
                    <a:gd name="connsiteX0" fmla="*/ 6350 w 1479550"/>
                    <a:gd name="connsiteY0" fmla="*/ 2946400 h 2946400"/>
                    <a:gd name="connsiteX1" fmla="*/ 0 w 1479550"/>
                    <a:gd name="connsiteY1" fmla="*/ 2540000 h 2946400"/>
                    <a:gd name="connsiteX2" fmla="*/ 82550 w 1479550"/>
                    <a:gd name="connsiteY2" fmla="*/ 2139950 h 2946400"/>
                    <a:gd name="connsiteX3" fmla="*/ 152400 w 1479550"/>
                    <a:gd name="connsiteY3" fmla="*/ 1714500 h 2946400"/>
                    <a:gd name="connsiteX4" fmla="*/ 298450 w 1479550"/>
                    <a:gd name="connsiteY4" fmla="*/ 673100 h 2946400"/>
                    <a:gd name="connsiteX5" fmla="*/ 438150 w 1479550"/>
                    <a:gd name="connsiteY5" fmla="*/ 101600 h 2946400"/>
                    <a:gd name="connsiteX6" fmla="*/ 527050 w 1479550"/>
                    <a:gd name="connsiteY6" fmla="*/ 0 h 2946400"/>
                    <a:gd name="connsiteX7" fmla="*/ 641350 w 1479550"/>
                    <a:gd name="connsiteY7" fmla="*/ 101600 h 2946400"/>
                    <a:gd name="connsiteX8" fmla="*/ 781050 w 1479550"/>
                    <a:gd name="connsiteY8" fmla="*/ 368300 h 2946400"/>
                    <a:gd name="connsiteX9" fmla="*/ 1098550 w 1479550"/>
                    <a:gd name="connsiteY9" fmla="*/ 1206500 h 2946400"/>
                    <a:gd name="connsiteX10" fmla="*/ 1244600 w 1479550"/>
                    <a:gd name="connsiteY10" fmla="*/ 1593850 h 2946400"/>
                    <a:gd name="connsiteX11" fmla="*/ 1479550 w 1479550"/>
                    <a:gd name="connsiteY11" fmla="*/ 2051050 h 2946400"/>
                    <a:gd name="connsiteX12" fmla="*/ 1466850 w 1479550"/>
                    <a:gd name="connsiteY12" fmla="*/ 2946400 h 2946400"/>
                    <a:gd name="connsiteX0" fmla="*/ 6350 w 1479550"/>
                    <a:gd name="connsiteY0" fmla="*/ 2946400 h 2946400"/>
                    <a:gd name="connsiteX1" fmla="*/ 0 w 1479550"/>
                    <a:gd name="connsiteY1" fmla="*/ 2540000 h 2946400"/>
                    <a:gd name="connsiteX2" fmla="*/ 82550 w 1479550"/>
                    <a:gd name="connsiteY2" fmla="*/ 2139950 h 2946400"/>
                    <a:gd name="connsiteX3" fmla="*/ 152400 w 1479550"/>
                    <a:gd name="connsiteY3" fmla="*/ 1714500 h 2946400"/>
                    <a:gd name="connsiteX4" fmla="*/ 310692 w 1479550"/>
                    <a:gd name="connsiteY4" fmla="*/ 331197 h 2946400"/>
                    <a:gd name="connsiteX5" fmla="*/ 438150 w 1479550"/>
                    <a:gd name="connsiteY5" fmla="*/ 101600 h 2946400"/>
                    <a:gd name="connsiteX6" fmla="*/ 527050 w 1479550"/>
                    <a:gd name="connsiteY6" fmla="*/ 0 h 2946400"/>
                    <a:gd name="connsiteX7" fmla="*/ 641350 w 1479550"/>
                    <a:gd name="connsiteY7" fmla="*/ 101600 h 2946400"/>
                    <a:gd name="connsiteX8" fmla="*/ 781050 w 1479550"/>
                    <a:gd name="connsiteY8" fmla="*/ 368300 h 2946400"/>
                    <a:gd name="connsiteX9" fmla="*/ 1098550 w 1479550"/>
                    <a:gd name="connsiteY9" fmla="*/ 1206500 h 2946400"/>
                    <a:gd name="connsiteX10" fmla="*/ 1244600 w 1479550"/>
                    <a:gd name="connsiteY10" fmla="*/ 1593850 h 2946400"/>
                    <a:gd name="connsiteX11" fmla="*/ 1479550 w 1479550"/>
                    <a:gd name="connsiteY11" fmla="*/ 2051050 h 2946400"/>
                    <a:gd name="connsiteX12" fmla="*/ 1466850 w 1479550"/>
                    <a:gd name="connsiteY12" fmla="*/ 2946400 h 2946400"/>
                    <a:gd name="connsiteX0" fmla="*/ 6350 w 1479550"/>
                    <a:gd name="connsiteY0" fmla="*/ 2946400 h 2946400"/>
                    <a:gd name="connsiteX1" fmla="*/ 0 w 1479550"/>
                    <a:gd name="connsiteY1" fmla="*/ 2540000 h 2946400"/>
                    <a:gd name="connsiteX2" fmla="*/ 82550 w 1479550"/>
                    <a:gd name="connsiteY2" fmla="*/ 2139950 h 2946400"/>
                    <a:gd name="connsiteX3" fmla="*/ 183004 w 1479550"/>
                    <a:gd name="connsiteY3" fmla="*/ 1080974 h 2946400"/>
                    <a:gd name="connsiteX4" fmla="*/ 310692 w 1479550"/>
                    <a:gd name="connsiteY4" fmla="*/ 331197 h 2946400"/>
                    <a:gd name="connsiteX5" fmla="*/ 438150 w 1479550"/>
                    <a:gd name="connsiteY5" fmla="*/ 101600 h 2946400"/>
                    <a:gd name="connsiteX6" fmla="*/ 527050 w 1479550"/>
                    <a:gd name="connsiteY6" fmla="*/ 0 h 2946400"/>
                    <a:gd name="connsiteX7" fmla="*/ 641350 w 1479550"/>
                    <a:gd name="connsiteY7" fmla="*/ 101600 h 2946400"/>
                    <a:gd name="connsiteX8" fmla="*/ 781050 w 1479550"/>
                    <a:gd name="connsiteY8" fmla="*/ 368300 h 2946400"/>
                    <a:gd name="connsiteX9" fmla="*/ 1098550 w 1479550"/>
                    <a:gd name="connsiteY9" fmla="*/ 1206500 h 2946400"/>
                    <a:gd name="connsiteX10" fmla="*/ 1244600 w 1479550"/>
                    <a:gd name="connsiteY10" fmla="*/ 1593850 h 2946400"/>
                    <a:gd name="connsiteX11" fmla="*/ 1479550 w 1479550"/>
                    <a:gd name="connsiteY11" fmla="*/ 2051050 h 2946400"/>
                    <a:gd name="connsiteX12" fmla="*/ 1466850 w 1479550"/>
                    <a:gd name="connsiteY12" fmla="*/ 2946400 h 2946400"/>
                    <a:gd name="connsiteX0" fmla="*/ 0 w 1473200"/>
                    <a:gd name="connsiteY0" fmla="*/ 2946400 h 2946400"/>
                    <a:gd name="connsiteX1" fmla="*/ 42617 w 1473200"/>
                    <a:gd name="connsiteY1" fmla="*/ 2555084 h 2946400"/>
                    <a:gd name="connsiteX2" fmla="*/ 76200 w 1473200"/>
                    <a:gd name="connsiteY2" fmla="*/ 2139950 h 2946400"/>
                    <a:gd name="connsiteX3" fmla="*/ 176654 w 1473200"/>
                    <a:gd name="connsiteY3" fmla="*/ 1080974 h 2946400"/>
                    <a:gd name="connsiteX4" fmla="*/ 304342 w 1473200"/>
                    <a:gd name="connsiteY4" fmla="*/ 331197 h 2946400"/>
                    <a:gd name="connsiteX5" fmla="*/ 431800 w 1473200"/>
                    <a:gd name="connsiteY5" fmla="*/ 101600 h 2946400"/>
                    <a:gd name="connsiteX6" fmla="*/ 520700 w 1473200"/>
                    <a:gd name="connsiteY6" fmla="*/ 0 h 2946400"/>
                    <a:gd name="connsiteX7" fmla="*/ 635000 w 1473200"/>
                    <a:gd name="connsiteY7" fmla="*/ 101600 h 2946400"/>
                    <a:gd name="connsiteX8" fmla="*/ 774700 w 1473200"/>
                    <a:gd name="connsiteY8" fmla="*/ 368300 h 2946400"/>
                    <a:gd name="connsiteX9" fmla="*/ 1092200 w 1473200"/>
                    <a:gd name="connsiteY9" fmla="*/ 1206500 h 2946400"/>
                    <a:gd name="connsiteX10" fmla="*/ 1238250 w 1473200"/>
                    <a:gd name="connsiteY10" fmla="*/ 1593850 h 2946400"/>
                    <a:gd name="connsiteX11" fmla="*/ 1473200 w 1473200"/>
                    <a:gd name="connsiteY11" fmla="*/ 2051050 h 2946400"/>
                    <a:gd name="connsiteX12" fmla="*/ 1460500 w 1473200"/>
                    <a:gd name="connsiteY12" fmla="*/ 2946400 h 2946400"/>
                    <a:gd name="connsiteX0" fmla="*/ 0 w 1589039"/>
                    <a:gd name="connsiteY0" fmla="*/ 2946400 h 2946400"/>
                    <a:gd name="connsiteX1" fmla="*/ 42617 w 1589039"/>
                    <a:gd name="connsiteY1" fmla="*/ 2555084 h 2946400"/>
                    <a:gd name="connsiteX2" fmla="*/ 76200 w 1589039"/>
                    <a:gd name="connsiteY2" fmla="*/ 2139950 h 2946400"/>
                    <a:gd name="connsiteX3" fmla="*/ 176654 w 1589039"/>
                    <a:gd name="connsiteY3" fmla="*/ 1080974 h 2946400"/>
                    <a:gd name="connsiteX4" fmla="*/ 304342 w 1589039"/>
                    <a:gd name="connsiteY4" fmla="*/ 331197 h 2946400"/>
                    <a:gd name="connsiteX5" fmla="*/ 431800 w 1589039"/>
                    <a:gd name="connsiteY5" fmla="*/ 101600 h 2946400"/>
                    <a:gd name="connsiteX6" fmla="*/ 520700 w 1589039"/>
                    <a:gd name="connsiteY6" fmla="*/ 0 h 2946400"/>
                    <a:gd name="connsiteX7" fmla="*/ 635000 w 1589039"/>
                    <a:gd name="connsiteY7" fmla="*/ 101600 h 2946400"/>
                    <a:gd name="connsiteX8" fmla="*/ 774700 w 1589039"/>
                    <a:gd name="connsiteY8" fmla="*/ 368300 h 2946400"/>
                    <a:gd name="connsiteX9" fmla="*/ 1092200 w 1589039"/>
                    <a:gd name="connsiteY9" fmla="*/ 1206500 h 2946400"/>
                    <a:gd name="connsiteX10" fmla="*/ 1238250 w 1589039"/>
                    <a:gd name="connsiteY10" fmla="*/ 1593850 h 2946400"/>
                    <a:gd name="connsiteX11" fmla="*/ 1473200 w 1589039"/>
                    <a:gd name="connsiteY11" fmla="*/ 2051050 h 2946400"/>
                    <a:gd name="connsiteX12" fmla="*/ 1589039 w 1589039"/>
                    <a:gd name="connsiteY12" fmla="*/ 2916232 h 2946400"/>
                    <a:gd name="connsiteX0" fmla="*/ 0 w 1595618"/>
                    <a:gd name="connsiteY0" fmla="*/ 2946400 h 2946400"/>
                    <a:gd name="connsiteX1" fmla="*/ 42617 w 1595618"/>
                    <a:gd name="connsiteY1" fmla="*/ 2555084 h 2946400"/>
                    <a:gd name="connsiteX2" fmla="*/ 76200 w 1595618"/>
                    <a:gd name="connsiteY2" fmla="*/ 2139950 h 2946400"/>
                    <a:gd name="connsiteX3" fmla="*/ 176654 w 1595618"/>
                    <a:gd name="connsiteY3" fmla="*/ 1080974 h 2946400"/>
                    <a:gd name="connsiteX4" fmla="*/ 304342 w 1595618"/>
                    <a:gd name="connsiteY4" fmla="*/ 331197 h 2946400"/>
                    <a:gd name="connsiteX5" fmla="*/ 431800 w 1595618"/>
                    <a:gd name="connsiteY5" fmla="*/ 101600 h 2946400"/>
                    <a:gd name="connsiteX6" fmla="*/ 520700 w 1595618"/>
                    <a:gd name="connsiteY6" fmla="*/ 0 h 2946400"/>
                    <a:gd name="connsiteX7" fmla="*/ 635000 w 1595618"/>
                    <a:gd name="connsiteY7" fmla="*/ 101600 h 2946400"/>
                    <a:gd name="connsiteX8" fmla="*/ 774700 w 1595618"/>
                    <a:gd name="connsiteY8" fmla="*/ 368300 h 2946400"/>
                    <a:gd name="connsiteX9" fmla="*/ 1092200 w 1595618"/>
                    <a:gd name="connsiteY9" fmla="*/ 1206500 h 2946400"/>
                    <a:gd name="connsiteX10" fmla="*/ 1238250 w 1595618"/>
                    <a:gd name="connsiteY10" fmla="*/ 1593850 h 2946400"/>
                    <a:gd name="connsiteX11" fmla="*/ 1595618 w 1595618"/>
                    <a:gd name="connsiteY11" fmla="*/ 2639325 h 2946400"/>
                    <a:gd name="connsiteX12" fmla="*/ 1589039 w 1595618"/>
                    <a:gd name="connsiteY12" fmla="*/ 2916232 h 2946400"/>
                    <a:gd name="connsiteX0" fmla="*/ 0 w 1595618"/>
                    <a:gd name="connsiteY0" fmla="*/ 2946400 h 2946400"/>
                    <a:gd name="connsiteX1" fmla="*/ 42617 w 1595618"/>
                    <a:gd name="connsiteY1" fmla="*/ 2555084 h 2946400"/>
                    <a:gd name="connsiteX2" fmla="*/ 76200 w 1595618"/>
                    <a:gd name="connsiteY2" fmla="*/ 2139950 h 2946400"/>
                    <a:gd name="connsiteX3" fmla="*/ 176654 w 1595618"/>
                    <a:gd name="connsiteY3" fmla="*/ 1080974 h 2946400"/>
                    <a:gd name="connsiteX4" fmla="*/ 304342 w 1595618"/>
                    <a:gd name="connsiteY4" fmla="*/ 331197 h 2946400"/>
                    <a:gd name="connsiteX5" fmla="*/ 431800 w 1595618"/>
                    <a:gd name="connsiteY5" fmla="*/ 101600 h 2946400"/>
                    <a:gd name="connsiteX6" fmla="*/ 520700 w 1595618"/>
                    <a:gd name="connsiteY6" fmla="*/ 0 h 2946400"/>
                    <a:gd name="connsiteX7" fmla="*/ 635000 w 1595618"/>
                    <a:gd name="connsiteY7" fmla="*/ 101600 h 2946400"/>
                    <a:gd name="connsiteX8" fmla="*/ 774700 w 1595618"/>
                    <a:gd name="connsiteY8" fmla="*/ 368300 h 2946400"/>
                    <a:gd name="connsiteX9" fmla="*/ 1092200 w 1595618"/>
                    <a:gd name="connsiteY9" fmla="*/ 1206500 h 2946400"/>
                    <a:gd name="connsiteX10" fmla="*/ 895481 w 1595618"/>
                    <a:gd name="connsiteY10" fmla="*/ 1875418 h 2946400"/>
                    <a:gd name="connsiteX11" fmla="*/ 1595618 w 1595618"/>
                    <a:gd name="connsiteY11" fmla="*/ 2639325 h 2946400"/>
                    <a:gd name="connsiteX12" fmla="*/ 1589039 w 1595618"/>
                    <a:gd name="connsiteY12" fmla="*/ 2916232 h 2946400"/>
                    <a:gd name="connsiteX0" fmla="*/ 0 w 1595618"/>
                    <a:gd name="connsiteY0" fmla="*/ 2946400 h 2946400"/>
                    <a:gd name="connsiteX1" fmla="*/ 42617 w 1595618"/>
                    <a:gd name="connsiteY1" fmla="*/ 2555084 h 2946400"/>
                    <a:gd name="connsiteX2" fmla="*/ 76200 w 1595618"/>
                    <a:gd name="connsiteY2" fmla="*/ 2139950 h 2946400"/>
                    <a:gd name="connsiteX3" fmla="*/ 176654 w 1595618"/>
                    <a:gd name="connsiteY3" fmla="*/ 1080974 h 2946400"/>
                    <a:gd name="connsiteX4" fmla="*/ 304342 w 1595618"/>
                    <a:gd name="connsiteY4" fmla="*/ 331197 h 2946400"/>
                    <a:gd name="connsiteX5" fmla="*/ 431800 w 1595618"/>
                    <a:gd name="connsiteY5" fmla="*/ 101600 h 2946400"/>
                    <a:gd name="connsiteX6" fmla="*/ 520700 w 1595618"/>
                    <a:gd name="connsiteY6" fmla="*/ 0 h 2946400"/>
                    <a:gd name="connsiteX7" fmla="*/ 635000 w 1595618"/>
                    <a:gd name="connsiteY7" fmla="*/ 101600 h 2946400"/>
                    <a:gd name="connsiteX8" fmla="*/ 774700 w 1595618"/>
                    <a:gd name="connsiteY8" fmla="*/ 368300 h 2946400"/>
                    <a:gd name="connsiteX9" fmla="*/ 1092200 w 1595618"/>
                    <a:gd name="connsiteY9" fmla="*/ 1206500 h 2946400"/>
                    <a:gd name="connsiteX10" fmla="*/ 895481 w 1595618"/>
                    <a:gd name="connsiteY10" fmla="*/ 1875418 h 2946400"/>
                    <a:gd name="connsiteX11" fmla="*/ 1358604 w 1595618"/>
                    <a:gd name="connsiteY11" fmla="*/ 2463713 h 2946400"/>
                    <a:gd name="connsiteX12" fmla="*/ 1595618 w 1595618"/>
                    <a:gd name="connsiteY12" fmla="*/ 2639325 h 2946400"/>
                    <a:gd name="connsiteX13" fmla="*/ 1589039 w 1595618"/>
                    <a:gd name="connsiteY13" fmla="*/ 2916232 h 2946400"/>
                    <a:gd name="connsiteX0" fmla="*/ 0 w 1595618"/>
                    <a:gd name="connsiteY0" fmla="*/ 2946400 h 2946400"/>
                    <a:gd name="connsiteX1" fmla="*/ 42617 w 1595618"/>
                    <a:gd name="connsiteY1" fmla="*/ 2555084 h 2946400"/>
                    <a:gd name="connsiteX2" fmla="*/ 76200 w 1595618"/>
                    <a:gd name="connsiteY2" fmla="*/ 2139950 h 2946400"/>
                    <a:gd name="connsiteX3" fmla="*/ 176654 w 1595618"/>
                    <a:gd name="connsiteY3" fmla="*/ 1080974 h 2946400"/>
                    <a:gd name="connsiteX4" fmla="*/ 304342 w 1595618"/>
                    <a:gd name="connsiteY4" fmla="*/ 331197 h 2946400"/>
                    <a:gd name="connsiteX5" fmla="*/ 431800 w 1595618"/>
                    <a:gd name="connsiteY5" fmla="*/ 101600 h 2946400"/>
                    <a:gd name="connsiteX6" fmla="*/ 520700 w 1595618"/>
                    <a:gd name="connsiteY6" fmla="*/ 0 h 2946400"/>
                    <a:gd name="connsiteX7" fmla="*/ 635000 w 1595618"/>
                    <a:gd name="connsiteY7" fmla="*/ 101600 h 2946400"/>
                    <a:gd name="connsiteX8" fmla="*/ 774700 w 1595618"/>
                    <a:gd name="connsiteY8" fmla="*/ 368300 h 2946400"/>
                    <a:gd name="connsiteX9" fmla="*/ 1092200 w 1595618"/>
                    <a:gd name="connsiteY9" fmla="*/ 1206500 h 2946400"/>
                    <a:gd name="connsiteX10" fmla="*/ 1146437 w 1595618"/>
                    <a:gd name="connsiteY10" fmla="*/ 2021230 h 2946400"/>
                    <a:gd name="connsiteX11" fmla="*/ 1358604 w 1595618"/>
                    <a:gd name="connsiteY11" fmla="*/ 2463713 h 2946400"/>
                    <a:gd name="connsiteX12" fmla="*/ 1595618 w 1595618"/>
                    <a:gd name="connsiteY12" fmla="*/ 2639325 h 2946400"/>
                    <a:gd name="connsiteX13" fmla="*/ 1589039 w 1595618"/>
                    <a:gd name="connsiteY13" fmla="*/ 2916232 h 2946400"/>
                    <a:gd name="connsiteX0" fmla="*/ 0 w 1595618"/>
                    <a:gd name="connsiteY0" fmla="*/ 2946400 h 2946400"/>
                    <a:gd name="connsiteX1" fmla="*/ 42617 w 1595618"/>
                    <a:gd name="connsiteY1" fmla="*/ 2555084 h 2946400"/>
                    <a:gd name="connsiteX2" fmla="*/ 76200 w 1595618"/>
                    <a:gd name="connsiteY2" fmla="*/ 2139950 h 2946400"/>
                    <a:gd name="connsiteX3" fmla="*/ 176654 w 1595618"/>
                    <a:gd name="connsiteY3" fmla="*/ 1080974 h 2946400"/>
                    <a:gd name="connsiteX4" fmla="*/ 304342 w 1595618"/>
                    <a:gd name="connsiteY4" fmla="*/ 331197 h 2946400"/>
                    <a:gd name="connsiteX5" fmla="*/ 431800 w 1595618"/>
                    <a:gd name="connsiteY5" fmla="*/ 101600 h 2946400"/>
                    <a:gd name="connsiteX6" fmla="*/ 520700 w 1595618"/>
                    <a:gd name="connsiteY6" fmla="*/ 0 h 2946400"/>
                    <a:gd name="connsiteX7" fmla="*/ 635000 w 1595618"/>
                    <a:gd name="connsiteY7" fmla="*/ 101600 h 2946400"/>
                    <a:gd name="connsiteX8" fmla="*/ 774700 w 1595618"/>
                    <a:gd name="connsiteY8" fmla="*/ 368300 h 2946400"/>
                    <a:gd name="connsiteX9" fmla="*/ 1092200 w 1595618"/>
                    <a:gd name="connsiteY9" fmla="*/ 1206500 h 2946400"/>
                    <a:gd name="connsiteX10" fmla="*/ 1146437 w 1595618"/>
                    <a:gd name="connsiteY10" fmla="*/ 2021230 h 2946400"/>
                    <a:gd name="connsiteX11" fmla="*/ 1358604 w 1595618"/>
                    <a:gd name="connsiteY11" fmla="*/ 2463713 h 2946400"/>
                    <a:gd name="connsiteX12" fmla="*/ 1595618 w 1595618"/>
                    <a:gd name="connsiteY12" fmla="*/ 2639325 h 2946400"/>
                    <a:gd name="connsiteX13" fmla="*/ 1589039 w 1595618"/>
                    <a:gd name="connsiteY13" fmla="*/ 2916232 h 2946400"/>
                    <a:gd name="connsiteX0" fmla="*/ 0 w 1595618"/>
                    <a:gd name="connsiteY0" fmla="*/ 2946400 h 2946400"/>
                    <a:gd name="connsiteX1" fmla="*/ 42617 w 1595618"/>
                    <a:gd name="connsiteY1" fmla="*/ 2555084 h 2946400"/>
                    <a:gd name="connsiteX2" fmla="*/ 76200 w 1595618"/>
                    <a:gd name="connsiteY2" fmla="*/ 2139950 h 2946400"/>
                    <a:gd name="connsiteX3" fmla="*/ 176654 w 1595618"/>
                    <a:gd name="connsiteY3" fmla="*/ 1080974 h 2946400"/>
                    <a:gd name="connsiteX4" fmla="*/ 304342 w 1595618"/>
                    <a:gd name="connsiteY4" fmla="*/ 331197 h 2946400"/>
                    <a:gd name="connsiteX5" fmla="*/ 431800 w 1595618"/>
                    <a:gd name="connsiteY5" fmla="*/ 101600 h 2946400"/>
                    <a:gd name="connsiteX6" fmla="*/ 520700 w 1595618"/>
                    <a:gd name="connsiteY6" fmla="*/ 0 h 2946400"/>
                    <a:gd name="connsiteX7" fmla="*/ 635000 w 1595618"/>
                    <a:gd name="connsiteY7" fmla="*/ 101600 h 2946400"/>
                    <a:gd name="connsiteX8" fmla="*/ 774700 w 1595618"/>
                    <a:gd name="connsiteY8" fmla="*/ 368300 h 2946400"/>
                    <a:gd name="connsiteX9" fmla="*/ 1092200 w 1595618"/>
                    <a:gd name="connsiteY9" fmla="*/ 1206500 h 2946400"/>
                    <a:gd name="connsiteX10" fmla="*/ 1146437 w 1595618"/>
                    <a:gd name="connsiteY10" fmla="*/ 2021230 h 2946400"/>
                    <a:gd name="connsiteX11" fmla="*/ 1358604 w 1595618"/>
                    <a:gd name="connsiteY11" fmla="*/ 2418461 h 2946400"/>
                    <a:gd name="connsiteX12" fmla="*/ 1595618 w 1595618"/>
                    <a:gd name="connsiteY12" fmla="*/ 2639325 h 2946400"/>
                    <a:gd name="connsiteX13" fmla="*/ 1589039 w 1595618"/>
                    <a:gd name="connsiteY13" fmla="*/ 2916232 h 2946400"/>
                    <a:gd name="connsiteX0" fmla="*/ 0 w 1595618"/>
                    <a:gd name="connsiteY0" fmla="*/ 2946400 h 2946400"/>
                    <a:gd name="connsiteX1" fmla="*/ 42617 w 1595618"/>
                    <a:gd name="connsiteY1" fmla="*/ 2555084 h 2946400"/>
                    <a:gd name="connsiteX2" fmla="*/ 76200 w 1595618"/>
                    <a:gd name="connsiteY2" fmla="*/ 2139950 h 2946400"/>
                    <a:gd name="connsiteX3" fmla="*/ 176654 w 1595618"/>
                    <a:gd name="connsiteY3" fmla="*/ 1080974 h 2946400"/>
                    <a:gd name="connsiteX4" fmla="*/ 304342 w 1595618"/>
                    <a:gd name="connsiteY4" fmla="*/ 331197 h 2946400"/>
                    <a:gd name="connsiteX5" fmla="*/ 431800 w 1595618"/>
                    <a:gd name="connsiteY5" fmla="*/ 101600 h 2946400"/>
                    <a:gd name="connsiteX6" fmla="*/ 520700 w 1595618"/>
                    <a:gd name="connsiteY6" fmla="*/ 0 h 2946400"/>
                    <a:gd name="connsiteX7" fmla="*/ 635000 w 1595618"/>
                    <a:gd name="connsiteY7" fmla="*/ 101600 h 2946400"/>
                    <a:gd name="connsiteX8" fmla="*/ 774700 w 1595618"/>
                    <a:gd name="connsiteY8" fmla="*/ 368300 h 2946400"/>
                    <a:gd name="connsiteX9" fmla="*/ 1092200 w 1595618"/>
                    <a:gd name="connsiteY9" fmla="*/ 1206500 h 2946400"/>
                    <a:gd name="connsiteX10" fmla="*/ 1146437 w 1595618"/>
                    <a:gd name="connsiteY10" fmla="*/ 2021230 h 2946400"/>
                    <a:gd name="connsiteX11" fmla="*/ 1358604 w 1595618"/>
                    <a:gd name="connsiteY11" fmla="*/ 2418461 h 2946400"/>
                    <a:gd name="connsiteX12" fmla="*/ 1595618 w 1595618"/>
                    <a:gd name="connsiteY12" fmla="*/ 2639325 h 2946400"/>
                    <a:gd name="connsiteX13" fmla="*/ 1589039 w 1595618"/>
                    <a:gd name="connsiteY13" fmla="*/ 2916232 h 2946400"/>
                    <a:gd name="connsiteX0" fmla="*/ 0 w 1595618"/>
                    <a:gd name="connsiteY0" fmla="*/ 2946400 h 2946400"/>
                    <a:gd name="connsiteX1" fmla="*/ 42617 w 1595618"/>
                    <a:gd name="connsiteY1" fmla="*/ 2555084 h 2946400"/>
                    <a:gd name="connsiteX2" fmla="*/ 76200 w 1595618"/>
                    <a:gd name="connsiteY2" fmla="*/ 2139950 h 2946400"/>
                    <a:gd name="connsiteX3" fmla="*/ 176654 w 1595618"/>
                    <a:gd name="connsiteY3" fmla="*/ 1080974 h 2946400"/>
                    <a:gd name="connsiteX4" fmla="*/ 304342 w 1595618"/>
                    <a:gd name="connsiteY4" fmla="*/ 331197 h 2946400"/>
                    <a:gd name="connsiteX5" fmla="*/ 431800 w 1595618"/>
                    <a:gd name="connsiteY5" fmla="*/ 101600 h 2946400"/>
                    <a:gd name="connsiteX6" fmla="*/ 520700 w 1595618"/>
                    <a:gd name="connsiteY6" fmla="*/ 0 h 2946400"/>
                    <a:gd name="connsiteX7" fmla="*/ 635000 w 1595618"/>
                    <a:gd name="connsiteY7" fmla="*/ 101600 h 2946400"/>
                    <a:gd name="connsiteX8" fmla="*/ 774700 w 1595618"/>
                    <a:gd name="connsiteY8" fmla="*/ 368300 h 2946400"/>
                    <a:gd name="connsiteX9" fmla="*/ 669860 w 1595618"/>
                    <a:gd name="connsiteY9" fmla="*/ 1246724 h 2946400"/>
                    <a:gd name="connsiteX10" fmla="*/ 1146437 w 1595618"/>
                    <a:gd name="connsiteY10" fmla="*/ 2021230 h 2946400"/>
                    <a:gd name="connsiteX11" fmla="*/ 1358604 w 1595618"/>
                    <a:gd name="connsiteY11" fmla="*/ 2418461 h 2946400"/>
                    <a:gd name="connsiteX12" fmla="*/ 1595618 w 1595618"/>
                    <a:gd name="connsiteY12" fmla="*/ 2639325 h 2946400"/>
                    <a:gd name="connsiteX13" fmla="*/ 1589039 w 1595618"/>
                    <a:gd name="connsiteY13" fmla="*/ 2916232 h 2946400"/>
                    <a:gd name="connsiteX0" fmla="*/ 0 w 1595618"/>
                    <a:gd name="connsiteY0" fmla="*/ 2946400 h 2946400"/>
                    <a:gd name="connsiteX1" fmla="*/ 42617 w 1595618"/>
                    <a:gd name="connsiteY1" fmla="*/ 2555084 h 2946400"/>
                    <a:gd name="connsiteX2" fmla="*/ 76200 w 1595618"/>
                    <a:gd name="connsiteY2" fmla="*/ 2139950 h 2946400"/>
                    <a:gd name="connsiteX3" fmla="*/ 176654 w 1595618"/>
                    <a:gd name="connsiteY3" fmla="*/ 1080974 h 2946400"/>
                    <a:gd name="connsiteX4" fmla="*/ 304342 w 1595618"/>
                    <a:gd name="connsiteY4" fmla="*/ 331197 h 2946400"/>
                    <a:gd name="connsiteX5" fmla="*/ 431800 w 1595618"/>
                    <a:gd name="connsiteY5" fmla="*/ 101600 h 2946400"/>
                    <a:gd name="connsiteX6" fmla="*/ 520700 w 1595618"/>
                    <a:gd name="connsiteY6" fmla="*/ 0 h 2946400"/>
                    <a:gd name="connsiteX7" fmla="*/ 635000 w 1595618"/>
                    <a:gd name="connsiteY7" fmla="*/ 101600 h 2946400"/>
                    <a:gd name="connsiteX8" fmla="*/ 774700 w 1595618"/>
                    <a:gd name="connsiteY8" fmla="*/ 368300 h 2946400"/>
                    <a:gd name="connsiteX9" fmla="*/ 847365 w 1595618"/>
                    <a:gd name="connsiteY9" fmla="*/ 1256780 h 2946400"/>
                    <a:gd name="connsiteX10" fmla="*/ 1146437 w 1595618"/>
                    <a:gd name="connsiteY10" fmla="*/ 2021230 h 2946400"/>
                    <a:gd name="connsiteX11" fmla="*/ 1358604 w 1595618"/>
                    <a:gd name="connsiteY11" fmla="*/ 2418461 h 2946400"/>
                    <a:gd name="connsiteX12" fmla="*/ 1595618 w 1595618"/>
                    <a:gd name="connsiteY12" fmla="*/ 2639325 h 2946400"/>
                    <a:gd name="connsiteX13" fmla="*/ 1589039 w 1595618"/>
                    <a:gd name="connsiteY13" fmla="*/ 2916232 h 2946400"/>
                    <a:gd name="connsiteX0" fmla="*/ 0 w 1595618"/>
                    <a:gd name="connsiteY0" fmla="*/ 2946400 h 2946400"/>
                    <a:gd name="connsiteX1" fmla="*/ 42617 w 1595618"/>
                    <a:gd name="connsiteY1" fmla="*/ 2555084 h 2946400"/>
                    <a:gd name="connsiteX2" fmla="*/ 76200 w 1595618"/>
                    <a:gd name="connsiteY2" fmla="*/ 2139950 h 2946400"/>
                    <a:gd name="connsiteX3" fmla="*/ 176654 w 1595618"/>
                    <a:gd name="connsiteY3" fmla="*/ 1080974 h 2946400"/>
                    <a:gd name="connsiteX4" fmla="*/ 304342 w 1595618"/>
                    <a:gd name="connsiteY4" fmla="*/ 331197 h 2946400"/>
                    <a:gd name="connsiteX5" fmla="*/ 431800 w 1595618"/>
                    <a:gd name="connsiteY5" fmla="*/ 101600 h 2946400"/>
                    <a:gd name="connsiteX6" fmla="*/ 520700 w 1595618"/>
                    <a:gd name="connsiteY6" fmla="*/ 0 h 2946400"/>
                    <a:gd name="connsiteX7" fmla="*/ 635000 w 1595618"/>
                    <a:gd name="connsiteY7" fmla="*/ 101600 h 2946400"/>
                    <a:gd name="connsiteX8" fmla="*/ 774700 w 1595618"/>
                    <a:gd name="connsiteY8" fmla="*/ 368300 h 2946400"/>
                    <a:gd name="connsiteX9" fmla="*/ 847365 w 1595618"/>
                    <a:gd name="connsiteY9" fmla="*/ 1256780 h 2946400"/>
                    <a:gd name="connsiteX10" fmla="*/ 1146437 w 1595618"/>
                    <a:gd name="connsiteY10" fmla="*/ 2021230 h 2946400"/>
                    <a:gd name="connsiteX11" fmla="*/ 1358604 w 1595618"/>
                    <a:gd name="connsiteY11" fmla="*/ 2418461 h 2946400"/>
                    <a:gd name="connsiteX12" fmla="*/ 1595618 w 1595618"/>
                    <a:gd name="connsiteY12" fmla="*/ 2639325 h 2946400"/>
                    <a:gd name="connsiteX13" fmla="*/ 1589039 w 1595618"/>
                    <a:gd name="connsiteY13" fmla="*/ 2916232 h 2946400"/>
                    <a:gd name="connsiteX0" fmla="*/ 0 w 1595618"/>
                    <a:gd name="connsiteY0" fmla="*/ 2946400 h 2946400"/>
                    <a:gd name="connsiteX1" fmla="*/ 42617 w 1595618"/>
                    <a:gd name="connsiteY1" fmla="*/ 2555084 h 2946400"/>
                    <a:gd name="connsiteX2" fmla="*/ 76200 w 1595618"/>
                    <a:gd name="connsiteY2" fmla="*/ 2139950 h 2946400"/>
                    <a:gd name="connsiteX3" fmla="*/ 176654 w 1595618"/>
                    <a:gd name="connsiteY3" fmla="*/ 1080974 h 2946400"/>
                    <a:gd name="connsiteX4" fmla="*/ 304342 w 1595618"/>
                    <a:gd name="connsiteY4" fmla="*/ 331197 h 2946400"/>
                    <a:gd name="connsiteX5" fmla="*/ 431800 w 1595618"/>
                    <a:gd name="connsiteY5" fmla="*/ 101600 h 2946400"/>
                    <a:gd name="connsiteX6" fmla="*/ 520700 w 1595618"/>
                    <a:gd name="connsiteY6" fmla="*/ 0 h 2946400"/>
                    <a:gd name="connsiteX7" fmla="*/ 635000 w 1595618"/>
                    <a:gd name="connsiteY7" fmla="*/ 101600 h 2946400"/>
                    <a:gd name="connsiteX8" fmla="*/ 566590 w 1595618"/>
                    <a:gd name="connsiteY8" fmla="*/ 478915 h 2946400"/>
                    <a:gd name="connsiteX9" fmla="*/ 847365 w 1595618"/>
                    <a:gd name="connsiteY9" fmla="*/ 1256780 h 2946400"/>
                    <a:gd name="connsiteX10" fmla="*/ 1146437 w 1595618"/>
                    <a:gd name="connsiteY10" fmla="*/ 2021230 h 2946400"/>
                    <a:gd name="connsiteX11" fmla="*/ 1358604 w 1595618"/>
                    <a:gd name="connsiteY11" fmla="*/ 2418461 h 2946400"/>
                    <a:gd name="connsiteX12" fmla="*/ 1595618 w 1595618"/>
                    <a:gd name="connsiteY12" fmla="*/ 2639325 h 2946400"/>
                    <a:gd name="connsiteX13" fmla="*/ 1589039 w 1595618"/>
                    <a:gd name="connsiteY13" fmla="*/ 2916232 h 2946400"/>
                    <a:gd name="connsiteX0" fmla="*/ 0 w 1595618"/>
                    <a:gd name="connsiteY0" fmla="*/ 2946400 h 2946400"/>
                    <a:gd name="connsiteX1" fmla="*/ 42617 w 1595618"/>
                    <a:gd name="connsiteY1" fmla="*/ 2555084 h 2946400"/>
                    <a:gd name="connsiteX2" fmla="*/ 76200 w 1595618"/>
                    <a:gd name="connsiteY2" fmla="*/ 2139950 h 2946400"/>
                    <a:gd name="connsiteX3" fmla="*/ 176654 w 1595618"/>
                    <a:gd name="connsiteY3" fmla="*/ 1080974 h 2946400"/>
                    <a:gd name="connsiteX4" fmla="*/ 304342 w 1595618"/>
                    <a:gd name="connsiteY4" fmla="*/ 331197 h 2946400"/>
                    <a:gd name="connsiteX5" fmla="*/ 431800 w 1595618"/>
                    <a:gd name="connsiteY5" fmla="*/ 101600 h 2946400"/>
                    <a:gd name="connsiteX6" fmla="*/ 520700 w 1595618"/>
                    <a:gd name="connsiteY6" fmla="*/ 0 h 2946400"/>
                    <a:gd name="connsiteX7" fmla="*/ 494220 w 1595618"/>
                    <a:gd name="connsiteY7" fmla="*/ 342944 h 2946400"/>
                    <a:gd name="connsiteX8" fmla="*/ 566590 w 1595618"/>
                    <a:gd name="connsiteY8" fmla="*/ 478915 h 2946400"/>
                    <a:gd name="connsiteX9" fmla="*/ 847365 w 1595618"/>
                    <a:gd name="connsiteY9" fmla="*/ 1256780 h 2946400"/>
                    <a:gd name="connsiteX10" fmla="*/ 1146437 w 1595618"/>
                    <a:gd name="connsiteY10" fmla="*/ 2021230 h 2946400"/>
                    <a:gd name="connsiteX11" fmla="*/ 1358604 w 1595618"/>
                    <a:gd name="connsiteY11" fmla="*/ 2418461 h 2946400"/>
                    <a:gd name="connsiteX12" fmla="*/ 1595618 w 1595618"/>
                    <a:gd name="connsiteY12" fmla="*/ 2639325 h 2946400"/>
                    <a:gd name="connsiteX13" fmla="*/ 1589039 w 1595618"/>
                    <a:gd name="connsiteY13" fmla="*/ 2916232 h 2946400"/>
                    <a:gd name="connsiteX0" fmla="*/ 0 w 1595618"/>
                    <a:gd name="connsiteY0" fmla="*/ 2946400 h 2946400"/>
                    <a:gd name="connsiteX1" fmla="*/ 42617 w 1595618"/>
                    <a:gd name="connsiteY1" fmla="*/ 2555084 h 2946400"/>
                    <a:gd name="connsiteX2" fmla="*/ 76200 w 1595618"/>
                    <a:gd name="connsiteY2" fmla="*/ 2139950 h 2946400"/>
                    <a:gd name="connsiteX3" fmla="*/ 176654 w 1595618"/>
                    <a:gd name="connsiteY3" fmla="*/ 1080974 h 2946400"/>
                    <a:gd name="connsiteX4" fmla="*/ 304342 w 1595618"/>
                    <a:gd name="connsiteY4" fmla="*/ 331197 h 2946400"/>
                    <a:gd name="connsiteX5" fmla="*/ 388954 w 1595618"/>
                    <a:gd name="connsiteY5" fmla="*/ 192104 h 2946400"/>
                    <a:gd name="connsiteX6" fmla="*/ 520700 w 1595618"/>
                    <a:gd name="connsiteY6" fmla="*/ 0 h 2946400"/>
                    <a:gd name="connsiteX7" fmla="*/ 494220 w 1595618"/>
                    <a:gd name="connsiteY7" fmla="*/ 342944 h 2946400"/>
                    <a:gd name="connsiteX8" fmla="*/ 566590 w 1595618"/>
                    <a:gd name="connsiteY8" fmla="*/ 478915 h 2946400"/>
                    <a:gd name="connsiteX9" fmla="*/ 847365 w 1595618"/>
                    <a:gd name="connsiteY9" fmla="*/ 1256780 h 2946400"/>
                    <a:gd name="connsiteX10" fmla="*/ 1146437 w 1595618"/>
                    <a:gd name="connsiteY10" fmla="*/ 2021230 h 2946400"/>
                    <a:gd name="connsiteX11" fmla="*/ 1358604 w 1595618"/>
                    <a:gd name="connsiteY11" fmla="*/ 2418461 h 2946400"/>
                    <a:gd name="connsiteX12" fmla="*/ 1595618 w 1595618"/>
                    <a:gd name="connsiteY12" fmla="*/ 2639325 h 2946400"/>
                    <a:gd name="connsiteX13" fmla="*/ 1589039 w 1595618"/>
                    <a:gd name="connsiteY13" fmla="*/ 2916232 h 2946400"/>
                    <a:gd name="connsiteX0" fmla="*/ 0 w 1595618"/>
                    <a:gd name="connsiteY0" fmla="*/ 2754296 h 2754296"/>
                    <a:gd name="connsiteX1" fmla="*/ 42617 w 1595618"/>
                    <a:gd name="connsiteY1" fmla="*/ 2362980 h 2754296"/>
                    <a:gd name="connsiteX2" fmla="*/ 76200 w 1595618"/>
                    <a:gd name="connsiteY2" fmla="*/ 1947846 h 2754296"/>
                    <a:gd name="connsiteX3" fmla="*/ 176654 w 1595618"/>
                    <a:gd name="connsiteY3" fmla="*/ 888870 h 2754296"/>
                    <a:gd name="connsiteX4" fmla="*/ 304342 w 1595618"/>
                    <a:gd name="connsiteY4" fmla="*/ 139093 h 2754296"/>
                    <a:gd name="connsiteX5" fmla="*/ 388954 w 1595618"/>
                    <a:gd name="connsiteY5" fmla="*/ 0 h 2754296"/>
                    <a:gd name="connsiteX6" fmla="*/ 502337 w 1595618"/>
                    <a:gd name="connsiteY6" fmla="*/ 49239 h 2754296"/>
                    <a:gd name="connsiteX7" fmla="*/ 494220 w 1595618"/>
                    <a:gd name="connsiteY7" fmla="*/ 150840 h 2754296"/>
                    <a:gd name="connsiteX8" fmla="*/ 566590 w 1595618"/>
                    <a:gd name="connsiteY8" fmla="*/ 286811 h 2754296"/>
                    <a:gd name="connsiteX9" fmla="*/ 847365 w 1595618"/>
                    <a:gd name="connsiteY9" fmla="*/ 1064676 h 2754296"/>
                    <a:gd name="connsiteX10" fmla="*/ 1146437 w 1595618"/>
                    <a:gd name="connsiteY10" fmla="*/ 1829126 h 2754296"/>
                    <a:gd name="connsiteX11" fmla="*/ 1358604 w 1595618"/>
                    <a:gd name="connsiteY11" fmla="*/ 2226357 h 2754296"/>
                    <a:gd name="connsiteX12" fmla="*/ 1595618 w 1595618"/>
                    <a:gd name="connsiteY12" fmla="*/ 2447221 h 2754296"/>
                    <a:gd name="connsiteX13" fmla="*/ 1589039 w 1595618"/>
                    <a:gd name="connsiteY13" fmla="*/ 2724128 h 2754296"/>
                    <a:gd name="connsiteX0" fmla="*/ 0 w 1595618"/>
                    <a:gd name="connsiteY0" fmla="*/ 2810645 h 2810645"/>
                    <a:gd name="connsiteX1" fmla="*/ 42617 w 1595618"/>
                    <a:gd name="connsiteY1" fmla="*/ 2419329 h 2810645"/>
                    <a:gd name="connsiteX2" fmla="*/ 76200 w 1595618"/>
                    <a:gd name="connsiteY2" fmla="*/ 2004195 h 2810645"/>
                    <a:gd name="connsiteX3" fmla="*/ 176654 w 1595618"/>
                    <a:gd name="connsiteY3" fmla="*/ 945219 h 2810645"/>
                    <a:gd name="connsiteX4" fmla="*/ 304342 w 1595618"/>
                    <a:gd name="connsiteY4" fmla="*/ 195442 h 2810645"/>
                    <a:gd name="connsiteX5" fmla="*/ 388954 w 1595618"/>
                    <a:gd name="connsiteY5" fmla="*/ 56349 h 2810645"/>
                    <a:gd name="connsiteX6" fmla="*/ 465612 w 1595618"/>
                    <a:gd name="connsiteY6" fmla="*/ 0 h 2810645"/>
                    <a:gd name="connsiteX7" fmla="*/ 494220 w 1595618"/>
                    <a:gd name="connsiteY7" fmla="*/ 207189 h 2810645"/>
                    <a:gd name="connsiteX8" fmla="*/ 566590 w 1595618"/>
                    <a:gd name="connsiteY8" fmla="*/ 343160 h 2810645"/>
                    <a:gd name="connsiteX9" fmla="*/ 847365 w 1595618"/>
                    <a:gd name="connsiteY9" fmla="*/ 1121025 h 2810645"/>
                    <a:gd name="connsiteX10" fmla="*/ 1146437 w 1595618"/>
                    <a:gd name="connsiteY10" fmla="*/ 1885475 h 2810645"/>
                    <a:gd name="connsiteX11" fmla="*/ 1358604 w 1595618"/>
                    <a:gd name="connsiteY11" fmla="*/ 2282706 h 2810645"/>
                    <a:gd name="connsiteX12" fmla="*/ 1595618 w 1595618"/>
                    <a:gd name="connsiteY12" fmla="*/ 2503570 h 2810645"/>
                    <a:gd name="connsiteX13" fmla="*/ 1589039 w 1595618"/>
                    <a:gd name="connsiteY13" fmla="*/ 2780477 h 2810645"/>
                    <a:gd name="connsiteX0" fmla="*/ 0 w 1595618"/>
                    <a:gd name="connsiteY0" fmla="*/ 2810645 h 2810645"/>
                    <a:gd name="connsiteX1" fmla="*/ 42617 w 1595618"/>
                    <a:gd name="connsiteY1" fmla="*/ 2419329 h 2810645"/>
                    <a:gd name="connsiteX2" fmla="*/ 76200 w 1595618"/>
                    <a:gd name="connsiteY2" fmla="*/ 2004195 h 2810645"/>
                    <a:gd name="connsiteX3" fmla="*/ 176654 w 1595618"/>
                    <a:gd name="connsiteY3" fmla="*/ 945219 h 2810645"/>
                    <a:gd name="connsiteX4" fmla="*/ 304342 w 1595618"/>
                    <a:gd name="connsiteY4" fmla="*/ 195442 h 2810645"/>
                    <a:gd name="connsiteX5" fmla="*/ 388954 w 1595618"/>
                    <a:gd name="connsiteY5" fmla="*/ 56349 h 2810645"/>
                    <a:gd name="connsiteX6" fmla="*/ 465612 w 1595618"/>
                    <a:gd name="connsiteY6" fmla="*/ 0 h 2810645"/>
                    <a:gd name="connsiteX7" fmla="*/ 518703 w 1595618"/>
                    <a:gd name="connsiteY7" fmla="*/ 131769 h 2810645"/>
                    <a:gd name="connsiteX8" fmla="*/ 566590 w 1595618"/>
                    <a:gd name="connsiteY8" fmla="*/ 343160 h 2810645"/>
                    <a:gd name="connsiteX9" fmla="*/ 847365 w 1595618"/>
                    <a:gd name="connsiteY9" fmla="*/ 1121025 h 2810645"/>
                    <a:gd name="connsiteX10" fmla="*/ 1146437 w 1595618"/>
                    <a:gd name="connsiteY10" fmla="*/ 1885475 h 2810645"/>
                    <a:gd name="connsiteX11" fmla="*/ 1358604 w 1595618"/>
                    <a:gd name="connsiteY11" fmla="*/ 2282706 h 2810645"/>
                    <a:gd name="connsiteX12" fmla="*/ 1595618 w 1595618"/>
                    <a:gd name="connsiteY12" fmla="*/ 2503570 h 2810645"/>
                    <a:gd name="connsiteX13" fmla="*/ 1589039 w 1595618"/>
                    <a:gd name="connsiteY13" fmla="*/ 2780477 h 2810645"/>
                    <a:gd name="connsiteX0" fmla="*/ 0 w 1595618"/>
                    <a:gd name="connsiteY0" fmla="*/ 2810645 h 2810645"/>
                    <a:gd name="connsiteX1" fmla="*/ 42617 w 1595618"/>
                    <a:gd name="connsiteY1" fmla="*/ 2419329 h 2810645"/>
                    <a:gd name="connsiteX2" fmla="*/ 76200 w 1595618"/>
                    <a:gd name="connsiteY2" fmla="*/ 2004195 h 2810645"/>
                    <a:gd name="connsiteX3" fmla="*/ 176654 w 1595618"/>
                    <a:gd name="connsiteY3" fmla="*/ 945219 h 2810645"/>
                    <a:gd name="connsiteX4" fmla="*/ 304342 w 1595618"/>
                    <a:gd name="connsiteY4" fmla="*/ 195442 h 2810645"/>
                    <a:gd name="connsiteX5" fmla="*/ 388954 w 1595618"/>
                    <a:gd name="connsiteY5" fmla="*/ 56349 h 2810645"/>
                    <a:gd name="connsiteX6" fmla="*/ 465612 w 1595618"/>
                    <a:gd name="connsiteY6" fmla="*/ 0 h 2810645"/>
                    <a:gd name="connsiteX7" fmla="*/ 518703 w 1595618"/>
                    <a:gd name="connsiteY7" fmla="*/ 131769 h 2810645"/>
                    <a:gd name="connsiteX8" fmla="*/ 542106 w 1595618"/>
                    <a:gd name="connsiteY8" fmla="*/ 343160 h 2810645"/>
                    <a:gd name="connsiteX9" fmla="*/ 847365 w 1595618"/>
                    <a:gd name="connsiteY9" fmla="*/ 1121025 h 2810645"/>
                    <a:gd name="connsiteX10" fmla="*/ 1146437 w 1595618"/>
                    <a:gd name="connsiteY10" fmla="*/ 1885475 h 2810645"/>
                    <a:gd name="connsiteX11" fmla="*/ 1358604 w 1595618"/>
                    <a:gd name="connsiteY11" fmla="*/ 2282706 h 2810645"/>
                    <a:gd name="connsiteX12" fmla="*/ 1595618 w 1595618"/>
                    <a:gd name="connsiteY12" fmla="*/ 2503570 h 2810645"/>
                    <a:gd name="connsiteX13" fmla="*/ 1589039 w 1595618"/>
                    <a:gd name="connsiteY13" fmla="*/ 2780477 h 2810645"/>
                    <a:gd name="connsiteX0" fmla="*/ 0 w 1595618"/>
                    <a:gd name="connsiteY0" fmla="*/ 2810645 h 2810645"/>
                    <a:gd name="connsiteX1" fmla="*/ 42617 w 1595618"/>
                    <a:gd name="connsiteY1" fmla="*/ 2419329 h 2810645"/>
                    <a:gd name="connsiteX2" fmla="*/ 76200 w 1595618"/>
                    <a:gd name="connsiteY2" fmla="*/ 2004195 h 2810645"/>
                    <a:gd name="connsiteX3" fmla="*/ 176654 w 1595618"/>
                    <a:gd name="connsiteY3" fmla="*/ 945219 h 2810645"/>
                    <a:gd name="connsiteX4" fmla="*/ 304342 w 1595618"/>
                    <a:gd name="connsiteY4" fmla="*/ 195442 h 2810645"/>
                    <a:gd name="connsiteX5" fmla="*/ 388954 w 1595618"/>
                    <a:gd name="connsiteY5" fmla="*/ 56349 h 2810645"/>
                    <a:gd name="connsiteX6" fmla="*/ 465612 w 1595618"/>
                    <a:gd name="connsiteY6" fmla="*/ 0 h 2810645"/>
                    <a:gd name="connsiteX7" fmla="*/ 518703 w 1595618"/>
                    <a:gd name="connsiteY7" fmla="*/ 131769 h 2810645"/>
                    <a:gd name="connsiteX8" fmla="*/ 591073 w 1595618"/>
                    <a:gd name="connsiteY8" fmla="*/ 529195 h 2810645"/>
                    <a:gd name="connsiteX9" fmla="*/ 847365 w 1595618"/>
                    <a:gd name="connsiteY9" fmla="*/ 1121025 h 2810645"/>
                    <a:gd name="connsiteX10" fmla="*/ 1146437 w 1595618"/>
                    <a:gd name="connsiteY10" fmla="*/ 1885475 h 2810645"/>
                    <a:gd name="connsiteX11" fmla="*/ 1358604 w 1595618"/>
                    <a:gd name="connsiteY11" fmla="*/ 2282706 h 2810645"/>
                    <a:gd name="connsiteX12" fmla="*/ 1595618 w 1595618"/>
                    <a:gd name="connsiteY12" fmla="*/ 2503570 h 2810645"/>
                    <a:gd name="connsiteX13" fmla="*/ 1589039 w 1595618"/>
                    <a:gd name="connsiteY13" fmla="*/ 2780477 h 2810645"/>
                    <a:gd name="connsiteX0" fmla="*/ 0 w 1595618"/>
                    <a:gd name="connsiteY0" fmla="*/ 2810645 h 2810645"/>
                    <a:gd name="connsiteX1" fmla="*/ 42617 w 1595618"/>
                    <a:gd name="connsiteY1" fmla="*/ 2419329 h 2810645"/>
                    <a:gd name="connsiteX2" fmla="*/ 76200 w 1595618"/>
                    <a:gd name="connsiteY2" fmla="*/ 2004195 h 2810645"/>
                    <a:gd name="connsiteX3" fmla="*/ 176654 w 1595618"/>
                    <a:gd name="connsiteY3" fmla="*/ 945219 h 2810645"/>
                    <a:gd name="connsiteX4" fmla="*/ 304342 w 1595618"/>
                    <a:gd name="connsiteY4" fmla="*/ 195442 h 2810645"/>
                    <a:gd name="connsiteX5" fmla="*/ 388954 w 1595618"/>
                    <a:gd name="connsiteY5" fmla="*/ 56349 h 2810645"/>
                    <a:gd name="connsiteX6" fmla="*/ 465612 w 1595618"/>
                    <a:gd name="connsiteY6" fmla="*/ 0 h 2810645"/>
                    <a:gd name="connsiteX7" fmla="*/ 518703 w 1595618"/>
                    <a:gd name="connsiteY7" fmla="*/ 131769 h 2810645"/>
                    <a:gd name="connsiteX8" fmla="*/ 591073 w 1595618"/>
                    <a:gd name="connsiteY8" fmla="*/ 529195 h 2810645"/>
                    <a:gd name="connsiteX9" fmla="*/ 847365 w 1595618"/>
                    <a:gd name="connsiteY9" fmla="*/ 1121025 h 2810645"/>
                    <a:gd name="connsiteX10" fmla="*/ 1146437 w 1595618"/>
                    <a:gd name="connsiteY10" fmla="*/ 1885475 h 2810645"/>
                    <a:gd name="connsiteX11" fmla="*/ 1358604 w 1595618"/>
                    <a:gd name="connsiteY11" fmla="*/ 2282706 h 2810645"/>
                    <a:gd name="connsiteX12" fmla="*/ 1595618 w 1595618"/>
                    <a:gd name="connsiteY12" fmla="*/ 2503570 h 2810645"/>
                    <a:gd name="connsiteX13" fmla="*/ 1589039 w 1595618"/>
                    <a:gd name="connsiteY13" fmla="*/ 2780477 h 2810645"/>
                    <a:gd name="connsiteX0" fmla="*/ 0 w 1595618"/>
                    <a:gd name="connsiteY0" fmla="*/ 2810645 h 2810645"/>
                    <a:gd name="connsiteX1" fmla="*/ 42617 w 1595618"/>
                    <a:gd name="connsiteY1" fmla="*/ 2419329 h 2810645"/>
                    <a:gd name="connsiteX2" fmla="*/ 76200 w 1595618"/>
                    <a:gd name="connsiteY2" fmla="*/ 2004195 h 2810645"/>
                    <a:gd name="connsiteX3" fmla="*/ 176654 w 1595618"/>
                    <a:gd name="connsiteY3" fmla="*/ 945219 h 2810645"/>
                    <a:gd name="connsiteX4" fmla="*/ 304342 w 1595618"/>
                    <a:gd name="connsiteY4" fmla="*/ 195442 h 2810645"/>
                    <a:gd name="connsiteX5" fmla="*/ 388954 w 1595618"/>
                    <a:gd name="connsiteY5" fmla="*/ 56349 h 2810645"/>
                    <a:gd name="connsiteX6" fmla="*/ 465612 w 1595618"/>
                    <a:gd name="connsiteY6" fmla="*/ 0 h 2810645"/>
                    <a:gd name="connsiteX7" fmla="*/ 518703 w 1595618"/>
                    <a:gd name="connsiteY7" fmla="*/ 131769 h 2810645"/>
                    <a:gd name="connsiteX8" fmla="*/ 591073 w 1595618"/>
                    <a:gd name="connsiteY8" fmla="*/ 529195 h 2810645"/>
                    <a:gd name="connsiteX9" fmla="*/ 712706 w 1595618"/>
                    <a:gd name="connsiteY9" fmla="*/ 960129 h 2810645"/>
                    <a:gd name="connsiteX10" fmla="*/ 1146437 w 1595618"/>
                    <a:gd name="connsiteY10" fmla="*/ 1885475 h 2810645"/>
                    <a:gd name="connsiteX11" fmla="*/ 1358604 w 1595618"/>
                    <a:gd name="connsiteY11" fmla="*/ 2282706 h 2810645"/>
                    <a:gd name="connsiteX12" fmla="*/ 1595618 w 1595618"/>
                    <a:gd name="connsiteY12" fmla="*/ 2503570 h 2810645"/>
                    <a:gd name="connsiteX13" fmla="*/ 1589039 w 1595618"/>
                    <a:gd name="connsiteY13" fmla="*/ 2780477 h 2810645"/>
                    <a:gd name="connsiteX0" fmla="*/ 0 w 1595618"/>
                    <a:gd name="connsiteY0" fmla="*/ 2810645 h 2810645"/>
                    <a:gd name="connsiteX1" fmla="*/ 42617 w 1595618"/>
                    <a:gd name="connsiteY1" fmla="*/ 2419329 h 2810645"/>
                    <a:gd name="connsiteX2" fmla="*/ 76200 w 1595618"/>
                    <a:gd name="connsiteY2" fmla="*/ 2004195 h 2810645"/>
                    <a:gd name="connsiteX3" fmla="*/ 176654 w 1595618"/>
                    <a:gd name="connsiteY3" fmla="*/ 945219 h 2810645"/>
                    <a:gd name="connsiteX4" fmla="*/ 304342 w 1595618"/>
                    <a:gd name="connsiteY4" fmla="*/ 195442 h 2810645"/>
                    <a:gd name="connsiteX5" fmla="*/ 388954 w 1595618"/>
                    <a:gd name="connsiteY5" fmla="*/ 56349 h 2810645"/>
                    <a:gd name="connsiteX6" fmla="*/ 465612 w 1595618"/>
                    <a:gd name="connsiteY6" fmla="*/ 0 h 2810645"/>
                    <a:gd name="connsiteX7" fmla="*/ 518703 w 1595618"/>
                    <a:gd name="connsiteY7" fmla="*/ 131769 h 2810645"/>
                    <a:gd name="connsiteX8" fmla="*/ 591073 w 1595618"/>
                    <a:gd name="connsiteY8" fmla="*/ 529195 h 2810645"/>
                    <a:gd name="connsiteX9" fmla="*/ 780036 w 1595618"/>
                    <a:gd name="connsiteY9" fmla="*/ 1015437 h 2810645"/>
                    <a:gd name="connsiteX10" fmla="*/ 1146437 w 1595618"/>
                    <a:gd name="connsiteY10" fmla="*/ 1885475 h 2810645"/>
                    <a:gd name="connsiteX11" fmla="*/ 1358604 w 1595618"/>
                    <a:gd name="connsiteY11" fmla="*/ 2282706 h 2810645"/>
                    <a:gd name="connsiteX12" fmla="*/ 1595618 w 1595618"/>
                    <a:gd name="connsiteY12" fmla="*/ 2503570 h 2810645"/>
                    <a:gd name="connsiteX13" fmla="*/ 1589039 w 1595618"/>
                    <a:gd name="connsiteY13" fmla="*/ 2780477 h 2810645"/>
                    <a:gd name="connsiteX0" fmla="*/ 0 w 1595618"/>
                    <a:gd name="connsiteY0" fmla="*/ 2810645 h 2810645"/>
                    <a:gd name="connsiteX1" fmla="*/ 42617 w 1595618"/>
                    <a:gd name="connsiteY1" fmla="*/ 2419329 h 2810645"/>
                    <a:gd name="connsiteX2" fmla="*/ 76200 w 1595618"/>
                    <a:gd name="connsiteY2" fmla="*/ 2004195 h 2810645"/>
                    <a:gd name="connsiteX3" fmla="*/ 176654 w 1595618"/>
                    <a:gd name="connsiteY3" fmla="*/ 945219 h 2810645"/>
                    <a:gd name="connsiteX4" fmla="*/ 304342 w 1595618"/>
                    <a:gd name="connsiteY4" fmla="*/ 195442 h 2810645"/>
                    <a:gd name="connsiteX5" fmla="*/ 388954 w 1595618"/>
                    <a:gd name="connsiteY5" fmla="*/ 56349 h 2810645"/>
                    <a:gd name="connsiteX6" fmla="*/ 465612 w 1595618"/>
                    <a:gd name="connsiteY6" fmla="*/ 0 h 2810645"/>
                    <a:gd name="connsiteX7" fmla="*/ 518703 w 1595618"/>
                    <a:gd name="connsiteY7" fmla="*/ 131769 h 2810645"/>
                    <a:gd name="connsiteX8" fmla="*/ 591073 w 1595618"/>
                    <a:gd name="connsiteY8" fmla="*/ 529195 h 2810645"/>
                    <a:gd name="connsiteX9" fmla="*/ 780036 w 1595618"/>
                    <a:gd name="connsiteY9" fmla="*/ 1015437 h 2810645"/>
                    <a:gd name="connsiteX10" fmla="*/ 1146437 w 1595618"/>
                    <a:gd name="connsiteY10" fmla="*/ 1885475 h 2810645"/>
                    <a:gd name="connsiteX11" fmla="*/ 1358604 w 1595618"/>
                    <a:gd name="connsiteY11" fmla="*/ 2282706 h 2810645"/>
                    <a:gd name="connsiteX12" fmla="*/ 1595618 w 1595618"/>
                    <a:gd name="connsiteY12" fmla="*/ 2503570 h 2810645"/>
                    <a:gd name="connsiteX13" fmla="*/ 1589039 w 1595618"/>
                    <a:gd name="connsiteY13" fmla="*/ 2780477 h 2810645"/>
                    <a:gd name="connsiteX0" fmla="*/ 0 w 1595618"/>
                    <a:gd name="connsiteY0" fmla="*/ 2810645 h 2810645"/>
                    <a:gd name="connsiteX1" fmla="*/ 42617 w 1595618"/>
                    <a:gd name="connsiteY1" fmla="*/ 2419329 h 2810645"/>
                    <a:gd name="connsiteX2" fmla="*/ 76200 w 1595618"/>
                    <a:gd name="connsiteY2" fmla="*/ 2004195 h 2810645"/>
                    <a:gd name="connsiteX3" fmla="*/ 176654 w 1595618"/>
                    <a:gd name="connsiteY3" fmla="*/ 945219 h 2810645"/>
                    <a:gd name="connsiteX4" fmla="*/ 304342 w 1595618"/>
                    <a:gd name="connsiteY4" fmla="*/ 195442 h 2810645"/>
                    <a:gd name="connsiteX5" fmla="*/ 388954 w 1595618"/>
                    <a:gd name="connsiteY5" fmla="*/ 56349 h 2810645"/>
                    <a:gd name="connsiteX6" fmla="*/ 465612 w 1595618"/>
                    <a:gd name="connsiteY6" fmla="*/ 0 h 2810645"/>
                    <a:gd name="connsiteX7" fmla="*/ 518703 w 1595618"/>
                    <a:gd name="connsiteY7" fmla="*/ 131769 h 2810645"/>
                    <a:gd name="connsiteX8" fmla="*/ 591073 w 1595618"/>
                    <a:gd name="connsiteY8" fmla="*/ 529195 h 2810645"/>
                    <a:gd name="connsiteX9" fmla="*/ 780036 w 1595618"/>
                    <a:gd name="connsiteY9" fmla="*/ 1015437 h 2810645"/>
                    <a:gd name="connsiteX10" fmla="*/ 930143 w 1595618"/>
                    <a:gd name="connsiteY10" fmla="*/ 1317334 h 2810645"/>
                    <a:gd name="connsiteX11" fmla="*/ 1146437 w 1595618"/>
                    <a:gd name="connsiteY11" fmla="*/ 1885475 h 2810645"/>
                    <a:gd name="connsiteX12" fmla="*/ 1358604 w 1595618"/>
                    <a:gd name="connsiteY12" fmla="*/ 2282706 h 2810645"/>
                    <a:gd name="connsiteX13" fmla="*/ 1595618 w 1595618"/>
                    <a:gd name="connsiteY13" fmla="*/ 2503570 h 2810645"/>
                    <a:gd name="connsiteX14" fmla="*/ 1589039 w 1595618"/>
                    <a:gd name="connsiteY14" fmla="*/ 2780477 h 2810645"/>
                    <a:gd name="connsiteX0" fmla="*/ 0 w 1595618"/>
                    <a:gd name="connsiteY0" fmla="*/ 2790533 h 2790533"/>
                    <a:gd name="connsiteX1" fmla="*/ 42617 w 1595618"/>
                    <a:gd name="connsiteY1" fmla="*/ 2419329 h 2790533"/>
                    <a:gd name="connsiteX2" fmla="*/ 76200 w 1595618"/>
                    <a:gd name="connsiteY2" fmla="*/ 2004195 h 2790533"/>
                    <a:gd name="connsiteX3" fmla="*/ 176654 w 1595618"/>
                    <a:gd name="connsiteY3" fmla="*/ 945219 h 2790533"/>
                    <a:gd name="connsiteX4" fmla="*/ 304342 w 1595618"/>
                    <a:gd name="connsiteY4" fmla="*/ 195442 h 2790533"/>
                    <a:gd name="connsiteX5" fmla="*/ 388954 w 1595618"/>
                    <a:gd name="connsiteY5" fmla="*/ 56349 h 2790533"/>
                    <a:gd name="connsiteX6" fmla="*/ 465612 w 1595618"/>
                    <a:gd name="connsiteY6" fmla="*/ 0 h 2790533"/>
                    <a:gd name="connsiteX7" fmla="*/ 518703 w 1595618"/>
                    <a:gd name="connsiteY7" fmla="*/ 131769 h 2790533"/>
                    <a:gd name="connsiteX8" fmla="*/ 591073 w 1595618"/>
                    <a:gd name="connsiteY8" fmla="*/ 529195 h 2790533"/>
                    <a:gd name="connsiteX9" fmla="*/ 780036 w 1595618"/>
                    <a:gd name="connsiteY9" fmla="*/ 1015437 h 2790533"/>
                    <a:gd name="connsiteX10" fmla="*/ 930143 w 1595618"/>
                    <a:gd name="connsiteY10" fmla="*/ 1317334 h 2790533"/>
                    <a:gd name="connsiteX11" fmla="*/ 1146437 w 1595618"/>
                    <a:gd name="connsiteY11" fmla="*/ 1885475 h 2790533"/>
                    <a:gd name="connsiteX12" fmla="*/ 1358604 w 1595618"/>
                    <a:gd name="connsiteY12" fmla="*/ 2282706 h 2790533"/>
                    <a:gd name="connsiteX13" fmla="*/ 1595618 w 1595618"/>
                    <a:gd name="connsiteY13" fmla="*/ 2503570 h 2790533"/>
                    <a:gd name="connsiteX14" fmla="*/ 1589039 w 1595618"/>
                    <a:gd name="connsiteY14" fmla="*/ 2780477 h 2790533"/>
                    <a:gd name="connsiteX0" fmla="*/ 0 w 1595618"/>
                    <a:gd name="connsiteY0" fmla="*/ 2770421 h 2780477"/>
                    <a:gd name="connsiteX1" fmla="*/ 42617 w 1595618"/>
                    <a:gd name="connsiteY1" fmla="*/ 2419329 h 2780477"/>
                    <a:gd name="connsiteX2" fmla="*/ 76200 w 1595618"/>
                    <a:gd name="connsiteY2" fmla="*/ 2004195 h 2780477"/>
                    <a:gd name="connsiteX3" fmla="*/ 176654 w 1595618"/>
                    <a:gd name="connsiteY3" fmla="*/ 945219 h 2780477"/>
                    <a:gd name="connsiteX4" fmla="*/ 304342 w 1595618"/>
                    <a:gd name="connsiteY4" fmla="*/ 195442 h 2780477"/>
                    <a:gd name="connsiteX5" fmla="*/ 388954 w 1595618"/>
                    <a:gd name="connsiteY5" fmla="*/ 56349 h 2780477"/>
                    <a:gd name="connsiteX6" fmla="*/ 465612 w 1595618"/>
                    <a:gd name="connsiteY6" fmla="*/ 0 h 2780477"/>
                    <a:gd name="connsiteX7" fmla="*/ 518703 w 1595618"/>
                    <a:gd name="connsiteY7" fmla="*/ 131769 h 2780477"/>
                    <a:gd name="connsiteX8" fmla="*/ 591073 w 1595618"/>
                    <a:gd name="connsiteY8" fmla="*/ 529195 h 2780477"/>
                    <a:gd name="connsiteX9" fmla="*/ 780036 w 1595618"/>
                    <a:gd name="connsiteY9" fmla="*/ 1015437 h 2780477"/>
                    <a:gd name="connsiteX10" fmla="*/ 930143 w 1595618"/>
                    <a:gd name="connsiteY10" fmla="*/ 1317334 h 2780477"/>
                    <a:gd name="connsiteX11" fmla="*/ 1146437 w 1595618"/>
                    <a:gd name="connsiteY11" fmla="*/ 1885475 h 2780477"/>
                    <a:gd name="connsiteX12" fmla="*/ 1358604 w 1595618"/>
                    <a:gd name="connsiteY12" fmla="*/ 2282706 h 2780477"/>
                    <a:gd name="connsiteX13" fmla="*/ 1595618 w 1595618"/>
                    <a:gd name="connsiteY13" fmla="*/ 2503570 h 2780477"/>
                    <a:gd name="connsiteX14" fmla="*/ 1589039 w 1595618"/>
                    <a:gd name="connsiteY14" fmla="*/ 2780477 h 2780477"/>
                    <a:gd name="connsiteX0" fmla="*/ 0 w 1595618"/>
                    <a:gd name="connsiteY0" fmla="*/ 2770421 h 2780477"/>
                    <a:gd name="connsiteX1" fmla="*/ 42617 w 1595618"/>
                    <a:gd name="connsiteY1" fmla="*/ 2419329 h 2780477"/>
                    <a:gd name="connsiteX2" fmla="*/ 76200 w 1595618"/>
                    <a:gd name="connsiteY2" fmla="*/ 2004195 h 2780477"/>
                    <a:gd name="connsiteX3" fmla="*/ 176654 w 1595618"/>
                    <a:gd name="connsiteY3" fmla="*/ 945219 h 2780477"/>
                    <a:gd name="connsiteX4" fmla="*/ 304342 w 1595618"/>
                    <a:gd name="connsiteY4" fmla="*/ 195442 h 2780477"/>
                    <a:gd name="connsiteX5" fmla="*/ 388954 w 1595618"/>
                    <a:gd name="connsiteY5" fmla="*/ 56349 h 2780477"/>
                    <a:gd name="connsiteX6" fmla="*/ 465612 w 1595618"/>
                    <a:gd name="connsiteY6" fmla="*/ 0 h 2780477"/>
                    <a:gd name="connsiteX7" fmla="*/ 518703 w 1595618"/>
                    <a:gd name="connsiteY7" fmla="*/ 131769 h 2780477"/>
                    <a:gd name="connsiteX8" fmla="*/ 591073 w 1595618"/>
                    <a:gd name="connsiteY8" fmla="*/ 529195 h 2780477"/>
                    <a:gd name="connsiteX9" fmla="*/ 780036 w 1595618"/>
                    <a:gd name="connsiteY9" fmla="*/ 1015437 h 2780477"/>
                    <a:gd name="connsiteX10" fmla="*/ 930143 w 1595618"/>
                    <a:gd name="connsiteY10" fmla="*/ 1317334 h 2780477"/>
                    <a:gd name="connsiteX11" fmla="*/ 1146437 w 1595618"/>
                    <a:gd name="connsiteY11" fmla="*/ 1885475 h 2780477"/>
                    <a:gd name="connsiteX12" fmla="*/ 1358604 w 1595618"/>
                    <a:gd name="connsiteY12" fmla="*/ 2282706 h 2780477"/>
                    <a:gd name="connsiteX13" fmla="*/ 1595618 w 1595618"/>
                    <a:gd name="connsiteY13" fmla="*/ 2503570 h 2780477"/>
                    <a:gd name="connsiteX14" fmla="*/ 1589039 w 1595618"/>
                    <a:gd name="connsiteY14" fmla="*/ 2780477 h 2780477"/>
                    <a:gd name="connsiteX0" fmla="*/ 0 w 1595618"/>
                    <a:gd name="connsiteY0" fmla="*/ 2775449 h 2780477"/>
                    <a:gd name="connsiteX1" fmla="*/ 42617 w 1595618"/>
                    <a:gd name="connsiteY1" fmla="*/ 2419329 h 2780477"/>
                    <a:gd name="connsiteX2" fmla="*/ 76200 w 1595618"/>
                    <a:gd name="connsiteY2" fmla="*/ 2004195 h 2780477"/>
                    <a:gd name="connsiteX3" fmla="*/ 176654 w 1595618"/>
                    <a:gd name="connsiteY3" fmla="*/ 945219 h 2780477"/>
                    <a:gd name="connsiteX4" fmla="*/ 304342 w 1595618"/>
                    <a:gd name="connsiteY4" fmla="*/ 195442 h 2780477"/>
                    <a:gd name="connsiteX5" fmla="*/ 388954 w 1595618"/>
                    <a:gd name="connsiteY5" fmla="*/ 56349 h 2780477"/>
                    <a:gd name="connsiteX6" fmla="*/ 465612 w 1595618"/>
                    <a:gd name="connsiteY6" fmla="*/ 0 h 2780477"/>
                    <a:gd name="connsiteX7" fmla="*/ 518703 w 1595618"/>
                    <a:gd name="connsiteY7" fmla="*/ 131769 h 2780477"/>
                    <a:gd name="connsiteX8" fmla="*/ 591073 w 1595618"/>
                    <a:gd name="connsiteY8" fmla="*/ 529195 h 2780477"/>
                    <a:gd name="connsiteX9" fmla="*/ 780036 w 1595618"/>
                    <a:gd name="connsiteY9" fmla="*/ 1015437 h 2780477"/>
                    <a:gd name="connsiteX10" fmla="*/ 930143 w 1595618"/>
                    <a:gd name="connsiteY10" fmla="*/ 1317334 h 2780477"/>
                    <a:gd name="connsiteX11" fmla="*/ 1146437 w 1595618"/>
                    <a:gd name="connsiteY11" fmla="*/ 1885475 h 2780477"/>
                    <a:gd name="connsiteX12" fmla="*/ 1358604 w 1595618"/>
                    <a:gd name="connsiteY12" fmla="*/ 2282706 h 2780477"/>
                    <a:gd name="connsiteX13" fmla="*/ 1595618 w 1595618"/>
                    <a:gd name="connsiteY13" fmla="*/ 2503570 h 2780477"/>
                    <a:gd name="connsiteX14" fmla="*/ 1589039 w 1595618"/>
                    <a:gd name="connsiteY14" fmla="*/ 2780477 h 2780477"/>
                    <a:gd name="connsiteX0" fmla="*/ 0 w 1589497"/>
                    <a:gd name="connsiteY0" fmla="*/ 2775449 h 2780477"/>
                    <a:gd name="connsiteX1" fmla="*/ 42617 w 1589497"/>
                    <a:gd name="connsiteY1" fmla="*/ 2419329 h 2780477"/>
                    <a:gd name="connsiteX2" fmla="*/ 76200 w 1589497"/>
                    <a:gd name="connsiteY2" fmla="*/ 2004195 h 2780477"/>
                    <a:gd name="connsiteX3" fmla="*/ 176654 w 1589497"/>
                    <a:gd name="connsiteY3" fmla="*/ 945219 h 2780477"/>
                    <a:gd name="connsiteX4" fmla="*/ 304342 w 1589497"/>
                    <a:gd name="connsiteY4" fmla="*/ 195442 h 2780477"/>
                    <a:gd name="connsiteX5" fmla="*/ 388954 w 1589497"/>
                    <a:gd name="connsiteY5" fmla="*/ 56349 h 2780477"/>
                    <a:gd name="connsiteX6" fmla="*/ 465612 w 1589497"/>
                    <a:gd name="connsiteY6" fmla="*/ 0 h 2780477"/>
                    <a:gd name="connsiteX7" fmla="*/ 518703 w 1589497"/>
                    <a:gd name="connsiteY7" fmla="*/ 131769 h 2780477"/>
                    <a:gd name="connsiteX8" fmla="*/ 591073 w 1589497"/>
                    <a:gd name="connsiteY8" fmla="*/ 529195 h 2780477"/>
                    <a:gd name="connsiteX9" fmla="*/ 780036 w 1589497"/>
                    <a:gd name="connsiteY9" fmla="*/ 1015437 h 2780477"/>
                    <a:gd name="connsiteX10" fmla="*/ 930143 w 1589497"/>
                    <a:gd name="connsiteY10" fmla="*/ 1317334 h 2780477"/>
                    <a:gd name="connsiteX11" fmla="*/ 1146437 w 1589497"/>
                    <a:gd name="connsiteY11" fmla="*/ 1885475 h 2780477"/>
                    <a:gd name="connsiteX12" fmla="*/ 1358604 w 1589497"/>
                    <a:gd name="connsiteY12" fmla="*/ 2282706 h 2780477"/>
                    <a:gd name="connsiteX13" fmla="*/ 1589497 w 1589497"/>
                    <a:gd name="connsiteY13" fmla="*/ 2533738 h 2780477"/>
                    <a:gd name="connsiteX14" fmla="*/ 1589039 w 1589497"/>
                    <a:gd name="connsiteY14" fmla="*/ 2780477 h 2780477"/>
                    <a:gd name="connsiteX0" fmla="*/ 0 w 1589497"/>
                    <a:gd name="connsiteY0" fmla="*/ 2775449 h 2780477"/>
                    <a:gd name="connsiteX1" fmla="*/ 42617 w 1589497"/>
                    <a:gd name="connsiteY1" fmla="*/ 2419329 h 2780477"/>
                    <a:gd name="connsiteX2" fmla="*/ 76200 w 1589497"/>
                    <a:gd name="connsiteY2" fmla="*/ 2004195 h 2780477"/>
                    <a:gd name="connsiteX3" fmla="*/ 176654 w 1589497"/>
                    <a:gd name="connsiteY3" fmla="*/ 945219 h 2780477"/>
                    <a:gd name="connsiteX4" fmla="*/ 304342 w 1589497"/>
                    <a:gd name="connsiteY4" fmla="*/ 195442 h 2780477"/>
                    <a:gd name="connsiteX5" fmla="*/ 388954 w 1589497"/>
                    <a:gd name="connsiteY5" fmla="*/ 56349 h 2780477"/>
                    <a:gd name="connsiteX6" fmla="*/ 465612 w 1589497"/>
                    <a:gd name="connsiteY6" fmla="*/ 0 h 2780477"/>
                    <a:gd name="connsiteX7" fmla="*/ 518703 w 1589497"/>
                    <a:gd name="connsiteY7" fmla="*/ 131769 h 2780477"/>
                    <a:gd name="connsiteX8" fmla="*/ 591073 w 1589497"/>
                    <a:gd name="connsiteY8" fmla="*/ 529195 h 2780477"/>
                    <a:gd name="connsiteX9" fmla="*/ 780036 w 1589497"/>
                    <a:gd name="connsiteY9" fmla="*/ 1015437 h 2780477"/>
                    <a:gd name="connsiteX10" fmla="*/ 930143 w 1589497"/>
                    <a:gd name="connsiteY10" fmla="*/ 1317334 h 2780477"/>
                    <a:gd name="connsiteX11" fmla="*/ 1146437 w 1589497"/>
                    <a:gd name="connsiteY11" fmla="*/ 1885475 h 2780477"/>
                    <a:gd name="connsiteX12" fmla="*/ 1358604 w 1589497"/>
                    <a:gd name="connsiteY12" fmla="*/ 2302818 h 2780477"/>
                    <a:gd name="connsiteX13" fmla="*/ 1589497 w 1589497"/>
                    <a:gd name="connsiteY13" fmla="*/ 2533738 h 2780477"/>
                    <a:gd name="connsiteX14" fmla="*/ 1589039 w 1589497"/>
                    <a:gd name="connsiteY14" fmla="*/ 2780477 h 2780477"/>
                    <a:gd name="connsiteX0" fmla="*/ 0 w 1589497"/>
                    <a:gd name="connsiteY0" fmla="*/ 2775449 h 2775449"/>
                    <a:gd name="connsiteX1" fmla="*/ 42617 w 1589497"/>
                    <a:gd name="connsiteY1" fmla="*/ 2419329 h 2775449"/>
                    <a:gd name="connsiteX2" fmla="*/ 76200 w 1589497"/>
                    <a:gd name="connsiteY2" fmla="*/ 2004195 h 2775449"/>
                    <a:gd name="connsiteX3" fmla="*/ 176654 w 1589497"/>
                    <a:gd name="connsiteY3" fmla="*/ 945219 h 2775449"/>
                    <a:gd name="connsiteX4" fmla="*/ 304342 w 1589497"/>
                    <a:gd name="connsiteY4" fmla="*/ 195442 h 2775449"/>
                    <a:gd name="connsiteX5" fmla="*/ 388954 w 1589497"/>
                    <a:gd name="connsiteY5" fmla="*/ 56349 h 2775449"/>
                    <a:gd name="connsiteX6" fmla="*/ 465612 w 1589497"/>
                    <a:gd name="connsiteY6" fmla="*/ 0 h 2775449"/>
                    <a:gd name="connsiteX7" fmla="*/ 518703 w 1589497"/>
                    <a:gd name="connsiteY7" fmla="*/ 131769 h 2775449"/>
                    <a:gd name="connsiteX8" fmla="*/ 591073 w 1589497"/>
                    <a:gd name="connsiteY8" fmla="*/ 529195 h 2775449"/>
                    <a:gd name="connsiteX9" fmla="*/ 780036 w 1589497"/>
                    <a:gd name="connsiteY9" fmla="*/ 1015437 h 2775449"/>
                    <a:gd name="connsiteX10" fmla="*/ 930143 w 1589497"/>
                    <a:gd name="connsiteY10" fmla="*/ 1317334 h 2775449"/>
                    <a:gd name="connsiteX11" fmla="*/ 1146437 w 1589497"/>
                    <a:gd name="connsiteY11" fmla="*/ 1885475 h 2775449"/>
                    <a:gd name="connsiteX12" fmla="*/ 1358604 w 1589497"/>
                    <a:gd name="connsiteY12" fmla="*/ 2302818 h 2775449"/>
                    <a:gd name="connsiteX13" fmla="*/ 1589497 w 1589497"/>
                    <a:gd name="connsiteY13" fmla="*/ 2533738 h 2775449"/>
                    <a:gd name="connsiteX14" fmla="*/ 1589039 w 1589497"/>
                    <a:gd name="connsiteY14" fmla="*/ 2775449 h 2775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89497" h="2775449">
                      <a:moveTo>
                        <a:pt x="0" y="2775449"/>
                      </a:moveTo>
                      <a:lnTo>
                        <a:pt x="42617" y="2419329"/>
                      </a:lnTo>
                      <a:cubicBezTo>
                        <a:pt x="52142" y="2283862"/>
                        <a:pt x="53861" y="2249880"/>
                        <a:pt x="76200" y="2004195"/>
                      </a:cubicBezTo>
                      <a:cubicBezTo>
                        <a:pt x="98539" y="1758510"/>
                        <a:pt x="138554" y="1169586"/>
                        <a:pt x="176654" y="945219"/>
                      </a:cubicBezTo>
                      <a:cubicBezTo>
                        <a:pt x="229571" y="638302"/>
                        <a:pt x="251425" y="502359"/>
                        <a:pt x="304342" y="195442"/>
                      </a:cubicBezTo>
                      <a:lnTo>
                        <a:pt x="388954" y="56349"/>
                      </a:lnTo>
                      <a:lnTo>
                        <a:pt x="465612" y="0"/>
                      </a:lnTo>
                      <a:lnTo>
                        <a:pt x="518703" y="131769"/>
                      </a:lnTo>
                      <a:lnTo>
                        <a:pt x="591073" y="529195"/>
                      </a:lnTo>
                      <a:cubicBezTo>
                        <a:pt x="584690" y="599096"/>
                        <a:pt x="700727" y="824865"/>
                        <a:pt x="780036" y="1015437"/>
                      </a:cubicBezTo>
                      <a:cubicBezTo>
                        <a:pt x="833487" y="1154335"/>
                        <a:pt x="869076" y="1172328"/>
                        <a:pt x="930143" y="1317334"/>
                      </a:cubicBezTo>
                      <a:cubicBezTo>
                        <a:pt x="991210" y="1462340"/>
                        <a:pt x="1071966" y="1732122"/>
                        <a:pt x="1146437" y="1885475"/>
                      </a:cubicBezTo>
                      <a:cubicBezTo>
                        <a:pt x="1217159" y="2034646"/>
                        <a:pt x="1245036" y="2123479"/>
                        <a:pt x="1358604" y="2302818"/>
                      </a:cubicBezTo>
                      <a:lnTo>
                        <a:pt x="1589497" y="2533738"/>
                      </a:lnTo>
                      <a:cubicBezTo>
                        <a:pt x="1589344" y="2615984"/>
                        <a:pt x="1589192" y="2693203"/>
                        <a:pt x="1589039" y="2775449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cxnSp>
            <p:nvCxnSpPr>
              <p:cNvPr id="11" name="Straight Arrow Connector 10"/>
              <p:cNvCxnSpPr/>
              <p:nvPr/>
            </p:nvCxnSpPr>
            <p:spPr bwMode="auto">
              <a:xfrm>
                <a:off x="5451475" y="6000559"/>
                <a:ext cx="2165350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FF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cxnSp>
            <p:nvCxnSpPr>
              <p:cNvPr id="12" name="Straight Arrow Connector 11"/>
              <p:cNvCxnSpPr/>
              <p:nvPr/>
            </p:nvCxnSpPr>
            <p:spPr bwMode="auto">
              <a:xfrm>
                <a:off x="5443677" y="6000559"/>
                <a:ext cx="3177896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FF"/>
                </a:solidFill>
                <a:prstDash val="sysDash"/>
                <a:round/>
                <a:headEnd type="arrow"/>
                <a:tailEnd type="arrow"/>
              </a:ln>
              <a:effectLst/>
            </p:spPr>
          </p:cxnSp>
          <p:sp>
            <p:nvSpPr>
              <p:cNvPr id="13" name="TextBox 12"/>
              <p:cNvSpPr txBox="1"/>
              <p:nvPr/>
            </p:nvSpPr>
            <p:spPr>
              <a:xfrm>
                <a:off x="4333998" y="3812186"/>
                <a:ext cx="3615530" cy="963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2060"/>
                    </a:solidFill>
                  </a:rPr>
                  <a:t>Monochromatic range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502195" y="5335396"/>
                <a:ext cx="2145907" cy="3668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FF"/>
                    </a:solidFill>
                  </a:rPr>
                  <a:t>Pink beam range…</a:t>
                </a: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 bwMode="auto">
              <a:xfrm>
                <a:off x="4876800" y="4870259"/>
                <a:ext cx="1762125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90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</p:grpSp>
        <p:sp>
          <p:nvSpPr>
            <p:cNvPr id="20" name="Freeform 19"/>
            <p:cNvSpPr/>
            <p:nvPr/>
          </p:nvSpPr>
          <p:spPr>
            <a:xfrm>
              <a:off x="3763433" y="5359400"/>
              <a:ext cx="901700" cy="190500"/>
            </a:xfrm>
            <a:custGeom>
              <a:avLst/>
              <a:gdLst>
                <a:gd name="connsiteX0" fmla="*/ 0 w 901700"/>
                <a:gd name="connsiteY0" fmla="*/ 0 h 190500"/>
                <a:gd name="connsiteX1" fmla="*/ 143934 w 901700"/>
                <a:gd name="connsiteY1" fmla="*/ 80433 h 190500"/>
                <a:gd name="connsiteX2" fmla="*/ 292100 w 901700"/>
                <a:gd name="connsiteY2" fmla="*/ 131233 h 190500"/>
                <a:gd name="connsiteX3" fmla="*/ 622300 w 901700"/>
                <a:gd name="connsiteY3" fmla="*/ 177800 h 190500"/>
                <a:gd name="connsiteX4" fmla="*/ 901700 w 901700"/>
                <a:gd name="connsiteY4" fmla="*/ 190500 h 190500"/>
                <a:gd name="connsiteX5" fmla="*/ 0 w 901700"/>
                <a:gd name="connsiteY5" fmla="*/ 173567 h 190500"/>
                <a:gd name="connsiteX6" fmla="*/ 0 w 901700"/>
                <a:gd name="connsiteY6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1700" h="190500">
                  <a:moveTo>
                    <a:pt x="0" y="0"/>
                  </a:moveTo>
                  <a:lnTo>
                    <a:pt x="143934" y="80433"/>
                  </a:lnTo>
                  <a:lnTo>
                    <a:pt x="292100" y="131233"/>
                  </a:lnTo>
                  <a:lnTo>
                    <a:pt x="622300" y="177800"/>
                  </a:lnTo>
                  <a:lnTo>
                    <a:pt x="901700" y="190500"/>
                  </a:lnTo>
                  <a:lnTo>
                    <a:pt x="0" y="1735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33F8">
                <a:alpha val="39000"/>
              </a:srgbClr>
            </a:solidFill>
            <a:ln>
              <a:solidFill>
                <a:srgbClr val="E333F8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774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91009"/>
            <a:ext cx="4955337" cy="3725458"/>
          </a:xfrm>
          <a:prstGeom prst="rect">
            <a:avLst/>
          </a:prstGeom>
        </p:spPr>
      </p:pic>
      <p:pic>
        <p:nvPicPr>
          <p:cNvPr id="3" name="Content Placeholder 9" descr="ours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40" r="19685"/>
          <a:stretch/>
        </p:blipFill>
        <p:spPr>
          <a:xfrm>
            <a:off x="5144813" y="-17253"/>
            <a:ext cx="3999187" cy="4206241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6907713" y="4188988"/>
            <a:ext cx="812800" cy="2288012"/>
          </a:xfrm>
          <a:custGeom>
            <a:avLst/>
            <a:gdLst>
              <a:gd name="connsiteX0" fmla="*/ 254000 w 812800"/>
              <a:gd name="connsiteY0" fmla="*/ 0 h 2552700"/>
              <a:gd name="connsiteX1" fmla="*/ 266700 w 812800"/>
              <a:gd name="connsiteY1" fmla="*/ 863600 h 2552700"/>
              <a:gd name="connsiteX2" fmla="*/ 177800 w 812800"/>
              <a:gd name="connsiteY2" fmla="*/ 1714500 h 2552700"/>
              <a:gd name="connsiteX3" fmla="*/ 63500 w 812800"/>
              <a:gd name="connsiteY3" fmla="*/ 2120900 h 2552700"/>
              <a:gd name="connsiteX4" fmla="*/ 0 w 812800"/>
              <a:gd name="connsiteY4" fmla="*/ 2451100 h 2552700"/>
              <a:gd name="connsiteX5" fmla="*/ 304800 w 812800"/>
              <a:gd name="connsiteY5" fmla="*/ 2552700 h 2552700"/>
              <a:gd name="connsiteX6" fmla="*/ 596900 w 812800"/>
              <a:gd name="connsiteY6" fmla="*/ 2514600 h 2552700"/>
              <a:gd name="connsiteX7" fmla="*/ 812800 w 812800"/>
              <a:gd name="connsiteY7" fmla="*/ 2362200 h 2552700"/>
              <a:gd name="connsiteX8" fmla="*/ 673100 w 812800"/>
              <a:gd name="connsiteY8" fmla="*/ 2120900 h 2552700"/>
              <a:gd name="connsiteX9" fmla="*/ 647700 w 812800"/>
              <a:gd name="connsiteY9" fmla="*/ 1739900 h 2552700"/>
              <a:gd name="connsiteX10" fmla="*/ 635000 w 812800"/>
              <a:gd name="connsiteY10" fmla="*/ 1143000 h 2552700"/>
              <a:gd name="connsiteX11" fmla="*/ 635000 w 812800"/>
              <a:gd name="connsiteY11" fmla="*/ 711200 h 2552700"/>
              <a:gd name="connsiteX12" fmla="*/ 635000 w 812800"/>
              <a:gd name="connsiteY12" fmla="*/ 317500 h 2552700"/>
              <a:gd name="connsiteX0" fmla="*/ 254000 w 812800"/>
              <a:gd name="connsiteY0" fmla="*/ 0 h 2552700"/>
              <a:gd name="connsiteX1" fmla="*/ 266700 w 812800"/>
              <a:gd name="connsiteY1" fmla="*/ 863600 h 2552700"/>
              <a:gd name="connsiteX2" fmla="*/ 177800 w 812800"/>
              <a:gd name="connsiteY2" fmla="*/ 1714500 h 2552700"/>
              <a:gd name="connsiteX3" fmla="*/ 63500 w 812800"/>
              <a:gd name="connsiteY3" fmla="*/ 2120900 h 2552700"/>
              <a:gd name="connsiteX4" fmla="*/ 0 w 812800"/>
              <a:gd name="connsiteY4" fmla="*/ 2451100 h 2552700"/>
              <a:gd name="connsiteX5" fmla="*/ 304800 w 812800"/>
              <a:gd name="connsiteY5" fmla="*/ 2552700 h 2552700"/>
              <a:gd name="connsiteX6" fmla="*/ 596900 w 812800"/>
              <a:gd name="connsiteY6" fmla="*/ 2514600 h 2552700"/>
              <a:gd name="connsiteX7" fmla="*/ 812800 w 812800"/>
              <a:gd name="connsiteY7" fmla="*/ 2362200 h 2552700"/>
              <a:gd name="connsiteX8" fmla="*/ 673100 w 812800"/>
              <a:gd name="connsiteY8" fmla="*/ 2120900 h 2552700"/>
              <a:gd name="connsiteX9" fmla="*/ 647700 w 812800"/>
              <a:gd name="connsiteY9" fmla="*/ 1739900 h 2552700"/>
              <a:gd name="connsiteX10" fmla="*/ 635000 w 812800"/>
              <a:gd name="connsiteY10" fmla="*/ 1143000 h 2552700"/>
              <a:gd name="connsiteX11" fmla="*/ 635000 w 812800"/>
              <a:gd name="connsiteY11" fmla="*/ 711200 h 2552700"/>
              <a:gd name="connsiteX12" fmla="*/ 635000 w 812800"/>
              <a:gd name="connsiteY12" fmla="*/ 64530 h 2552700"/>
              <a:gd name="connsiteX0" fmla="*/ 254000 w 812800"/>
              <a:gd name="connsiteY0" fmla="*/ 4462 h 2557162"/>
              <a:gd name="connsiteX1" fmla="*/ 266700 w 812800"/>
              <a:gd name="connsiteY1" fmla="*/ 868062 h 2557162"/>
              <a:gd name="connsiteX2" fmla="*/ 177800 w 812800"/>
              <a:gd name="connsiteY2" fmla="*/ 1718962 h 2557162"/>
              <a:gd name="connsiteX3" fmla="*/ 63500 w 812800"/>
              <a:gd name="connsiteY3" fmla="*/ 2125362 h 2557162"/>
              <a:gd name="connsiteX4" fmla="*/ 0 w 812800"/>
              <a:gd name="connsiteY4" fmla="*/ 2455562 h 2557162"/>
              <a:gd name="connsiteX5" fmla="*/ 304800 w 812800"/>
              <a:gd name="connsiteY5" fmla="*/ 2557162 h 2557162"/>
              <a:gd name="connsiteX6" fmla="*/ 596900 w 812800"/>
              <a:gd name="connsiteY6" fmla="*/ 2519062 h 2557162"/>
              <a:gd name="connsiteX7" fmla="*/ 812800 w 812800"/>
              <a:gd name="connsiteY7" fmla="*/ 2366662 h 2557162"/>
              <a:gd name="connsiteX8" fmla="*/ 673100 w 812800"/>
              <a:gd name="connsiteY8" fmla="*/ 2125362 h 2557162"/>
              <a:gd name="connsiteX9" fmla="*/ 647700 w 812800"/>
              <a:gd name="connsiteY9" fmla="*/ 1744362 h 2557162"/>
              <a:gd name="connsiteX10" fmla="*/ 635000 w 812800"/>
              <a:gd name="connsiteY10" fmla="*/ 1147462 h 2557162"/>
              <a:gd name="connsiteX11" fmla="*/ 635000 w 812800"/>
              <a:gd name="connsiteY11" fmla="*/ 715662 h 2557162"/>
              <a:gd name="connsiteX12" fmla="*/ 635000 w 812800"/>
              <a:gd name="connsiteY12" fmla="*/ 0 h 25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2800" h="2557162">
                <a:moveTo>
                  <a:pt x="254000" y="4462"/>
                </a:moveTo>
                <a:lnTo>
                  <a:pt x="266700" y="868062"/>
                </a:lnTo>
                <a:lnTo>
                  <a:pt x="177800" y="1718962"/>
                </a:lnTo>
                <a:lnTo>
                  <a:pt x="63500" y="2125362"/>
                </a:lnTo>
                <a:lnTo>
                  <a:pt x="0" y="2455562"/>
                </a:lnTo>
                <a:lnTo>
                  <a:pt x="304800" y="2557162"/>
                </a:lnTo>
                <a:lnTo>
                  <a:pt x="596900" y="2519062"/>
                </a:lnTo>
                <a:lnTo>
                  <a:pt x="812800" y="2366662"/>
                </a:lnTo>
                <a:lnTo>
                  <a:pt x="673100" y="2125362"/>
                </a:lnTo>
                <a:lnTo>
                  <a:pt x="647700" y="1744362"/>
                </a:lnTo>
                <a:lnTo>
                  <a:pt x="635000" y="1147462"/>
                </a:lnTo>
                <a:lnTo>
                  <a:pt x="635000" y="715662"/>
                </a:lnTo>
                <a:lnTo>
                  <a:pt x="635000" y="0"/>
                </a:lnTo>
              </a:path>
            </a:pathLst>
          </a:custGeom>
          <a:solidFill>
            <a:srgbClr val="FAEFC6">
              <a:alpha val="42000"/>
            </a:srgbClr>
          </a:solidFill>
          <a:ln>
            <a:solidFill>
              <a:schemeClr val="tx1"/>
            </a:solidFill>
            <a:prstDash val="sys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36076" y="6447135"/>
            <a:ext cx="3508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H. </a:t>
            </a:r>
            <a:r>
              <a:rPr lang="en-US" dirty="0" err="1"/>
              <a:t>Coqueugnoit</a:t>
            </a:r>
            <a:r>
              <a:rPr lang="en-US" dirty="0"/>
              <a:t> et al (Bordeaux)</a:t>
            </a:r>
          </a:p>
        </p:txBody>
      </p:sp>
      <p:sp>
        <p:nvSpPr>
          <p:cNvPr id="7" name="Rectangle 6"/>
          <p:cNvSpPr/>
          <p:nvPr/>
        </p:nvSpPr>
        <p:spPr>
          <a:xfrm rot="16200000">
            <a:off x="3820946" y="5404185"/>
            <a:ext cx="2455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S. </a:t>
            </a:r>
            <a:r>
              <a:rPr lang="en-US" dirty="0" err="1"/>
              <a:t>Delzon</a:t>
            </a:r>
            <a:r>
              <a:rPr lang="en-US" dirty="0"/>
              <a:t> et al (INRA)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99423" y="1156425"/>
            <a:ext cx="4764473" cy="19345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/>
              <a:t>high precision - high load - large aperture</a:t>
            </a:r>
          </a:p>
          <a:p>
            <a:pPr>
              <a:buFont typeface="Wingdings" charset="2"/>
              <a:buChar char="Ø"/>
            </a:pPr>
            <a:r>
              <a:rPr lang="en-US" sz="2600" dirty="0"/>
              <a:t>Large and/or heavy samples (up to 50 Kg) and in-situ setups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FF29731-BD75-2441-9358-F8346BCF2A95}"/>
              </a:ext>
            </a:extLst>
          </p:cNvPr>
          <p:cNvSpPr txBox="1">
            <a:spLocks/>
          </p:cNvSpPr>
          <p:nvPr/>
        </p:nvSpPr>
        <p:spPr>
          <a:xfrm>
            <a:off x="0" y="-1544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Rotation Stage</a:t>
            </a:r>
          </a:p>
        </p:txBody>
      </p:sp>
    </p:spTree>
    <p:extLst>
      <p:ext uri="{BB962C8B-B14F-4D97-AF65-F5344CB8AC3E}">
        <p14:creationId xmlns:p14="http://schemas.microsoft.com/office/powerpoint/2010/main" val="3906689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356" y="834178"/>
            <a:ext cx="9204545" cy="2057579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endParaRPr lang="en-US" dirty="0"/>
          </a:p>
          <a:p>
            <a:pPr>
              <a:buFont typeface="Wingdings" pitchFamily="2" charset="2"/>
              <a:buChar char="§"/>
            </a:pPr>
            <a:r>
              <a:rPr lang="en-US" dirty="0"/>
              <a:t> Alignment tool for diffraction 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 Primary diagnostic: falling sphere viscosity measurements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400" dirty="0"/>
              <a:t>High speed </a:t>
            </a:r>
            <a:r>
              <a:rPr lang="en-US" sz="2400" dirty="0" err="1"/>
              <a:t>pco.dimax</a:t>
            </a:r>
            <a:r>
              <a:rPr lang="en-US" sz="2400" dirty="0"/>
              <a:t> camera from ANATOMIX beamline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	(</a:t>
            </a:r>
            <a:r>
              <a:rPr lang="en-US" sz="2400" dirty="0" err="1"/>
              <a:t>KHz</a:t>
            </a:r>
            <a:r>
              <a:rPr lang="en-US" sz="2400" dirty="0"/>
              <a:t> frame rate)</a:t>
            </a:r>
          </a:p>
          <a:p>
            <a:pPr lvl="1">
              <a:buFont typeface="Wingdings" pitchFamily="2" charset="2"/>
              <a:buChar char="§"/>
            </a:pPr>
            <a:endParaRPr lang="en-US" sz="2800" dirty="0"/>
          </a:p>
        </p:txBody>
      </p:sp>
      <p:pic>
        <p:nvPicPr>
          <p:cNvPr id="4" name="Yoneda_fal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4684" y="3306327"/>
            <a:ext cx="3173338" cy="3173338"/>
          </a:xfrm>
          <a:prstGeom prst="rect">
            <a:avLst/>
          </a:prstGeom>
        </p:spPr>
      </p:pic>
      <p:pic>
        <p:nvPicPr>
          <p:cNvPr id="5" name="Yoneda_fall_background_corrected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18127" y="3278699"/>
            <a:ext cx="3173338" cy="3173338"/>
          </a:xfrm>
          <a:prstGeom prst="rect">
            <a:avLst/>
          </a:prstGeom>
        </p:spPr>
      </p:pic>
      <p:sp>
        <p:nvSpPr>
          <p:cNvPr id="6" name="ZoneTexte 6"/>
          <p:cNvSpPr txBox="1"/>
          <p:nvPr/>
        </p:nvSpPr>
        <p:spPr>
          <a:xfrm>
            <a:off x="2893182" y="6058915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As </a:t>
            </a:r>
            <a:r>
              <a:rPr lang="fr-FR" dirty="0" err="1">
                <a:solidFill>
                  <a:srgbClr val="FF0000"/>
                </a:solidFill>
              </a:rPr>
              <a:t>measured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ZoneTexte 7"/>
          <p:cNvSpPr txBox="1"/>
          <p:nvPr/>
        </p:nvSpPr>
        <p:spPr>
          <a:xfrm>
            <a:off x="5794962" y="6058915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Background </a:t>
            </a:r>
            <a:r>
              <a:rPr lang="fr-FR" dirty="0" err="1">
                <a:solidFill>
                  <a:srgbClr val="FF0000"/>
                </a:solidFill>
              </a:rPr>
              <a:t>corrected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ZoneTexte 8"/>
          <p:cNvSpPr txBox="1"/>
          <p:nvPr/>
        </p:nvSpPr>
        <p:spPr>
          <a:xfrm>
            <a:off x="1119257" y="6421077"/>
            <a:ext cx="7480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A. </a:t>
            </a:r>
            <a:r>
              <a:rPr lang="fr-FR" sz="2400" dirty="0" err="1"/>
              <a:t>Yoneda</a:t>
            </a:r>
            <a:r>
              <a:rPr lang="fr-FR" sz="2400" dirty="0"/>
              <a:t>, </a:t>
            </a:r>
            <a:r>
              <a:rPr lang="fr-FR" sz="2400" dirty="0" err="1"/>
              <a:t>Okeyama</a:t>
            </a:r>
            <a:r>
              <a:rPr lang="fr-FR" sz="2400" dirty="0"/>
              <a:t> </a:t>
            </a:r>
            <a:r>
              <a:rPr lang="fr-FR" sz="2400" dirty="0" err="1"/>
              <a:t>University</a:t>
            </a:r>
            <a:r>
              <a:rPr lang="fr-FR" sz="2400" dirty="0"/>
              <a:t>, SOLEIL </a:t>
            </a:r>
            <a:r>
              <a:rPr lang="fr-FR" sz="2400" dirty="0" err="1"/>
              <a:t>proposal</a:t>
            </a:r>
            <a:r>
              <a:rPr lang="fr-FR" sz="2400" dirty="0"/>
              <a:t> 20160333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9526FF9-BB10-384F-A343-B27132DA0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14"/>
            <a:ext cx="7886700" cy="1325563"/>
          </a:xfrm>
        </p:spPr>
        <p:txBody>
          <a:bodyPr/>
          <a:lstStyle/>
          <a:p>
            <a:r>
              <a:rPr lang="en-US" dirty="0"/>
              <a:t>Radiography in Multi-Anvil Press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449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1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B91F23-4360-944F-A092-806B55C16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9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Paris-Edinburgh Press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8366830-437D-3846-BF57-7E89851B2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35" y="1383901"/>
            <a:ext cx="2217287" cy="4969239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85B73C1-EC3A-7541-BBA1-25A72CC8A2A4}"/>
              </a:ext>
            </a:extLst>
          </p:cNvPr>
          <p:cNvGrpSpPr/>
          <p:nvPr/>
        </p:nvGrpSpPr>
        <p:grpSpPr>
          <a:xfrm>
            <a:off x="4270938" y="1483503"/>
            <a:ext cx="4772434" cy="4770033"/>
            <a:chOff x="3951843" y="1152308"/>
            <a:chExt cx="4772434" cy="4770033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935A244-CD02-EE42-8E36-525AE8046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1843" y="1152308"/>
              <a:ext cx="4772434" cy="4435251"/>
            </a:xfrm>
            <a:prstGeom prst="rect">
              <a:avLst/>
            </a:prstGeom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278469FB-ADE0-F44B-AF3C-B8D363D0351C}"/>
                </a:ext>
              </a:extLst>
            </p:cNvPr>
            <p:cNvSpPr txBox="1"/>
            <p:nvPr/>
          </p:nvSpPr>
          <p:spPr>
            <a:xfrm>
              <a:off x="4794949" y="5583787"/>
              <a:ext cx="36887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>
                  <a:latin typeface="Avenir Roman" panose="02000503020000020003" pitchFamily="2" charset="0"/>
                </a:rPr>
                <a:t>Jouini</a:t>
              </a:r>
              <a:r>
                <a:rPr lang="fr-FR" sz="1600" dirty="0">
                  <a:latin typeface="Avenir Roman" panose="02000503020000020003" pitchFamily="2" charset="0"/>
                </a:rPr>
                <a:t> et al., J. </a:t>
              </a:r>
              <a:r>
                <a:rPr lang="fr-FR" sz="1600" dirty="0" err="1">
                  <a:latin typeface="Avenir Roman" panose="02000503020000020003" pitchFamily="2" charset="0"/>
                </a:rPr>
                <a:t>Superhard</a:t>
              </a:r>
              <a:r>
                <a:rPr lang="fr-FR" sz="1600" dirty="0">
                  <a:latin typeface="Avenir Roman" panose="02000503020000020003" pitchFamily="2" charset="0"/>
                </a:rPr>
                <a:t> Mater, 2016</a:t>
              </a:r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6BC97C1A-68D5-E546-9887-CC69B5EC90C6}"/>
              </a:ext>
            </a:extLst>
          </p:cNvPr>
          <p:cNvSpPr txBox="1"/>
          <p:nvPr/>
        </p:nvSpPr>
        <p:spPr>
          <a:xfrm>
            <a:off x="0" y="6394083"/>
            <a:ext cx="39937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Avenir Roman" panose="02000503020000020003" pitchFamily="2" charset="0"/>
              </a:rPr>
              <a:t>Klotz</a:t>
            </a:r>
            <a:r>
              <a:rPr lang="fr-FR" sz="1600" dirty="0">
                <a:latin typeface="Avenir Roman" panose="02000503020000020003" pitchFamily="2" charset="0"/>
              </a:rPr>
              <a:t> et al., </a:t>
            </a:r>
            <a:r>
              <a:rPr lang="fr-FR" sz="1600" dirty="0" err="1">
                <a:latin typeface="Avenir Roman" panose="02000503020000020003" pitchFamily="2" charset="0"/>
              </a:rPr>
              <a:t>Applied</a:t>
            </a:r>
            <a:r>
              <a:rPr lang="fr-FR" sz="1600" dirty="0">
                <a:latin typeface="Avenir Roman" panose="02000503020000020003" pitchFamily="2" charset="0"/>
              </a:rPr>
              <a:t> </a:t>
            </a:r>
            <a:r>
              <a:rPr lang="fr-FR" sz="1600" dirty="0" err="1">
                <a:latin typeface="Avenir Roman" panose="02000503020000020003" pitchFamily="2" charset="0"/>
              </a:rPr>
              <a:t>Physics</a:t>
            </a:r>
            <a:r>
              <a:rPr lang="fr-FR" sz="1600" dirty="0">
                <a:latin typeface="Avenir Roman" panose="02000503020000020003" pitchFamily="2" charset="0"/>
              </a:rPr>
              <a:t> </a:t>
            </a:r>
            <a:r>
              <a:rPr lang="fr-FR" sz="1600" dirty="0" err="1">
                <a:latin typeface="Avenir Roman" panose="02000503020000020003" pitchFamily="2" charset="0"/>
              </a:rPr>
              <a:t>Letters</a:t>
            </a:r>
            <a:r>
              <a:rPr lang="fr-FR" sz="1600" dirty="0">
                <a:latin typeface="Avenir Roman" panose="02000503020000020003" pitchFamily="2" charset="0"/>
              </a:rPr>
              <a:t>, 2005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3E90E38-19B5-3740-849D-ED348EDECE71}"/>
              </a:ext>
            </a:extLst>
          </p:cNvPr>
          <p:cNvSpPr/>
          <p:nvPr/>
        </p:nvSpPr>
        <p:spPr>
          <a:xfrm>
            <a:off x="1525996" y="5111646"/>
            <a:ext cx="359764" cy="34477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8577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15741" r="9584" b="12963"/>
          <a:stretch/>
        </p:blipFill>
        <p:spPr>
          <a:xfrm>
            <a:off x="3363620" y="1556983"/>
            <a:ext cx="5780380" cy="3759200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-88885" y="1454352"/>
            <a:ext cx="3173121" cy="4163850"/>
            <a:chOff x="357218" y="2492896"/>
            <a:chExt cx="2709778" cy="3555848"/>
          </a:xfrm>
        </p:grpSpPr>
        <p:grpSp>
          <p:nvGrpSpPr>
            <p:cNvPr id="7" name="Groupe 2"/>
            <p:cNvGrpSpPr/>
            <p:nvPr/>
          </p:nvGrpSpPr>
          <p:grpSpPr>
            <a:xfrm>
              <a:off x="357218" y="2699261"/>
              <a:ext cx="2709778" cy="3349483"/>
              <a:chOff x="3329191" y="2735241"/>
              <a:chExt cx="2709778" cy="3349483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9191" y="2735241"/>
                <a:ext cx="2686970" cy="30603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ZoneTexte 9"/>
              <p:cNvSpPr txBox="1"/>
              <p:nvPr/>
            </p:nvSpPr>
            <p:spPr>
              <a:xfrm>
                <a:off x="4372703" y="5795605"/>
                <a:ext cx="1666266" cy="2891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>
                    <a:latin typeface="Avenir Book" charset="0"/>
                    <a:ea typeface="Avenir Book" charset="0"/>
                    <a:cs typeface="Avenir Book" charset="0"/>
                  </a:rPr>
                  <a:t>Philippe </a:t>
                </a:r>
                <a:r>
                  <a:rPr lang="fr-FR" sz="1600" i="1" dirty="0">
                    <a:latin typeface="Avenir Book" charset="0"/>
                    <a:ea typeface="Avenir Book" charset="0"/>
                    <a:cs typeface="Avenir Book" charset="0"/>
                  </a:rPr>
                  <a:t>et al. </a:t>
                </a:r>
                <a:r>
                  <a:rPr lang="fr-FR" sz="1600" dirty="0">
                    <a:latin typeface="Avenir Book" charset="0"/>
                    <a:ea typeface="Avenir Book" charset="0"/>
                    <a:cs typeface="Avenir Book" charset="0"/>
                  </a:rPr>
                  <a:t>2016</a:t>
                </a:r>
              </a:p>
            </p:txBody>
          </p:sp>
        </p:grpSp>
        <p:sp>
          <p:nvSpPr>
            <p:cNvPr id="8" name="ZoneTexte 7"/>
            <p:cNvSpPr txBox="1"/>
            <p:nvPr/>
          </p:nvSpPr>
          <p:spPr>
            <a:xfrm>
              <a:off x="511388" y="2492896"/>
              <a:ext cx="966741" cy="315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latin typeface="Avenir Book" charset="0"/>
                  <a:ea typeface="Avenir Book" charset="0"/>
                  <a:cs typeface="Avenir Book" charset="0"/>
                </a:rPr>
                <a:t>RoToPEC</a:t>
              </a:r>
              <a:endParaRPr lang="fr-FR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7454900" y="524887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A. Clark et al.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242ECB2-D005-BA46-8F3E-2C6C987810D9}"/>
              </a:ext>
            </a:extLst>
          </p:cNvPr>
          <p:cNvSpPr txBox="1"/>
          <p:nvPr/>
        </p:nvSpPr>
        <p:spPr>
          <a:xfrm>
            <a:off x="233789" y="5917502"/>
            <a:ext cx="62596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ea typeface="Avenir Book" charset="0"/>
                <a:cs typeface="Avenir Book" charset="0"/>
              </a:rPr>
              <a:t>Pros : High </a:t>
            </a:r>
            <a:r>
              <a:rPr lang="fr-FR" sz="2400" dirty="0" err="1">
                <a:ea typeface="Avenir Book" charset="0"/>
                <a:cs typeface="Avenir Book" charset="0"/>
              </a:rPr>
              <a:t>quality</a:t>
            </a:r>
            <a:r>
              <a:rPr lang="fr-FR" sz="2400" dirty="0">
                <a:ea typeface="Avenir Book" charset="0"/>
                <a:cs typeface="Avenir Book" charset="0"/>
              </a:rPr>
              <a:t> images</a:t>
            </a:r>
          </a:p>
          <a:p>
            <a:r>
              <a:rPr lang="fr-FR" sz="2400" dirty="0">
                <a:ea typeface="Avenir Book" charset="0"/>
                <a:cs typeface="Avenir Book" charset="0"/>
              </a:rPr>
              <a:t>Cons: </a:t>
            </a:r>
            <a:r>
              <a:rPr lang="fr-FR" sz="2400" dirty="0" err="1">
                <a:ea typeface="Avenir Book" charset="0"/>
                <a:cs typeface="Avenir Book" charset="0"/>
              </a:rPr>
              <a:t>necessitates</a:t>
            </a:r>
            <a:r>
              <a:rPr lang="fr-FR" sz="2400" dirty="0">
                <a:ea typeface="Avenir Book" charset="0"/>
                <a:cs typeface="Avenir Book" charset="0"/>
              </a:rPr>
              <a:t> long acquisition time (20 min)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5C6A45D7-4B3B-244B-9284-02AC37AF6BC6}"/>
              </a:ext>
            </a:extLst>
          </p:cNvPr>
          <p:cNvSpPr txBox="1">
            <a:spLocks/>
          </p:cNvSpPr>
          <p:nvPr/>
        </p:nvSpPr>
        <p:spPr>
          <a:xfrm>
            <a:off x="0" y="17395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/>
              <a:t>Tomography Through Paris-Edinburgh Press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02015698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2760</TotalTime>
  <Words>1136</Words>
  <Application>Microsoft Macintosh PowerPoint</Application>
  <PresentationFormat>Affichage à l'écran (4:3)</PresentationFormat>
  <Paragraphs>238</Paragraphs>
  <Slides>28</Slides>
  <Notes>2</Notes>
  <HiddenSlides>0</HiddenSlides>
  <MMClips>4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7" baseType="lpstr">
      <vt:lpstr>MS Mincho</vt:lpstr>
      <vt:lpstr>Arial</vt:lpstr>
      <vt:lpstr>Avenir Book</vt:lpstr>
      <vt:lpstr>Avenir Roman</vt:lpstr>
      <vt:lpstr>Calibri</vt:lpstr>
      <vt:lpstr>Calibri Light</vt:lpstr>
      <vt:lpstr>Times New Roman</vt:lpstr>
      <vt:lpstr>Wingdings</vt:lpstr>
      <vt:lpstr>Thème Office</vt:lpstr>
      <vt:lpstr>High Speed X-ray Imaging at High Pressure and Temperature </vt:lpstr>
      <vt:lpstr>Présentation PowerPoint</vt:lpstr>
      <vt:lpstr>Psiché Beamline</vt:lpstr>
      <vt:lpstr>Présentation PowerPoint</vt:lpstr>
      <vt:lpstr>Tomography at Psiché </vt:lpstr>
      <vt:lpstr>Présentation PowerPoint</vt:lpstr>
      <vt:lpstr>Radiography in Multi-Anvil Press</vt:lpstr>
      <vt:lpstr>Paris-Edinburgh Press</vt:lpstr>
      <vt:lpstr>Présentation PowerPoint</vt:lpstr>
      <vt:lpstr>High-Speed Tomography at HPHT: ~10s</vt:lpstr>
      <vt:lpstr>High-Speed Tomography at HPHT</vt:lpstr>
      <vt:lpstr>Ex#1: Liquid Carbonate Percolation</vt:lpstr>
      <vt:lpstr>Ex#1 : Liquid Carbonate Percolation</vt:lpstr>
      <vt:lpstr>Présentation PowerPoint</vt:lpstr>
      <vt:lpstr>Ex#1 : Liquid Carbonate Percolation</vt:lpstr>
      <vt:lpstr>Modified PE Press: UToPEC &lt;10s</vt:lpstr>
      <vt:lpstr>Ex#2: In Situ Analyses of Microstructures in the α-γ-ϵ Fe Phase Transitions </vt:lpstr>
      <vt:lpstr>Ex#2: In Situ Analyses of Microstructures in the α-γ-ϵ Fe Phase Transitions </vt:lpstr>
      <vt:lpstr>Ex#2: Material &amp; Method</vt:lpstr>
      <vt:lpstr>Ex#2: α-γ Fe Phase Transition</vt:lpstr>
      <vt:lpstr>Ex#2: α-γ Fe Phase Transition </vt:lpstr>
      <vt:lpstr>Ex#2: γ- ϵ Fe Phase Transition </vt:lpstr>
      <vt:lpstr>Ex#2: α-ϵ Fe Phase Transition </vt:lpstr>
      <vt:lpstr>Ex#2: α-ϵ Fe Phase Transition </vt:lpstr>
      <vt:lpstr>Ex#2: α-ϵ Fe Phase Transition </vt:lpstr>
      <vt:lpstr>Présentation PowerPoint</vt:lpstr>
      <vt:lpstr>Conclusions</vt:lpstr>
      <vt:lpstr>Aknowledgments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Speed X-ray Imaging at High Pressures and Temperatures </dc:title>
  <dc:creator>Eglantine Boulard</dc:creator>
  <cp:lastModifiedBy>Eglantine Boulard</cp:lastModifiedBy>
  <cp:revision>78</cp:revision>
  <dcterms:created xsi:type="dcterms:W3CDTF">2018-09-23T22:42:21Z</dcterms:created>
  <dcterms:modified xsi:type="dcterms:W3CDTF">2018-09-28T20:47:15Z</dcterms:modified>
</cp:coreProperties>
</file>