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4" r:id="rId2"/>
    <p:sldMasterId id="2147483815" r:id="rId3"/>
    <p:sldMasterId id="2147483842" r:id="rId4"/>
    <p:sldMasterId id="2147483848" r:id="rId5"/>
    <p:sldMasterId id="2147483861" r:id="rId6"/>
  </p:sldMasterIdLst>
  <p:notesMasterIdLst>
    <p:notesMasterId r:id="rId31"/>
  </p:notesMasterIdLst>
  <p:handoutMasterIdLst>
    <p:handoutMasterId r:id="rId32"/>
  </p:handoutMasterIdLst>
  <p:sldIdLst>
    <p:sldId id="256" r:id="rId7"/>
    <p:sldId id="651" r:id="rId8"/>
    <p:sldId id="628" r:id="rId9"/>
    <p:sldId id="660" r:id="rId10"/>
    <p:sldId id="661" r:id="rId11"/>
    <p:sldId id="662" r:id="rId12"/>
    <p:sldId id="650" r:id="rId13"/>
    <p:sldId id="647" r:id="rId14"/>
    <p:sldId id="648" r:id="rId15"/>
    <p:sldId id="649" r:id="rId16"/>
    <p:sldId id="663" r:id="rId17"/>
    <p:sldId id="656" r:id="rId18"/>
    <p:sldId id="655" r:id="rId19"/>
    <p:sldId id="654" r:id="rId20"/>
    <p:sldId id="657" r:id="rId21"/>
    <p:sldId id="573" r:id="rId22"/>
    <p:sldId id="591" r:id="rId23"/>
    <p:sldId id="635" r:id="rId24"/>
    <p:sldId id="637" r:id="rId25"/>
    <p:sldId id="638" r:id="rId26"/>
    <p:sldId id="639" r:id="rId27"/>
    <p:sldId id="640" r:id="rId28"/>
    <p:sldId id="641" r:id="rId29"/>
    <p:sldId id="659" r:id="rId3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2892" autoAdjust="0"/>
  </p:normalViewPr>
  <p:slideViewPr>
    <p:cSldViewPr>
      <p:cViewPr varScale="1">
        <p:scale>
          <a:sx n="55" d="100"/>
          <a:sy n="55" d="100"/>
        </p:scale>
        <p:origin x="1492" y="28"/>
      </p:cViewPr>
      <p:guideLst>
        <p:guide orient="horz" pos="2160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39"/>
    </p:cViewPr>
  </p:sorterViewPr>
  <p:notesViewPr>
    <p:cSldViewPr>
      <p:cViewPr varScale="1">
        <p:scale>
          <a:sx n="74" d="100"/>
          <a:sy n="74" d="100"/>
        </p:scale>
        <p:origin x="2352" y="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4464"/>
            <a:ext cx="9753600" cy="5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8400" y="0"/>
            <a:ext cx="9753600" cy="16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83201" y="160020"/>
            <a:ext cx="2030307" cy="32004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80B18B65-4CBA-DB46-9D73-AD0C58E7BE22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12800" y="9041131"/>
            <a:ext cx="5852160" cy="24003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746241" y="9119474"/>
            <a:ext cx="567267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496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4C269693-4B73-3F4B-BE08-27CE2957F7EB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7" tIns="48324" rIns="96647" bIns="483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8017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59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6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99006-F82B-4BC1-AF36-B56808F9007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1160" y="706320"/>
            <a:ext cx="4647240" cy="34855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0920" y="4415400"/>
            <a:ext cx="5607720" cy="418284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05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24673-FC33-4EBF-AB0E-E99DF7B56AA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1160" y="706320"/>
            <a:ext cx="4647240" cy="34855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0920" y="4415400"/>
            <a:ext cx="5607720" cy="418284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49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5DE51-F5BA-4D90-9A9F-46BDF6F7F0C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81160" y="706320"/>
            <a:ext cx="4647240" cy="34855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0920" y="4415400"/>
            <a:ext cx="5607720" cy="418284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59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mtClean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10/21/16</a:t>
            </a: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mtClean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81065CF9-E96F-491D-9B58-008A366374FF}" type="slidenum">
              <a:rPr lang="en-US" altLang="en-US" smtClean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7</a:t>
            </a:fld>
            <a:endParaRPr lang="en-US" altLang="en-US" smtClean="0"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65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7316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2BAB5-74FC-471D-B3F0-21FFB6C23D5C}" type="slidenum">
              <a:rPr kumimoji="0" lang="da-DK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a-DK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409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“Grain” in quotes because one typically</a:t>
            </a:r>
            <a:r>
              <a:rPr lang="en-US" baseline="0" dirty="0" smtClean="0"/>
              <a:t> talks about grains as a domain with the same crystal lattice orientation. But if it has intragranular gradient or substructures then what is a grain?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C63EF-B6E4-4606-9933-5D77BE30CC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79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FF4EB0-FD15-4363-A557-139B57AA8C71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Advanced Photon Source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DB929E-13E3-4587-94E2-56EBCC806EE6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Advanced Photon Source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44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41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14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63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48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88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62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C79614-D614-4F9B-8FDE-8DD9A33BF51E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Advanced Photon Source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5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73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65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SECTION BREAK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8"/>
          <a:stretch/>
        </p:blipFill>
        <p:spPr>
          <a:xfrm>
            <a:off x="303528" y="6266119"/>
            <a:ext cx="2630611" cy="3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7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3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with box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THREE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CE2C77-F54D-494D-B48B-C9BC6AFEB673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Advanced Photon Source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top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bottom HORIZONTAL</a:t>
            </a:r>
            <a:br>
              <a:rPr lang="en-US" dirty="0" smtClean="0"/>
            </a:br>
            <a:r>
              <a:rPr lang="en-US" dirty="0" smtClean="0"/>
              <a:t>WITH CAPTIONS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01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THREE IMAGES –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four images, captions and bullets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9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four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graph, chart or table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below to add a chart, graph, or table.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5821651"/>
            <a:ext cx="3711039" cy="290392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3395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closing statement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8"/>
          <a:stretch/>
        </p:blipFill>
        <p:spPr>
          <a:xfrm>
            <a:off x="303528" y="6266119"/>
            <a:ext cx="2630611" cy="3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AND CONTENT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72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75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96FDD6-3F9D-4674-B02B-12E37D0FC9EE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Advanced Photon Source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Optional one line subhead, </a:t>
            </a:r>
            <a:r>
              <a:rPr lang="en-US" dirty="0" err="1" smtClean="0"/>
              <a:t>url</a:t>
            </a:r>
            <a:r>
              <a:rPr lang="en-US" dirty="0" smtClean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1241416"/>
            <a:ext cx="3876414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r>
              <a:rPr lang="en-US" sz="1400" b="1" baseline="0" dirty="0" smtClean="0">
                <a:solidFill>
                  <a:schemeClr val="bg1"/>
                </a:solidFill>
              </a:rPr>
              <a:t>WE START WITH YES.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B 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8"/>
          <a:stretch/>
        </p:blipFill>
        <p:spPr>
          <a:xfrm>
            <a:off x="303528" y="6266119"/>
            <a:ext cx="2630611" cy="3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4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 cover option c 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 smtClean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 smtClean="0">
                <a:solidFill>
                  <a:srgbClr val="000000"/>
                </a:solidFill>
              </a:rPr>
              <a:t>fACILITY</a:t>
            </a:r>
            <a:r>
              <a:rPr lang="en-US" sz="1000" b="0" cap="all" dirty="0" smtClean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 smtClean="0">
                <a:solidFill>
                  <a:srgbClr val="000000"/>
                </a:solidFill>
              </a:rPr>
              <a:t>www.anl.gov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</a:t>
            </a:r>
            <a:br>
              <a:rPr lang="en-US" dirty="0" smtClean="0"/>
            </a:br>
            <a:r>
              <a:rPr lang="en-US" dirty="0" smtClean="0"/>
              <a:t>Cover option D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 then right click image and “SEND IMAGE TO BACK”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Full-frame image layout  –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9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one image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TWO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8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Three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four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3368675" y="5772150"/>
            <a:ext cx="5399088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da-DK" sz="5500">
                <a:solidFill>
                  <a:srgbClr val="81A0C6"/>
                </a:solidFill>
                <a:latin typeface="AU Peto" pitchFamily="82" charset="0"/>
              </a:rPr>
              <a:t>TATION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3368675" y="5772150"/>
            <a:ext cx="5399088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r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da-DK" sz="5500">
                <a:solidFill>
                  <a:srgbClr val="FFFFFF"/>
                </a:solidFill>
                <a:latin typeface="AU Peto" pitchFamily="82" charset="0"/>
              </a:rPr>
              <a:t>pRÆSEN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775" y="764704"/>
            <a:ext cx="8421688" cy="949325"/>
          </a:xfrm>
        </p:spPr>
        <p:txBody>
          <a:bodyPr/>
          <a:lstStyle>
            <a:lvl1pPr>
              <a:lnSpc>
                <a:spcPts val="3600"/>
              </a:lnSpc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775" y="2082304"/>
            <a:ext cx="8421688" cy="334963"/>
          </a:xfrm>
        </p:spPr>
        <p:txBody>
          <a:bodyPr/>
          <a:lstStyle>
            <a:lvl1pPr marL="0" indent="0">
              <a:lnSpc>
                <a:spcPct val="97000"/>
              </a:lnSpc>
              <a:buFont typeface="AU Passata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</a:lstStyle>
          <a:p>
            <a:r>
              <a:rPr lang="en-GB" noProof="0" smtClean="0"/>
              <a:t>Click to edit Master subtitle style</a:t>
            </a:r>
            <a:endParaRPr lang="en-GB" noProof="0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7556500" y="358775"/>
            <a:ext cx="1223963" cy="71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da-DK" sz="3600" cap="all">
              <a:solidFill>
                <a:srgbClr val="000000"/>
              </a:solidFill>
            </a:endParaRPr>
          </a:p>
        </p:txBody>
      </p:sp>
      <p:grpSp>
        <p:nvGrpSpPr>
          <p:cNvPr id="3095" name="Group 23"/>
          <p:cNvGrpSpPr>
            <a:grpSpLocks noChangeAspect="1"/>
          </p:cNvGrpSpPr>
          <p:nvPr/>
        </p:nvGrpSpPr>
        <p:grpSpPr bwMode="auto">
          <a:xfrm>
            <a:off x="358775" y="358775"/>
            <a:ext cx="590550" cy="295275"/>
            <a:chOff x="454" y="227"/>
            <a:chExt cx="384" cy="192"/>
          </a:xfrm>
        </p:grpSpPr>
        <p:sp>
          <p:nvSpPr>
            <p:cNvPr id="3096" name="Freeform 24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/>
              <a:ahLst/>
              <a:cxnLst>
                <a:cxn ang="0">
                  <a:pos x="8139" y="416"/>
                </a:cxn>
                <a:cxn ang="0">
                  <a:pos x="8033" y="1019"/>
                </a:cxn>
                <a:cxn ang="0">
                  <a:pos x="7841" y="1587"/>
                </a:cxn>
                <a:cxn ang="0">
                  <a:pos x="7571" y="2114"/>
                </a:cxn>
                <a:cxn ang="0">
                  <a:pos x="7231" y="2594"/>
                </a:cxn>
                <a:cxn ang="0">
                  <a:pos x="6827" y="3019"/>
                </a:cxn>
                <a:cxn ang="0">
                  <a:pos x="6365" y="3382"/>
                </a:cxn>
                <a:cxn ang="0">
                  <a:pos x="5853" y="3677"/>
                </a:cxn>
                <a:cxn ang="0">
                  <a:pos x="5297" y="3896"/>
                </a:cxn>
                <a:cxn ang="0">
                  <a:pos x="4703" y="4033"/>
                </a:cxn>
                <a:cxn ang="0">
                  <a:pos x="4080" y="4080"/>
                </a:cxn>
                <a:cxn ang="0">
                  <a:pos x="3460" y="4033"/>
                </a:cxn>
                <a:cxn ang="0">
                  <a:pos x="2868" y="3896"/>
                </a:cxn>
                <a:cxn ang="0">
                  <a:pos x="2313" y="3677"/>
                </a:cxn>
                <a:cxn ang="0">
                  <a:pos x="1800" y="3382"/>
                </a:cxn>
                <a:cxn ang="0">
                  <a:pos x="1338" y="3019"/>
                </a:cxn>
                <a:cxn ang="0">
                  <a:pos x="933" y="2594"/>
                </a:cxn>
                <a:cxn ang="0">
                  <a:pos x="592" y="2114"/>
                </a:cxn>
                <a:cxn ang="0">
                  <a:pos x="321" y="1587"/>
                </a:cxn>
                <a:cxn ang="0">
                  <a:pos x="129" y="1019"/>
                </a:cxn>
                <a:cxn ang="0">
                  <a:pos x="21" y="416"/>
                </a:cxn>
                <a:cxn ang="0">
                  <a:pos x="2040" y="0"/>
                </a:cxn>
                <a:cxn ang="0">
                  <a:pos x="2064" y="309"/>
                </a:cxn>
                <a:cxn ang="0">
                  <a:pos x="2133" y="604"/>
                </a:cxn>
                <a:cxn ang="0">
                  <a:pos x="2243" y="881"/>
                </a:cxn>
                <a:cxn ang="0">
                  <a:pos x="2391" y="1137"/>
                </a:cxn>
                <a:cxn ang="0">
                  <a:pos x="2572" y="1369"/>
                </a:cxn>
                <a:cxn ang="0">
                  <a:pos x="2786" y="1572"/>
                </a:cxn>
                <a:cxn ang="0">
                  <a:pos x="3025" y="1743"/>
                </a:cxn>
                <a:cxn ang="0">
                  <a:pos x="3290" y="1879"/>
                </a:cxn>
                <a:cxn ang="0">
                  <a:pos x="3573" y="1976"/>
                </a:cxn>
                <a:cxn ang="0">
                  <a:pos x="3873" y="2030"/>
                </a:cxn>
                <a:cxn ang="0">
                  <a:pos x="4186" y="2037"/>
                </a:cxn>
                <a:cxn ang="0">
                  <a:pos x="4492" y="1998"/>
                </a:cxn>
                <a:cxn ang="0">
                  <a:pos x="4784" y="1916"/>
                </a:cxn>
                <a:cxn ang="0">
                  <a:pos x="5054" y="1792"/>
                </a:cxn>
                <a:cxn ang="0">
                  <a:pos x="5303" y="1632"/>
                </a:cxn>
                <a:cxn ang="0">
                  <a:pos x="5524" y="1439"/>
                </a:cxn>
                <a:cxn ang="0">
                  <a:pos x="5716" y="1217"/>
                </a:cxn>
                <a:cxn ang="0">
                  <a:pos x="5875" y="969"/>
                </a:cxn>
                <a:cxn ang="0">
                  <a:pos x="5997" y="699"/>
                </a:cxn>
                <a:cxn ang="0">
                  <a:pos x="6079" y="409"/>
                </a:cxn>
                <a:cxn ang="0">
                  <a:pos x="6118" y="104"/>
                </a:cxn>
              </a:cxnLst>
              <a:rect l="0" t="0" r="r" b="b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Font typeface="AU Passata" pitchFamily="34" charset="0"/>
                <a:buNone/>
              </a:pPr>
              <a:endParaRPr lang="da-DK" sz="3600" cap="all">
                <a:solidFill>
                  <a:srgbClr val="000000"/>
                </a:solidFill>
              </a:endParaRPr>
            </a:p>
          </p:txBody>
        </p:sp>
        <p:sp>
          <p:nvSpPr>
            <p:cNvPr id="3097" name="Freeform 25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/>
              <a:ahLst/>
              <a:cxnLst>
                <a:cxn ang="0">
                  <a:pos x="2878" y="8160"/>
                </a:cxn>
                <a:cxn ang="0">
                  <a:pos x="0" y="8160"/>
                </a:cxn>
                <a:cxn ang="0">
                  <a:pos x="8160" y="0"/>
                </a:cxn>
                <a:cxn ang="0">
                  <a:pos x="8160" y="2892"/>
                </a:cxn>
                <a:cxn ang="0">
                  <a:pos x="2878" y="8160"/>
                </a:cxn>
              </a:cxnLst>
              <a:rect l="0" t="0" r="r" b="b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Font typeface="AU Passata" pitchFamily="34" charset="0"/>
                <a:buNone/>
              </a:pPr>
              <a:endParaRPr lang="da-DK" sz="3600" cap="all">
                <a:solidFill>
                  <a:srgbClr val="000000"/>
                </a:solidFill>
              </a:endParaRPr>
            </a:p>
          </p:txBody>
        </p:sp>
      </p:grpSp>
      <p:sp>
        <p:nvSpPr>
          <p:cNvPr id="3107" name="bmkFld2Date"/>
          <p:cNvSpPr txBox="1">
            <a:spLocks noChangeArrowheads="1"/>
          </p:cNvSpPr>
          <p:nvPr/>
        </p:nvSpPr>
        <p:spPr bwMode="auto">
          <a:xfrm>
            <a:off x="7556500" y="554038"/>
            <a:ext cx="1223963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900" cap="all" dirty="0" smtClean="0">
                <a:solidFill>
                  <a:srgbClr val="FFFFFF"/>
                </a:solidFill>
              </a:rPr>
              <a:t>2014/03/25</a:t>
            </a:r>
            <a:endParaRPr lang="en-US" sz="900" cap="all" dirty="0">
              <a:solidFill>
                <a:srgbClr val="FFFFFF"/>
              </a:solidFill>
            </a:endParaRPr>
          </a:p>
        </p:txBody>
      </p:sp>
      <p:sp>
        <p:nvSpPr>
          <p:cNvPr id="3108" name="bmkFld2MainEntity"/>
          <p:cNvSpPr txBox="1">
            <a:spLocks noChangeArrowheads="1"/>
          </p:cNvSpPr>
          <p:nvPr/>
        </p:nvSpPr>
        <p:spPr bwMode="auto">
          <a:xfrm>
            <a:off x="1120775" y="187325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1100" cap="all" dirty="0" smtClean="0">
                <a:solidFill>
                  <a:srgbClr val="FFFFFF"/>
                </a:solidFill>
              </a:rPr>
              <a:t>Aarhus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1100" cap="all" dirty="0" smtClean="0">
                <a:solidFill>
                  <a:srgbClr val="FFFFFF"/>
                </a:solidFill>
              </a:rPr>
              <a:t>university</a:t>
            </a:r>
          </a:p>
        </p:txBody>
      </p:sp>
      <p:sp>
        <p:nvSpPr>
          <p:cNvPr id="3110" name="bmkFld2SubEntity"/>
          <p:cNvSpPr txBox="1">
            <a:spLocks noChangeArrowheads="1"/>
          </p:cNvSpPr>
          <p:nvPr/>
        </p:nvSpPr>
        <p:spPr bwMode="auto">
          <a:xfrm>
            <a:off x="1120775" y="723900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800" cap="all">
              <a:solidFill>
                <a:srgbClr val="FFFFFF"/>
              </a:solidFill>
            </a:endParaRPr>
          </a:p>
        </p:txBody>
      </p:sp>
      <p:sp>
        <p:nvSpPr>
          <p:cNvPr id="14" name="Line 13"/>
          <p:cNvSpPr>
            <a:spLocks noChangeShapeType="1"/>
          </p:cNvSpPr>
          <p:nvPr userDrawn="1"/>
        </p:nvSpPr>
        <p:spPr bwMode="auto">
          <a:xfrm>
            <a:off x="358775" y="1920304"/>
            <a:ext cx="1403350" cy="0"/>
          </a:xfrm>
          <a:prstGeom prst="line">
            <a:avLst/>
          </a:prstGeom>
          <a:noFill/>
          <a:ln w="1778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da-DK" sz="360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44" y="294051"/>
            <a:ext cx="97714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2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E46047-C832-41F6-B08A-06588AFB1F28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Advanced Photon Source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764704"/>
            <a:ext cx="8421688" cy="949325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800"/>
            </a:lvl3pPr>
            <a:lvl4pPr>
              <a:lnSpc>
                <a:spcPct val="110000"/>
              </a:lnSpc>
              <a:defRPr sz="1800"/>
            </a:lvl4pPr>
            <a:lvl5pPr>
              <a:lnSpc>
                <a:spcPct val="110000"/>
              </a:lnSpc>
              <a:defRPr sz="1800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778A20-C4FB-4A5D-BA56-B6F7BCAF0113}" type="slidenum">
              <a:rPr lang="da-DK">
                <a:solidFill>
                  <a:srgbClr val="03428E"/>
                </a:solidFill>
              </a:rPr>
              <a:pPr/>
              <a:t>‹#›</a:t>
            </a:fld>
            <a:endParaRPr lang="da-DK">
              <a:solidFill>
                <a:srgbClr val="03428E"/>
              </a:solidFill>
            </a:endParaRPr>
          </a:p>
        </p:txBody>
      </p:sp>
      <p:sp>
        <p:nvSpPr>
          <p:cNvPr id="5" name="Line 13"/>
          <p:cNvSpPr>
            <a:spLocks noChangeShapeType="1"/>
          </p:cNvSpPr>
          <p:nvPr userDrawn="1"/>
        </p:nvSpPr>
        <p:spPr bwMode="auto">
          <a:xfrm>
            <a:off x="358775" y="1920304"/>
            <a:ext cx="1403350" cy="0"/>
          </a:xfrm>
          <a:prstGeom prst="line">
            <a:avLst/>
          </a:prstGeom>
          <a:noFill/>
          <a:ln w="1778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da-DK" sz="3600">
              <a:solidFill>
                <a:srgbClr val="000000"/>
              </a:solidFill>
            </a:endParaRPr>
          </a:p>
        </p:txBody>
      </p:sp>
      <p:sp>
        <p:nvSpPr>
          <p:cNvPr id="6" name="bmkFld2PresentationTitle"/>
          <p:cNvSpPr txBox="1">
            <a:spLocks noChangeArrowheads="1"/>
          </p:cNvSpPr>
          <p:nvPr userDrawn="1"/>
        </p:nvSpPr>
        <p:spPr bwMode="auto">
          <a:xfrm>
            <a:off x="4767263" y="554038"/>
            <a:ext cx="2609850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900" cap="all" dirty="0">
              <a:solidFill>
                <a:srgbClr val="03428E"/>
              </a:solidFill>
            </a:endParaRPr>
          </a:p>
        </p:txBody>
      </p:sp>
      <p:sp>
        <p:nvSpPr>
          <p:cNvPr id="7" name="bmkFld2AuthorName"/>
          <p:cNvSpPr txBox="1">
            <a:spLocks noChangeArrowheads="1"/>
          </p:cNvSpPr>
          <p:nvPr userDrawn="1"/>
        </p:nvSpPr>
        <p:spPr bwMode="auto">
          <a:xfrm>
            <a:off x="4767263" y="682625"/>
            <a:ext cx="2609850" cy="14446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900" cap="all" dirty="0">
              <a:solidFill>
                <a:srgbClr val="03428E"/>
              </a:solidFill>
            </a:endParaRPr>
          </a:p>
        </p:txBody>
      </p:sp>
      <p:sp>
        <p:nvSpPr>
          <p:cNvPr id="8" name="bmkFld2AuthorTitle"/>
          <p:cNvSpPr txBox="1">
            <a:spLocks noChangeArrowheads="1"/>
          </p:cNvSpPr>
          <p:nvPr userDrawn="1"/>
        </p:nvSpPr>
        <p:spPr bwMode="auto">
          <a:xfrm>
            <a:off x="4767263" y="811213"/>
            <a:ext cx="2609850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900" cap="all" dirty="0">
              <a:solidFill>
                <a:srgbClr val="03428E"/>
              </a:solidFill>
            </a:endParaRPr>
          </a:p>
        </p:txBody>
      </p:sp>
      <p:sp>
        <p:nvSpPr>
          <p:cNvPr id="11" name="bmkFld3SubEntity"/>
          <p:cNvSpPr txBox="1">
            <a:spLocks noChangeArrowheads="1"/>
          </p:cNvSpPr>
          <p:nvPr userDrawn="1"/>
        </p:nvSpPr>
        <p:spPr bwMode="auto">
          <a:xfrm>
            <a:off x="1120775" y="723900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800" cap="all">
              <a:solidFill>
                <a:srgbClr val="03428E"/>
              </a:solidFill>
            </a:endParaRPr>
          </a:p>
        </p:txBody>
      </p:sp>
      <p:sp>
        <p:nvSpPr>
          <p:cNvPr id="12" name="bmkFld3MainEntity"/>
          <p:cNvSpPr txBox="1">
            <a:spLocks noChangeArrowheads="1"/>
          </p:cNvSpPr>
          <p:nvPr userDrawn="1"/>
        </p:nvSpPr>
        <p:spPr bwMode="auto">
          <a:xfrm>
            <a:off x="1120775" y="187325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1100" cap="all" dirty="0" smtClean="0">
                <a:solidFill>
                  <a:srgbClr val="03428E"/>
                </a:solidFill>
              </a:rPr>
              <a:t>Aarhus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1100" cap="all" dirty="0" smtClean="0">
                <a:solidFill>
                  <a:srgbClr val="03428E"/>
                </a:solidFill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425963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764704"/>
            <a:ext cx="8421688" cy="949325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2937600"/>
            <a:ext cx="4133850" cy="3240000"/>
          </a:xfrm>
        </p:spPr>
        <p:txBody>
          <a:bodyPr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800"/>
            </a:lvl3pPr>
            <a:lvl4pPr>
              <a:lnSpc>
                <a:spcPct val="110000"/>
              </a:lnSpc>
              <a:defRPr sz="1800"/>
            </a:lvl4pPr>
            <a:lvl5pPr>
              <a:lnSpc>
                <a:spcPct val="11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2937600"/>
            <a:ext cx="4135438" cy="3240000"/>
          </a:xfrm>
        </p:spPr>
        <p:txBody>
          <a:bodyPr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800"/>
            </a:lvl3pPr>
            <a:lvl4pPr>
              <a:lnSpc>
                <a:spcPct val="110000"/>
              </a:lnSpc>
              <a:defRPr sz="1800"/>
            </a:lvl4pPr>
            <a:lvl5pPr>
              <a:lnSpc>
                <a:spcPct val="11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F7DBBA-2010-4765-A612-F54F7AD4A3C6}" type="slidenum">
              <a:rPr lang="da-DK">
                <a:solidFill>
                  <a:srgbClr val="03428E"/>
                </a:solidFill>
              </a:rPr>
              <a:pPr/>
              <a:t>‹#›</a:t>
            </a:fld>
            <a:endParaRPr lang="da-DK">
              <a:solidFill>
                <a:srgbClr val="03428E"/>
              </a:solidFill>
            </a:endParaRPr>
          </a:p>
        </p:txBody>
      </p:sp>
      <p:sp>
        <p:nvSpPr>
          <p:cNvPr id="13" name="bmkFld3PresentationTitle"/>
          <p:cNvSpPr txBox="1">
            <a:spLocks noChangeArrowheads="1"/>
          </p:cNvSpPr>
          <p:nvPr userDrawn="1"/>
        </p:nvSpPr>
        <p:spPr bwMode="auto">
          <a:xfrm>
            <a:off x="4767263" y="554038"/>
            <a:ext cx="2609850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900" cap="all" dirty="0">
              <a:solidFill>
                <a:srgbClr val="03428E"/>
              </a:solidFill>
            </a:endParaRPr>
          </a:p>
        </p:txBody>
      </p:sp>
      <p:sp>
        <p:nvSpPr>
          <p:cNvPr id="14" name="bmkFld3AuthorName"/>
          <p:cNvSpPr txBox="1">
            <a:spLocks noChangeArrowheads="1"/>
          </p:cNvSpPr>
          <p:nvPr userDrawn="1"/>
        </p:nvSpPr>
        <p:spPr bwMode="auto">
          <a:xfrm>
            <a:off x="4767263" y="682625"/>
            <a:ext cx="2609850" cy="14446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900" cap="all" dirty="0">
              <a:solidFill>
                <a:srgbClr val="03428E"/>
              </a:solidFill>
            </a:endParaRPr>
          </a:p>
        </p:txBody>
      </p:sp>
      <p:sp>
        <p:nvSpPr>
          <p:cNvPr id="15" name="bmkFld3AuthorTitle"/>
          <p:cNvSpPr txBox="1">
            <a:spLocks noChangeArrowheads="1"/>
          </p:cNvSpPr>
          <p:nvPr userDrawn="1"/>
        </p:nvSpPr>
        <p:spPr bwMode="auto">
          <a:xfrm>
            <a:off x="4767263" y="811213"/>
            <a:ext cx="2609850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900" cap="all" dirty="0">
              <a:solidFill>
                <a:srgbClr val="03428E"/>
              </a:solidFill>
            </a:endParaRPr>
          </a:p>
        </p:txBody>
      </p:sp>
      <p:sp>
        <p:nvSpPr>
          <p:cNvPr id="18" name="bmkFld4SubEntity"/>
          <p:cNvSpPr txBox="1">
            <a:spLocks noChangeArrowheads="1"/>
          </p:cNvSpPr>
          <p:nvPr userDrawn="1"/>
        </p:nvSpPr>
        <p:spPr bwMode="auto">
          <a:xfrm>
            <a:off x="1120775" y="723900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800" cap="all">
              <a:solidFill>
                <a:srgbClr val="03428E"/>
              </a:solidFill>
            </a:endParaRPr>
          </a:p>
        </p:txBody>
      </p:sp>
      <p:sp>
        <p:nvSpPr>
          <p:cNvPr id="19" name="bmkFld4MainEntity"/>
          <p:cNvSpPr txBox="1">
            <a:spLocks noChangeArrowheads="1"/>
          </p:cNvSpPr>
          <p:nvPr userDrawn="1"/>
        </p:nvSpPr>
        <p:spPr bwMode="auto">
          <a:xfrm>
            <a:off x="1120775" y="187325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1100" cap="all" dirty="0" smtClean="0">
                <a:solidFill>
                  <a:srgbClr val="03428E"/>
                </a:solidFill>
              </a:rPr>
              <a:t>Aarhus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1100" cap="all" dirty="0" smtClean="0">
                <a:solidFill>
                  <a:srgbClr val="03428E"/>
                </a:solidFill>
              </a:rPr>
              <a:t>university</a:t>
            </a:r>
          </a:p>
        </p:txBody>
      </p:sp>
      <p:sp>
        <p:nvSpPr>
          <p:cNvPr id="17" name="Line 13"/>
          <p:cNvSpPr>
            <a:spLocks noChangeShapeType="1"/>
          </p:cNvSpPr>
          <p:nvPr userDrawn="1"/>
        </p:nvSpPr>
        <p:spPr bwMode="auto">
          <a:xfrm>
            <a:off x="358775" y="1920304"/>
            <a:ext cx="1403350" cy="0"/>
          </a:xfrm>
          <a:prstGeom prst="line">
            <a:avLst/>
          </a:prstGeom>
          <a:noFill/>
          <a:ln w="1778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da-DK" sz="3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18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764704"/>
            <a:ext cx="8421688" cy="949325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AF94A8-4A13-44AB-B4C1-526BECB1EFCA}" type="slidenum">
              <a:rPr lang="da-DK">
                <a:solidFill>
                  <a:srgbClr val="03428E"/>
                </a:solidFill>
              </a:rPr>
              <a:pPr/>
              <a:t>‹#›</a:t>
            </a:fld>
            <a:endParaRPr lang="da-DK">
              <a:solidFill>
                <a:srgbClr val="03428E"/>
              </a:solidFill>
            </a:endParaRPr>
          </a:p>
        </p:txBody>
      </p:sp>
      <p:sp>
        <p:nvSpPr>
          <p:cNvPr id="5" name="bmkFld4PresentationTitle"/>
          <p:cNvSpPr txBox="1">
            <a:spLocks noChangeArrowheads="1"/>
          </p:cNvSpPr>
          <p:nvPr userDrawn="1"/>
        </p:nvSpPr>
        <p:spPr bwMode="auto">
          <a:xfrm>
            <a:off x="4767263" y="554038"/>
            <a:ext cx="2609850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900" cap="all" dirty="0">
              <a:solidFill>
                <a:srgbClr val="03428E"/>
              </a:solidFill>
            </a:endParaRPr>
          </a:p>
        </p:txBody>
      </p:sp>
      <p:sp>
        <p:nvSpPr>
          <p:cNvPr id="6" name="bmkFld4AuthorName"/>
          <p:cNvSpPr txBox="1">
            <a:spLocks noChangeArrowheads="1"/>
          </p:cNvSpPr>
          <p:nvPr userDrawn="1"/>
        </p:nvSpPr>
        <p:spPr bwMode="auto">
          <a:xfrm>
            <a:off x="4767263" y="682625"/>
            <a:ext cx="2609850" cy="14446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900" cap="all" dirty="0">
              <a:solidFill>
                <a:srgbClr val="03428E"/>
              </a:solidFill>
            </a:endParaRPr>
          </a:p>
        </p:txBody>
      </p:sp>
      <p:sp>
        <p:nvSpPr>
          <p:cNvPr id="7" name="bmkFld4AuthorTitle"/>
          <p:cNvSpPr txBox="1">
            <a:spLocks noChangeArrowheads="1"/>
          </p:cNvSpPr>
          <p:nvPr userDrawn="1"/>
        </p:nvSpPr>
        <p:spPr bwMode="auto">
          <a:xfrm>
            <a:off x="4767263" y="811213"/>
            <a:ext cx="2609850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900" cap="all" dirty="0">
              <a:solidFill>
                <a:srgbClr val="03428E"/>
              </a:solidFill>
            </a:endParaRPr>
          </a:p>
        </p:txBody>
      </p:sp>
      <p:sp>
        <p:nvSpPr>
          <p:cNvPr id="10" name="bmkFld5SubEntity"/>
          <p:cNvSpPr txBox="1">
            <a:spLocks noChangeArrowheads="1"/>
          </p:cNvSpPr>
          <p:nvPr userDrawn="1"/>
        </p:nvSpPr>
        <p:spPr bwMode="auto">
          <a:xfrm>
            <a:off x="1120775" y="723900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800" cap="all">
              <a:solidFill>
                <a:srgbClr val="03428E"/>
              </a:solidFill>
            </a:endParaRPr>
          </a:p>
        </p:txBody>
      </p:sp>
      <p:sp>
        <p:nvSpPr>
          <p:cNvPr id="12" name="bmkFld5MainEntity"/>
          <p:cNvSpPr txBox="1">
            <a:spLocks noChangeArrowheads="1"/>
          </p:cNvSpPr>
          <p:nvPr userDrawn="1"/>
        </p:nvSpPr>
        <p:spPr bwMode="auto">
          <a:xfrm>
            <a:off x="1120775" y="187325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1100" cap="all" dirty="0" smtClean="0">
                <a:solidFill>
                  <a:srgbClr val="03428E"/>
                </a:solidFill>
              </a:rPr>
              <a:t>Aarhus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1100" cap="all" dirty="0" smtClean="0">
                <a:solidFill>
                  <a:srgbClr val="03428E"/>
                </a:solidFill>
              </a:rPr>
              <a:t>university</a:t>
            </a:r>
          </a:p>
        </p:txBody>
      </p:sp>
      <p:sp>
        <p:nvSpPr>
          <p:cNvPr id="11" name="Line 13"/>
          <p:cNvSpPr>
            <a:spLocks noChangeShapeType="1"/>
          </p:cNvSpPr>
          <p:nvPr userDrawn="1"/>
        </p:nvSpPr>
        <p:spPr bwMode="auto">
          <a:xfrm>
            <a:off x="358775" y="1920304"/>
            <a:ext cx="1403350" cy="0"/>
          </a:xfrm>
          <a:prstGeom prst="line">
            <a:avLst/>
          </a:prstGeom>
          <a:noFill/>
          <a:ln w="1778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da-DK" sz="3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120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3FF094-20C4-403D-864D-9E59AE1A2C16}" type="slidenum">
              <a:rPr lang="da-DK">
                <a:solidFill>
                  <a:srgbClr val="03428E"/>
                </a:solidFill>
              </a:rPr>
              <a:pPr/>
              <a:t>‹#›</a:t>
            </a:fld>
            <a:endParaRPr lang="da-DK">
              <a:solidFill>
                <a:srgbClr val="03428E"/>
              </a:solidFill>
            </a:endParaRPr>
          </a:p>
        </p:txBody>
      </p:sp>
      <p:sp>
        <p:nvSpPr>
          <p:cNvPr id="8" name="bmkFld5SubEntity"/>
          <p:cNvSpPr txBox="1">
            <a:spLocks noChangeArrowheads="1"/>
          </p:cNvSpPr>
          <p:nvPr userDrawn="1"/>
        </p:nvSpPr>
        <p:spPr bwMode="auto">
          <a:xfrm>
            <a:off x="1120775" y="723900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800" cap="all">
              <a:solidFill>
                <a:srgbClr val="03428E"/>
              </a:solidFill>
            </a:endParaRP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en-US" sz="800" cap="all">
              <a:solidFill>
                <a:srgbClr val="03428E"/>
              </a:solidFill>
            </a:endParaRPr>
          </a:p>
        </p:txBody>
      </p:sp>
      <p:sp>
        <p:nvSpPr>
          <p:cNvPr id="9" name="bmkFld6MainEntity"/>
          <p:cNvSpPr txBox="1">
            <a:spLocks noChangeArrowheads="1"/>
          </p:cNvSpPr>
          <p:nvPr userDrawn="1"/>
        </p:nvSpPr>
        <p:spPr bwMode="auto">
          <a:xfrm>
            <a:off x="1120775" y="187325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1100" cap="all" dirty="0" smtClean="0">
                <a:solidFill>
                  <a:srgbClr val="03428E"/>
                </a:solidFill>
              </a:rPr>
              <a:t>Aarhus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1100" cap="all" dirty="0" smtClean="0">
                <a:solidFill>
                  <a:srgbClr val="03428E"/>
                </a:solidFill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3665668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5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70" y="6456370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15216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6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7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6878" indent="0">
              <a:buNone/>
              <a:defRPr sz="1800"/>
            </a:lvl2pPr>
            <a:lvl3pPr marL="913763" indent="0">
              <a:buNone/>
              <a:defRPr sz="1600"/>
            </a:lvl3pPr>
            <a:lvl4pPr marL="1370641" indent="0">
              <a:buNone/>
              <a:defRPr sz="1400"/>
            </a:lvl4pPr>
            <a:lvl5pPr marL="1827519" indent="0">
              <a:buNone/>
              <a:defRPr sz="1400"/>
            </a:lvl5pPr>
            <a:lvl6pPr marL="2284399" indent="0">
              <a:buNone/>
              <a:defRPr sz="1400"/>
            </a:lvl6pPr>
            <a:lvl7pPr marL="2741282" indent="0">
              <a:buNone/>
              <a:defRPr sz="1400"/>
            </a:lvl7pPr>
            <a:lvl8pPr marL="3198160" indent="0">
              <a:buNone/>
              <a:defRPr sz="1400"/>
            </a:lvl8pPr>
            <a:lvl9pPr marL="365503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CE2C77-F54D-494D-B48B-C9BC6AFEB673}" type="datetime1">
              <a:rPr lang="en-US" smtClean="0">
                <a:solidFill>
                  <a:srgbClr val="616161"/>
                </a:solidFill>
              </a:rPr>
              <a:pPr/>
              <a:t>9/27/2018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Advanced Photon Source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762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96FDD6-3F9D-4674-B02B-12E37D0FC9EE}" type="datetime1">
              <a:rPr lang="en-US" smtClean="0">
                <a:solidFill>
                  <a:srgbClr val="616161"/>
                </a:solidFill>
              </a:rPr>
              <a:pPr/>
              <a:t>9/27/2018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Advanced Photon Source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312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6878" indent="0">
              <a:buNone/>
              <a:defRPr sz="2000" b="1"/>
            </a:lvl2pPr>
            <a:lvl3pPr marL="913763" indent="0">
              <a:buNone/>
              <a:defRPr sz="1800" b="1"/>
            </a:lvl3pPr>
            <a:lvl4pPr marL="1370641" indent="0">
              <a:buNone/>
              <a:defRPr sz="1600" b="1"/>
            </a:lvl4pPr>
            <a:lvl5pPr marL="1827519" indent="0">
              <a:buNone/>
              <a:defRPr sz="1600" b="1"/>
            </a:lvl5pPr>
            <a:lvl6pPr marL="2284399" indent="0">
              <a:buNone/>
              <a:defRPr sz="1600" b="1"/>
            </a:lvl6pPr>
            <a:lvl7pPr marL="2741282" indent="0">
              <a:buNone/>
              <a:defRPr sz="1600" b="1"/>
            </a:lvl7pPr>
            <a:lvl8pPr marL="3198160" indent="0">
              <a:buNone/>
              <a:defRPr sz="1600" b="1"/>
            </a:lvl8pPr>
            <a:lvl9pPr marL="36550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6878" indent="0">
              <a:buNone/>
              <a:defRPr sz="2000" b="1"/>
            </a:lvl2pPr>
            <a:lvl3pPr marL="913763" indent="0">
              <a:buNone/>
              <a:defRPr sz="1800" b="1"/>
            </a:lvl3pPr>
            <a:lvl4pPr marL="1370641" indent="0">
              <a:buNone/>
              <a:defRPr sz="1600" b="1"/>
            </a:lvl4pPr>
            <a:lvl5pPr marL="1827519" indent="0">
              <a:buNone/>
              <a:defRPr sz="1600" b="1"/>
            </a:lvl5pPr>
            <a:lvl6pPr marL="2284399" indent="0">
              <a:buNone/>
              <a:defRPr sz="1600" b="1"/>
            </a:lvl6pPr>
            <a:lvl7pPr marL="2741282" indent="0">
              <a:buNone/>
              <a:defRPr sz="1600" b="1"/>
            </a:lvl7pPr>
            <a:lvl8pPr marL="3198160" indent="0">
              <a:buNone/>
              <a:defRPr sz="1600" b="1"/>
            </a:lvl8pPr>
            <a:lvl9pPr marL="36550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E46047-C832-41F6-B08A-06588AFB1F28}" type="datetime1">
              <a:rPr lang="en-US" smtClean="0">
                <a:solidFill>
                  <a:srgbClr val="616161"/>
                </a:solidFill>
              </a:rPr>
              <a:pPr/>
              <a:t>9/27/2018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Advanced Photon Source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25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3A4F2C-B254-478D-AE8E-346AEEA42EF2}" type="datetime1">
              <a:rPr lang="en-US" smtClean="0">
                <a:solidFill>
                  <a:srgbClr val="616161"/>
                </a:solidFill>
              </a:rPr>
              <a:pPr/>
              <a:t>9/27/2018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Advanced Photon Source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4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3A4F2C-B254-478D-AE8E-346AEEA42EF2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Advanced Photon Source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38B7E0-87BE-4388-9EA8-FB83233028DC}" type="datetime1">
              <a:rPr lang="en-US" smtClean="0">
                <a:solidFill>
                  <a:srgbClr val="616161"/>
                </a:solidFill>
              </a:rPr>
              <a:pPr/>
              <a:t>9/27/2018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Advanced Photon Source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74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6878" indent="0">
              <a:buNone/>
              <a:defRPr sz="1200"/>
            </a:lvl2pPr>
            <a:lvl3pPr marL="913763" indent="0">
              <a:buNone/>
              <a:defRPr sz="1000"/>
            </a:lvl3pPr>
            <a:lvl4pPr marL="1370641" indent="0">
              <a:buNone/>
              <a:defRPr sz="900"/>
            </a:lvl4pPr>
            <a:lvl5pPr marL="1827519" indent="0">
              <a:buNone/>
              <a:defRPr sz="900"/>
            </a:lvl5pPr>
            <a:lvl6pPr marL="2284399" indent="0">
              <a:buNone/>
              <a:defRPr sz="900"/>
            </a:lvl6pPr>
            <a:lvl7pPr marL="2741282" indent="0">
              <a:buNone/>
              <a:defRPr sz="900"/>
            </a:lvl7pPr>
            <a:lvl8pPr marL="3198160" indent="0">
              <a:buNone/>
              <a:defRPr sz="900"/>
            </a:lvl8pPr>
            <a:lvl9pPr marL="365503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6CA285-D494-41CA-9ADE-BBC55CE479E4}" type="datetime1">
              <a:rPr lang="en-US" smtClean="0">
                <a:solidFill>
                  <a:srgbClr val="616161"/>
                </a:solidFill>
              </a:rPr>
              <a:pPr/>
              <a:t>9/27/2018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Advanced Photon Source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851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78" indent="0">
              <a:buNone/>
              <a:defRPr sz="2800"/>
            </a:lvl2pPr>
            <a:lvl3pPr marL="913763" indent="0">
              <a:buNone/>
              <a:defRPr sz="2400"/>
            </a:lvl3pPr>
            <a:lvl4pPr marL="1370641" indent="0">
              <a:buNone/>
              <a:defRPr sz="2000"/>
            </a:lvl4pPr>
            <a:lvl5pPr marL="1827519" indent="0">
              <a:buNone/>
              <a:defRPr sz="2000"/>
            </a:lvl5pPr>
            <a:lvl6pPr marL="2284399" indent="0">
              <a:buNone/>
              <a:defRPr sz="2000"/>
            </a:lvl6pPr>
            <a:lvl7pPr marL="2741282" indent="0">
              <a:buNone/>
              <a:defRPr sz="2000"/>
            </a:lvl7pPr>
            <a:lvl8pPr marL="3198160" indent="0">
              <a:buNone/>
              <a:defRPr sz="2000"/>
            </a:lvl8pPr>
            <a:lvl9pPr marL="365503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6878" indent="0">
              <a:buNone/>
              <a:defRPr sz="1200"/>
            </a:lvl2pPr>
            <a:lvl3pPr marL="913763" indent="0">
              <a:buNone/>
              <a:defRPr sz="1000"/>
            </a:lvl3pPr>
            <a:lvl4pPr marL="1370641" indent="0">
              <a:buNone/>
              <a:defRPr sz="900"/>
            </a:lvl4pPr>
            <a:lvl5pPr marL="1827519" indent="0">
              <a:buNone/>
              <a:defRPr sz="900"/>
            </a:lvl5pPr>
            <a:lvl6pPr marL="2284399" indent="0">
              <a:buNone/>
              <a:defRPr sz="900"/>
            </a:lvl6pPr>
            <a:lvl7pPr marL="2741282" indent="0">
              <a:buNone/>
              <a:defRPr sz="900"/>
            </a:lvl7pPr>
            <a:lvl8pPr marL="3198160" indent="0">
              <a:buNone/>
              <a:defRPr sz="900"/>
            </a:lvl8pPr>
            <a:lvl9pPr marL="365503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3CE2EB-03CE-4CEE-851A-D9C89D26905A}" type="datetime1">
              <a:rPr lang="en-US" smtClean="0">
                <a:solidFill>
                  <a:srgbClr val="616161"/>
                </a:solidFill>
              </a:rPr>
              <a:pPr/>
              <a:t>9/27/2018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Advanced Photon Source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870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FF4EB0-FD15-4363-A557-139B57AA8C71}" type="datetime1">
              <a:rPr lang="en-US" smtClean="0">
                <a:solidFill>
                  <a:srgbClr val="616161"/>
                </a:solidFill>
              </a:rPr>
              <a:pPr/>
              <a:t>9/27/2018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Advanced Photon Source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088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DB929E-13E3-4587-94E2-56EBCC806EE6}" type="datetime1">
              <a:rPr lang="en-US" smtClean="0">
                <a:solidFill>
                  <a:srgbClr val="616161"/>
                </a:solidFill>
              </a:rPr>
              <a:pPr/>
              <a:t>9/27/2018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Advanced Photon Source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654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7232" y="6307138"/>
            <a:ext cx="7724775" cy="246062"/>
          </a:xfrm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  <a:p>
            <a:pPr>
              <a:defRPr/>
            </a:pPr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4ABE0D-169D-4B97-B0B0-C8F800DEC43A}" type="slidenum">
              <a:rPr lang="en-US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481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3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8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08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0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38B7E0-87BE-4388-9EA8-FB83233028DC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Advanced Photon Source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1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26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35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02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9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8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6CA285-D494-41CA-9ADE-BBC55CE479E4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Advanced Photon Source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3CE2EB-03CE-4CEE-851A-D9C89D26905A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Advanced Photon Source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C8C990BC-F05B-4CD1-B476-408EE8B0E98E}" type="datetime1">
              <a:rPr lang="en-US" smtClean="0"/>
              <a:pPr/>
              <a:t>9/27/2018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Advanced Photon Source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6E849-33CB-4F84-8673-984D3F8013C3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02A0B-71D8-41FA-93FA-A251F4906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1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Headline in all caps </a:t>
            </a:r>
            <a:r>
              <a:rPr lang="en-US" dirty="0" err="1" smtClean="0"/>
              <a:t>28pt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preferred as one or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 smtClean="0"/>
              <a:t>Click to add 1st-level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9" y="6400269"/>
            <a:ext cx="1997609" cy="2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0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837" r:id="rId22"/>
    <p:sldLayoutId id="2147483838" r:id="rId23"/>
    <p:sldLayoutId id="2147483839" r:id="rId24"/>
    <p:sldLayoutId id="2147483840" r:id="rId25"/>
    <p:sldLayoutId id="2147483841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620000"/>
            <a:ext cx="8421688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GB" noProof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2937599"/>
            <a:ext cx="8421688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6863" y="6245225"/>
            <a:ext cx="21336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Tx/>
              <a:buNone/>
              <a:defRPr sz="9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BB82A0-4A09-4C76-AC21-2D655CCCA5A6}" type="slidenum">
              <a:rPr lang="da-DK">
                <a:solidFill>
                  <a:srgbClr val="03428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a-DK">
              <a:solidFill>
                <a:srgbClr val="03428E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556500" y="358775"/>
            <a:ext cx="1223963" cy="714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da-DK" sz="3600" cap="all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749800" y="358775"/>
            <a:ext cx="2627313" cy="714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endParaRPr lang="da-DK" sz="3600" cap="all">
              <a:solidFill>
                <a:srgbClr val="000000"/>
              </a:solidFill>
            </a:endParaRPr>
          </a:p>
        </p:txBody>
      </p:sp>
      <p:grpSp>
        <p:nvGrpSpPr>
          <p:cNvPr id="1045" name="Group 21"/>
          <p:cNvGrpSpPr>
            <a:grpSpLocks noChangeAspect="1"/>
          </p:cNvGrpSpPr>
          <p:nvPr/>
        </p:nvGrpSpPr>
        <p:grpSpPr bwMode="auto">
          <a:xfrm>
            <a:off x="358775" y="358775"/>
            <a:ext cx="590550" cy="295275"/>
            <a:chOff x="454" y="227"/>
            <a:chExt cx="384" cy="192"/>
          </a:xfrm>
        </p:grpSpPr>
        <p:sp>
          <p:nvSpPr>
            <p:cNvPr id="1046" name="Freeform 22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/>
              <a:ahLst/>
              <a:cxnLst>
                <a:cxn ang="0">
                  <a:pos x="8139" y="416"/>
                </a:cxn>
                <a:cxn ang="0">
                  <a:pos x="8033" y="1019"/>
                </a:cxn>
                <a:cxn ang="0">
                  <a:pos x="7841" y="1587"/>
                </a:cxn>
                <a:cxn ang="0">
                  <a:pos x="7571" y="2114"/>
                </a:cxn>
                <a:cxn ang="0">
                  <a:pos x="7231" y="2594"/>
                </a:cxn>
                <a:cxn ang="0">
                  <a:pos x="6827" y="3019"/>
                </a:cxn>
                <a:cxn ang="0">
                  <a:pos x="6365" y="3382"/>
                </a:cxn>
                <a:cxn ang="0">
                  <a:pos x="5853" y="3677"/>
                </a:cxn>
                <a:cxn ang="0">
                  <a:pos x="5297" y="3896"/>
                </a:cxn>
                <a:cxn ang="0">
                  <a:pos x="4703" y="4033"/>
                </a:cxn>
                <a:cxn ang="0">
                  <a:pos x="4080" y="4080"/>
                </a:cxn>
                <a:cxn ang="0">
                  <a:pos x="3460" y="4033"/>
                </a:cxn>
                <a:cxn ang="0">
                  <a:pos x="2868" y="3896"/>
                </a:cxn>
                <a:cxn ang="0">
                  <a:pos x="2313" y="3677"/>
                </a:cxn>
                <a:cxn ang="0">
                  <a:pos x="1800" y="3382"/>
                </a:cxn>
                <a:cxn ang="0">
                  <a:pos x="1338" y="3019"/>
                </a:cxn>
                <a:cxn ang="0">
                  <a:pos x="933" y="2594"/>
                </a:cxn>
                <a:cxn ang="0">
                  <a:pos x="592" y="2114"/>
                </a:cxn>
                <a:cxn ang="0">
                  <a:pos x="321" y="1587"/>
                </a:cxn>
                <a:cxn ang="0">
                  <a:pos x="129" y="1019"/>
                </a:cxn>
                <a:cxn ang="0">
                  <a:pos x="21" y="416"/>
                </a:cxn>
                <a:cxn ang="0">
                  <a:pos x="2040" y="0"/>
                </a:cxn>
                <a:cxn ang="0">
                  <a:pos x="2064" y="309"/>
                </a:cxn>
                <a:cxn ang="0">
                  <a:pos x="2133" y="604"/>
                </a:cxn>
                <a:cxn ang="0">
                  <a:pos x="2243" y="881"/>
                </a:cxn>
                <a:cxn ang="0">
                  <a:pos x="2391" y="1137"/>
                </a:cxn>
                <a:cxn ang="0">
                  <a:pos x="2572" y="1369"/>
                </a:cxn>
                <a:cxn ang="0">
                  <a:pos x="2786" y="1572"/>
                </a:cxn>
                <a:cxn ang="0">
                  <a:pos x="3025" y="1743"/>
                </a:cxn>
                <a:cxn ang="0">
                  <a:pos x="3290" y="1879"/>
                </a:cxn>
                <a:cxn ang="0">
                  <a:pos x="3573" y="1976"/>
                </a:cxn>
                <a:cxn ang="0">
                  <a:pos x="3873" y="2030"/>
                </a:cxn>
                <a:cxn ang="0">
                  <a:pos x="4186" y="2037"/>
                </a:cxn>
                <a:cxn ang="0">
                  <a:pos x="4492" y="1998"/>
                </a:cxn>
                <a:cxn ang="0">
                  <a:pos x="4784" y="1916"/>
                </a:cxn>
                <a:cxn ang="0">
                  <a:pos x="5054" y="1792"/>
                </a:cxn>
                <a:cxn ang="0">
                  <a:pos x="5303" y="1632"/>
                </a:cxn>
                <a:cxn ang="0">
                  <a:pos x="5524" y="1439"/>
                </a:cxn>
                <a:cxn ang="0">
                  <a:pos x="5716" y="1217"/>
                </a:cxn>
                <a:cxn ang="0">
                  <a:pos x="5875" y="969"/>
                </a:cxn>
                <a:cxn ang="0">
                  <a:pos x="5997" y="699"/>
                </a:cxn>
                <a:cxn ang="0">
                  <a:pos x="6079" y="409"/>
                </a:cxn>
                <a:cxn ang="0">
                  <a:pos x="6118" y="104"/>
                </a:cxn>
              </a:cxnLst>
              <a:rect l="0" t="0" r="r" b="b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Font typeface="AU Passata" pitchFamily="34" charset="0"/>
                <a:buNone/>
              </a:pPr>
              <a:endParaRPr lang="da-DK" sz="3600" cap="all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/>
              <a:ahLst/>
              <a:cxnLst>
                <a:cxn ang="0">
                  <a:pos x="2878" y="8160"/>
                </a:cxn>
                <a:cxn ang="0">
                  <a:pos x="0" y="8160"/>
                </a:cxn>
                <a:cxn ang="0">
                  <a:pos x="8160" y="0"/>
                </a:cxn>
                <a:cxn ang="0">
                  <a:pos x="8160" y="2892"/>
                </a:cxn>
                <a:cxn ang="0">
                  <a:pos x="2878" y="8160"/>
                </a:cxn>
              </a:cxnLst>
              <a:rect l="0" t="0" r="r" b="b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Font typeface="AU Passata" pitchFamily="34" charset="0"/>
                <a:buNone/>
              </a:pPr>
              <a:endParaRPr lang="da-DK" sz="3600" cap="all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6" descr="iNANO_logo_blaa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266269"/>
            <a:ext cx="975562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mkFld3Date"/>
          <p:cNvSpPr txBox="1">
            <a:spLocks noChangeArrowheads="1"/>
          </p:cNvSpPr>
          <p:nvPr userDrawn="1"/>
        </p:nvSpPr>
        <p:spPr bwMode="auto">
          <a:xfrm>
            <a:off x="7556500" y="554038"/>
            <a:ext cx="1223963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None/>
            </a:pPr>
            <a:r>
              <a:rPr lang="en-US" sz="900" cap="all" dirty="0" smtClean="0">
                <a:solidFill>
                  <a:srgbClr val="03428E"/>
                </a:solidFill>
              </a:rPr>
              <a:t>2014/08/19</a:t>
            </a:r>
            <a:endParaRPr lang="en-US" sz="900" cap="all" dirty="0">
              <a:solidFill>
                <a:srgbClr val="0342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3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600" cap="all" baseline="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9pPr>
    </p:titleStyle>
    <p:bodyStyle>
      <a:lvl1pPr marL="174625" indent="-174625" algn="l" rtl="0" eaLnBrk="1" fontAlgn="base" hangingPunct="1">
        <a:lnSpc>
          <a:spcPts val="2100"/>
        </a:lnSpc>
        <a:spcBef>
          <a:spcPct val="0"/>
        </a:spcBef>
        <a:spcAft>
          <a:spcPct val="0"/>
        </a:spcAft>
        <a:buFont typeface="AU Passata" pitchFamily="34" charset="0"/>
        <a:buChar char="›"/>
        <a:defRPr>
          <a:solidFill>
            <a:schemeClr val="bg2"/>
          </a:solidFill>
          <a:latin typeface="+mn-lt"/>
          <a:ea typeface="+mn-ea"/>
          <a:cs typeface="+mn-cs"/>
        </a:defRPr>
      </a:lvl1pPr>
      <a:lvl2pPr marL="360363" indent="-184150" algn="l" rtl="0" eaLnBrk="1" fontAlgn="base" hangingPunct="1">
        <a:lnSpc>
          <a:spcPct val="101000"/>
        </a:lnSpc>
        <a:spcBef>
          <a:spcPct val="0"/>
        </a:spcBef>
        <a:spcAft>
          <a:spcPct val="0"/>
        </a:spcAft>
        <a:buFont typeface="AU Passata" pitchFamily="34" charset="0"/>
        <a:buChar char="›"/>
        <a:defRPr sz="1400">
          <a:solidFill>
            <a:schemeClr val="bg2"/>
          </a:solidFill>
          <a:latin typeface="+mn-lt"/>
        </a:defRPr>
      </a:lvl2pPr>
      <a:lvl3pPr marL="544513" indent="-182563" algn="l" rtl="0" eaLnBrk="1" fontAlgn="base" hangingPunct="1">
        <a:lnSpc>
          <a:spcPct val="97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3pPr>
      <a:lvl4pPr marL="711200" indent="-165100" algn="l" rtl="0" eaLnBrk="1" fontAlgn="base" hangingPunct="1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4pPr>
      <a:lvl5pPr marL="895350" indent="-176213" algn="l" rtl="0" eaLnBrk="1" fontAlgn="base" hangingPunct="1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5pPr>
      <a:lvl6pPr marL="1352550" indent="-176213" algn="l" rtl="0" eaLnBrk="1" fontAlgn="base" hangingPunct="1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6pPr>
      <a:lvl7pPr marL="1809750" indent="-176213" algn="l" rtl="0" eaLnBrk="1" fontAlgn="base" hangingPunct="1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7pPr>
      <a:lvl8pPr marL="2266950" indent="-176213" algn="l" rtl="0" eaLnBrk="1" fontAlgn="base" hangingPunct="1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8pPr>
      <a:lvl9pPr marL="2724150" indent="-176213" algn="l" rtl="0" eaLnBrk="1" fontAlgn="base" hangingPunct="1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324607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4158" tIns="137070" rIns="274158" bIns="137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4158" tIns="137070" rIns="274158" bIns="137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4158" tIns="137070" rIns="274158" bIns="13707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defTabSz="913763"/>
            <a:fld id="{C8C990BC-F05B-4CD1-B476-408EE8B0E98E}" type="datetime1">
              <a:rPr lang="en-US" smtClean="0">
                <a:solidFill>
                  <a:srgbClr val="616161"/>
                </a:solidFill>
              </a:rPr>
              <a:pPr defTabSz="913763"/>
              <a:t>9/27/2018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32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4158" tIns="137070" rIns="274158" bIns="13707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defTabSz="913763"/>
            <a:r>
              <a:rPr lang="en-US" smtClean="0">
                <a:solidFill>
                  <a:srgbClr val="616161"/>
                </a:solidFill>
              </a:rPr>
              <a:t>Advanced Photon Source</a:t>
            </a:r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7" y="6489707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4158" tIns="137070" rIns="274158" bIns="13707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defTabSz="913763"/>
            <a:fld id="{87034D8C-3CB4-402A-BC46-2AB14C0FE90A}" type="slidenum">
              <a:rPr lang="en-US" smtClean="0">
                <a:solidFill>
                  <a:srgbClr val="616161"/>
                </a:solidFill>
              </a:rPr>
              <a:pPr defTabSz="913763"/>
              <a:t>‹#›</a:t>
            </a:fld>
            <a:endParaRPr lang="en-US">
              <a:solidFill>
                <a:srgbClr val="616161"/>
              </a:solidFill>
            </a:endParaRPr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7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238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6878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3763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0641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7519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662" indent="-342662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432" indent="-285547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2202" indent="-228439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599080" indent="-228439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5958" indent="-228439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2843" indent="-228439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69721" indent="-228439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6599" indent="-228439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3480" indent="-228439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8" algn="l" defTabSz="913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3" algn="l" defTabSz="913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41" algn="l" defTabSz="913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9" algn="l" defTabSz="913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9" algn="l" defTabSz="913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82" algn="l" defTabSz="913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60" algn="l" defTabSz="913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8" algn="l" defTabSz="913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8"/>
          <p:cNvSpPr/>
          <p:nvPr/>
        </p:nvSpPr>
        <p:spPr>
          <a:xfrm>
            <a:off x="0" y="0"/>
            <a:ext cx="242280" cy="685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94875"/>
          </a:solidFill>
          <a:ln w="0">
            <a:solidFill>
              <a:srgbClr val="00304E"/>
            </a:solidFill>
            <a:prstDash val="solid"/>
          </a:ln>
        </p:spPr>
        <p:txBody>
          <a:bodyPr vert="horz" wrap="square" lIns="91440" tIns="45720" rIns="91440" bIns="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374760" y="6443280"/>
            <a:ext cx="1016999" cy="2739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Placeholder 3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32040" y="6494760"/>
            <a:ext cx="2751839" cy="232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S. D. Shastri – HEXM Review – July 18,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4039" y="6536880"/>
            <a:ext cx="759959" cy="232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9DC02FA-378B-4419-B5C6-3E9087094749}" type="slidenum">
              <a:t>‹#›</a:t>
            </a:fld>
            <a:endParaRPr lang="en-US" sz="10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3777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rtl="0" hangingPunct="1">
        <a:lnSpc>
          <a:spcPct val="100000"/>
        </a:lnSpc>
        <a:tabLst/>
        <a:defRPr lang="en-US" sz="3200" b="0" i="0" u="none" strike="noStrike" kern="1200" spc="0">
          <a:ln>
            <a:noFill/>
          </a:ln>
          <a:solidFill>
            <a:srgbClr val="47484A"/>
          </a:solidFill>
          <a:latin typeface="Arial" pitchFamily="18"/>
          <a:ea typeface="ＭＳ Ｐゴシック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en-US" sz="2400" b="0" i="0" u="none" strike="noStrike" kern="1200" spc="0">
          <a:ln>
            <a:noFill/>
          </a:ln>
          <a:solidFill>
            <a:srgbClr val="000000"/>
          </a:solidFill>
          <a:latin typeface="Arial" pitchFamily="18"/>
          <a:ea typeface="ＭＳ Ｐゴシック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5" y="4109173"/>
            <a:ext cx="2666963" cy="24440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68506" y="1143000"/>
            <a:ext cx="8458200" cy="1069975"/>
          </a:xfrm>
        </p:spPr>
        <p:txBody>
          <a:bodyPr/>
          <a:lstStyle/>
          <a:p>
            <a:pPr algn="ctr"/>
            <a:r>
              <a:rPr lang="en-US" sz="3200" dirty="0" smtClean="0"/>
              <a:t>High-energy diffraction microscopy and tomography at 1-ID</a:t>
            </a:r>
            <a:endParaRPr lang="en-US" sz="32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0" y="2335558"/>
            <a:ext cx="8991600" cy="839788"/>
          </a:xfrm>
        </p:spPr>
        <p:txBody>
          <a:bodyPr/>
          <a:lstStyle/>
          <a:p>
            <a:pPr algn="ctr"/>
            <a:r>
              <a:rPr lang="en-US" sz="1600" u="sng" dirty="0" smtClean="0"/>
              <a:t>Jonathan Almer</a:t>
            </a:r>
            <a:r>
              <a:rPr lang="en-US" sz="1600" dirty="0" smtClean="0"/>
              <a:t>, Peter Kenesei, Jun-Sang Park, Hemant Sharma, </a:t>
            </a:r>
            <a:r>
              <a:rPr lang="en-US" sz="1600" dirty="0" err="1" smtClean="0"/>
              <a:t>Sarvjit</a:t>
            </a:r>
            <a:r>
              <a:rPr lang="en-US" sz="1600" dirty="0" smtClean="0"/>
              <a:t> </a:t>
            </a:r>
            <a:r>
              <a:rPr lang="en-US" sz="1600" dirty="0" err="1" smtClean="0"/>
              <a:t>Shastri</a:t>
            </a:r>
            <a:r>
              <a:rPr lang="en-US" sz="1600" dirty="0" smtClean="0"/>
              <a:t>, </a:t>
            </a:r>
            <a:r>
              <a:rPr lang="en-US" sz="1600" dirty="0" err="1" smtClean="0"/>
              <a:t>Siddarth</a:t>
            </a:r>
            <a:r>
              <a:rPr lang="en-US" sz="1600" dirty="0" smtClean="0"/>
              <a:t> </a:t>
            </a:r>
            <a:r>
              <a:rPr lang="en-US" sz="1600" dirty="0" smtClean="0"/>
              <a:t>Maddali and Stephan </a:t>
            </a:r>
            <a:r>
              <a:rPr lang="en-US" sz="1600" dirty="0" err="1" smtClean="0"/>
              <a:t>Hruskewicz</a:t>
            </a:r>
            <a:endParaRPr lang="en-US" sz="1600" dirty="0" smtClean="0"/>
          </a:p>
          <a:p>
            <a:pPr algn="ctr"/>
            <a:r>
              <a:rPr lang="en-US" sz="1400" dirty="0" smtClean="0"/>
              <a:t>Argonne National Laboratory</a:t>
            </a:r>
          </a:p>
          <a:p>
            <a:pPr algn="ctr"/>
            <a:r>
              <a:rPr lang="en-US" sz="1600" dirty="0" smtClean="0"/>
              <a:t>Hanna </a:t>
            </a:r>
            <a:r>
              <a:rPr lang="en-US" sz="1600" dirty="0" err="1" smtClean="0"/>
              <a:t>Leemerize</a:t>
            </a:r>
            <a:r>
              <a:rPr lang="en-US" sz="1600" dirty="0" smtClean="0"/>
              <a:t> and Henrik Birkedal</a:t>
            </a:r>
          </a:p>
          <a:p>
            <a:pPr algn="ctr"/>
            <a:r>
              <a:rPr lang="en-US" sz="1400" dirty="0" smtClean="0"/>
              <a:t>Aarhus University</a:t>
            </a:r>
          </a:p>
          <a:p>
            <a:pPr algn="ctr"/>
            <a:r>
              <a:rPr lang="en-US" sz="1600" dirty="0" smtClean="0"/>
              <a:t>Mike </a:t>
            </a:r>
            <a:r>
              <a:rPr lang="en-US" sz="1600" dirty="0" err="1" smtClean="0"/>
              <a:t>Sangid</a:t>
            </a:r>
            <a:r>
              <a:rPr lang="en-US" sz="1600" dirty="0" smtClean="0"/>
              <a:t> and </a:t>
            </a:r>
            <a:r>
              <a:rPr lang="en-US" sz="1600" dirty="0" err="1" smtClean="0"/>
              <a:t>Diwakar</a:t>
            </a:r>
            <a:r>
              <a:rPr lang="en-US" sz="1600" dirty="0" smtClean="0"/>
              <a:t> </a:t>
            </a:r>
            <a:r>
              <a:rPr lang="en-US" sz="1600" dirty="0" err="1" smtClean="0"/>
              <a:t>Naragani</a:t>
            </a:r>
            <a:endParaRPr lang="en-US" sz="1600" dirty="0" smtClean="0"/>
          </a:p>
          <a:p>
            <a:pPr algn="ctr"/>
            <a:r>
              <a:rPr lang="en-US" sz="1400" dirty="0" smtClean="0"/>
              <a:t>Purdue </a:t>
            </a:r>
            <a:r>
              <a:rPr lang="en-US" sz="1400" dirty="0" smtClean="0"/>
              <a:t>University</a:t>
            </a:r>
          </a:p>
          <a:p>
            <a:pPr algn="ctr"/>
            <a:r>
              <a:rPr lang="en-US" sz="1600" dirty="0" err="1" smtClean="0"/>
              <a:t>Chanyong</a:t>
            </a:r>
            <a:r>
              <a:rPr lang="en-US" sz="1600" dirty="0" smtClean="0"/>
              <a:t> Park, Dmitri Popov and </a:t>
            </a:r>
            <a:r>
              <a:rPr lang="en-US" sz="1600" kern="1200" dirty="0" smtClean="0">
                <a:solidFill>
                  <a:srgbClr val="616161"/>
                </a:solidFill>
              </a:rPr>
              <a:t>S</a:t>
            </a:r>
            <a:r>
              <a:rPr lang="en-US" sz="1600" kern="1200" dirty="0">
                <a:solidFill>
                  <a:srgbClr val="616161"/>
                </a:solidFill>
              </a:rPr>
              <a:t>. </a:t>
            </a:r>
            <a:r>
              <a:rPr lang="en-US" sz="1600" kern="1200" dirty="0" err="1">
                <a:solidFill>
                  <a:srgbClr val="616161"/>
                </a:solidFill>
              </a:rPr>
              <a:t>Sinogeikin</a:t>
            </a:r>
            <a:endParaRPr lang="en-US" sz="1600" dirty="0" smtClean="0"/>
          </a:p>
          <a:p>
            <a:pPr algn="ctr"/>
            <a:r>
              <a:rPr lang="en-US" sz="1400" dirty="0" smtClean="0"/>
              <a:t>HP-CAT</a:t>
            </a:r>
            <a:endParaRPr lang="en-US" sz="1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5" name="Picture 4" descr="boeing-airliner-commercial-airplane-passenger-jet_48134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67" y="4419600"/>
            <a:ext cx="1905000" cy="1665590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pic>
        <p:nvPicPr>
          <p:cNvPr id="6" name="Picture 2" descr="http://tdlengineering.co.za/wp-content/uploads/2012/07/additive_manufactur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r="18796"/>
          <a:stretch/>
        </p:blipFill>
        <p:spPr bwMode="auto">
          <a:xfrm>
            <a:off x="3855453" y="4920418"/>
            <a:ext cx="1684305" cy="156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6485681"/>
            <a:ext cx="439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 Workshop, APS, Sept 28-30, 2018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0087"/>
            <a:ext cx="7458075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76200" y="569912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ea typeface="Calibri" panose="020F0502020204030204" pitchFamily="34" charset="0"/>
                <a:cs typeface="Times New Roman" panose="02020603050405020304" pitchFamily="18" charset="0"/>
              </a:rPr>
              <a:t>Stress component in loading direction via a) HEDM at initial state (prior to loading), b) EVP-fft simulation to study effect of inclination of the inclusion, c) superposition showing the results of the EVP-fft simulation with the residual stresses, d) HEDM at peak load after 10,000 cycles of loading, e) and f) initialization of the EVP-fft simulation depicting location of de-bonding in the sample determined based on the HEDM results, g) EVP-fft simulation results with a partially bonded inclusion, and h) EVP-fft simulation results of the partially bonded inclusion superimposed with residual stresses.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81000" y="2362200"/>
            <a:ext cx="0" cy="11430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493" name="TextBox 4"/>
          <p:cNvSpPr txBox="1">
            <a:spLocks noChangeArrowheads="1"/>
          </p:cNvSpPr>
          <p:nvPr/>
        </p:nvSpPr>
        <p:spPr bwMode="auto">
          <a:xfrm>
            <a:off x="5681917" y="6541258"/>
            <a:ext cx="34486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 i="1" dirty="0" err="1" smtClean="0"/>
              <a:t>Naragani</a:t>
            </a:r>
            <a:r>
              <a:rPr lang="en-US" altLang="en-US" sz="1400" b="1" i="1" dirty="0" smtClean="0"/>
              <a:t>, </a:t>
            </a:r>
            <a:r>
              <a:rPr lang="en-US" altLang="en-US" sz="1400" b="1" i="1" dirty="0" err="1" smtClean="0"/>
              <a:t>Sangid</a:t>
            </a:r>
            <a:r>
              <a:rPr lang="en-US" altLang="en-US" sz="1400" b="1" i="1" dirty="0" smtClean="0"/>
              <a:t> et al, </a:t>
            </a:r>
            <a:r>
              <a:rPr lang="en-US" altLang="en-US" sz="1400" b="1" i="1" dirty="0" err="1" smtClean="0"/>
              <a:t>Acta</a:t>
            </a:r>
            <a:r>
              <a:rPr lang="en-US" altLang="en-US" sz="1400" b="1" i="1" dirty="0" smtClean="0"/>
              <a:t> Met 137 (2017)</a:t>
            </a:r>
            <a:endParaRPr lang="en-US" altLang="en-US" sz="1400" b="1" i="1" dirty="0"/>
          </a:p>
        </p:txBody>
      </p:sp>
      <p:sp>
        <p:nvSpPr>
          <p:cNvPr id="6" name="Title 11"/>
          <p:cNvSpPr txBox="1">
            <a:spLocks/>
          </p:cNvSpPr>
          <p:nvPr/>
        </p:nvSpPr>
        <p:spPr>
          <a:xfrm>
            <a:off x="0" y="167715"/>
            <a:ext cx="9144000" cy="1325563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in embedded inclusion: HEDM to validate EVP-simulated strains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1" y="176494"/>
            <a:ext cx="7886700" cy="994172"/>
          </a:xfrm>
        </p:spPr>
        <p:txBody>
          <a:bodyPr/>
          <a:lstStyle/>
          <a:p>
            <a:r>
              <a:rPr lang="en-US" dirty="0" smtClean="0"/>
              <a:t>HP-HEDM and </a:t>
            </a:r>
            <a:r>
              <a:rPr lang="en-US" dirty="0" err="1" smtClean="0"/>
              <a:t>tomo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74736" y="1236838"/>
            <a:ext cx="6538630" cy="607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Custom-built ‘</a:t>
            </a:r>
            <a:r>
              <a:rPr lang="en-US" dirty="0" err="1" smtClean="0"/>
              <a:t>rotoDAC</a:t>
            </a:r>
            <a:r>
              <a:rPr lang="en-US" dirty="0" smtClean="0"/>
              <a:t>’ (from HP-Cat) operated at 1-ID-E beamline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960" y="3280997"/>
            <a:ext cx="2631281" cy="2631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818" y="1921206"/>
            <a:ext cx="4110072" cy="1323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5853" y="1575197"/>
            <a:ext cx="91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7.6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862" y="1575197"/>
            <a:ext cx="91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5.6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27" y="3374660"/>
            <a:ext cx="2537618" cy="2537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" y="1921206"/>
            <a:ext cx="4095486" cy="1319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654" y="669832"/>
            <a:ext cx="79757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results from 2017-2 experiments: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Park, D. Popov, S. Sinogeikin, HP-Cat; P. Kenesei, J.S. Park and H. Sharma, MPE</a:t>
            </a:r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2706892" y="3374660"/>
            <a:ext cx="3962055" cy="236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sample ~70 um x 15 um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E=65 keV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 below and above crystallographic transition (alpha-omega)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-CT with ~1x1 mm^2 beam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for 2 states shown here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Diffraction with 1.5um focused beam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Monitoring showed cell pressure increased w/o increasing membrane pressure after phase transition started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HEDM analysis (Sharma)</a:t>
            </a:r>
          </a:p>
        </p:txBody>
      </p:sp>
    </p:spTree>
    <p:extLst>
      <p:ext uri="{BB962C8B-B14F-4D97-AF65-F5344CB8AC3E}">
        <p14:creationId xmlns:p14="http://schemas.microsoft.com/office/powerpoint/2010/main" val="331695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7" y="98495"/>
            <a:ext cx="8229600" cy="526372"/>
          </a:xfrm>
        </p:spPr>
        <p:txBody>
          <a:bodyPr/>
          <a:lstStyle/>
          <a:p>
            <a:r>
              <a:rPr lang="en-US" dirty="0" smtClean="0"/>
              <a:t>Boundaries of grain-resolved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5" t="25329" r="31994" b="28006"/>
          <a:stretch/>
        </p:blipFill>
        <p:spPr>
          <a:xfrm>
            <a:off x="2609373" y="1398914"/>
            <a:ext cx="384048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530192"/>
            <a:ext cx="4454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Diffraction intensity proportional to grain volume: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GE-RT41 with dynamic range 2e12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10:1 max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radial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dispersity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Pilatus (CdTe) with dynamic range 2e20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100:1 max radial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dispersity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33" y="1155646"/>
            <a:ext cx="2720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Monodispersed LaB6 ~1um grain size reconstructed with 10,000 grains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564" y="4601551"/>
            <a:ext cx="62783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means to expand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envelope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(&gt;micron sized grains)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Software to treat spot overlap (MIDAS,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rgbClr val="616161"/>
                </a:solidFill>
                <a:latin typeface="Calibri"/>
              </a:rPr>
              <a:t>Increased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resolution (typical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/E=1e-3, optional 5e-5)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>
                <a:solidFill>
                  <a:srgbClr val="616161"/>
                </a:solidFill>
                <a:latin typeface="Calibri"/>
              </a:rPr>
              <a:t>For submicron grains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Dark-field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microscopy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olidFill>
                  <a:srgbClr val="616161"/>
                </a:solidFill>
                <a:latin typeface="Calibri"/>
              </a:rPr>
              <a:t>BCDI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26814" y="2901847"/>
            <a:ext cx="24277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Typically ~3-5% for full field techniques in metals.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 to 10% shown using focused beams and raster scanning (Toyota@Spring-8,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ESRF-ID-11, nascent at APS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5400000">
            <a:off x="6393789" y="3856745"/>
            <a:ext cx="326138" cy="545177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 bwMode="auto">
          <a:xfrm flipV="1">
            <a:off x="6284431" y="1821565"/>
            <a:ext cx="304800" cy="485257"/>
          </a:xfrm>
          <a:prstGeom prst="downArrow">
            <a:avLst>
              <a:gd name="adj1" fmla="val 50000"/>
              <a:gd name="adj2" fmla="val 9756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5400000" flipV="1">
            <a:off x="2246150" y="1724065"/>
            <a:ext cx="470992" cy="429838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D614D81-8749-45E7-A036-0AD23E015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" y="2231452"/>
            <a:ext cx="2476710" cy="1971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2796" y="2986804"/>
            <a:ext cx="93249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Grain </a:t>
            </a:r>
          </a:p>
          <a:p>
            <a:r>
              <a:rPr lang="en-US" sz="1600" dirty="0" smtClean="0"/>
              <a:t>Resolved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852315" y="3080869"/>
            <a:ext cx="20052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Grain Averaged: scattering tomography</a:t>
            </a:r>
          </a:p>
        </p:txBody>
      </p:sp>
    </p:spTree>
    <p:extLst>
      <p:ext uri="{BB962C8B-B14F-4D97-AF65-F5344CB8AC3E}">
        <p14:creationId xmlns:p14="http://schemas.microsoft.com/office/powerpoint/2010/main" val="13140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" y="19050"/>
            <a:ext cx="8229600" cy="1143000"/>
          </a:xfrm>
        </p:spPr>
        <p:txBody>
          <a:bodyPr/>
          <a:lstStyle/>
          <a:p>
            <a:r>
              <a:rPr lang="en-US" dirty="0" smtClean="0"/>
              <a:t>Diffraction/scattering tomography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 Photon Source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90" y="606795"/>
            <a:ext cx="4846320" cy="363474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174" y="990600"/>
            <a:ext cx="18972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 bwMode="auto">
          <a:xfrm>
            <a:off x="685800" y="2133600"/>
            <a:ext cx="2514600" cy="38100"/>
          </a:xfrm>
          <a:prstGeom prst="straightConnector1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5710713" y="2405534"/>
            <a:ext cx="461487" cy="140446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6187105" y="2424165"/>
            <a:ext cx="594695" cy="138583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Arc 16"/>
          <p:cNvSpPr/>
          <p:nvPr/>
        </p:nvSpPr>
        <p:spPr bwMode="auto">
          <a:xfrm rot="18842847" flipH="1" flipV="1">
            <a:off x="5842238" y="2461029"/>
            <a:ext cx="703097" cy="664077"/>
          </a:xfrm>
          <a:prstGeom prst="arc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51" y="3938528"/>
            <a:ext cx="3902929" cy="28117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96229"/>
            <a:ext cx="3290335" cy="246775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 flipH="1">
            <a:off x="5257800" y="3183967"/>
            <a:ext cx="838200" cy="226814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833520" y="6550222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Phi, Angle bin (2deg/bin)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3936183" y="5190529"/>
            <a:ext cx="1880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x,Position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(25um/step)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Down Arrow 29"/>
          <p:cNvSpPr/>
          <p:nvPr/>
        </p:nvSpPr>
        <p:spPr bwMode="auto">
          <a:xfrm rot="5400000">
            <a:off x="3434416" y="4617423"/>
            <a:ext cx="1473163" cy="874395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29000" y="4963180"/>
            <a:ext cx="1344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Filtered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backprojection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>
            <a:off x="3657600" y="4895850"/>
            <a:ext cx="950595" cy="0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3200400" y="3254242"/>
            <a:ext cx="802004" cy="806715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 rot="18951690">
            <a:off x="2802156" y="3077766"/>
            <a:ext cx="1504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Repeat for each DR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interest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975" y="196798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66411" y="1586984"/>
            <a:ext cx="0" cy="381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77586" y="2309535"/>
            <a:ext cx="0" cy="47041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858756" y="1764268"/>
            <a:ext cx="65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xrays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57141" y="1235983"/>
            <a:ext cx="29284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RED=ROI intensity for a given DR,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During ROI calculation, detector calibrations are applied (tilt, beam center,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72200" y="3212332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-381000" y="6858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 flipV="1">
            <a:off x="6347129" y="3117082"/>
            <a:ext cx="20386" cy="1905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6326743" y="2867695"/>
            <a:ext cx="0" cy="16816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466411" y="1777484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6096000" y="2691884"/>
            <a:ext cx="193555" cy="3451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6209958" y="2444369"/>
            <a:ext cx="62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46370" y="2983667"/>
            <a:ext cx="917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this for each x, phi measured to build up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sinogram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representing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DR+DEta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Elbow Connector 61"/>
          <p:cNvCxnSpPr/>
          <p:nvPr/>
        </p:nvCxnSpPr>
        <p:spPr bwMode="auto">
          <a:xfrm rot="16200000" flipH="1">
            <a:off x="8329830" y="2414166"/>
            <a:ext cx="627301" cy="186690"/>
          </a:xfrm>
          <a:prstGeom prst="bentConnector3">
            <a:avLst>
              <a:gd name="adj1" fmla="val -20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Elbow Connector 63"/>
          <p:cNvCxnSpPr/>
          <p:nvPr/>
        </p:nvCxnSpPr>
        <p:spPr bwMode="auto">
          <a:xfrm rot="10800000" flipV="1">
            <a:off x="8266994" y="4445362"/>
            <a:ext cx="566281" cy="450489"/>
          </a:xfrm>
          <a:prstGeom prst="bentConnector3">
            <a:avLst>
              <a:gd name="adj1" fmla="val 3352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8298" y="625165"/>
            <a:ext cx="194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1um min beamsize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3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6170" y="6525344"/>
            <a:ext cx="4756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U Passata"/>
                <a:ea typeface="+mn-ea"/>
                <a:cs typeface="+mn-cs"/>
              </a:rPr>
              <a:t>Leemreize et al., J. Roy. Soc. Interface 2013, </a:t>
            </a:r>
            <a:r>
              <a:rPr kumimoji="0" lang="da-DK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U Passata"/>
                <a:ea typeface="+mn-ea"/>
                <a:cs typeface="+mn-cs"/>
              </a:rPr>
              <a:t>10</a:t>
            </a:r>
            <a:r>
              <a:rPr kumimoji="0" lang="da-DK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U Passata"/>
                <a:ea typeface="+mn-ea"/>
                <a:cs typeface="+mn-cs"/>
              </a:rPr>
              <a:t>, 20130319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U Passata"/>
              <a:ea typeface="+mn-ea"/>
              <a:cs typeface="+mn-cs"/>
            </a:endParaRPr>
          </a:p>
        </p:txBody>
      </p:sp>
      <p:sp>
        <p:nvSpPr>
          <p:cNvPr id="49" name="Content Placeholder 3"/>
          <p:cNvSpPr txBox="1">
            <a:spLocks noChangeAspect="1"/>
          </p:cNvSpPr>
          <p:nvPr/>
        </p:nvSpPr>
        <p:spPr>
          <a:xfrm>
            <a:off x="7203853" y="5351614"/>
            <a:ext cx="1940148" cy="1749794"/>
          </a:xfrm>
          <a:prstGeom prst="rect">
            <a:avLst/>
          </a:prstGeom>
        </p:spPr>
        <p:txBody>
          <a:bodyPr/>
          <a:lstStyle>
            <a:lvl1pPr marL="174625" indent="-174625" algn="l" rtl="0" eaLnBrk="1" fontAlgn="base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1" fontAlgn="base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1" fontAlgn="base" hangingPunct="1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pPr marL="174625" marR="0" lvl="0" indent="-174625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428E"/>
                </a:solidFill>
                <a:effectLst/>
                <a:uLnTx/>
                <a:uFillTx/>
                <a:latin typeface="AU Passata"/>
                <a:ea typeface="+mn-ea"/>
                <a:cs typeface="+mn-cs"/>
              </a:rPr>
              <a:t>High Mg content in interface</a:t>
            </a:r>
          </a:p>
          <a:p>
            <a:pPr marL="174625" marR="0" lvl="0" indent="-174625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428E"/>
                </a:solidFill>
                <a:effectLst/>
                <a:uLnTx/>
                <a:uFillTx/>
                <a:latin typeface="AU Passata"/>
                <a:ea typeface="+mn-ea"/>
                <a:cs typeface="+mn-cs"/>
              </a:rPr>
              <a:t>Bands of high Mg content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3428E"/>
              </a:solidFill>
              <a:effectLst/>
              <a:uLnTx/>
              <a:uFillTx/>
              <a:latin typeface="AU Passata"/>
              <a:ea typeface="+mn-ea"/>
              <a:cs typeface="+mn-cs"/>
            </a:endParaRPr>
          </a:p>
        </p:txBody>
      </p: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308304" y="4255683"/>
            <a:ext cx="1810615" cy="1152128"/>
            <a:chOff x="575764" y="2996952"/>
            <a:chExt cx="3690958" cy="2348625"/>
          </a:xfrm>
        </p:grpSpPr>
        <p:pic>
          <p:nvPicPr>
            <p:cNvPr id="5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8071" t="51654" r="70863" b="5669"/>
            <a:stretch>
              <a:fillRect/>
            </a:stretch>
          </p:blipFill>
          <p:spPr bwMode="auto">
            <a:xfrm>
              <a:off x="2411760" y="2996952"/>
              <a:ext cx="1854962" cy="234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29528" t="8504" r="49601" b="49134"/>
            <a:stretch>
              <a:fillRect/>
            </a:stretch>
          </p:blipFill>
          <p:spPr bwMode="auto">
            <a:xfrm>
              <a:off x="575764" y="2996952"/>
              <a:ext cx="1837846" cy="2331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3" name="Picture 2" descr="C:\DiffractionTomo\NewFigures\Mg\figure_Mg_1.png"/>
          <p:cNvPicPr>
            <a:picLocks noChangeAspect="1" noChangeArrowheads="1"/>
          </p:cNvPicPr>
          <p:nvPr/>
        </p:nvPicPr>
        <p:blipFill>
          <a:blip r:embed="rId4" cstate="print"/>
          <a:srcRect l="4809"/>
          <a:stretch>
            <a:fillRect/>
          </a:stretch>
        </p:blipFill>
        <p:spPr bwMode="auto">
          <a:xfrm>
            <a:off x="4427984" y="1716172"/>
            <a:ext cx="2794612" cy="4737164"/>
          </a:xfrm>
          <a:prstGeom prst="rect">
            <a:avLst/>
          </a:prstGeom>
          <a:noFill/>
        </p:spPr>
      </p:pic>
      <p:pic>
        <p:nvPicPr>
          <p:cNvPr id="54" name="Picture 2" descr="C:\DiffractionTomo\NewFigures\filtered\figure2_1.png"/>
          <p:cNvPicPr>
            <a:picLocks noChangeAspect="1" noChangeArrowheads="1"/>
          </p:cNvPicPr>
          <p:nvPr/>
        </p:nvPicPr>
        <p:blipFill rotWithShape="1">
          <a:blip r:embed="rId5" cstate="print"/>
          <a:srcRect l="-1" r="614" b="5240"/>
          <a:stretch/>
        </p:blipFill>
        <p:spPr bwMode="auto">
          <a:xfrm>
            <a:off x="141661" y="1745226"/>
            <a:ext cx="4232912" cy="439226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33" y="1897981"/>
            <a:ext cx="188118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48566" y="-99392"/>
            <a:ext cx="45319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U Passata"/>
                <a:ea typeface="+mn-ea"/>
                <a:cs typeface="+mn-cs"/>
              </a:rPr>
              <a:t>Birkedal </a:t>
            </a:r>
            <a:r>
              <a:rPr kumimoji="0" lang="da-DK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U Passata"/>
                <a:ea typeface="+mn-ea"/>
                <a:cs typeface="+mn-cs"/>
              </a:rPr>
              <a:t>group</a:t>
            </a:r>
            <a:r>
              <a:rPr kumimoji="0" lang="da-DK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U Passata"/>
                <a:ea typeface="+mn-ea"/>
                <a:cs typeface="+mn-cs"/>
              </a:rPr>
              <a:t>, Aarhus </a:t>
            </a:r>
            <a:r>
              <a:rPr kumimoji="0" lang="da-DK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U Passata"/>
                <a:ea typeface="+mn-ea"/>
                <a:cs typeface="+mn-cs"/>
              </a:rPr>
              <a:t>University</a:t>
            </a:r>
            <a:r>
              <a:rPr kumimoji="0" lang="da-DK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U Passata"/>
                <a:ea typeface="+mn-ea"/>
                <a:cs typeface="+mn-cs"/>
              </a:rPr>
              <a:t>, Denmark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U Passat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004" y="947617"/>
            <a:ext cx="7851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28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Diffraction Tomography: Calcified Attachment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3428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3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7" y="98495"/>
            <a:ext cx="8229600" cy="526372"/>
          </a:xfrm>
        </p:spPr>
        <p:txBody>
          <a:bodyPr/>
          <a:lstStyle/>
          <a:p>
            <a:r>
              <a:rPr lang="en-US" dirty="0" smtClean="0"/>
              <a:t>Boundaries of grain-resolved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5" t="25329" r="31994" b="28006"/>
          <a:stretch/>
        </p:blipFill>
        <p:spPr>
          <a:xfrm>
            <a:off x="2609373" y="1398914"/>
            <a:ext cx="384048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530192"/>
            <a:ext cx="4454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Diffraction intensity proportional to grain volume: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GE-RT41 with dynamic range 2e12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10:1 max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radial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dispersity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Pilatus (CdTe) with dynamic range 2e20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100:1 max radial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dispersity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33" y="1155646"/>
            <a:ext cx="2720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Monodispersed LaB6 ~1um grain size reconstructed with 10,000 grains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564" y="4601551"/>
            <a:ext cx="62783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means to expand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envelope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(&gt;micron sized grains)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Software to treat spot overlap (MIDAS,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rgbClr val="616161"/>
                </a:solidFill>
                <a:latin typeface="Calibri"/>
              </a:rPr>
              <a:t>Increased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resolution (typical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/E=1e-3, optional 5e-5)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>
                <a:solidFill>
                  <a:srgbClr val="616161"/>
                </a:solidFill>
                <a:latin typeface="Calibri"/>
              </a:rPr>
              <a:t>For submicron grains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Dark-field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microscopy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olidFill>
                  <a:srgbClr val="616161"/>
                </a:solidFill>
                <a:latin typeface="Calibri"/>
              </a:rPr>
              <a:t>BCDI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26814" y="2901847"/>
            <a:ext cx="24277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Typically ~3-5% for full field techniques in metals.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 to 10% shown using focused beams and raster scanning (Toyota@Spring-8,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ESRF-ID-11, nascent at APS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5400000">
            <a:off x="6393789" y="3856745"/>
            <a:ext cx="326138" cy="545177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 bwMode="auto">
          <a:xfrm flipV="1">
            <a:off x="6284431" y="1821565"/>
            <a:ext cx="304800" cy="485257"/>
          </a:xfrm>
          <a:prstGeom prst="downArrow">
            <a:avLst>
              <a:gd name="adj1" fmla="val 50000"/>
              <a:gd name="adj2" fmla="val 9756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5400000" flipV="1">
            <a:off x="2246150" y="1724065"/>
            <a:ext cx="470992" cy="429838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D614D81-8749-45E7-A036-0AD23E015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" y="2231452"/>
            <a:ext cx="2476710" cy="1971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2796" y="2986804"/>
            <a:ext cx="93249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Grain </a:t>
            </a:r>
          </a:p>
          <a:p>
            <a:r>
              <a:rPr lang="en-US" sz="1600" dirty="0" smtClean="0"/>
              <a:t>Resolved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852315" y="3080869"/>
            <a:ext cx="20052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Grain Averaged: scattering tomography</a:t>
            </a:r>
          </a:p>
        </p:txBody>
      </p:sp>
    </p:spTree>
    <p:extLst>
      <p:ext uri="{BB962C8B-B14F-4D97-AF65-F5344CB8AC3E}">
        <p14:creationId xmlns:p14="http://schemas.microsoft.com/office/powerpoint/2010/main" val="103518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496303" y="1845331"/>
            <a:ext cx="478256" cy="2255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1451" y="1845331"/>
            <a:ext cx="225593" cy="225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46749" y="1355206"/>
            <a:ext cx="2310063" cy="12104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45569" y="1355207"/>
            <a:ext cx="1755921" cy="11813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90248" y="1324267"/>
            <a:ext cx="3189058" cy="12123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36877" y="1704656"/>
            <a:ext cx="180473" cy="505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48999" y="2011861"/>
            <a:ext cx="396500" cy="505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>
            <a:stCxn id="4" idx="6"/>
            <a:endCxn id="7" idx="3"/>
          </p:cNvCxnSpPr>
          <p:nvPr/>
        </p:nvCxnSpPr>
        <p:spPr>
          <a:xfrm flipV="1">
            <a:off x="397044" y="1930425"/>
            <a:ext cx="8482262" cy="27703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991956" y="3088918"/>
            <a:ext cx="12698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WB-capable lenses (L1)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204208" y="2936115"/>
            <a:ext cx="148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High-energy mono M1, 35&lt;E&lt;120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keV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dE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/E~8e-4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1492033" y="2753449"/>
            <a:ext cx="166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Mono-beam focusing/ condensing lenses(L2)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2176326" y="2902303"/>
            <a:ext cx="12300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High-resolution mono system, M2: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dE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/E~5e-5, M3: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dE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/E~1e-5</a:t>
            </a:r>
          </a:p>
        </p:txBody>
      </p:sp>
      <p:sp>
        <p:nvSpPr>
          <p:cNvPr id="22" name="Oval 21"/>
          <p:cNvSpPr/>
          <p:nvPr/>
        </p:nvSpPr>
        <p:spPr>
          <a:xfrm>
            <a:off x="3140241" y="1754090"/>
            <a:ext cx="126332" cy="406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713913" y="2866865"/>
            <a:ext cx="1135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Mono-beam expansion  lenses(L3)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36437" y="2518250"/>
            <a:ext cx="7986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MBA e-beam</a:t>
            </a:r>
          </a:p>
        </p:txBody>
      </p:sp>
      <p:sp>
        <p:nvSpPr>
          <p:cNvPr id="29" name="Cross 28"/>
          <p:cNvSpPr/>
          <p:nvPr/>
        </p:nvSpPr>
        <p:spPr>
          <a:xfrm>
            <a:off x="1318589" y="1872983"/>
            <a:ext cx="154611" cy="178650"/>
          </a:xfrm>
          <a:prstGeom prst="plu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130792" y="2594808"/>
            <a:ext cx="16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SCU, max length, period 1.6-1.8cm?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124011" y="2832008"/>
            <a:ext cx="5677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WB-slits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1114650" y="1827583"/>
            <a:ext cx="134454" cy="2263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961844" y="2763127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Filters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622086" y="1439266"/>
            <a:ext cx="6434" cy="26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931767" y="1406041"/>
            <a:ext cx="6434" cy="26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295542" y="1419769"/>
            <a:ext cx="6434" cy="26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724582" y="1434389"/>
            <a:ext cx="6434" cy="26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92468" y="1428134"/>
            <a:ext cx="6434" cy="26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8783105" y="1838792"/>
            <a:ext cx="68945" cy="25477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11692" y="1993356"/>
            <a:ext cx="46459" cy="42046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8011691" y="1479587"/>
            <a:ext cx="46459" cy="42046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 flipH="1">
            <a:off x="8658577" y="2116042"/>
            <a:ext cx="34289" cy="15542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519116" y="1998149"/>
            <a:ext cx="46459" cy="42046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 flipH="1">
            <a:off x="8656968" y="1597815"/>
            <a:ext cx="51434" cy="31271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8025490" y="1482166"/>
            <a:ext cx="34289" cy="9171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Cross 54"/>
          <p:cNvSpPr/>
          <p:nvPr/>
        </p:nvSpPr>
        <p:spPr>
          <a:xfrm>
            <a:off x="5718804" y="1868801"/>
            <a:ext cx="154611" cy="178650"/>
          </a:xfrm>
          <a:prstGeom prst="plu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Cross 56"/>
          <p:cNvSpPr/>
          <p:nvPr/>
        </p:nvSpPr>
        <p:spPr>
          <a:xfrm>
            <a:off x="6365417" y="1856570"/>
            <a:ext cx="154611" cy="178650"/>
          </a:xfrm>
          <a:prstGeom prst="plu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flipH="1">
            <a:off x="7093268" y="1892647"/>
            <a:ext cx="34289" cy="15542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 flipH="1">
            <a:off x="7091475" y="2138020"/>
            <a:ext cx="34289" cy="15542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7094545" y="1307267"/>
            <a:ext cx="6434" cy="26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6685514" y="1843669"/>
            <a:ext cx="90237" cy="22587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16200000">
            <a:off x="3386183" y="2767652"/>
            <a:ext cx="10351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Mono-beam focusing lenses(L4)</a:t>
            </a:r>
          </a:p>
        </p:txBody>
      </p:sp>
      <p:sp>
        <p:nvSpPr>
          <p:cNvPr id="66" name="TextBox 65"/>
          <p:cNvSpPr txBox="1"/>
          <p:nvPr/>
        </p:nvSpPr>
        <p:spPr>
          <a:xfrm rot="16200000">
            <a:off x="4701157" y="2771088"/>
            <a:ext cx="110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Mono-beam focusing lenses(L5)</a:t>
            </a:r>
          </a:p>
        </p:txBody>
      </p:sp>
      <p:sp>
        <p:nvSpPr>
          <p:cNvPr id="67" name="TextBox 66"/>
          <p:cNvSpPr txBox="1"/>
          <p:nvPr/>
        </p:nvSpPr>
        <p:spPr>
          <a:xfrm rot="16200000">
            <a:off x="5551581" y="2905184"/>
            <a:ext cx="119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Mono-beam focusing lenses (L6)</a:t>
            </a:r>
          </a:p>
        </p:txBody>
      </p:sp>
      <p:sp>
        <p:nvSpPr>
          <p:cNvPr id="68" name="TextBox 67"/>
          <p:cNvSpPr txBox="1"/>
          <p:nvPr/>
        </p:nvSpPr>
        <p:spPr>
          <a:xfrm rot="16200000">
            <a:off x="6070797" y="3010946"/>
            <a:ext cx="13163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Sample &amp; environments</a:t>
            </a:r>
          </a:p>
        </p:txBody>
      </p:sp>
      <p:sp>
        <p:nvSpPr>
          <p:cNvPr id="69" name="TextBox 68"/>
          <p:cNvSpPr txBox="1"/>
          <p:nvPr/>
        </p:nvSpPr>
        <p:spPr>
          <a:xfrm rot="16200000">
            <a:off x="6133264" y="2792699"/>
            <a:ext cx="681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Guard slits</a:t>
            </a:r>
          </a:p>
        </p:txBody>
      </p:sp>
      <p:sp>
        <p:nvSpPr>
          <p:cNvPr id="70" name="TextBox 69"/>
          <p:cNvSpPr txBox="1"/>
          <p:nvPr/>
        </p:nvSpPr>
        <p:spPr>
          <a:xfrm rot="16200000">
            <a:off x="5471412" y="2962579"/>
            <a:ext cx="7601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Primary slits</a:t>
            </a:r>
          </a:p>
        </p:txBody>
      </p:sp>
      <p:sp>
        <p:nvSpPr>
          <p:cNvPr id="71" name="TextBox 70"/>
          <p:cNvSpPr txBox="1"/>
          <p:nvPr/>
        </p:nvSpPr>
        <p:spPr>
          <a:xfrm rot="16200000">
            <a:off x="6575317" y="2723134"/>
            <a:ext cx="12397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NF/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tomo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detector(D1), diffracted beam aperture, and/or focusing lens.(L7)  </a:t>
            </a:r>
          </a:p>
        </p:txBody>
      </p:sp>
      <p:sp>
        <p:nvSpPr>
          <p:cNvPr id="72" name="TextBox 71"/>
          <p:cNvSpPr txBox="1"/>
          <p:nvPr/>
        </p:nvSpPr>
        <p:spPr>
          <a:xfrm rot="16200000">
            <a:off x="7134295" y="2756215"/>
            <a:ext cx="90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WAXS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det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1(D2).  </a:t>
            </a:r>
          </a:p>
        </p:txBody>
      </p:sp>
      <p:sp>
        <p:nvSpPr>
          <p:cNvPr id="73" name="TextBox 72"/>
          <p:cNvSpPr txBox="1"/>
          <p:nvPr/>
        </p:nvSpPr>
        <p:spPr>
          <a:xfrm rot="16200000">
            <a:off x="7560179" y="2857828"/>
            <a:ext cx="9959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WAXS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det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2 (D3)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7871973" y="2819232"/>
            <a:ext cx="145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WAXS det3&amp;4 (D4), HR imaging detector (D5)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8450893" y="2816674"/>
            <a:ext cx="80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SAXS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det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(D6)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7690625" y="1425729"/>
            <a:ext cx="642131" cy="48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7378854" y="1645751"/>
            <a:ext cx="327830" cy="8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536335" y="1513941"/>
            <a:ext cx="6434" cy="26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8681077" y="1296216"/>
            <a:ext cx="6434" cy="26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90"/>
          <p:cNvSpPr/>
          <p:nvPr/>
        </p:nvSpPr>
        <p:spPr>
          <a:xfrm>
            <a:off x="4993722" y="1032023"/>
            <a:ext cx="564221" cy="21176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308743" y="1122710"/>
            <a:ext cx="1390932" cy="1204514"/>
            <a:chOff x="6465163" y="-626575"/>
            <a:chExt cx="1854576" cy="1606019"/>
          </a:xfrm>
        </p:grpSpPr>
        <p:cxnSp>
          <p:nvCxnSpPr>
            <p:cNvPr id="89" name="Straight Connector 88"/>
            <p:cNvCxnSpPr/>
            <p:nvPr/>
          </p:nvCxnSpPr>
          <p:spPr>
            <a:xfrm flipV="1">
              <a:off x="6465163" y="-626575"/>
              <a:ext cx="1164493" cy="12290"/>
            </a:xfrm>
            <a:prstGeom prst="line">
              <a:avLst/>
            </a:prstGeom>
            <a:ln w="127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Arc 102"/>
            <p:cNvSpPr/>
            <p:nvPr/>
          </p:nvSpPr>
          <p:spPr>
            <a:xfrm>
              <a:off x="6885191" y="-620430"/>
              <a:ext cx="1434548" cy="1599874"/>
            </a:xfrm>
            <a:prstGeom prst="arc">
              <a:avLst>
                <a:gd name="adj1" fmla="val 16134128"/>
                <a:gd name="adj2" fmla="val 268868"/>
              </a:avLst>
            </a:prstGeom>
            <a:ln w="12700">
              <a:solidFill>
                <a:schemeClr val="accent4"/>
              </a:solidFill>
              <a:prstDash val="sysDash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4978348" y="1030283"/>
            <a:ext cx="6735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Ion source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45814" y="103907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~30m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296658" y="1047268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~70m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64012" y="1033170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~140m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2" name="Cross 111"/>
          <p:cNvSpPr/>
          <p:nvPr/>
        </p:nvSpPr>
        <p:spPr>
          <a:xfrm>
            <a:off x="3690155" y="1867688"/>
            <a:ext cx="154611" cy="178650"/>
          </a:xfrm>
          <a:prstGeom prst="plu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>
            <a:off x="735431" y="1078871"/>
            <a:ext cx="0" cy="245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688007" y="10782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851529" y="1757387"/>
            <a:ext cx="182880" cy="401479"/>
          </a:xfrm>
          <a:custGeom>
            <a:avLst/>
            <a:gdLst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78105 w 241935"/>
              <a:gd name="connsiteY3" fmla="*/ 177165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70485 w 241935"/>
              <a:gd name="connsiteY4" fmla="*/ 24003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05740 w 253365"/>
              <a:gd name="connsiteY15" fmla="*/ 4572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5740 w 253365"/>
              <a:gd name="connsiteY10" fmla="*/ 45529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20955 w 253365"/>
              <a:gd name="connsiteY8" fmla="*/ 539115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11430 w 264795"/>
              <a:gd name="connsiteY0" fmla="*/ 5715 h 548640"/>
              <a:gd name="connsiteX1" fmla="*/ 41910 w 264795"/>
              <a:gd name="connsiteY1" fmla="*/ 57150 h 548640"/>
              <a:gd name="connsiteX2" fmla="*/ 64770 w 264795"/>
              <a:gd name="connsiteY2" fmla="*/ 112395 h 548640"/>
              <a:gd name="connsiteX3" fmla="*/ 80010 w 264795"/>
              <a:gd name="connsiteY3" fmla="*/ 180975 h 548640"/>
              <a:gd name="connsiteX4" fmla="*/ 81915 w 264795"/>
              <a:gd name="connsiteY4" fmla="*/ 238125 h 548640"/>
              <a:gd name="connsiteX5" fmla="*/ 91440 w 264795"/>
              <a:gd name="connsiteY5" fmla="*/ 297180 h 548640"/>
              <a:gd name="connsiteX6" fmla="*/ 80010 w 264795"/>
              <a:gd name="connsiteY6" fmla="*/ 377190 h 548640"/>
              <a:gd name="connsiteX7" fmla="*/ 60960 w 264795"/>
              <a:gd name="connsiteY7" fmla="*/ 457200 h 548640"/>
              <a:gd name="connsiteX8" fmla="*/ 0 w 264795"/>
              <a:gd name="connsiteY8" fmla="*/ 548640 h 548640"/>
              <a:gd name="connsiteX9" fmla="*/ 257175 w 264795"/>
              <a:gd name="connsiteY9" fmla="*/ 541020 h 548640"/>
              <a:gd name="connsiteX10" fmla="*/ 217170 w 264795"/>
              <a:gd name="connsiteY10" fmla="*/ 455295 h 548640"/>
              <a:gd name="connsiteX11" fmla="*/ 192405 w 264795"/>
              <a:gd name="connsiteY11" fmla="*/ 363855 h 548640"/>
              <a:gd name="connsiteX12" fmla="*/ 190500 w 264795"/>
              <a:gd name="connsiteY12" fmla="*/ 257175 h 548640"/>
              <a:gd name="connsiteX13" fmla="*/ 190500 w 264795"/>
              <a:gd name="connsiteY13" fmla="*/ 220980 h 548640"/>
              <a:gd name="connsiteX14" fmla="*/ 209550 w 264795"/>
              <a:gd name="connsiteY14" fmla="*/ 129540 h 548640"/>
              <a:gd name="connsiteX15" fmla="*/ 222885 w 264795"/>
              <a:gd name="connsiteY15" fmla="*/ 60960 h 548640"/>
              <a:gd name="connsiteX16" fmla="*/ 264795 w 264795"/>
              <a:gd name="connsiteY16" fmla="*/ 0 h 548640"/>
              <a:gd name="connsiteX17" fmla="*/ 11430 w 264795"/>
              <a:gd name="connsiteY17" fmla="*/ 5715 h 54864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2880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8595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5745 w 245745"/>
              <a:gd name="connsiteY16" fmla="*/ 3810 h 535305"/>
              <a:gd name="connsiteX17" fmla="*/ 0 w 245745"/>
              <a:gd name="connsiteY17" fmla="*/ 0 h 535305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3840 w 245745"/>
              <a:gd name="connsiteY16" fmla="*/ 0 h 535305"/>
              <a:gd name="connsiteX17" fmla="*/ 0 w 245745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7620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4386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40" h="535305">
                <a:moveTo>
                  <a:pt x="0" y="0"/>
                </a:moveTo>
                <a:lnTo>
                  <a:pt x="38100" y="55245"/>
                </a:lnTo>
                <a:lnTo>
                  <a:pt x="53340" y="108585"/>
                </a:lnTo>
                <a:lnTo>
                  <a:pt x="66675" y="180975"/>
                </a:lnTo>
                <a:lnTo>
                  <a:pt x="70485" y="240030"/>
                </a:lnTo>
                <a:lnTo>
                  <a:pt x="70485" y="291465"/>
                </a:lnTo>
                <a:lnTo>
                  <a:pt x="66675" y="369570"/>
                </a:lnTo>
                <a:lnTo>
                  <a:pt x="49530" y="449580"/>
                </a:lnTo>
                <a:lnTo>
                  <a:pt x="17145" y="535305"/>
                </a:lnTo>
                <a:lnTo>
                  <a:pt x="232410" y="535305"/>
                </a:lnTo>
                <a:lnTo>
                  <a:pt x="192405" y="447675"/>
                </a:lnTo>
                <a:lnTo>
                  <a:pt x="180975" y="358140"/>
                </a:lnTo>
                <a:lnTo>
                  <a:pt x="179070" y="257175"/>
                </a:lnTo>
                <a:lnTo>
                  <a:pt x="182880" y="180975"/>
                </a:lnTo>
                <a:lnTo>
                  <a:pt x="188595" y="121920"/>
                </a:lnTo>
                <a:lnTo>
                  <a:pt x="211455" y="55245"/>
                </a:lnTo>
                <a:lnTo>
                  <a:pt x="243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5174261" y="1758226"/>
            <a:ext cx="182880" cy="401479"/>
          </a:xfrm>
          <a:custGeom>
            <a:avLst/>
            <a:gdLst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78105 w 241935"/>
              <a:gd name="connsiteY3" fmla="*/ 177165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70485 w 241935"/>
              <a:gd name="connsiteY4" fmla="*/ 24003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05740 w 253365"/>
              <a:gd name="connsiteY15" fmla="*/ 4572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5740 w 253365"/>
              <a:gd name="connsiteY10" fmla="*/ 45529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20955 w 253365"/>
              <a:gd name="connsiteY8" fmla="*/ 539115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11430 w 264795"/>
              <a:gd name="connsiteY0" fmla="*/ 5715 h 548640"/>
              <a:gd name="connsiteX1" fmla="*/ 41910 w 264795"/>
              <a:gd name="connsiteY1" fmla="*/ 57150 h 548640"/>
              <a:gd name="connsiteX2" fmla="*/ 64770 w 264795"/>
              <a:gd name="connsiteY2" fmla="*/ 112395 h 548640"/>
              <a:gd name="connsiteX3" fmla="*/ 80010 w 264795"/>
              <a:gd name="connsiteY3" fmla="*/ 180975 h 548640"/>
              <a:gd name="connsiteX4" fmla="*/ 81915 w 264795"/>
              <a:gd name="connsiteY4" fmla="*/ 238125 h 548640"/>
              <a:gd name="connsiteX5" fmla="*/ 91440 w 264795"/>
              <a:gd name="connsiteY5" fmla="*/ 297180 h 548640"/>
              <a:gd name="connsiteX6" fmla="*/ 80010 w 264795"/>
              <a:gd name="connsiteY6" fmla="*/ 377190 h 548640"/>
              <a:gd name="connsiteX7" fmla="*/ 60960 w 264795"/>
              <a:gd name="connsiteY7" fmla="*/ 457200 h 548640"/>
              <a:gd name="connsiteX8" fmla="*/ 0 w 264795"/>
              <a:gd name="connsiteY8" fmla="*/ 548640 h 548640"/>
              <a:gd name="connsiteX9" fmla="*/ 257175 w 264795"/>
              <a:gd name="connsiteY9" fmla="*/ 541020 h 548640"/>
              <a:gd name="connsiteX10" fmla="*/ 217170 w 264795"/>
              <a:gd name="connsiteY10" fmla="*/ 455295 h 548640"/>
              <a:gd name="connsiteX11" fmla="*/ 192405 w 264795"/>
              <a:gd name="connsiteY11" fmla="*/ 363855 h 548640"/>
              <a:gd name="connsiteX12" fmla="*/ 190500 w 264795"/>
              <a:gd name="connsiteY12" fmla="*/ 257175 h 548640"/>
              <a:gd name="connsiteX13" fmla="*/ 190500 w 264795"/>
              <a:gd name="connsiteY13" fmla="*/ 220980 h 548640"/>
              <a:gd name="connsiteX14" fmla="*/ 209550 w 264795"/>
              <a:gd name="connsiteY14" fmla="*/ 129540 h 548640"/>
              <a:gd name="connsiteX15" fmla="*/ 222885 w 264795"/>
              <a:gd name="connsiteY15" fmla="*/ 60960 h 548640"/>
              <a:gd name="connsiteX16" fmla="*/ 264795 w 264795"/>
              <a:gd name="connsiteY16" fmla="*/ 0 h 548640"/>
              <a:gd name="connsiteX17" fmla="*/ 11430 w 264795"/>
              <a:gd name="connsiteY17" fmla="*/ 5715 h 54864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2880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8595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5745 w 245745"/>
              <a:gd name="connsiteY16" fmla="*/ 3810 h 535305"/>
              <a:gd name="connsiteX17" fmla="*/ 0 w 245745"/>
              <a:gd name="connsiteY17" fmla="*/ 0 h 535305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3840 w 245745"/>
              <a:gd name="connsiteY16" fmla="*/ 0 h 535305"/>
              <a:gd name="connsiteX17" fmla="*/ 0 w 245745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7620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4386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6477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59055 w 243840"/>
              <a:gd name="connsiteY7" fmla="*/ 447675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59055 w 243840"/>
              <a:gd name="connsiteY7" fmla="*/ 447675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40" h="535305">
                <a:moveTo>
                  <a:pt x="0" y="0"/>
                </a:moveTo>
                <a:lnTo>
                  <a:pt x="38100" y="55245"/>
                </a:lnTo>
                <a:lnTo>
                  <a:pt x="53340" y="108585"/>
                </a:lnTo>
                <a:lnTo>
                  <a:pt x="66675" y="180975"/>
                </a:lnTo>
                <a:lnTo>
                  <a:pt x="70485" y="240030"/>
                </a:lnTo>
                <a:cubicBezTo>
                  <a:pt x="71120" y="258445"/>
                  <a:pt x="71120" y="269875"/>
                  <a:pt x="70485" y="291465"/>
                </a:cubicBezTo>
                <a:cubicBezTo>
                  <a:pt x="69850" y="313055"/>
                  <a:pt x="68580" y="343535"/>
                  <a:pt x="66675" y="369570"/>
                </a:cubicBezTo>
                <a:lnTo>
                  <a:pt x="59055" y="447675"/>
                </a:lnTo>
                <a:lnTo>
                  <a:pt x="17145" y="535305"/>
                </a:lnTo>
                <a:lnTo>
                  <a:pt x="232410" y="535305"/>
                </a:lnTo>
                <a:lnTo>
                  <a:pt x="192405" y="447675"/>
                </a:lnTo>
                <a:lnTo>
                  <a:pt x="180975" y="358140"/>
                </a:lnTo>
                <a:lnTo>
                  <a:pt x="179070" y="257175"/>
                </a:lnTo>
                <a:lnTo>
                  <a:pt x="182880" y="180975"/>
                </a:lnTo>
                <a:lnTo>
                  <a:pt x="188595" y="121920"/>
                </a:lnTo>
                <a:lnTo>
                  <a:pt x="211455" y="55245"/>
                </a:lnTo>
                <a:lnTo>
                  <a:pt x="243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5878379" y="1757387"/>
            <a:ext cx="182880" cy="401479"/>
          </a:xfrm>
          <a:custGeom>
            <a:avLst/>
            <a:gdLst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78105 w 241935"/>
              <a:gd name="connsiteY3" fmla="*/ 177165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70485 w 241935"/>
              <a:gd name="connsiteY4" fmla="*/ 24003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05740 w 253365"/>
              <a:gd name="connsiteY15" fmla="*/ 4572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5740 w 253365"/>
              <a:gd name="connsiteY10" fmla="*/ 45529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20955 w 253365"/>
              <a:gd name="connsiteY8" fmla="*/ 539115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11430 w 264795"/>
              <a:gd name="connsiteY0" fmla="*/ 5715 h 548640"/>
              <a:gd name="connsiteX1" fmla="*/ 41910 w 264795"/>
              <a:gd name="connsiteY1" fmla="*/ 57150 h 548640"/>
              <a:gd name="connsiteX2" fmla="*/ 64770 w 264795"/>
              <a:gd name="connsiteY2" fmla="*/ 112395 h 548640"/>
              <a:gd name="connsiteX3" fmla="*/ 80010 w 264795"/>
              <a:gd name="connsiteY3" fmla="*/ 180975 h 548640"/>
              <a:gd name="connsiteX4" fmla="*/ 81915 w 264795"/>
              <a:gd name="connsiteY4" fmla="*/ 238125 h 548640"/>
              <a:gd name="connsiteX5" fmla="*/ 91440 w 264795"/>
              <a:gd name="connsiteY5" fmla="*/ 297180 h 548640"/>
              <a:gd name="connsiteX6" fmla="*/ 80010 w 264795"/>
              <a:gd name="connsiteY6" fmla="*/ 377190 h 548640"/>
              <a:gd name="connsiteX7" fmla="*/ 60960 w 264795"/>
              <a:gd name="connsiteY7" fmla="*/ 457200 h 548640"/>
              <a:gd name="connsiteX8" fmla="*/ 0 w 264795"/>
              <a:gd name="connsiteY8" fmla="*/ 548640 h 548640"/>
              <a:gd name="connsiteX9" fmla="*/ 257175 w 264795"/>
              <a:gd name="connsiteY9" fmla="*/ 541020 h 548640"/>
              <a:gd name="connsiteX10" fmla="*/ 217170 w 264795"/>
              <a:gd name="connsiteY10" fmla="*/ 455295 h 548640"/>
              <a:gd name="connsiteX11" fmla="*/ 192405 w 264795"/>
              <a:gd name="connsiteY11" fmla="*/ 363855 h 548640"/>
              <a:gd name="connsiteX12" fmla="*/ 190500 w 264795"/>
              <a:gd name="connsiteY12" fmla="*/ 257175 h 548640"/>
              <a:gd name="connsiteX13" fmla="*/ 190500 w 264795"/>
              <a:gd name="connsiteY13" fmla="*/ 220980 h 548640"/>
              <a:gd name="connsiteX14" fmla="*/ 209550 w 264795"/>
              <a:gd name="connsiteY14" fmla="*/ 129540 h 548640"/>
              <a:gd name="connsiteX15" fmla="*/ 222885 w 264795"/>
              <a:gd name="connsiteY15" fmla="*/ 60960 h 548640"/>
              <a:gd name="connsiteX16" fmla="*/ 264795 w 264795"/>
              <a:gd name="connsiteY16" fmla="*/ 0 h 548640"/>
              <a:gd name="connsiteX17" fmla="*/ 11430 w 264795"/>
              <a:gd name="connsiteY17" fmla="*/ 5715 h 54864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2880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8595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5745 w 245745"/>
              <a:gd name="connsiteY16" fmla="*/ 3810 h 535305"/>
              <a:gd name="connsiteX17" fmla="*/ 0 w 245745"/>
              <a:gd name="connsiteY17" fmla="*/ 0 h 535305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3840 w 245745"/>
              <a:gd name="connsiteY16" fmla="*/ 0 h 535305"/>
              <a:gd name="connsiteX17" fmla="*/ 0 w 245745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7620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4386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6477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59055 w 243840"/>
              <a:gd name="connsiteY7" fmla="*/ 447675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59055 w 243840"/>
              <a:gd name="connsiteY7" fmla="*/ 447675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40" h="535305">
                <a:moveTo>
                  <a:pt x="0" y="0"/>
                </a:moveTo>
                <a:lnTo>
                  <a:pt x="38100" y="55245"/>
                </a:lnTo>
                <a:lnTo>
                  <a:pt x="53340" y="108585"/>
                </a:lnTo>
                <a:lnTo>
                  <a:pt x="66675" y="180975"/>
                </a:lnTo>
                <a:lnTo>
                  <a:pt x="70485" y="240030"/>
                </a:lnTo>
                <a:cubicBezTo>
                  <a:pt x="71120" y="258445"/>
                  <a:pt x="71120" y="269875"/>
                  <a:pt x="70485" y="291465"/>
                </a:cubicBezTo>
                <a:cubicBezTo>
                  <a:pt x="69850" y="313055"/>
                  <a:pt x="68580" y="343535"/>
                  <a:pt x="66675" y="369570"/>
                </a:cubicBezTo>
                <a:lnTo>
                  <a:pt x="59055" y="447675"/>
                </a:lnTo>
                <a:lnTo>
                  <a:pt x="17145" y="535305"/>
                </a:lnTo>
                <a:lnTo>
                  <a:pt x="232410" y="535305"/>
                </a:lnTo>
                <a:lnTo>
                  <a:pt x="192405" y="447675"/>
                </a:lnTo>
                <a:lnTo>
                  <a:pt x="180975" y="358140"/>
                </a:lnTo>
                <a:lnTo>
                  <a:pt x="179070" y="257175"/>
                </a:lnTo>
                <a:lnTo>
                  <a:pt x="182880" y="180975"/>
                </a:lnTo>
                <a:lnTo>
                  <a:pt x="188595" y="121920"/>
                </a:lnTo>
                <a:lnTo>
                  <a:pt x="211455" y="55245"/>
                </a:lnTo>
                <a:lnTo>
                  <a:pt x="243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Freeform 83"/>
          <p:cNvSpPr/>
          <p:nvPr/>
        </p:nvSpPr>
        <p:spPr>
          <a:xfrm>
            <a:off x="7062101" y="1607655"/>
            <a:ext cx="84844" cy="234765"/>
          </a:xfrm>
          <a:custGeom>
            <a:avLst/>
            <a:gdLst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78105 w 241935"/>
              <a:gd name="connsiteY3" fmla="*/ 177165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70485 w 241935"/>
              <a:gd name="connsiteY4" fmla="*/ 24003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05740 w 253365"/>
              <a:gd name="connsiteY15" fmla="*/ 4572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5740 w 253365"/>
              <a:gd name="connsiteY10" fmla="*/ 45529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20955 w 253365"/>
              <a:gd name="connsiteY8" fmla="*/ 539115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11430 w 264795"/>
              <a:gd name="connsiteY0" fmla="*/ 5715 h 548640"/>
              <a:gd name="connsiteX1" fmla="*/ 41910 w 264795"/>
              <a:gd name="connsiteY1" fmla="*/ 57150 h 548640"/>
              <a:gd name="connsiteX2" fmla="*/ 64770 w 264795"/>
              <a:gd name="connsiteY2" fmla="*/ 112395 h 548640"/>
              <a:gd name="connsiteX3" fmla="*/ 80010 w 264795"/>
              <a:gd name="connsiteY3" fmla="*/ 180975 h 548640"/>
              <a:gd name="connsiteX4" fmla="*/ 81915 w 264795"/>
              <a:gd name="connsiteY4" fmla="*/ 238125 h 548640"/>
              <a:gd name="connsiteX5" fmla="*/ 91440 w 264795"/>
              <a:gd name="connsiteY5" fmla="*/ 297180 h 548640"/>
              <a:gd name="connsiteX6" fmla="*/ 80010 w 264795"/>
              <a:gd name="connsiteY6" fmla="*/ 377190 h 548640"/>
              <a:gd name="connsiteX7" fmla="*/ 60960 w 264795"/>
              <a:gd name="connsiteY7" fmla="*/ 457200 h 548640"/>
              <a:gd name="connsiteX8" fmla="*/ 0 w 264795"/>
              <a:gd name="connsiteY8" fmla="*/ 548640 h 548640"/>
              <a:gd name="connsiteX9" fmla="*/ 257175 w 264795"/>
              <a:gd name="connsiteY9" fmla="*/ 541020 h 548640"/>
              <a:gd name="connsiteX10" fmla="*/ 217170 w 264795"/>
              <a:gd name="connsiteY10" fmla="*/ 455295 h 548640"/>
              <a:gd name="connsiteX11" fmla="*/ 192405 w 264795"/>
              <a:gd name="connsiteY11" fmla="*/ 363855 h 548640"/>
              <a:gd name="connsiteX12" fmla="*/ 190500 w 264795"/>
              <a:gd name="connsiteY12" fmla="*/ 257175 h 548640"/>
              <a:gd name="connsiteX13" fmla="*/ 190500 w 264795"/>
              <a:gd name="connsiteY13" fmla="*/ 220980 h 548640"/>
              <a:gd name="connsiteX14" fmla="*/ 209550 w 264795"/>
              <a:gd name="connsiteY14" fmla="*/ 129540 h 548640"/>
              <a:gd name="connsiteX15" fmla="*/ 222885 w 264795"/>
              <a:gd name="connsiteY15" fmla="*/ 60960 h 548640"/>
              <a:gd name="connsiteX16" fmla="*/ 264795 w 264795"/>
              <a:gd name="connsiteY16" fmla="*/ 0 h 548640"/>
              <a:gd name="connsiteX17" fmla="*/ 11430 w 264795"/>
              <a:gd name="connsiteY17" fmla="*/ 5715 h 54864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2880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8595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5745 w 245745"/>
              <a:gd name="connsiteY16" fmla="*/ 3810 h 535305"/>
              <a:gd name="connsiteX17" fmla="*/ 0 w 245745"/>
              <a:gd name="connsiteY17" fmla="*/ 0 h 535305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3840 w 245745"/>
              <a:gd name="connsiteY16" fmla="*/ 0 h 535305"/>
              <a:gd name="connsiteX17" fmla="*/ 0 w 245745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7620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4386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6477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59055 w 243840"/>
              <a:gd name="connsiteY7" fmla="*/ 447675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59055 w 243840"/>
              <a:gd name="connsiteY7" fmla="*/ 447675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40" h="535305">
                <a:moveTo>
                  <a:pt x="0" y="0"/>
                </a:moveTo>
                <a:lnTo>
                  <a:pt x="38100" y="55245"/>
                </a:lnTo>
                <a:lnTo>
                  <a:pt x="53340" y="108585"/>
                </a:lnTo>
                <a:lnTo>
                  <a:pt x="66675" y="180975"/>
                </a:lnTo>
                <a:lnTo>
                  <a:pt x="70485" y="240030"/>
                </a:lnTo>
                <a:cubicBezTo>
                  <a:pt x="71120" y="258445"/>
                  <a:pt x="71120" y="269875"/>
                  <a:pt x="70485" y="291465"/>
                </a:cubicBezTo>
                <a:cubicBezTo>
                  <a:pt x="69850" y="313055"/>
                  <a:pt x="68580" y="343535"/>
                  <a:pt x="66675" y="369570"/>
                </a:cubicBezTo>
                <a:lnTo>
                  <a:pt x="59055" y="447675"/>
                </a:lnTo>
                <a:lnTo>
                  <a:pt x="17145" y="535305"/>
                </a:lnTo>
                <a:lnTo>
                  <a:pt x="232410" y="535305"/>
                </a:lnTo>
                <a:lnTo>
                  <a:pt x="192405" y="447675"/>
                </a:lnTo>
                <a:lnTo>
                  <a:pt x="180975" y="358140"/>
                </a:lnTo>
                <a:lnTo>
                  <a:pt x="179070" y="257175"/>
                </a:lnTo>
                <a:lnTo>
                  <a:pt x="182880" y="180975"/>
                </a:lnTo>
                <a:lnTo>
                  <a:pt x="188595" y="121920"/>
                </a:lnTo>
                <a:lnTo>
                  <a:pt x="211455" y="55245"/>
                </a:lnTo>
                <a:lnTo>
                  <a:pt x="243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6685514" y="2144702"/>
            <a:ext cx="90237" cy="22587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Freeform 86"/>
          <p:cNvSpPr/>
          <p:nvPr/>
        </p:nvSpPr>
        <p:spPr>
          <a:xfrm>
            <a:off x="2226749" y="1766891"/>
            <a:ext cx="182880" cy="401479"/>
          </a:xfrm>
          <a:custGeom>
            <a:avLst/>
            <a:gdLst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78105 w 241935"/>
              <a:gd name="connsiteY3" fmla="*/ 177165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70485 w 241935"/>
              <a:gd name="connsiteY4" fmla="*/ 24003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05740 w 253365"/>
              <a:gd name="connsiteY15" fmla="*/ 4572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5740 w 253365"/>
              <a:gd name="connsiteY10" fmla="*/ 45529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20955 w 253365"/>
              <a:gd name="connsiteY8" fmla="*/ 539115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11430 w 264795"/>
              <a:gd name="connsiteY0" fmla="*/ 5715 h 548640"/>
              <a:gd name="connsiteX1" fmla="*/ 41910 w 264795"/>
              <a:gd name="connsiteY1" fmla="*/ 57150 h 548640"/>
              <a:gd name="connsiteX2" fmla="*/ 64770 w 264795"/>
              <a:gd name="connsiteY2" fmla="*/ 112395 h 548640"/>
              <a:gd name="connsiteX3" fmla="*/ 80010 w 264795"/>
              <a:gd name="connsiteY3" fmla="*/ 180975 h 548640"/>
              <a:gd name="connsiteX4" fmla="*/ 81915 w 264795"/>
              <a:gd name="connsiteY4" fmla="*/ 238125 h 548640"/>
              <a:gd name="connsiteX5" fmla="*/ 91440 w 264795"/>
              <a:gd name="connsiteY5" fmla="*/ 297180 h 548640"/>
              <a:gd name="connsiteX6" fmla="*/ 80010 w 264795"/>
              <a:gd name="connsiteY6" fmla="*/ 377190 h 548640"/>
              <a:gd name="connsiteX7" fmla="*/ 60960 w 264795"/>
              <a:gd name="connsiteY7" fmla="*/ 457200 h 548640"/>
              <a:gd name="connsiteX8" fmla="*/ 0 w 264795"/>
              <a:gd name="connsiteY8" fmla="*/ 548640 h 548640"/>
              <a:gd name="connsiteX9" fmla="*/ 257175 w 264795"/>
              <a:gd name="connsiteY9" fmla="*/ 541020 h 548640"/>
              <a:gd name="connsiteX10" fmla="*/ 217170 w 264795"/>
              <a:gd name="connsiteY10" fmla="*/ 455295 h 548640"/>
              <a:gd name="connsiteX11" fmla="*/ 192405 w 264795"/>
              <a:gd name="connsiteY11" fmla="*/ 363855 h 548640"/>
              <a:gd name="connsiteX12" fmla="*/ 190500 w 264795"/>
              <a:gd name="connsiteY12" fmla="*/ 257175 h 548640"/>
              <a:gd name="connsiteX13" fmla="*/ 190500 w 264795"/>
              <a:gd name="connsiteY13" fmla="*/ 220980 h 548640"/>
              <a:gd name="connsiteX14" fmla="*/ 209550 w 264795"/>
              <a:gd name="connsiteY14" fmla="*/ 129540 h 548640"/>
              <a:gd name="connsiteX15" fmla="*/ 222885 w 264795"/>
              <a:gd name="connsiteY15" fmla="*/ 60960 h 548640"/>
              <a:gd name="connsiteX16" fmla="*/ 264795 w 264795"/>
              <a:gd name="connsiteY16" fmla="*/ 0 h 548640"/>
              <a:gd name="connsiteX17" fmla="*/ 11430 w 264795"/>
              <a:gd name="connsiteY17" fmla="*/ 5715 h 54864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2880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8595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5745 w 245745"/>
              <a:gd name="connsiteY16" fmla="*/ 3810 h 535305"/>
              <a:gd name="connsiteX17" fmla="*/ 0 w 245745"/>
              <a:gd name="connsiteY17" fmla="*/ 0 h 535305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3840 w 245745"/>
              <a:gd name="connsiteY16" fmla="*/ 0 h 535305"/>
              <a:gd name="connsiteX17" fmla="*/ 0 w 245745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7620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4386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40" h="535305">
                <a:moveTo>
                  <a:pt x="0" y="0"/>
                </a:moveTo>
                <a:lnTo>
                  <a:pt x="38100" y="55245"/>
                </a:lnTo>
                <a:lnTo>
                  <a:pt x="53340" y="108585"/>
                </a:lnTo>
                <a:lnTo>
                  <a:pt x="66675" y="180975"/>
                </a:lnTo>
                <a:lnTo>
                  <a:pt x="70485" y="240030"/>
                </a:lnTo>
                <a:lnTo>
                  <a:pt x="70485" y="291465"/>
                </a:lnTo>
                <a:lnTo>
                  <a:pt x="66675" y="369570"/>
                </a:lnTo>
                <a:lnTo>
                  <a:pt x="49530" y="449580"/>
                </a:lnTo>
                <a:lnTo>
                  <a:pt x="17145" y="535305"/>
                </a:lnTo>
                <a:lnTo>
                  <a:pt x="232410" y="535305"/>
                </a:lnTo>
                <a:lnTo>
                  <a:pt x="192405" y="447675"/>
                </a:lnTo>
                <a:lnTo>
                  <a:pt x="180975" y="358140"/>
                </a:lnTo>
                <a:lnTo>
                  <a:pt x="179070" y="257175"/>
                </a:lnTo>
                <a:lnTo>
                  <a:pt x="182880" y="180975"/>
                </a:lnTo>
                <a:lnTo>
                  <a:pt x="188595" y="121920"/>
                </a:lnTo>
                <a:lnTo>
                  <a:pt x="211455" y="55245"/>
                </a:lnTo>
                <a:lnTo>
                  <a:pt x="243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1556040" y="2037391"/>
            <a:ext cx="182880" cy="401479"/>
          </a:xfrm>
          <a:custGeom>
            <a:avLst/>
            <a:gdLst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78105 w 241935"/>
              <a:gd name="connsiteY3" fmla="*/ 177165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85725 w 241935"/>
              <a:gd name="connsiteY4" fmla="*/ 22479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41935"/>
              <a:gd name="connsiteY0" fmla="*/ 7620 h 541020"/>
              <a:gd name="connsiteX1" fmla="*/ 30480 w 241935"/>
              <a:gd name="connsiteY1" fmla="*/ 59055 h 541020"/>
              <a:gd name="connsiteX2" fmla="*/ 53340 w 241935"/>
              <a:gd name="connsiteY2" fmla="*/ 114300 h 541020"/>
              <a:gd name="connsiteX3" fmla="*/ 68580 w 241935"/>
              <a:gd name="connsiteY3" fmla="*/ 182880 h 541020"/>
              <a:gd name="connsiteX4" fmla="*/ 70485 w 241935"/>
              <a:gd name="connsiteY4" fmla="*/ 240030 h 541020"/>
              <a:gd name="connsiteX5" fmla="*/ 80010 w 241935"/>
              <a:gd name="connsiteY5" fmla="*/ 299085 h 541020"/>
              <a:gd name="connsiteX6" fmla="*/ 68580 w 241935"/>
              <a:gd name="connsiteY6" fmla="*/ 379095 h 541020"/>
              <a:gd name="connsiteX7" fmla="*/ 49530 w 241935"/>
              <a:gd name="connsiteY7" fmla="*/ 459105 h 541020"/>
              <a:gd name="connsiteX8" fmla="*/ 20955 w 241935"/>
              <a:gd name="connsiteY8" fmla="*/ 541020 h 541020"/>
              <a:gd name="connsiteX9" fmla="*/ 241935 w 241935"/>
              <a:gd name="connsiteY9" fmla="*/ 541020 h 541020"/>
              <a:gd name="connsiteX10" fmla="*/ 201930 w 241935"/>
              <a:gd name="connsiteY10" fmla="*/ 453390 h 541020"/>
              <a:gd name="connsiteX11" fmla="*/ 179070 w 241935"/>
              <a:gd name="connsiteY11" fmla="*/ 363855 h 541020"/>
              <a:gd name="connsiteX12" fmla="*/ 161925 w 241935"/>
              <a:gd name="connsiteY12" fmla="*/ 285750 h 541020"/>
              <a:gd name="connsiteX13" fmla="*/ 160020 w 241935"/>
              <a:gd name="connsiteY13" fmla="*/ 222885 h 541020"/>
              <a:gd name="connsiteX14" fmla="*/ 180975 w 241935"/>
              <a:gd name="connsiteY14" fmla="*/ 112395 h 541020"/>
              <a:gd name="connsiteX15" fmla="*/ 205740 w 241935"/>
              <a:gd name="connsiteY15" fmla="*/ 47625 h 541020"/>
              <a:gd name="connsiteX16" fmla="*/ 240030 w 241935"/>
              <a:gd name="connsiteY16" fmla="*/ 0 h 541020"/>
              <a:gd name="connsiteX17" fmla="*/ 0 w 241935"/>
              <a:gd name="connsiteY17" fmla="*/ 7620 h 541020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05740 w 253365"/>
              <a:gd name="connsiteY15" fmla="*/ 4572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80975 w 253365"/>
              <a:gd name="connsiteY14" fmla="*/ 11049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6002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61925 w 253365"/>
              <a:gd name="connsiteY12" fmla="*/ 28384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79070 w 253365"/>
              <a:gd name="connsiteY11" fmla="*/ 361950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1930 w 253365"/>
              <a:gd name="connsiteY10" fmla="*/ 45148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39115"/>
              <a:gd name="connsiteX1" fmla="*/ 30480 w 253365"/>
              <a:gd name="connsiteY1" fmla="*/ 57150 h 539115"/>
              <a:gd name="connsiteX2" fmla="*/ 53340 w 253365"/>
              <a:gd name="connsiteY2" fmla="*/ 112395 h 539115"/>
              <a:gd name="connsiteX3" fmla="*/ 68580 w 253365"/>
              <a:gd name="connsiteY3" fmla="*/ 180975 h 539115"/>
              <a:gd name="connsiteX4" fmla="*/ 70485 w 253365"/>
              <a:gd name="connsiteY4" fmla="*/ 238125 h 539115"/>
              <a:gd name="connsiteX5" fmla="*/ 80010 w 253365"/>
              <a:gd name="connsiteY5" fmla="*/ 297180 h 539115"/>
              <a:gd name="connsiteX6" fmla="*/ 68580 w 253365"/>
              <a:gd name="connsiteY6" fmla="*/ 377190 h 539115"/>
              <a:gd name="connsiteX7" fmla="*/ 49530 w 253365"/>
              <a:gd name="connsiteY7" fmla="*/ 457200 h 539115"/>
              <a:gd name="connsiteX8" fmla="*/ 20955 w 253365"/>
              <a:gd name="connsiteY8" fmla="*/ 539115 h 539115"/>
              <a:gd name="connsiteX9" fmla="*/ 241935 w 253365"/>
              <a:gd name="connsiteY9" fmla="*/ 539115 h 539115"/>
              <a:gd name="connsiteX10" fmla="*/ 205740 w 253365"/>
              <a:gd name="connsiteY10" fmla="*/ 455295 h 539115"/>
              <a:gd name="connsiteX11" fmla="*/ 180975 w 253365"/>
              <a:gd name="connsiteY11" fmla="*/ 363855 h 539115"/>
              <a:gd name="connsiteX12" fmla="*/ 179070 w 253365"/>
              <a:gd name="connsiteY12" fmla="*/ 257175 h 539115"/>
              <a:gd name="connsiteX13" fmla="*/ 179070 w 253365"/>
              <a:gd name="connsiteY13" fmla="*/ 220980 h 539115"/>
              <a:gd name="connsiteX14" fmla="*/ 198120 w 253365"/>
              <a:gd name="connsiteY14" fmla="*/ 129540 h 539115"/>
              <a:gd name="connsiteX15" fmla="*/ 211455 w 253365"/>
              <a:gd name="connsiteY15" fmla="*/ 60960 h 539115"/>
              <a:gd name="connsiteX16" fmla="*/ 253365 w 253365"/>
              <a:gd name="connsiteY16" fmla="*/ 0 h 539115"/>
              <a:gd name="connsiteX17" fmla="*/ 0 w 253365"/>
              <a:gd name="connsiteY17" fmla="*/ 5715 h 539115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20955 w 253365"/>
              <a:gd name="connsiteY8" fmla="*/ 539115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11430 w 264795"/>
              <a:gd name="connsiteY0" fmla="*/ 5715 h 548640"/>
              <a:gd name="connsiteX1" fmla="*/ 41910 w 264795"/>
              <a:gd name="connsiteY1" fmla="*/ 57150 h 548640"/>
              <a:gd name="connsiteX2" fmla="*/ 64770 w 264795"/>
              <a:gd name="connsiteY2" fmla="*/ 112395 h 548640"/>
              <a:gd name="connsiteX3" fmla="*/ 80010 w 264795"/>
              <a:gd name="connsiteY3" fmla="*/ 180975 h 548640"/>
              <a:gd name="connsiteX4" fmla="*/ 81915 w 264795"/>
              <a:gd name="connsiteY4" fmla="*/ 238125 h 548640"/>
              <a:gd name="connsiteX5" fmla="*/ 91440 w 264795"/>
              <a:gd name="connsiteY5" fmla="*/ 297180 h 548640"/>
              <a:gd name="connsiteX6" fmla="*/ 80010 w 264795"/>
              <a:gd name="connsiteY6" fmla="*/ 377190 h 548640"/>
              <a:gd name="connsiteX7" fmla="*/ 60960 w 264795"/>
              <a:gd name="connsiteY7" fmla="*/ 457200 h 548640"/>
              <a:gd name="connsiteX8" fmla="*/ 0 w 264795"/>
              <a:gd name="connsiteY8" fmla="*/ 548640 h 548640"/>
              <a:gd name="connsiteX9" fmla="*/ 257175 w 264795"/>
              <a:gd name="connsiteY9" fmla="*/ 541020 h 548640"/>
              <a:gd name="connsiteX10" fmla="*/ 217170 w 264795"/>
              <a:gd name="connsiteY10" fmla="*/ 455295 h 548640"/>
              <a:gd name="connsiteX11" fmla="*/ 192405 w 264795"/>
              <a:gd name="connsiteY11" fmla="*/ 363855 h 548640"/>
              <a:gd name="connsiteX12" fmla="*/ 190500 w 264795"/>
              <a:gd name="connsiteY12" fmla="*/ 257175 h 548640"/>
              <a:gd name="connsiteX13" fmla="*/ 190500 w 264795"/>
              <a:gd name="connsiteY13" fmla="*/ 220980 h 548640"/>
              <a:gd name="connsiteX14" fmla="*/ 209550 w 264795"/>
              <a:gd name="connsiteY14" fmla="*/ 129540 h 548640"/>
              <a:gd name="connsiteX15" fmla="*/ 222885 w 264795"/>
              <a:gd name="connsiteY15" fmla="*/ 60960 h 548640"/>
              <a:gd name="connsiteX16" fmla="*/ 264795 w 264795"/>
              <a:gd name="connsiteY16" fmla="*/ 0 h 548640"/>
              <a:gd name="connsiteX17" fmla="*/ 11430 w 264795"/>
              <a:gd name="connsiteY17" fmla="*/ 5715 h 54864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80010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858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9530 w 253365"/>
              <a:gd name="connsiteY7" fmla="*/ 457200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3340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8580 w 253365"/>
              <a:gd name="connsiteY3" fmla="*/ 180975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3812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57175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2098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205740 w 253365"/>
              <a:gd name="connsiteY10" fmla="*/ 455295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98120 w 253365"/>
              <a:gd name="connsiteY14" fmla="*/ 129540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2880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53365"/>
              <a:gd name="connsiteY0" fmla="*/ 5715 h 541020"/>
              <a:gd name="connsiteX1" fmla="*/ 30480 w 253365"/>
              <a:gd name="connsiteY1" fmla="*/ 57150 h 541020"/>
              <a:gd name="connsiteX2" fmla="*/ 51435 w 253365"/>
              <a:gd name="connsiteY2" fmla="*/ 112395 h 541020"/>
              <a:gd name="connsiteX3" fmla="*/ 62865 w 253365"/>
              <a:gd name="connsiteY3" fmla="*/ 186690 h 541020"/>
              <a:gd name="connsiteX4" fmla="*/ 70485 w 253365"/>
              <a:gd name="connsiteY4" fmla="*/ 245745 h 541020"/>
              <a:gd name="connsiteX5" fmla="*/ 70485 w 253365"/>
              <a:gd name="connsiteY5" fmla="*/ 297180 h 541020"/>
              <a:gd name="connsiteX6" fmla="*/ 60960 w 253365"/>
              <a:gd name="connsiteY6" fmla="*/ 377190 h 541020"/>
              <a:gd name="connsiteX7" fmla="*/ 41910 w 253365"/>
              <a:gd name="connsiteY7" fmla="*/ 459105 h 541020"/>
              <a:gd name="connsiteX8" fmla="*/ 7620 w 253365"/>
              <a:gd name="connsiteY8" fmla="*/ 541020 h 541020"/>
              <a:gd name="connsiteX9" fmla="*/ 245745 w 253365"/>
              <a:gd name="connsiteY9" fmla="*/ 541020 h 541020"/>
              <a:gd name="connsiteX10" fmla="*/ 194310 w 253365"/>
              <a:gd name="connsiteY10" fmla="*/ 457200 h 541020"/>
              <a:gd name="connsiteX11" fmla="*/ 180975 w 253365"/>
              <a:gd name="connsiteY11" fmla="*/ 363855 h 541020"/>
              <a:gd name="connsiteX12" fmla="*/ 179070 w 253365"/>
              <a:gd name="connsiteY12" fmla="*/ 262890 h 541020"/>
              <a:gd name="connsiteX13" fmla="*/ 179070 w 253365"/>
              <a:gd name="connsiteY13" fmla="*/ 205740 h 541020"/>
              <a:gd name="connsiteX14" fmla="*/ 188595 w 253365"/>
              <a:gd name="connsiteY14" fmla="*/ 127635 h 541020"/>
              <a:gd name="connsiteX15" fmla="*/ 211455 w 253365"/>
              <a:gd name="connsiteY15" fmla="*/ 60960 h 541020"/>
              <a:gd name="connsiteX16" fmla="*/ 253365 w 253365"/>
              <a:gd name="connsiteY16" fmla="*/ 0 h 541020"/>
              <a:gd name="connsiteX17" fmla="*/ 0 w 253365"/>
              <a:gd name="connsiteY17" fmla="*/ 5715 h 541020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5745 w 245745"/>
              <a:gd name="connsiteY16" fmla="*/ 3810 h 535305"/>
              <a:gd name="connsiteX17" fmla="*/ 0 w 245745"/>
              <a:gd name="connsiteY17" fmla="*/ 0 h 535305"/>
              <a:gd name="connsiteX0" fmla="*/ 0 w 245745"/>
              <a:gd name="connsiteY0" fmla="*/ 0 h 535305"/>
              <a:gd name="connsiteX1" fmla="*/ 30480 w 245745"/>
              <a:gd name="connsiteY1" fmla="*/ 51435 h 535305"/>
              <a:gd name="connsiteX2" fmla="*/ 51435 w 245745"/>
              <a:gd name="connsiteY2" fmla="*/ 106680 h 535305"/>
              <a:gd name="connsiteX3" fmla="*/ 62865 w 245745"/>
              <a:gd name="connsiteY3" fmla="*/ 180975 h 535305"/>
              <a:gd name="connsiteX4" fmla="*/ 70485 w 245745"/>
              <a:gd name="connsiteY4" fmla="*/ 240030 h 535305"/>
              <a:gd name="connsiteX5" fmla="*/ 70485 w 245745"/>
              <a:gd name="connsiteY5" fmla="*/ 291465 h 535305"/>
              <a:gd name="connsiteX6" fmla="*/ 60960 w 245745"/>
              <a:gd name="connsiteY6" fmla="*/ 371475 h 535305"/>
              <a:gd name="connsiteX7" fmla="*/ 41910 w 245745"/>
              <a:gd name="connsiteY7" fmla="*/ 453390 h 535305"/>
              <a:gd name="connsiteX8" fmla="*/ 7620 w 245745"/>
              <a:gd name="connsiteY8" fmla="*/ 535305 h 535305"/>
              <a:gd name="connsiteX9" fmla="*/ 245745 w 245745"/>
              <a:gd name="connsiteY9" fmla="*/ 535305 h 535305"/>
              <a:gd name="connsiteX10" fmla="*/ 194310 w 245745"/>
              <a:gd name="connsiteY10" fmla="*/ 451485 h 535305"/>
              <a:gd name="connsiteX11" fmla="*/ 180975 w 245745"/>
              <a:gd name="connsiteY11" fmla="*/ 358140 h 535305"/>
              <a:gd name="connsiteX12" fmla="*/ 179070 w 245745"/>
              <a:gd name="connsiteY12" fmla="*/ 257175 h 535305"/>
              <a:gd name="connsiteX13" fmla="*/ 179070 w 245745"/>
              <a:gd name="connsiteY13" fmla="*/ 200025 h 535305"/>
              <a:gd name="connsiteX14" fmla="*/ 188595 w 245745"/>
              <a:gd name="connsiteY14" fmla="*/ 121920 h 535305"/>
              <a:gd name="connsiteX15" fmla="*/ 211455 w 245745"/>
              <a:gd name="connsiteY15" fmla="*/ 55245 h 535305"/>
              <a:gd name="connsiteX16" fmla="*/ 243840 w 245745"/>
              <a:gd name="connsiteY16" fmla="*/ 0 h 535305"/>
              <a:gd name="connsiteX17" fmla="*/ 0 w 245745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7620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1910 w 243840"/>
              <a:gd name="connsiteY7" fmla="*/ 45339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0960 w 243840"/>
              <a:gd name="connsiteY6" fmla="*/ 371475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048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1435 w 243840"/>
              <a:gd name="connsiteY2" fmla="*/ 106680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286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41910 w 243840"/>
              <a:gd name="connsiteY1" fmla="*/ 5143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5148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4310 w 243840"/>
              <a:gd name="connsiteY10" fmla="*/ 44386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79070 w 243840"/>
              <a:gd name="connsiteY13" fmla="*/ 20002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  <a:gd name="connsiteX0" fmla="*/ 0 w 243840"/>
              <a:gd name="connsiteY0" fmla="*/ 0 h 535305"/>
              <a:gd name="connsiteX1" fmla="*/ 38100 w 243840"/>
              <a:gd name="connsiteY1" fmla="*/ 55245 h 535305"/>
              <a:gd name="connsiteX2" fmla="*/ 53340 w 243840"/>
              <a:gd name="connsiteY2" fmla="*/ 108585 h 535305"/>
              <a:gd name="connsiteX3" fmla="*/ 66675 w 243840"/>
              <a:gd name="connsiteY3" fmla="*/ 180975 h 535305"/>
              <a:gd name="connsiteX4" fmla="*/ 70485 w 243840"/>
              <a:gd name="connsiteY4" fmla="*/ 240030 h 535305"/>
              <a:gd name="connsiteX5" fmla="*/ 70485 w 243840"/>
              <a:gd name="connsiteY5" fmla="*/ 291465 h 535305"/>
              <a:gd name="connsiteX6" fmla="*/ 66675 w 243840"/>
              <a:gd name="connsiteY6" fmla="*/ 369570 h 535305"/>
              <a:gd name="connsiteX7" fmla="*/ 49530 w 243840"/>
              <a:gd name="connsiteY7" fmla="*/ 449580 h 535305"/>
              <a:gd name="connsiteX8" fmla="*/ 17145 w 243840"/>
              <a:gd name="connsiteY8" fmla="*/ 535305 h 535305"/>
              <a:gd name="connsiteX9" fmla="*/ 232410 w 243840"/>
              <a:gd name="connsiteY9" fmla="*/ 535305 h 535305"/>
              <a:gd name="connsiteX10" fmla="*/ 192405 w 243840"/>
              <a:gd name="connsiteY10" fmla="*/ 447675 h 535305"/>
              <a:gd name="connsiteX11" fmla="*/ 180975 w 243840"/>
              <a:gd name="connsiteY11" fmla="*/ 358140 h 535305"/>
              <a:gd name="connsiteX12" fmla="*/ 179070 w 243840"/>
              <a:gd name="connsiteY12" fmla="*/ 257175 h 535305"/>
              <a:gd name="connsiteX13" fmla="*/ 182880 w 243840"/>
              <a:gd name="connsiteY13" fmla="*/ 180975 h 535305"/>
              <a:gd name="connsiteX14" fmla="*/ 188595 w 243840"/>
              <a:gd name="connsiteY14" fmla="*/ 121920 h 535305"/>
              <a:gd name="connsiteX15" fmla="*/ 211455 w 243840"/>
              <a:gd name="connsiteY15" fmla="*/ 55245 h 535305"/>
              <a:gd name="connsiteX16" fmla="*/ 243840 w 243840"/>
              <a:gd name="connsiteY16" fmla="*/ 0 h 535305"/>
              <a:gd name="connsiteX17" fmla="*/ 0 w 243840"/>
              <a:gd name="connsiteY17" fmla="*/ 0 h 5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40" h="535305">
                <a:moveTo>
                  <a:pt x="0" y="0"/>
                </a:moveTo>
                <a:lnTo>
                  <a:pt x="38100" y="55245"/>
                </a:lnTo>
                <a:lnTo>
                  <a:pt x="53340" y="108585"/>
                </a:lnTo>
                <a:lnTo>
                  <a:pt x="66675" y="180975"/>
                </a:lnTo>
                <a:lnTo>
                  <a:pt x="70485" y="240030"/>
                </a:lnTo>
                <a:lnTo>
                  <a:pt x="70485" y="291465"/>
                </a:lnTo>
                <a:lnTo>
                  <a:pt x="66675" y="369570"/>
                </a:lnTo>
                <a:lnTo>
                  <a:pt x="49530" y="449580"/>
                </a:lnTo>
                <a:lnTo>
                  <a:pt x="17145" y="535305"/>
                </a:lnTo>
                <a:lnTo>
                  <a:pt x="232410" y="535305"/>
                </a:lnTo>
                <a:lnTo>
                  <a:pt x="192405" y="447675"/>
                </a:lnTo>
                <a:lnTo>
                  <a:pt x="180975" y="358140"/>
                </a:lnTo>
                <a:lnTo>
                  <a:pt x="179070" y="257175"/>
                </a:lnTo>
                <a:lnTo>
                  <a:pt x="182880" y="180975"/>
                </a:lnTo>
                <a:lnTo>
                  <a:pt x="188595" y="121920"/>
                </a:lnTo>
                <a:lnTo>
                  <a:pt x="211455" y="55245"/>
                </a:lnTo>
                <a:lnTo>
                  <a:pt x="243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4132303" y="2031983"/>
            <a:ext cx="90237" cy="225875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4865348" y="1971105"/>
            <a:ext cx="46459" cy="42046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6824187" y="2026191"/>
            <a:ext cx="6434" cy="26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4896982" y="1515415"/>
            <a:ext cx="6434" cy="26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150631" y="1514100"/>
            <a:ext cx="6434" cy="26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 rot="16200000">
            <a:off x="3580438" y="2991596"/>
            <a:ext cx="1271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Sample &amp; environment</a:t>
            </a:r>
          </a:p>
        </p:txBody>
      </p:sp>
      <p:sp>
        <p:nvSpPr>
          <p:cNvPr id="97" name="TextBox 96"/>
          <p:cNvSpPr txBox="1"/>
          <p:nvPr/>
        </p:nvSpPr>
        <p:spPr>
          <a:xfrm rot="16200000">
            <a:off x="4420189" y="2654284"/>
            <a:ext cx="907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WAXS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det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602" y="23283"/>
            <a:ext cx="6817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APS-U @ 20-ID: </a:t>
            </a:r>
            <a:r>
              <a:rPr lang="en-US" sz="2400" b="1" i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High-Energy X-ray Microscope</a:t>
            </a:r>
            <a:endParaRPr lang="en-US" sz="2400" b="1" i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288" y="601305"/>
            <a:ext cx="6651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Optimized for zoom in/out capabilities: ‘real world’ samples at high resolution</a:t>
            </a:r>
            <a:endParaRPr lang="en-US" sz="1600" dirty="0"/>
          </a:p>
        </p:txBody>
      </p:sp>
      <p:graphicFrame>
        <p:nvGraphicFramePr>
          <p:cNvPr id="8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50422"/>
              </p:ext>
            </p:extLst>
          </p:nvPr>
        </p:nvGraphicFramePr>
        <p:xfrm>
          <a:off x="210605" y="3969370"/>
          <a:ext cx="8482261" cy="2494592"/>
        </p:xfrm>
        <a:graphic>
          <a:graphicData uri="http://schemas.openxmlformats.org/drawingml/2006/table">
            <a:tbl>
              <a:tblPr/>
              <a:tblGrid>
                <a:gridCol w="2826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8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5432">
                <a:tc rowSpan="2"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Consideration</a:t>
                      </a:r>
                    </a:p>
                  </a:txBody>
                  <a:tcPr marL="36000" marR="36000" marT="4923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High-energy x-ray benefits from:</a:t>
                      </a:r>
                    </a:p>
                  </a:txBody>
                  <a:tcPr marL="36000" marR="36000" marT="4923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4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low MBA emittance</a:t>
                      </a:r>
                    </a:p>
                  </a:txBody>
                  <a:tcPr marL="36000" marR="36000" marT="4923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long beamline</a:t>
                      </a:r>
                    </a:p>
                  </a:txBody>
                  <a:tcPr marL="36000" marR="36000" marT="4923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438">
                <a:tc rowSpan="2"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focusing</a:t>
                      </a:r>
                    </a:p>
                  </a:txBody>
                  <a:tcPr marL="36000" marR="36000" marT="48347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small spots / high </a:t>
                      </a:r>
                      <a:r>
                        <a:rPr kumimoji="0" lang="en-US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demags</a:t>
                      </a: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 at long focal (working) lengths</a:t>
                      </a:r>
                    </a:p>
                  </a:txBody>
                  <a:tcPr marL="36000" marR="36000" marT="48347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4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kumimoji="0" lang="en-US" altLang="en-US" sz="1200" b="1" i="0" u="none" strike="noStrike" cap="none" normalizeH="0" baseline="-33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, </a:t>
                      </a:r>
                      <a:r>
                        <a:rPr kumimoji="0" lang="en-US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kumimoji="0" lang="en-US" altLang="en-US" sz="1200" b="1" i="0" u="none" strike="noStrike" cap="none" normalizeH="0" baseline="-33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kumimoji="0" lang="en-US" altLang="en-US" sz="1200" b="1" i="0" u="none" strike="noStrike" cap="none" normalizeH="0" baseline="-33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'</a:t>
                      </a: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reductions (and not just from </a:t>
                      </a:r>
                      <a:r>
                        <a:rPr kumimoji="0" lang="en-US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kumimoji="0" lang="en-US" altLang="en-US" sz="1200" b="1" i="0" u="none" strike="noStrike" cap="none" normalizeH="0" baseline="-33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, </a:t>
                      </a:r>
                      <a:r>
                        <a:rPr kumimoji="0" lang="en-US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kumimoji="0" lang="en-US" altLang="en-US" sz="1200" b="1" i="0" u="none" strike="noStrike" cap="none" normalizeH="0" baseline="-33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kumimoji="0" lang="en-US" altLang="en-US" sz="1200" b="1" i="0" u="none" strike="noStrike" cap="none" normalizeH="0" baseline="-33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'</a:t>
                      </a: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) discernible at high energies, enhancing gains</a:t>
                      </a:r>
                    </a:p>
                  </a:txBody>
                  <a:tcPr marL="36000" marR="36000" marT="48347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cs typeface="Arial Unicode MS" panose="020B0604020202020204" pitchFamily="34" charset="-128"/>
                      </a:endParaRP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445">
                <a:tc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coherence</a:t>
                      </a:r>
                    </a:p>
                  </a:txBody>
                  <a:tcPr marL="36000" marR="36000" marT="48347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higher coherent fraction</a:t>
                      </a:r>
                    </a:p>
                  </a:txBody>
                  <a:tcPr marL="36000" marR="36000" marT="48347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enables low-</a:t>
                      </a:r>
                      <a:r>
                        <a:rPr kumimoji="0" lang="en-US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demag</a:t>
                      </a: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 or magnification geometries for large, coherent focal spots</a:t>
                      </a:r>
                    </a:p>
                  </a:txBody>
                  <a:tcPr marL="36000" marR="36000" marT="48347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628">
                <a:tc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beam-expanding refractive optics</a:t>
                      </a:r>
                    </a:p>
                  </a:txBody>
                  <a:tcPr marL="36000" marR="36000" marT="48347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8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efficient due to small initial beam size, aperture</a:t>
                      </a:r>
                    </a:p>
                  </a:txBody>
                  <a:tcPr marL="36000" marR="36000" marT="48347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8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1pPr>
                      <a:lvl2pPr eaLnBrk="0" hangingPunct="0"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4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spcBef>
                          <a:spcPts val="35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 Unicode MS" panose="020B0604020202020204" pitchFamily="34" charset="-128"/>
                        </a:rPr>
                        <a:t>efficient due to low refractive power needed over long distance</a:t>
                      </a:r>
                    </a:p>
                  </a:txBody>
                  <a:tcPr marL="36000" marR="36000" marT="48347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8" name="TextBox 97"/>
          <p:cNvSpPr txBox="1"/>
          <p:nvPr/>
        </p:nvSpPr>
        <p:spPr>
          <a:xfrm>
            <a:off x="407152" y="6513425"/>
            <a:ext cx="8225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External building for end-station will be shared with ISN –enabling hazardous materials studies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707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 noChangeArrowheads="1"/>
          </p:cNvPicPr>
          <p:nvPr/>
        </p:nvPicPr>
        <p:blipFill rotWithShape="1">
          <a:blip r:embed="rId3" cstate="print"/>
          <a:srcRect t="59090"/>
          <a:stretch/>
        </p:blipFill>
        <p:spPr bwMode="auto">
          <a:xfrm>
            <a:off x="1909861" y="3982670"/>
            <a:ext cx="3283183" cy="22372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32" y="20053"/>
            <a:ext cx="9665368" cy="13255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Bragg Coherent Diffraction Imaging @ High Energies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5794"/>
            <a:ext cx="8686800" cy="203588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</a:t>
            </a:r>
            <a:r>
              <a:rPr lang="en-US" dirty="0" smtClean="0"/>
              <a:t>nabled by new sources such as APS-U</a:t>
            </a:r>
          </a:p>
          <a:p>
            <a:pPr lvl="1"/>
            <a:r>
              <a:rPr lang="en-US" dirty="0"/>
              <a:t>Coherent volume at 50 keV will match that of today at 10keV </a:t>
            </a:r>
            <a:endParaRPr lang="en-US" dirty="0" smtClean="0"/>
          </a:p>
          <a:p>
            <a:pPr lvl="1"/>
            <a:r>
              <a:rPr lang="en-US" dirty="0"/>
              <a:t>H</a:t>
            </a:r>
            <a:r>
              <a:rPr lang="en-US" dirty="0" smtClean="0"/>
              <a:t>igher energies capable of penetrating larger samples and illuminate larger grains</a:t>
            </a:r>
          </a:p>
          <a:p>
            <a:pPr lvl="1"/>
            <a:r>
              <a:rPr lang="en-US" dirty="0" smtClean="0"/>
              <a:t>Combine FF / NF HEDM information with new reconstruction algorithms</a:t>
            </a:r>
          </a:p>
          <a:p>
            <a:pPr lvl="1"/>
            <a:r>
              <a:rPr lang="en-US" dirty="0" smtClean="0"/>
              <a:t>New measurement strategies</a:t>
            </a:r>
          </a:p>
          <a:p>
            <a:pPr lvl="1"/>
            <a:r>
              <a:rPr lang="en-US" dirty="0" smtClean="0"/>
              <a:t>Large hutch, high E resolution, high resolution detectors</a:t>
            </a:r>
          </a:p>
        </p:txBody>
      </p:sp>
      <p:pic>
        <p:nvPicPr>
          <p:cNvPr id="12" name="Picture 11" descr="C:\Users\parkjs\OneDrive\Documents\Publications\Proposals\2016\aps-u.long.beamline\Full\BCDI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82" y="4835359"/>
            <a:ext cx="3465629" cy="12850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5260263" y="3635947"/>
            <a:ext cx="37732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Simulations of BCDI patterns at E = 40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sample-detector = 14 m, detector resolution = 10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m, 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10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grain size = 10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(a) 2D shape of the grain along the projection direction. (b) The grain is fully illuminated using perfectly coherent 50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(c) The grain is partially illuminated with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pytchographic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measurement strategy in mind.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3" t="7367" r="29162" b="73418"/>
          <a:stretch/>
        </p:blipFill>
        <p:spPr bwMode="auto">
          <a:xfrm>
            <a:off x="628650" y="4822647"/>
            <a:ext cx="1284926" cy="1024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cx="http://schemas.microsoft.com/office/drawing/2014/chartex" xmlns:cx1="http://schemas.microsoft.com/office/drawing/2015/9/8/chartex" xmlns:w16se="http://schemas.microsoft.com/office/word/2015/wordml/symex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00282" y="5900172"/>
            <a:ext cx="19379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FF/NF HEDM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Strain and orientation information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1527" t="6852" r="67889" b="56412"/>
          <a:stretch/>
        </p:blipFill>
        <p:spPr>
          <a:xfrm>
            <a:off x="3194787" y="4977770"/>
            <a:ext cx="701432" cy="501022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V="1">
            <a:off x="1338000" y="5256779"/>
            <a:ext cx="1833606" cy="350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016000" y="5549900"/>
            <a:ext cx="322000" cy="236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4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6" y="-158043"/>
            <a:ext cx="8372901" cy="828948"/>
          </a:xfrm>
        </p:spPr>
        <p:txBody>
          <a:bodyPr/>
          <a:lstStyle/>
          <a:p>
            <a:r>
              <a:rPr lang="en-US" smtClean="0"/>
              <a:t>Compression of reciprocal space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3" y="753533"/>
            <a:ext cx="7783059" cy="5054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48734" y="5614493"/>
            <a:ext cx="8501330" cy="667776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&gt;50keV x-ray energies, fringe spacing falls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below typical detector pixel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 r="24803"/>
          <a:stretch/>
        </p:blipFill>
        <p:spPr>
          <a:xfrm>
            <a:off x="596137" y="1325183"/>
            <a:ext cx="3068968" cy="3044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097"/>
            <a:ext cx="8372901" cy="828948"/>
          </a:xfrm>
        </p:spPr>
        <p:txBody>
          <a:bodyPr/>
          <a:lstStyle/>
          <a:p>
            <a:r>
              <a:rPr lang="en-US" dirty="0" smtClean="0"/>
              <a:t>sub-pixel detector translations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5467" y="6138331"/>
            <a:ext cx="4382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Maddali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al. (2018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Scientific Reports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8:49-59.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2666" y="1389307"/>
            <a:ext cx="2980090" cy="298009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8228" y="1447318"/>
            <a:ext cx="2980090" cy="298009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562" y="1505329"/>
            <a:ext cx="2980090" cy="298009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577" y="1569453"/>
            <a:ext cx="2980090" cy="298009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2985" y="5300166"/>
            <a:ext cx="8683282" cy="667776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sparsity constraint, fine detail can be recovered from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overbinned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data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" r="22349"/>
          <a:stretch/>
        </p:blipFill>
        <p:spPr>
          <a:xfrm>
            <a:off x="6143504" y="2409100"/>
            <a:ext cx="2561170" cy="25506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" r="21872"/>
          <a:stretch/>
        </p:blipFill>
        <p:spPr>
          <a:xfrm>
            <a:off x="4224866" y="671482"/>
            <a:ext cx="2576919" cy="2561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86452" y="924692"/>
            <a:ext cx="2032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Numerical test,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underlying diffraction pattern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4866" y="3573159"/>
            <a:ext cx="1885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Recovered from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overbinned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set with detector shifting.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058398" y="754302"/>
            <a:ext cx="117727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38100" dist="254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15397" y="4919910"/>
            <a:ext cx="117727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38100" dist="254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3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7" y="98495"/>
            <a:ext cx="8229600" cy="526372"/>
          </a:xfrm>
        </p:spPr>
        <p:txBody>
          <a:bodyPr/>
          <a:lstStyle/>
          <a:p>
            <a:r>
              <a:rPr lang="en-US" dirty="0" smtClean="0"/>
              <a:t>Boundaries of grain-resolved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5" t="25329" r="31994" b="28006"/>
          <a:stretch/>
        </p:blipFill>
        <p:spPr>
          <a:xfrm>
            <a:off x="2609373" y="1398914"/>
            <a:ext cx="384048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530192"/>
            <a:ext cx="4454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Diffraction intensity proportional to grain volume: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GE-RT41 with dynamic range 2e12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10:1 max </a:t>
            </a: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radial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dispersity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Pilatus (CdTe) with dynamic range 2e20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100:1 max radial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dispersity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33" y="1155646"/>
            <a:ext cx="2720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Monodispersed LaB6 ~1um grain size reconstructed with 10,000 grains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564" y="4601551"/>
            <a:ext cx="62783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means to expand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envelope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(&gt;micron sized grains)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Software to treat spot overlap (MIDAS,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rgbClr val="616161"/>
                </a:solidFill>
                <a:latin typeface="Calibri"/>
              </a:rPr>
              <a:t>Increased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resolution (typical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/E=1e-3, optional 5e-5)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>
                <a:solidFill>
                  <a:srgbClr val="616161"/>
                </a:solidFill>
                <a:latin typeface="Calibri"/>
              </a:rPr>
              <a:t>For submicron grains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Dark-field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microscopy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olidFill>
                  <a:srgbClr val="616161"/>
                </a:solidFill>
                <a:latin typeface="Calibri"/>
              </a:rPr>
              <a:t>BCDI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26814" y="2901847"/>
            <a:ext cx="24277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Typically ~3-5% for full field techniques in metals.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 to 10% shown using focused beams and raster scanning (Toyota@Spring-8,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ESRF-ID-11, nascent at APS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5400000">
            <a:off x="6393789" y="3856745"/>
            <a:ext cx="326138" cy="545177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 bwMode="auto">
          <a:xfrm flipV="1">
            <a:off x="6284431" y="1821565"/>
            <a:ext cx="304800" cy="485257"/>
          </a:xfrm>
          <a:prstGeom prst="downArrow">
            <a:avLst>
              <a:gd name="adj1" fmla="val 50000"/>
              <a:gd name="adj2" fmla="val 9756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5400000" flipV="1">
            <a:off x="2246150" y="1724065"/>
            <a:ext cx="470992" cy="429838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D614D81-8749-45E7-A036-0AD23E015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" y="2231452"/>
            <a:ext cx="2476710" cy="1971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2796" y="2986804"/>
            <a:ext cx="93249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Grain </a:t>
            </a:r>
          </a:p>
          <a:p>
            <a:r>
              <a:rPr lang="en-US" sz="1600" dirty="0" smtClean="0"/>
              <a:t>Resolved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852315" y="3080869"/>
            <a:ext cx="20052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Grain Averaged: scattering tomography</a:t>
            </a:r>
          </a:p>
        </p:txBody>
      </p:sp>
    </p:spTree>
    <p:extLst>
      <p:ext uri="{BB962C8B-B14F-4D97-AF65-F5344CB8AC3E}">
        <p14:creationId xmlns:p14="http://schemas.microsoft.com/office/powerpoint/2010/main" val="27518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8766"/>
            <a:ext cx="8372901" cy="828948"/>
          </a:xfrm>
        </p:spPr>
        <p:txBody>
          <a:bodyPr/>
          <a:lstStyle/>
          <a:p>
            <a:r>
              <a:rPr lang="en-US" dirty="0" smtClean="0"/>
              <a:t>Proof of concept HEDM integration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64392" r="13949"/>
          <a:stretch/>
        </p:blipFill>
        <p:spPr>
          <a:xfrm>
            <a:off x="2558892" y="1109133"/>
            <a:ext cx="5571066" cy="18228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3245261"/>
            <a:ext cx="782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 distance:	5 mm		1 m		     6.5 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614593"/>
            <a:ext cx="834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Sample rotation:		360˚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360˚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     0.2˚ 	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5783" y="4454769"/>
            <a:ext cx="8195733" cy="1447747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peak indexing of existing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-HEDM workflow be used for BCDI?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we satisfy sampling requirements with a long hutch?</a:t>
            </a:r>
          </a:p>
        </p:txBody>
      </p:sp>
    </p:spTree>
    <p:extLst>
      <p:ext uri="{BB962C8B-B14F-4D97-AF65-F5344CB8AC3E}">
        <p14:creationId xmlns:p14="http://schemas.microsoft.com/office/powerpoint/2010/main" val="12242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8766"/>
            <a:ext cx="8372901" cy="828948"/>
          </a:xfrm>
        </p:spPr>
        <p:txBody>
          <a:bodyPr/>
          <a:lstStyle/>
          <a:p>
            <a:r>
              <a:rPr lang="en-US" dirty="0" smtClean="0"/>
              <a:t>Polycrystalline Au film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3" y="753533"/>
            <a:ext cx="5273417" cy="527341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53483" y="1403435"/>
            <a:ext cx="3767667" cy="3973611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 smtClean="0"/>
              <a:t>54 </a:t>
            </a:r>
            <a:r>
              <a:rPr lang="en-US" dirty="0" err="1" smtClean="0"/>
              <a:t>keV</a:t>
            </a:r>
            <a:r>
              <a:rPr lang="en-US" dirty="0" smtClean="0"/>
              <a:t> beam</a:t>
            </a:r>
          </a:p>
          <a:p>
            <a:pPr lvl="1">
              <a:spcAft>
                <a:spcPts val="800"/>
              </a:spcAft>
            </a:pPr>
            <a:r>
              <a:rPr lang="en-US" dirty="0" smtClean="0"/>
              <a:t>2 x 500 micron beam size</a:t>
            </a:r>
          </a:p>
          <a:p>
            <a:pPr lvl="1">
              <a:spcAft>
                <a:spcPts val="800"/>
              </a:spcAft>
            </a:pPr>
            <a:r>
              <a:rPr lang="en-US" dirty="0" smtClean="0"/>
              <a:t>100 x 100 nm transverse coherence</a:t>
            </a:r>
          </a:p>
          <a:p>
            <a:pPr lvl="1">
              <a:spcAft>
                <a:spcPts val="800"/>
              </a:spcAft>
            </a:pPr>
            <a:r>
              <a:rPr lang="en-US" dirty="0" err="1" smtClean="0"/>
              <a:t>dE</a:t>
            </a:r>
            <a:r>
              <a:rPr lang="en-US" dirty="0" smtClean="0"/>
              <a:t>/E=1e-5</a:t>
            </a:r>
          </a:p>
          <a:p>
            <a:pPr>
              <a:spcAft>
                <a:spcPts val="800"/>
              </a:spcAft>
            </a:pPr>
            <a:r>
              <a:rPr lang="en-US" dirty="0" smtClean="0"/>
              <a:t>Au film with ~300 nm grain size</a:t>
            </a:r>
          </a:p>
          <a:p>
            <a:pPr>
              <a:spcAft>
                <a:spcPts val="800"/>
              </a:spcAft>
            </a:pPr>
            <a:endParaRPr lang="is-IS" dirty="0" smtClean="0"/>
          </a:p>
          <a:p>
            <a:pPr>
              <a:spcAft>
                <a:spcPts val="800"/>
              </a:spcAft>
            </a:pPr>
            <a:r>
              <a:rPr lang="is-IS" dirty="0" smtClean="0"/>
              <a:t>64,560 different (111) Bragg peaks measured in 360 scan</a:t>
            </a:r>
          </a:p>
          <a:p>
            <a:pPr>
              <a:spcAft>
                <a:spcPts val="800"/>
              </a:spcAft>
            </a:pPr>
            <a:r>
              <a:rPr lang="is-IS" dirty="0" smtClean="0"/>
              <a:t>Indexed to 6,768 individual grains in illuminated volume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994400" y="1822861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111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Bragg peaks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Ewald sphere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D20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2" y="770465"/>
            <a:ext cx="5273417" cy="5273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8766"/>
            <a:ext cx="8372901" cy="828948"/>
          </a:xfrm>
        </p:spPr>
        <p:txBody>
          <a:bodyPr/>
          <a:lstStyle/>
          <a:p>
            <a:r>
              <a:rPr lang="en-US" dirty="0" smtClean="0"/>
              <a:t>Polycrystalline Au film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4399" y="1822861"/>
            <a:ext cx="235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Pick single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Friedel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pair for BCDI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2" t="33185" r="33810" b="33185"/>
          <a:stretch/>
        </p:blipFill>
        <p:spPr>
          <a:xfrm>
            <a:off x="1475371" y="3176259"/>
            <a:ext cx="2082644" cy="2080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5" t="31202" r="33088" b="34361"/>
          <a:stretch/>
        </p:blipFill>
        <p:spPr>
          <a:xfrm>
            <a:off x="1475371" y="955852"/>
            <a:ext cx="2082644" cy="20802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6616" y="1820458"/>
            <a:ext cx="61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111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CD20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6615" y="4031729"/>
            <a:ext cx="61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111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04333" y="4048662"/>
            <a:ext cx="292608" cy="0"/>
          </a:xfrm>
          <a:prstGeom prst="line">
            <a:avLst/>
          </a:prstGeom>
          <a:ln w="12700">
            <a:solidFill>
              <a:schemeClr val="accent6"/>
            </a:solidFill>
          </a:ln>
          <a:effectLst>
            <a:outerShdw blurRad="38100" dist="25400" dir="5400000" rotWithShape="0">
              <a:schemeClr val="accent6">
                <a:alpha val="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302155" y="5711346"/>
            <a:ext cx="6959600" cy="665072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Initial results are promising, reconstructions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progress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15" y="770465"/>
            <a:ext cx="5273416" cy="527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8766"/>
            <a:ext cx="8372901" cy="828948"/>
          </a:xfrm>
        </p:spPr>
        <p:txBody>
          <a:bodyPr/>
          <a:lstStyle/>
          <a:p>
            <a:r>
              <a:rPr lang="en-US" dirty="0" smtClean="0"/>
              <a:t>Polycrystalline Au film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02155" y="5711346"/>
            <a:ext cx="6959600" cy="665072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 are so many more to choose from!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53483" y="1254100"/>
            <a:ext cx="3767667" cy="3973611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 err="1" smtClean="0"/>
              <a:t>ff</a:t>
            </a:r>
            <a:r>
              <a:rPr lang="en-US" dirty="0" smtClean="0"/>
              <a:t>-HEDM indexes higher order reflections for each grain</a:t>
            </a:r>
          </a:p>
          <a:p>
            <a:pPr lvl="1">
              <a:spcAft>
                <a:spcPts val="800"/>
              </a:spcAft>
            </a:pPr>
            <a:r>
              <a:rPr lang="en-US" dirty="0" smtClean="0">
                <a:solidFill>
                  <a:schemeClr val="accent6"/>
                </a:solidFill>
              </a:rPr>
              <a:t>111</a:t>
            </a:r>
          </a:p>
          <a:p>
            <a:pPr lvl="1">
              <a:spcAft>
                <a:spcPts val="800"/>
              </a:spcAft>
            </a:pPr>
            <a:r>
              <a:rPr lang="en-US" dirty="0" smtClean="0">
                <a:solidFill>
                  <a:srgbClr val="00B050"/>
                </a:solidFill>
              </a:rPr>
              <a:t>200</a:t>
            </a:r>
          </a:p>
          <a:p>
            <a:pPr lvl="1">
              <a:spcAft>
                <a:spcPts val="800"/>
              </a:spcAft>
            </a:pPr>
            <a:r>
              <a:rPr lang="en-US" dirty="0" smtClean="0">
                <a:solidFill>
                  <a:srgbClr val="0432FF"/>
                </a:solidFill>
              </a:rPr>
              <a:t>222</a:t>
            </a:r>
          </a:p>
          <a:p>
            <a:pPr lvl="1">
              <a:spcAft>
                <a:spcPts val="800"/>
              </a:spcAft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311</a:t>
            </a:r>
          </a:p>
          <a:p>
            <a:pPr>
              <a:spcAft>
                <a:spcPts val="800"/>
              </a:spcAft>
            </a:pPr>
            <a:r>
              <a:rPr lang="en-US" dirty="0" smtClean="0"/>
              <a:t>Potential to provide unprecedented strain sensitivity in a 3D BCDI image. </a:t>
            </a:r>
          </a:p>
          <a:p>
            <a:pPr>
              <a:spcAft>
                <a:spcPts val="800"/>
              </a:spcAft>
            </a:pPr>
            <a:r>
              <a:rPr lang="en-US" dirty="0" smtClean="0"/>
              <a:t>Ability to interrogate outliers within a vast population.</a:t>
            </a:r>
          </a:p>
        </p:txBody>
      </p:sp>
    </p:spTree>
    <p:extLst>
      <p:ext uri="{BB962C8B-B14F-4D97-AF65-F5344CB8AC3E}">
        <p14:creationId xmlns:p14="http://schemas.microsoft.com/office/powerpoint/2010/main" val="13393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7" y="98495"/>
            <a:ext cx="8229600" cy="526372"/>
          </a:xfrm>
        </p:spPr>
        <p:txBody>
          <a:bodyPr/>
          <a:lstStyle/>
          <a:p>
            <a:r>
              <a:rPr lang="en-US" dirty="0" smtClean="0"/>
              <a:t>Boundaries of grain-resolved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5" t="25329" r="31994" b="28006"/>
          <a:stretch/>
        </p:blipFill>
        <p:spPr>
          <a:xfrm>
            <a:off x="2609373" y="1398914"/>
            <a:ext cx="384048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530192"/>
            <a:ext cx="4454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Diffraction intensity proportional to grain volume: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GE-RT41 with dynamic range 2e12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10:1 max radial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dispersity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Pilatus (CdTe) with dynamic range 2e20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100:1 max radial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dispersity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33" y="1155646"/>
            <a:ext cx="2720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Monodispersed LaB6 ~1um grain size reconstructed with 10,000 grains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564" y="4601551"/>
            <a:ext cx="62783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means to expand envelope (&gt;micron sized grains)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Software to treat spot overlap (MIDAS,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Increased energy resolution (typical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/E=1e-3, optional 5e-5)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submicron grains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Dark-field microscopy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BCDI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6814" y="2901847"/>
            <a:ext cx="24277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Typically ~3-5% for full field techniques in metals.  Up to 10% shown using focused beams and raster scanning (Toyota@Spring-8, ESRF-ID-11, nascent at APS)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5400000">
            <a:off x="6393789" y="3856745"/>
            <a:ext cx="326138" cy="545177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 bwMode="auto">
          <a:xfrm flipV="1">
            <a:off x="6284431" y="1821565"/>
            <a:ext cx="304800" cy="485257"/>
          </a:xfrm>
          <a:prstGeom prst="downArrow">
            <a:avLst>
              <a:gd name="adj1" fmla="val 50000"/>
              <a:gd name="adj2" fmla="val 9756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5400000" flipV="1">
            <a:off x="2246150" y="1724065"/>
            <a:ext cx="470992" cy="429838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D614D81-8749-45E7-A036-0AD23E015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" y="2231452"/>
            <a:ext cx="2476710" cy="1971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2796" y="2986804"/>
            <a:ext cx="93249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Resolved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52315" y="3080869"/>
            <a:ext cx="20052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Grain Averaged: scattering tomography</a:t>
            </a:r>
          </a:p>
        </p:txBody>
      </p:sp>
    </p:spTree>
    <p:extLst>
      <p:ext uri="{BB962C8B-B14F-4D97-AF65-F5344CB8AC3E}">
        <p14:creationId xmlns:p14="http://schemas.microsoft.com/office/powerpoint/2010/main" val="11157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11219" r="-733" b="159"/>
          <a:stretch/>
        </p:blipFill>
        <p:spPr>
          <a:xfrm>
            <a:off x="457200" y="914400"/>
            <a:ext cx="8138160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755" y="190403"/>
            <a:ext cx="8458200" cy="1143000"/>
          </a:xfrm>
        </p:spPr>
        <p:txBody>
          <a:bodyPr/>
          <a:lstStyle/>
          <a:p>
            <a:r>
              <a:rPr lang="en-US" dirty="0" smtClean="0"/>
              <a:t>1-ID: </a:t>
            </a:r>
            <a:r>
              <a:rPr lang="en-US" i="1" dirty="0" smtClean="0"/>
              <a:t>HEDM, SAXS/WAXS, u-CT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088116">
            <a:off x="7666931" y="4097737"/>
            <a:ext cx="1411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E=40-140keV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SCU source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>
            <a:stCxn id="3" idx="1"/>
          </p:cNvCxnSpPr>
          <p:nvPr/>
        </p:nvCxnSpPr>
        <p:spPr bwMode="auto">
          <a:xfrm flipH="1" flipV="1">
            <a:off x="6717069" y="3535387"/>
            <a:ext cx="399872" cy="49116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153400" y="25908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066006" y="839403"/>
            <a:ext cx="60117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</a:rPr>
              <a:t>Ability to handle large/custom environments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noProof="0" dirty="0" smtClean="0">
                <a:solidFill>
                  <a:srgbClr val="616161"/>
                </a:solidFill>
                <a:latin typeface="Calibri"/>
              </a:rPr>
              <a:t>Servo-hydraulic load frame + furnace (~30%)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</a:rPr>
              <a:t>RAMS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</a:rPr>
              <a:t> in-grip load frame (~20%)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616161"/>
                </a:solidFill>
                <a:latin typeface="Calibri"/>
              </a:rPr>
              <a:t>Activated materials (~20%)</a:t>
            </a:r>
            <a:endParaRPr kumimoji="0" lang="en-US" sz="1600" b="0" i="0" u="none" strike="noStrike" kern="1200" cap="none" spc="0" normalizeH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</a:rPr>
              <a:t>“Whatever else users dream up” (~30%) –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</a:rPr>
              <a:t>RotoDAC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</a:rPr>
              <a:t>uwave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</a:rPr>
              <a:t>, biaxial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7351469" y="3726391"/>
            <a:ext cx="971731" cy="27742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943478" y="4164513"/>
            <a:ext cx="2431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Far-field detectors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GE-RT41 detectors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@1m: qmax~25 1/A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Center-hole (SAXS)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4818" y="4619004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Overhead Rail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NF-HEDM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Conical slit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Tomography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90214" y="5167699"/>
            <a:ext cx="3587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Beam-conditioning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Focusing optics for &lt;um beams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 and mono capable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BPMs, slits, DIC,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7542" y="3403225"/>
            <a:ext cx="2378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far-field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Highest q-resolution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6923" y="1464613"/>
            <a:ext cx="6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SAXS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4198620" y="3886200"/>
            <a:ext cx="144780" cy="13482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1988820" y="3200400"/>
            <a:ext cx="144780" cy="13482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876800" y="4111536"/>
            <a:ext cx="144780" cy="13482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1597855" y="3047999"/>
            <a:ext cx="144780" cy="13482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1247346" y="2845768"/>
            <a:ext cx="144780" cy="13482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4647504" y="4191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5605" y="396810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76400" y="3288268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4.5m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82016" y="304800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5.5m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3706" y="282285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1194" y="6536342"/>
            <a:ext cx="453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APS-U: Dark field </a:t>
            </a:r>
            <a:r>
              <a:rPr lang="en-US" b="1" dirty="0" err="1" smtClean="0"/>
              <a:t>microscopy+SAXS</a:t>
            </a:r>
            <a:r>
              <a:rPr lang="en-US" b="1" dirty="0" smtClean="0"/>
              <a:t> extension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36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640" y="97560"/>
            <a:ext cx="4755600" cy="395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4586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Focusing Optics Set-Up in APS 1-ID-E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4640" y="2647439"/>
            <a:ext cx="3657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18600" y="2663280"/>
            <a:ext cx="36576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traight Connector 4"/>
          <p:cNvSpPr/>
          <p:nvPr/>
        </p:nvSpPr>
        <p:spPr>
          <a:xfrm>
            <a:off x="5911919" y="1052640"/>
            <a:ext cx="1044001" cy="63000"/>
          </a:xfrm>
          <a:prstGeom prst="line">
            <a:avLst/>
          </a:prstGeom>
          <a:noFill/>
          <a:ln w="9000">
            <a:solidFill>
              <a:srgbClr val="FF0000"/>
            </a:solidFill>
            <a:prstDash val="solid"/>
          </a:ln>
        </p:spPr>
        <p:txBody>
          <a:bodyPr vert="horz" wrap="none" lIns="94320" tIns="49320" rIns="94320" bIns="49320" anchor="ctr" anchorCtr="1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6" name="Straight Connector 5"/>
          <p:cNvSpPr/>
          <p:nvPr/>
        </p:nvSpPr>
        <p:spPr>
          <a:xfrm flipV="1">
            <a:off x="5927759" y="1118520"/>
            <a:ext cx="1029241" cy="60840"/>
          </a:xfrm>
          <a:prstGeom prst="line">
            <a:avLst/>
          </a:prstGeom>
          <a:noFill/>
          <a:ln w="9000">
            <a:solidFill>
              <a:srgbClr val="FF0000"/>
            </a:solidFill>
            <a:prstDash val="solid"/>
          </a:ln>
        </p:spPr>
        <p:txBody>
          <a:bodyPr vert="horz" wrap="none" lIns="94320" tIns="49320" rIns="94320" bIns="49320" anchor="ctr" anchorCtr="1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7" name="Straight Connector 6"/>
          <p:cNvSpPr/>
          <p:nvPr/>
        </p:nvSpPr>
        <p:spPr>
          <a:xfrm flipH="1">
            <a:off x="4570200" y="2135160"/>
            <a:ext cx="2432519" cy="14400"/>
          </a:xfrm>
          <a:prstGeom prst="line">
            <a:avLst/>
          </a:prstGeom>
          <a:noFill/>
          <a:ln w="9000">
            <a:solidFill>
              <a:srgbClr val="808080"/>
            </a:solidFill>
            <a:prstDash val="solid"/>
            <a:headEnd type="arrow"/>
            <a:tailEnd type="arrow"/>
          </a:ln>
        </p:spPr>
        <p:txBody>
          <a:bodyPr vert="horz" wrap="none" lIns="94320" tIns="49320" rIns="94320" bIns="49320" anchor="ctr" anchorCtr="1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21360" y="983160"/>
            <a:ext cx="768959" cy="314280"/>
            <a:chOff x="5121360" y="983160"/>
            <a:chExt cx="768959" cy="314280"/>
          </a:xfrm>
        </p:grpSpPr>
        <p:sp>
          <p:nvSpPr>
            <p:cNvPr id="9" name="Straight Connector 8"/>
            <p:cNvSpPr/>
            <p:nvPr/>
          </p:nvSpPr>
          <p:spPr>
            <a:xfrm flipH="1">
              <a:off x="5135400" y="1145160"/>
              <a:ext cx="754919" cy="878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 flipV="1">
              <a:off x="5783399" y="1118520"/>
              <a:ext cx="92161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5768280" y="1118520"/>
              <a:ext cx="15480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 flipV="1">
              <a:off x="5676120" y="1130760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5660639" y="1130760"/>
              <a:ext cx="15481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 flipV="1">
              <a:off x="5567040" y="1143000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5551920" y="1143000"/>
              <a:ext cx="15480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 flipV="1">
              <a:off x="5459760" y="1156320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>
              <a:off x="5444640" y="1156320"/>
              <a:ext cx="15480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 flipH="1" flipV="1">
              <a:off x="5352480" y="1169280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 flipH="1">
              <a:off x="5337360" y="1169280"/>
              <a:ext cx="15480" cy="2519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 flipH="1" flipV="1">
              <a:off x="5245200" y="1180080"/>
              <a:ext cx="92160" cy="1295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 flipH="1">
              <a:off x="5230079" y="1180080"/>
              <a:ext cx="15481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 flipH="1" flipV="1">
              <a:off x="5138280" y="1193759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 flipH="1">
              <a:off x="5123159" y="1193759"/>
              <a:ext cx="15481" cy="2520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 flipH="1" flipV="1">
              <a:off x="5130720" y="983519"/>
              <a:ext cx="754920" cy="878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 flipH="1">
              <a:off x="5783399" y="1096560"/>
              <a:ext cx="92161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 flipH="1" flipV="1">
              <a:off x="5768280" y="1084319"/>
              <a:ext cx="15480" cy="2520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 flipH="1">
              <a:off x="5676120" y="1084680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 flipH="1" flipV="1">
              <a:off x="5660639" y="1072080"/>
              <a:ext cx="15481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 flipH="1">
              <a:off x="5567040" y="1072080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 flipH="1" flipV="1">
              <a:off x="5551920" y="1059840"/>
              <a:ext cx="15480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 flipH="1">
              <a:off x="5459760" y="1058760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 flipH="1" flipV="1">
              <a:off x="5444640" y="1046520"/>
              <a:ext cx="15480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 flipH="1">
              <a:off x="5352480" y="1046159"/>
              <a:ext cx="92160" cy="1296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 flipH="1" flipV="1">
              <a:off x="5337360" y="1033559"/>
              <a:ext cx="15480" cy="2520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 flipH="1">
              <a:off x="5245200" y="1035359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 flipH="1" flipV="1">
              <a:off x="5230079" y="1022759"/>
              <a:ext cx="15481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 flipH="1">
              <a:off x="5138280" y="1021679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 flipH="1" flipV="1">
              <a:off x="5123159" y="1009080"/>
              <a:ext cx="15481" cy="2519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 flipH="1">
              <a:off x="5887440" y="1144440"/>
              <a:ext cx="1800" cy="6371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 flipH="1">
              <a:off x="5134680" y="1233720"/>
              <a:ext cx="1800" cy="63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 flipH="1">
              <a:off x="5134320" y="1207799"/>
              <a:ext cx="752040" cy="867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5122440" y="1218240"/>
              <a:ext cx="14400" cy="158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5875560" y="1130760"/>
              <a:ext cx="14400" cy="158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 flipH="1">
              <a:off x="5121719" y="1218240"/>
              <a:ext cx="1801" cy="63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5121360" y="1279080"/>
              <a:ext cx="14400" cy="158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 flipV="1">
              <a:off x="5875560" y="1069559"/>
              <a:ext cx="7560" cy="2736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 flipV="1">
              <a:off x="5123520" y="983160"/>
              <a:ext cx="7560" cy="273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 flipH="1">
              <a:off x="5881680" y="1071359"/>
              <a:ext cx="1800" cy="6372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 flipH="1">
              <a:off x="5875200" y="1096200"/>
              <a:ext cx="360" cy="3348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5784120" y="1109880"/>
              <a:ext cx="359" cy="8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5676840" y="1097640"/>
              <a:ext cx="360" cy="324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 flipH="1">
              <a:off x="5767200" y="1085040"/>
              <a:ext cx="1080" cy="5688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 flipH="1">
              <a:off x="5121719" y="1010520"/>
              <a:ext cx="1801" cy="63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 flipH="1">
              <a:off x="5658479" y="1070999"/>
              <a:ext cx="1801" cy="6372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 flipH="1">
              <a:off x="5137560" y="1033919"/>
              <a:ext cx="1800" cy="6372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 flipH="1">
              <a:off x="5566680" y="1082520"/>
              <a:ext cx="1080" cy="608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 flipH="1">
              <a:off x="5549040" y="1059840"/>
              <a:ext cx="1800" cy="63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 flipH="1">
              <a:off x="5459040" y="1072080"/>
              <a:ext cx="1800" cy="63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 flipH="1">
              <a:off x="5441760" y="1048319"/>
              <a:ext cx="1799" cy="6372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 flipH="1">
              <a:off x="5351400" y="1059480"/>
              <a:ext cx="1800" cy="63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 flipH="1">
              <a:off x="5244120" y="1048680"/>
              <a:ext cx="1080" cy="619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2" name="Straight Connector 61"/>
            <p:cNvSpPr/>
            <p:nvPr/>
          </p:nvSpPr>
          <p:spPr>
            <a:xfrm flipH="1">
              <a:off x="5226840" y="1021679"/>
              <a:ext cx="1800" cy="6372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 flipH="1">
              <a:off x="5336640" y="1034279"/>
              <a:ext cx="1800" cy="6372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 flipH="1" flipV="1">
              <a:off x="5122079" y="1073160"/>
              <a:ext cx="15481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 flipH="1" flipV="1">
              <a:off x="5227560" y="1084319"/>
              <a:ext cx="15480" cy="2520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 flipH="1" flipV="1">
              <a:off x="5337360" y="1099080"/>
              <a:ext cx="15480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 flipH="1" flipV="1">
              <a:off x="5442120" y="1108440"/>
              <a:ext cx="15480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 flipH="1" flipV="1">
              <a:off x="5549400" y="1122840"/>
              <a:ext cx="15480" cy="252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9" name="Straight Connector 68"/>
            <p:cNvSpPr/>
            <p:nvPr/>
          </p:nvSpPr>
          <p:spPr>
            <a:xfrm flipH="1" flipV="1">
              <a:off x="5657760" y="1133280"/>
              <a:ext cx="8639" cy="140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 flipH="1">
              <a:off x="5581800" y="1134000"/>
              <a:ext cx="77040" cy="108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1" name="Straight Connector 70"/>
            <p:cNvSpPr/>
            <p:nvPr/>
          </p:nvSpPr>
          <p:spPr>
            <a:xfrm flipH="1">
              <a:off x="5457240" y="1122120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2" name="Straight Connector 71"/>
            <p:cNvSpPr/>
            <p:nvPr/>
          </p:nvSpPr>
          <p:spPr>
            <a:xfrm flipH="1">
              <a:off x="5349960" y="1109160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 flipH="1">
              <a:off x="5244480" y="1097280"/>
              <a:ext cx="92160" cy="129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 flipH="1">
              <a:off x="5137200" y="1084319"/>
              <a:ext cx="92160" cy="1296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230000" y="951840"/>
            <a:ext cx="752040" cy="310680"/>
            <a:chOff x="4230000" y="951840"/>
            <a:chExt cx="752040" cy="310680"/>
          </a:xfrm>
        </p:grpSpPr>
        <p:sp>
          <p:nvSpPr>
            <p:cNvPr id="76" name="Straight Connector 75"/>
            <p:cNvSpPr/>
            <p:nvPr/>
          </p:nvSpPr>
          <p:spPr>
            <a:xfrm flipH="1" flipV="1">
              <a:off x="4259160" y="989640"/>
              <a:ext cx="716400" cy="62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 flipH="1">
              <a:off x="4970520" y="1052280"/>
              <a:ext cx="3600" cy="417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 flipH="1">
              <a:off x="4255920" y="989640"/>
              <a:ext cx="3600" cy="4175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 flipH="1">
              <a:off x="4923000" y="109476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4880880" y="108684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1" name="Straight Connector 80"/>
            <p:cNvSpPr/>
            <p:nvPr/>
          </p:nvSpPr>
          <p:spPr>
            <a:xfrm flipH="1">
              <a:off x="4834080" y="1087200"/>
              <a:ext cx="46800" cy="1871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4791960" y="1079280"/>
              <a:ext cx="43200" cy="2663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 flipH="1">
              <a:off x="4744800" y="107892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4702320" y="1070999"/>
              <a:ext cx="43200" cy="2664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 flipH="1">
              <a:off x="4655160" y="1070999"/>
              <a:ext cx="46800" cy="1872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4613040" y="106308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 flipH="1">
              <a:off x="4565160" y="106308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4523400" y="1055159"/>
              <a:ext cx="43200" cy="2664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 flipH="1">
              <a:off x="4475880" y="105480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4434120" y="104688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 flipH="1">
              <a:off x="4386600" y="1046520"/>
              <a:ext cx="46800" cy="1871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4344840" y="1038599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 flipH="1">
              <a:off x="4297680" y="1039320"/>
              <a:ext cx="46800" cy="1871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4255920" y="1031399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 flipH="1">
              <a:off x="4265640" y="1198799"/>
              <a:ext cx="716400" cy="6264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 flipH="1" flipV="1">
              <a:off x="4977000" y="1157400"/>
              <a:ext cx="3600" cy="4175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 flipH="1" flipV="1">
              <a:off x="4262400" y="1220040"/>
              <a:ext cx="3600" cy="417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 flipH="1" flipV="1">
              <a:off x="4929480" y="113832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 flipV="1">
              <a:off x="4887720" y="113832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 flipH="1" flipV="1">
              <a:off x="4840920" y="114552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 flipV="1">
              <a:off x="4798440" y="114552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 flipH="1" flipV="1">
              <a:off x="4751279" y="1153440"/>
              <a:ext cx="46801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 flipV="1">
              <a:off x="4709160" y="115344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 flipH="1" flipV="1">
              <a:off x="4662000" y="116172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 flipV="1">
              <a:off x="4619520" y="116136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6" name="Straight Connector 105"/>
            <p:cNvSpPr/>
            <p:nvPr/>
          </p:nvSpPr>
          <p:spPr>
            <a:xfrm flipH="1" flipV="1">
              <a:off x="4572000" y="116964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7" name="Straight Connector 106"/>
            <p:cNvSpPr/>
            <p:nvPr/>
          </p:nvSpPr>
          <p:spPr>
            <a:xfrm flipV="1">
              <a:off x="4530240" y="1169280"/>
              <a:ext cx="43200" cy="2663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 flipH="1" flipV="1">
              <a:off x="4482360" y="117792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9" name="Straight Connector 108"/>
            <p:cNvSpPr/>
            <p:nvPr/>
          </p:nvSpPr>
          <p:spPr>
            <a:xfrm flipV="1">
              <a:off x="4440600" y="1177920"/>
              <a:ext cx="43200" cy="2663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0" name="Straight Connector 109"/>
            <p:cNvSpPr/>
            <p:nvPr/>
          </p:nvSpPr>
          <p:spPr>
            <a:xfrm flipH="1" flipV="1">
              <a:off x="4393440" y="118620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 flipV="1">
              <a:off x="4351680" y="1186200"/>
              <a:ext cx="43199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2" name="Straight Connector 111"/>
            <p:cNvSpPr/>
            <p:nvPr/>
          </p:nvSpPr>
          <p:spPr>
            <a:xfrm flipH="1" flipV="1">
              <a:off x="4304160" y="1193399"/>
              <a:ext cx="46800" cy="1872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3" name="Straight Connector 112"/>
            <p:cNvSpPr/>
            <p:nvPr/>
          </p:nvSpPr>
          <p:spPr>
            <a:xfrm flipV="1">
              <a:off x="4262400" y="1193399"/>
              <a:ext cx="43200" cy="2664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4" name="Straight Connector 113"/>
            <p:cNvSpPr/>
            <p:nvPr/>
          </p:nvSpPr>
          <p:spPr>
            <a:xfrm flipH="1" flipV="1">
              <a:off x="4905360" y="110052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5" name="Straight Connector 114"/>
            <p:cNvSpPr/>
            <p:nvPr/>
          </p:nvSpPr>
          <p:spPr>
            <a:xfrm flipH="1" flipV="1">
              <a:off x="4862160" y="112536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6" name="Straight Connector 115"/>
            <p:cNvSpPr/>
            <p:nvPr/>
          </p:nvSpPr>
          <p:spPr>
            <a:xfrm flipH="1" flipV="1">
              <a:off x="4950000" y="111852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7" name="Straight Connector 116"/>
            <p:cNvSpPr/>
            <p:nvPr/>
          </p:nvSpPr>
          <p:spPr>
            <a:xfrm flipH="1" flipV="1">
              <a:off x="4815000" y="110628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8" name="Straight Connector 117"/>
            <p:cNvSpPr/>
            <p:nvPr/>
          </p:nvSpPr>
          <p:spPr>
            <a:xfrm flipH="1" flipV="1">
              <a:off x="4772880" y="113400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H="1" flipV="1">
              <a:off x="4725360" y="111672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H="1" flipV="1">
              <a:off x="4682880" y="114012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 flipH="1" flipV="1">
              <a:off x="4635720" y="112212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H="1" flipV="1">
              <a:off x="4593600" y="114912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 flipH="1" flipV="1">
              <a:off x="4547159" y="1131480"/>
              <a:ext cx="26641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 flipH="1" flipV="1">
              <a:off x="4504320" y="115776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 flipH="1" flipV="1">
              <a:off x="4457160" y="113868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H="1" flipV="1">
              <a:off x="4368239" y="114696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H="1" flipV="1">
              <a:off x="4325400" y="1172520"/>
              <a:ext cx="26640" cy="3923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H="1" flipV="1">
              <a:off x="4277880" y="1153080"/>
              <a:ext cx="26640" cy="3923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H="1" flipV="1">
              <a:off x="4235400" y="118008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 flipV="1">
              <a:off x="4235760" y="115344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4324680" y="114696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 flipV="1">
              <a:off x="4504680" y="113220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 flipH="1" flipV="1">
              <a:off x="4415400" y="116640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 flipV="1">
              <a:off x="4413600" y="113904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 flipV="1">
              <a:off x="4593960" y="1123200"/>
              <a:ext cx="43200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 flipV="1">
              <a:off x="4682880" y="1116360"/>
              <a:ext cx="43199" cy="266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 flipV="1">
              <a:off x="4772520" y="1105919"/>
              <a:ext cx="43200" cy="2664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 flipV="1">
              <a:off x="4861440" y="1100880"/>
              <a:ext cx="43200" cy="2663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 flipH="1" flipV="1">
              <a:off x="4928040" y="1110240"/>
              <a:ext cx="23040" cy="900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 flipH="1" flipV="1">
              <a:off x="4816080" y="1107359"/>
              <a:ext cx="46800" cy="1872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 flipH="1" flipV="1">
              <a:off x="4726800" y="111564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 flipH="1" flipV="1">
              <a:off x="4638600" y="112464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 flipH="1" flipV="1">
              <a:off x="4548600" y="113220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 flipH="1" flipV="1">
              <a:off x="4458600" y="113940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 flipH="1" flipV="1">
              <a:off x="4368960" y="114552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 flipH="1" flipV="1">
              <a:off x="4279680" y="1154520"/>
              <a:ext cx="46800" cy="1872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 flipH="1" flipV="1">
              <a:off x="4236840" y="1182600"/>
              <a:ext cx="3600" cy="417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 flipH="1" flipV="1">
              <a:off x="4240079" y="1223280"/>
              <a:ext cx="26641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 flipH="1" flipV="1">
              <a:off x="4946759" y="1012319"/>
              <a:ext cx="26641" cy="39241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 flipH="1" flipV="1">
              <a:off x="4235040" y="95184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 flipH="1" flipV="1">
              <a:off x="4230000" y="992880"/>
              <a:ext cx="26640" cy="3924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 flipH="1">
              <a:off x="4231800" y="953280"/>
              <a:ext cx="3600" cy="41760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 flipH="1" flipV="1">
              <a:off x="4235040" y="952200"/>
              <a:ext cx="716400" cy="62639"/>
            </a:xfrm>
            <a:prstGeom prst="line">
              <a:avLst/>
            </a:prstGeom>
            <a:noFill/>
            <a:ln w="9000">
              <a:solidFill>
                <a:srgbClr val="008000"/>
              </a:solidFill>
              <a:prstDash val="solid"/>
            </a:ln>
          </p:spPr>
          <p:txBody>
            <a:bodyPr vert="horz" wrap="none" lIns="94320" tIns="49320" rIns="94320" bIns="49320" anchor="ctr" anchorCtr="1" compatLnSpc="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sp>
        <p:nvSpPr>
          <p:cNvPr id="154" name="Freeform 153"/>
          <p:cNvSpPr/>
          <p:nvPr/>
        </p:nvSpPr>
        <p:spPr>
          <a:xfrm>
            <a:off x="2991960" y="889559"/>
            <a:ext cx="208080" cy="4982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79" h="1385">
                <a:moveTo>
                  <a:pt x="0" y="0"/>
                </a:moveTo>
                <a:cubicBezTo>
                  <a:pt x="686" y="551"/>
                  <a:pt x="572" y="1385"/>
                  <a:pt x="572" y="1385"/>
                </a:cubicBezTo>
              </a:path>
            </a:pathLst>
          </a:custGeom>
          <a:noFill/>
          <a:ln w="54720">
            <a:solidFill>
              <a:srgbClr val="008000"/>
            </a:solidFill>
            <a:prstDash val="solid"/>
          </a:ln>
        </p:spPr>
        <p:txBody>
          <a:bodyPr vert="horz" wrap="none" lIns="117000" tIns="72000" rIns="117000" bIns="72000" anchor="ctr" anchorCtr="1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2650319" y="1006920"/>
            <a:ext cx="208080" cy="4982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79" h="1385">
                <a:moveTo>
                  <a:pt x="0" y="0"/>
                </a:moveTo>
                <a:cubicBezTo>
                  <a:pt x="686" y="551"/>
                  <a:pt x="572" y="1385"/>
                  <a:pt x="572" y="1385"/>
                </a:cubicBezTo>
              </a:path>
            </a:pathLst>
          </a:custGeom>
          <a:noFill/>
          <a:ln w="54720">
            <a:solidFill>
              <a:srgbClr val="008000"/>
            </a:solidFill>
            <a:prstDash val="solid"/>
          </a:ln>
        </p:spPr>
        <p:txBody>
          <a:bodyPr vert="horz" wrap="none" lIns="117000" tIns="72000" rIns="117000" bIns="72000" anchor="ctr" anchorCtr="1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156" name="Straight Connector 155"/>
          <p:cNvSpPr/>
          <p:nvPr/>
        </p:nvSpPr>
        <p:spPr>
          <a:xfrm flipH="1">
            <a:off x="2813039" y="1114920"/>
            <a:ext cx="349561" cy="128160"/>
          </a:xfrm>
          <a:prstGeom prst="line">
            <a:avLst/>
          </a:prstGeom>
          <a:noFill/>
          <a:ln w="9000">
            <a:solidFill>
              <a:srgbClr val="FF0000"/>
            </a:solidFill>
            <a:prstDash val="solid"/>
          </a:ln>
        </p:spPr>
        <p:txBody>
          <a:bodyPr vert="horz" wrap="none" lIns="94320" tIns="49320" rIns="94320" bIns="49320" anchor="ctr" anchorCtr="1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157" name="Straight Connector 156"/>
          <p:cNvSpPr/>
          <p:nvPr/>
        </p:nvSpPr>
        <p:spPr>
          <a:xfrm flipH="1">
            <a:off x="1063799" y="1247400"/>
            <a:ext cx="1733041" cy="0"/>
          </a:xfrm>
          <a:prstGeom prst="line">
            <a:avLst/>
          </a:prstGeom>
          <a:noFill/>
          <a:ln w="9000">
            <a:solidFill>
              <a:srgbClr val="FF0000"/>
            </a:solidFill>
            <a:prstDash val="solid"/>
            <a:headEnd type="arrow"/>
          </a:ln>
        </p:spPr>
        <p:txBody>
          <a:bodyPr vert="horz" wrap="none" lIns="94320" tIns="49320" rIns="94320" bIns="49320" anchor="ctr" anchorCtr="1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158" name="Straight Connector 157"/>
          <p:cNvSpPr/>
          <p:nvPr/>
        </p:nvSpPr>
        <p:spPr>
          <a:xfrm flipH="1">
            <a:off x="1092959" y="2488680"/>
            <a:ext cx="5906881" cy="16200"/>
          </a:xfrm>
          <a:prstGeom prst="line">
            <a:avLst/>
          </a:prstGeom>
          <a:noFill/>
          <a:ln w="9000">
            <a:solidFill>
              <a:srgbClr val="808080"/>
            </a:solidFill>
            <a:prstDash val="solid"/>
            <a:headEnd type="arrow"/>
          </a:ln>
        </p:spPr>
        <p:txBody>
          <a:bodyPr vert="horz" wrap="none" lIns="94320" tIns="49320" rIns="94320" bIns="49320" anchor="ctr" anchorCtr="1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159" name="Straight Connector 158"/>
          <p:cNvSpPr/>
          <p:nvPr/>
        </p:nvSpPr>
        <p:spPr>
          <a:xfrm flipH="1">
            <a:off x="5551920" y="1947960"/>
            <a:ext cx="1446120" cy="3600"/>
          </a:xfrm>
          <a:prstGeom prst="line">
            <a:avLst/>
          </a:prstGeom>
          <a:noFill/>
          <a:ln w="9000">
            <a:solidFill>
              <a:srgbClr val="808080"/>
            </a:solidFill>
            <a:prstDash val="solid"/>
            <a:headEnd type="arrow"/>
            <a:tailEnd type="arrow"/>
          </a:ln>
        </p:spPr>
        <p:txBody>
          <a:bodyPr vert="horz" wrap="none" lIns="94320" tIns="49320" rIns="94320" bIns="49320" anchor="ctr" anchorCtr="1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160" name="Freeform 159"/>
          <p:cNvSpPr/>
          <p:nvPr/>
        </p:nvSpPr>
        <p:spPr>
          <a:xfrm flipH="1">
            <a:off x="6905160" y="1069200"/>
            <a:ext cx="102240" cy="997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161" name="Straight Connector 160"/>
          <p:cNvSpPr/>
          <p:nvPr/>
        </p:nvSpPr>
        <p:spPr>
          <a:xfrm flipH="1">
            <a:off x="3163679" y="1118160"/>
            <a:ext cx="2673361" cy="360"/>
          </a:xfrm>
          <a:prstGeom prst="line">
            <a:avLst/>
          </a:prstGeom>
          <a:noFill/>
          <a:ln w="9000">
            <a:solidFill>
              <a:srgbClr val="FF0000"/>
            </a:solidFill>
            <a:prstDash val="solid"/>
          </a:ln>
        </p:spPr>
        <p:txBody>
          <a:bodyPr vert="horz" wrap="none" lIns="94320" tIns="49320" rIns="94320" bIns="49320" anchor="ctr" anchorCtr="1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380880" y="974160"/>
            <a:ext cx="1535400" cy="729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beam from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superconducting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undulator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4252320" y="428400"/>
            <a:ext cx="1663559" cy="5165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focusing saw-tooth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refractive lenses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251680" y="1238400"/>
            <a:ext cx="615240" cy="5165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Al,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horiz.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4408559" y="1266840"/>
            <a:ext cx="526680" cy="5165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Si,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vert.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6448680" y="1184040"/>
            <a:ext cx="1040399" cy="30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point focus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2885400" y="2212920"/>
            <a:ext cx="1564560" cy="30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70 m from source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5538240" y="2103480"/>
            <a:ext cx="625680" cy="30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1.6 m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5996160" y="1676160"/>
            <a:ext cx="625680" cy="30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1.2 m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2390040" y="1432800"/>
            <a:ext cx="1564560" cy="597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bent double-Laue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monochromator</a:t>
            </a:r>
          </a:p>
        </p:txBody>
      </p:sp>
      <p:pic>
        <p:nvPicPr>
          <p:cNvPr id="171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8100" b="10799"/>
          <a:stretch>
            <a:fillRect/>
          </a:stretch>
        </p:blipFill>
        <p:spPr>
          <a:xfrm>
            <a:off x="3897720" y="4757400"/>
            <a:ext cx="4572000" cy="1673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TextBox 171"/>
          <p:cNvSpPr txBox="1"/>
          <p:nvPr/>
        </p:nvSpPr>
        <p:spPr>
          <a:xfrm>
            <a:off x="430200" y="5184360"/>
            <a:ext cx="3344399" cy="5165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Fast change kinematic mounts facilitate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swapping lenses, focusing direction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24920" y="669240"/>
            <a:ext cx="1778400" cy="30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13 x 1.4 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μm</a:t>
            </a:r>
            <a:r>
              <a:rPr kumimoji="0" lang="en-US" sz="1400" b="0" i="0" u="none" strike="noStrike" kern="120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2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 FWHM</a:t>
            </a:r>
          </a:p>
        </p:txBody>
      </p:sp>
    </p:spTree>
    <p:extLst>
      <p:ext uri="{BB962C8B-B14F-4D97-AF65-F5344CB8AC3E}">
        <p14:creationId xmlns:p14="http://schemas.microsoft.com/office/powerpoint/2010/main" val="121086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4759" y="3493800"/>
            <a:ext cx="3968639" cy="271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85920" y="570600"/>
            <a:ext cx="3904560" cy="269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4160" y="1439639"/>
            <a:ext cx="4388760" cy="3529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S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1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 = 71 m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4 stacked kinoforms, 20 x 2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π phase jumps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incident beam: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 90 (h) x 210 (v) μm</a:t>
            </a:r>
            <a:r>
              <a:rPr kumimoji="0" lang="en-US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2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focus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, measured (expected): 230 (126) nm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      expected contribution breakdown –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      demag, chromatic aberr, diffr limit :                                        92, 83, 24 nm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gain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, measured (expected): 87 (1000)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efficiency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, measured (expected): 17% (64%)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1080" y="3045600"/>
            <a:ext cx="613080" cy="288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(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μm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3799" y="6036120"/>
            <a:ext cx="613080" cy="288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(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μm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3823020" y="5818500"/>
            <a:ext cx="1347840" cy="288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thickness (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μm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3320" y="3286440"/>
            <a:ext cx="2968199" cy="30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kinoform projected thickness profile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4879" y="409680"/>
            <a:ext cx="1139400" cy="30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focus profile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2440" y="1712160"/>
            <a:ext cx="1291680" cy="288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230 n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m FWHM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2200" y="699120"/>
            <a:ext cx="4164480" cy="5165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Shastri, Evans-Lutterodt, Sheffield, Stein, Metzler,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&amp; Kenesei, </a:t>
            </a:r>
            <a:r>
              <a:rPr kumimoji="0" lang="en-US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SPIE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9207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, 920704-1–9 (2014)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4840" y="111240"/>
            <a:ext cx="6020640" cy="395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4586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Kinoform: 51.2 keV , f = 0.25 m      230 nm FWHM</a:t>
            </a:r>
          </a:p>
        </p:txBody>
      </p:sp>
    </p:spTree>
    <p:extLst>
      <p:ext uri="{BB962C8B-B14F-4D97-AF65-F5344CB8AC3E}">
        <p14:creationId xmlns:p14="http://schemas.microsoft.com/office/powerpoint/2010/main" val="138504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8000" y="468000"/>
            <a:ext cx="3895200" cy="276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4759" y="3493800"/>
            <a:ext cx="3968639" cy="27158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1120" y="1787760"/>
            <a:ext cx="4388760" cy="3772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Use previous 51.2 keV kinoform at doubled energy: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SimSun" pitchFamily="2"/>
              <a:cs typeface="Lucida Sans" pitchFamily="2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E = 51.2 keV 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→ x 2 = 102.4 keV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f = 0.25 m 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→ x 4 = 1 m (since f ~ 1 / δ ~ E</a:t>
            </a:r>
            <a:r>
              <a:rPr kumimoji="0" lang="en-US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2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)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Phase jumps 20 x 2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π → x ½  = 10 x 2π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           (since phase advance ~ δ / λ ~ 1 / E)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SimSun" pitchFamily="2"/>
              <a:cs typeface="Lucida Sans" pitchFamily="2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SimSun" pitchFamily="2"/>
              <a:cs typeface="Lucida Sans" pitchFamily="2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S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1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 = 69 m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4 stacked kinoforms, 10 x 2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π phase jumps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incident beam: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 50 (h) x 210 (v) μm</a:t>
            </a:r>
            <a:r>
              <a:rPr kumimoji="0" lang="en-US" sz="16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2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30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gain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, measured: 69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3799" y="3015000"/>
            <a:ext cx="613080" cy="288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(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μm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3799" y="6036120"/>
            <a:ext cx="613080" cy="288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(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μm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3823020" y="5818500"/>
            <a:ext cx="1347840" cy="288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thickness (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μm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3320" y="3286440"/>
            <a:ext cx="2968199" cy="30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kinoform projected thickness profile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6039" y="287640"/>
            <a:ext cx="1139400" cy="30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focus profile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73280" y="1185480"/>
            <a:ext cx="1291680" cy="288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660 n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m FWHM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8960" y="120600"/>
            <a:ext cx="6020640" cy="395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4586"/>
                </a:solidFill>
                <a:effectLst/>
                <a:uLnTx/>
                <a:uFillTx/>
                <a:latin typeface="Arial" pitchFamily="34"/>
                <a:ea typeface="SimSun" pitchFamily="2"/>
                <a:cs typeface="Lucida Sans" pitchFamily="2"/>
              </a:rPr>
              <a:t>Kinoform: 102.4 keV , f = 1.0 m      660 nm FWHM</a:t>
            </a:r>
          </a:p>
        </p:txBody>
      </p:sp>
    </p:spTree>
    <p:extLst>
      <p:ext uri="{BB962C8B-B14F-4D97-AF65-F5344CB8AC3E}">
        <p14:creationId xmlns:p14="http://schemas.microsoft.com/office/powerpoint/2010/main" val="147841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787400"/>
            <a:ext cx="585788" cy="3651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fld id="{E00BEA20-DB53-4D33-8E1C-7EEEC093B9DB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58738" y="160338"/>
            <a:ext cx="2849562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Combined in-situ techniques: 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ff</a:t>
            </a:r>
            <a:r>
              <a:rPr lang="en-US" altLang="en-US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-HEDM, </a:t>
            </a:r>
            <a:r>
              <a:rPr lang="en-US" alt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nf</a:t>
            </a:r>
            <a:r>
              <a:rPr lang="en-US" altLang="en-US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-HEDM, tomography</a:t>
            </a: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63500" y="1316038"/>
            <a:ext cx="4525963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47000"/>
              <a:buFont typeface="Times New Roman" panose="02020603050405020304" pitchFamily="18" charset="0"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E=61 keV</a:t>
            </a:r>
          </a:p>
          <a:p>
            <a:pPr eaLnBrk="1" hangingPunct="1">
              <a:buClr>
                <a:srgbClr val="000000"/>
              </a:buClr>
              <a:buSzPct val="47000"/>
              <a:buFont typeface="Times New Roman" panose="02020603050405020304" pitchFamily="18" charset="0"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Ni-Ti superalloy under tension (in-situ loading)</a:t>
            </a:r>
          </a:p>
          <a:p>
            <a:pPr eaLnBrk="1" hangingPunct="1">
              <a:buClr>
                <a:srgbClr val="000000"/>
              </a:buClr>
              <a:buSzPct val="47000"/>
              <a:buFont typeface="Times New Roman" panose="02020603050405020304" pitchFamily="18" charset="0"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Volume ~1 mm^3</a:t>
            </a:r>
          </a:p>
          <a:p>
            <a:pPr eaLnBrk="1" hangingPunct="1">
              <a:buClr>
                <a:srgbClr val="000000"/>
              </a:buClr>
              <a:buSzPct val="47000"/>
              <a:buFont typeface="Times New Roman" panose="02020603050405020304" pitchFamily="18" charset="0"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Concurrent nf- ff- and u-CT</a:t>
            </a: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74613" y="5348288"/>
            <a:ext cx="4637087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47000"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ff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-HEDM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SzPct val="47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Grain volumes, orientation and strains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SzPct val="47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552 grains here (up to 10k possible)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SzPct val="47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Real-space resolution depends on grain size distribution (few-tens of um)</a:t>
            </a:r>
          </a:p>
        </p:txBody>
      </p:sp>
      <p:sp>
        <p:nvSpPr>
          <p:cNvPr id="11270" name="Text Box 4"/>
          <p:cNvSpPr txBox="1">
            <a:spLocks noChangeArrowheads="1"/>
          </p:cNvSpPr>
          <p:nvPr/>
        </p:nvSpPr>
        <p:spPr bwMode="auto">
          <a:xfrm>
            <a:off x="4711700" y="5403850"/>
            <a:ext cx="37941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47000"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nf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-HEDM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SzPct val="47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Grain shapes and orientation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SzPct val="47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~1 μm</a:t>
            </a:r>
            <a:r>
              <a:rPr lang="en-US" altLang="en-US" sz="1600" baseline="3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2679700"/>
            <a:ext cx="4572000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200"/>
            <a:ext cx="45720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2925763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4" name="Text Box 8"/>
          <p:cNvSpPr txBox="1">
            <a:spLocks noChangeArrowheads="1"/>
          </p:cNvSpPr>
          <p:nvPr/>
        </p:nvSpPr>
        <p:spPr bwMode="auto">
          <a:xfrm>
            <a:off x="7218363" y="360363"/>
            <a:ext cx="17827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400">
                <a:solidFill>
                  <a:srgbClr val="40404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RAMS: loading with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400">
                <a:solidFill>
                  <a:srgbClr val="40404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in-grip rotation</a:t>
            </a:r>
          </a:p>
        </p:txBody>
      </p:sp>
      <p:sp>
        <p:nvSpPr>
          <p:cNvPr id="26635" name="Rectangle 1"/>
          <p:cNvSpPr>
            <a:spLocks noChangeArrowheads="1"/>
          </p:cNvSpPr>
          <p:nvPr/>
        </p:nvSpPr>
        <p:spPr bwMode="auto">
          <a:xfrm>
            <a:off x="2819400" y="6488113"/>
            <a:ext cx="810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47000"/>
            </a:pP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Gb-Tb datasets with multi-core machines for reconstructions</a:t>
            </a:r>
          </a:p>
        </p:txBody>
      </p:sp>
    </p:spTree>
    <p:extLst>
      <p:ext uri="{BB962C8B-B14F-4D97-AF65-F5344CB8AC3E}">
        <p14:creationId xmlns:p14="http://schemas.microsoft.com/office/powerpoint/2010/main" val="2053039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Inclusion driven failure — </a:t>
            </a:r>
            <a:br>
              <a:rPr lang="en-US" dirty="0" smtClean="0"/>
            </a:br>
            <a:r>
              <a:rPr lang="en-US" dirty="0" smtClean="0"/>
              <a:t>Crack initiation in fatigue 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CF48A4-EB8B-4669-BCED-EBA442B29F26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2106" y="1209938"/>
            <a:ext cx="5151894" cy="4121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209938"/>
            <a:ext cx="3789589" cy="24980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29000" y="2286000"/>
            <a:ext cx="271348" cy="172955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700348" y="1600200"/>
            <a:ext cx="490652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00348" y="2458955"/>
            <a:ext cx="490652" cy="10462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200" y="3846255"/>
            <a:ext cx="39803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RR1000 Ni-based </a:t>
            </a:r>
            <a:r>
              <a:rPr lang="en-US" sz="1600" dirty="0" err="1" smtClean="0">
                <a:solidFill>
                  <a:srgbClr val="000000"/>
                </a:solidFill>
              </a:rPr>
              <a:t>superalloy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Produced with Powder Metallurgy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Contains L1</a:t>
            </a:r>
            <a:r>
              <a:rPr lang="en-US" sz="1600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l-GR" sz="1600" dirty="0" smtClean="0">
                <a:solidFill>
                  <a:srgbClr val="000000"/>
                </a:solidFill>
              </a:rPr>
              <a:t>γ</a:t>
            </a:r>
            <a:r>
              <a:rPr lang="en-US" sz="1600" dirty="0" smtClean="0">
                <a:solidFill>
                  <a:srgbClr val="000000"/>
                </a:solidFill>
              </a:rPr>
              <a:t>’ precipitates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Grain size ~30 µm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Seeded with inclusions, localized by ultrasonic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Cored out by EDM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Cut to the final shape to fit into RAMS1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Inclined inclusion: ~1300 µm 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Fractures from crucible: AlO</a:t>
            </a:r>
            <a:r>
              <a:rPr lang="en-US" sz="1600" baseline="-25000" dirty="0" smtClean="0">
                <a:solidFill>
                  <a:srgbClr val="000000"/>
                </a:solidFill>
              </a:rPr>
              <a:t>3</a:t>
            </a:r>
            <a:endParaRPr lang="en-US" sz="1600" baseline="-250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5323582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Fatigue test interrupted at 1, 2, 5, 10, 20, 50 , 100, … , 5000, 10000 cycles for </a:t>
            </a:r>
            <a:r>
              <a:rPr lang="en-US" sz="1600" dirty="0" err="1" smtClean="0">
                <a:solidFill>
                  <a:srgbClr val="000000"/>
                </a:solidFill>
              </a:rPr>
              <a:t>ff</a:t>
            </a:r>
            <a:r>
              <a:rPr lang="en-US" sz="1600" dirty="0" smtClean="0">
                <a:solidFill>
                  <a:srgbClr val="000000"/>
                </a:solidFill>
              </a:rPr>
              <a:t>-HEDM + </a:t>
            </a:r>
            <a:r>
              <a:rPr lang="en-US" sz="1600" dirty="0" err="1" smtClean="0">
                <a:solidFill>
                  <a:srgbClr val="000000"/>
                </a:solidFill>
              </a:rPr>
              <a:t>Tomo</a:t>
            </a:r>
            <a:r>
              <a:rPr lang="en-US" sz="1600" dirty="0" smtClean="0">
                <a:solidFill>
                  <a:srgbClr val="000000"/>
                </a:solidFill>
              </a:rPr>
              <a:t>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Load control, ~60% of yield stress, 1 Hz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681917" y="6541258"/>
            <a:ext cx="34486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 i="1" dirty="0" err="1" smtClean="0"/>
              <a:t>Naragani</a:t>
            </a:r>
            <a:r>
              <a:rPr lang="en-US" altLang="en-US" sz="1400" b="1" i="1" dirty="0" smtClean="0"/>
              <a:t>, </a:t>
            </a:r>
            <a:r>
              <a:rPr lang="en-US" altLang="en-US" sz="1400" b="1" i="1" dirty="0" err="1" smtClean="0"/>
              <a:t>Sangid</a:t>
            </a:r>
            <a:r>
              <a:rPr lang="en-US" altLang="en-US" sz="1400" b="1" i="1" dirty="0" smtClean="0"/>
              <a:t> et al, </a:t>
            </a:r>
            <a:r>
              <a:rPr lang="en-US" altLang="en-US" sz="1400" b="1" i="1" dirty="0" err="1" smtClean="0"/>
              <a:t>Acta</a:t>
            </a:r>
            <a:r>
              <a:rPr lang="en-US" altLang="en-US" sz="1400" b="1" i="1" dirty="0" smtClean="0"/>
              <a:t> Met 137 (2017)</a:t>
            </a:r>
            <a:endParaRPr lang="en-US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44377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Merging the HEDM and </a:t>
            </a:r>
            <a:r>
              <a:rPr lang="en-US" dirty="0" err="1" smtClean="0"/>
              <a:t>Tomo</a:t>
            </a:r>
            <a:r>
              <a:rPr lang="en-US" dirty="0" smtClean="0"/>
              <a:t> results in 3D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CF48A4-EB8B-4669-BCED-EBA442B29F26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27677"/>
            <a:ext cx="8229600" cy="3368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4569767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US" sz="1800" dirty="0" smtClean="0">
                <a:solidFill>
                  <a:srgbClr val="000000"/>
                </a:solidFill>
              </a:rPr>
              <a:t>Center of mass of the grains in 15 box scans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800" dirty="0" smtClean="0">
                <a:solidFill>
                  <a:srgbClr val="000000"/>
                </a:solidFill>
              </a:rPr>
              <a:t>Merged dataset into one consolidated volume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800" dirty="0" smtClean="0">
                <a:solidFill>
                  <a:srgbClr val="000000"/>
                </a:solidFill>
              </a:rPr>
              <a:t>From tomography the shape of the inclusion can be precisely overlaid after registration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1800" dirty="0" smtClean="0">
                <a:solidFill>
                  <a:srgbClr val="000000"/>
                </a:solidFill>
              </a:rPr>
              <a:t>Complete 3D rendering of the microstructure generated by Laguerre tessellation, colored by inverse pole figure color map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151145" y="6535738"/>
            <a:ext cx="34486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 i="1" dirty="0" err="1" smtClean="0"/>
              <a:t>Naragani</a:t>
            </a:r>
            <a:r>
              <a:rPr lang="en-US" altLang="en-US" sz="1400" b="1" i="1" dirty="0" smtClean="0"/>
              <a:t>, </a:t>
            </a:r>
            <a:r>
              <a:rPr lang="en-US" altLang="en-US" sz="1400" b="1" i="1" dirty="0" err="1" smtClean="0"/>
              <a:t>Sangid</a:t>
            </a:r>
            <a:r>
              <a:rPr lang="en-US" altLang="en-US" sz="1400" b="1" i="1" dirty="0" smtClean="0"/>
              <a:t> et al, </a:t>
            </a:r>
            <a:r>
              <a:rPr lang="en-US" altLang="en-US" sz="1400" b="1" i="1" dirty="0" err="1" smtClean="0"/>
              <a:t>Acta</a:t>
            </a:r>
            <a:r>
              <a:rPr lang="en-US" altLang="en-US" sz="1400" b="1" i="1" dirty="0" smtClean="0"/>
              <a:t> Met 137 (2017)</a:t>
            </a:r>
            <a:endParaRPr lang="en-US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581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n_Argonne presentation_4x3" id="{5E3F0E3F-DD50-8F41-B302-29987EAD20FE}" vid="{A774914C-9D56-1A42-82B2-EE4C1DBF4C91}"/>
    </a:ext>
  </a:extLst>
</a:theme>
</file>

<file path=ppt/theme/theme4.xml><?xml version="1.0" encoding="utf-8"?>
<a:theme xmlns:a="http://schemas.openxmlformats.org/drawingml/2006/main" name="AU">
  <a:themeElements>
    <a:clrScheme name="">
      <a:dk1>
        <a:srgbClr val="000000"/>
      </a:dk1>
      <a:lt1>
        <a:srgbClr val="FFFFFF"/>
      </a:lt1>
      <a:dk2>
        <a:srgbClr val="81A0C6"/>
      </a:dk2>
      <a:lt2>
        <a:srgbClr val="03428E"/>
      </a:lt2>
      <a:accent1>
        <a:srgbClr val="FFFFFF"/>
      </a:accent1>
      <a:accent2>
        <a:srgbClr val="808092"/>
      </a:accent2>
      <a:accent3>
        <a:srgbClr val="FFFFFF"/>
      </a:accent3>
      <a:accent4>
        <a:srgbClr val="000000"/>
      </a:accent4>
      <a:accent5>
        <a:srgbClr val="FFFFFF"/>
      </a:accent5>
      <a:accent6>
        <a:srgbClr val="737384"/>
      </a:accent6>
      <a:hlink>
        <a:srgbClr val="E6ECF4"/>
      </a:hlink>
      <a:folHlink>
        <a:srgbClr val="E5E5E9"/>
      </a:folHlink>
    </a:clrScheme>
    <a:fontScheme name="AU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</a:objectDefaults>
  <a:extraClrSchemeLst>
    <a:extraClrScheme>
      <a:clrScheme name="AU20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14">
        <a:dk1>
          <a:srgbClr val="000000"/>
        </a:dk1>
        <a:lt1>
          <a:srgbClr val="0066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AAB8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9793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BBE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16">
        <a:dk1>
          <a:srgbClr val="000000"/>
        </a:dk1>
        <a:lt1>
          <a:srgbClr val="FFFFFF"/>
        </a:lt1>
        <a:dk2>
          <a:srgbClr val="000000"/>
        </a:dk2>
        <a:lt2>
          <a:srgbClr val="808092"/>
        </a:lt2>
        <a:accent1>
          <a:srgbClr val="03428E"/>
        </a:accent1>
        <a:accent2>
          <a:srgbClr val="81A0C6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7491B3"/>
        </a:accent6>
        <a:hlink>
          <a:srgbClr val="E6ECF4"/>
        </a:hlink>
        <a:folHlink>
          <a:srgbClr val="E5E5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ue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blue_2007</Template>
  <TotalTime>115820</TotalTime>
  <Words>2276</Words>
  <Application>Microsoft Office PowerPoint</Application>
  <PresentationFormat>On-screen Show (4:3)</PresentationFormat>
  <Paragraphs>362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ＭＳ Ｐゴシック</vt:lpstr>
      <vt:lpstr>SimSun</vt:lpstr>
      <vt:lpstr>Arial</vt:lpstr>
      <vt:lpstr>Arial Unicode MS</vt:lpstr>
      <vt:lpstr>AU Passata</vt:lpstr>
      <vt:lpstr>AU Peto</vt:lpstr>
      <vt:lpstr>Calibri</vt:lpstr>
      <vt:lpstr>Calibri Light</vt:lpstr>
      <vt:lpstr>Lucida Sans</vt:lpstr>
      <vt:lpstr>Symbol</vt:lpstr>
      <vt:lpstr>Tahoma</vt:lpstr>
      <vt:lpstr>Times New Roman</vt:lpstr>
      <vt:lpstr>Trebuchet MS</vt:lpstr>
      <vt:lpstr>Wingdings</vt:lpstr>
      <vt:lpstr>blue_2007</vt:lpstr>
      <vt:lpstr>Office Theme</vt:lpstr>
      <vt:lpstr>presentation_4x3</vt:lpstr>
      <vt:lpstr>AU</vt:lpstr>
      <vt:lpstr>1_blue_2007</vt:lpstr>
      <vt:lpstr>Default 1</vt:lpstr>
      <vt:lpstr>High-energy diffraction microscopy and tomography at 1-ID</vt:lpstr>
      <vt:lpstr>Boundaries of grain-resolved techniques</vt:lpstr>
      <vt:lpstr>1-ID: HEDM, SAXS/WAXS, u-CT</vt:lpstr>
      <vt:lpstr>PowerPoint Presentation</vt:lpstr>
      <vt:lpstr>PowerPoint Presentation</vt:lpstr>
      <vt:lpstr>PowerPoint Presentation</vt:lpstr>
      <vt:lpstr>PowerPoint Presentation</vt:lpstr>
      <vt:lpstr>Inclusion driven failure —  Crack initiation in fatigue tests</vt:lpstr>
      <vt:lpstr>Merging the HEDM and Tomo results in 3D </vt:lpstr>
      <vt:lpstr>PowerPoint Presentation</vt:lpstr>
      <vt:lpstr>HP-HEDM and tomo </vt:lpstr>
      <vt:lpstr>Boundaries of grain-resolved techniques</vt:lpstr>
      <vt:lpstr>Diffraction/scattering tomography</vt:lpstr>
      <vt:lpstr>PowerPoint Presentation</vt:lpstr>
      <vt:lpstr>Boundaries of grain-resolved techniques</vt:lpstr>
      <vt:lpstr>PowerPoint Presentation</vt:lpstr>
      <vt:lpstr>Bragg Coherent Diffraction Imaging @ High Energies</vt:lpstr>
      <vt:lpstr>Compression of reciprocal space</vt:lpstr>
      <vt:lpstr>sub-pixel detector translations</vt:lpstr>
      <vt:lpstr>Proof of concept HEDM integration</vt:lpstr>
      <vt:lpstr>Polycrystalline Au film </vt:lpstr>
      <vt:lpstr>Polycrystalline Au film </vt:lpstr>
      <vt:lpstr>Polycrystalline Au film </vt:lpstr>
      <vt:lpstr>Boundaries of grain-resolved techniques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3DXRD AT THE ADVANCED PHOTON SOURCE: ORIENTATION MAPPING  AND DEFORMATION STUDIES</dc:title>
  <dc:creator>lienert</dc:creator>
  <cp:lastModifiedBy>Almer, Jon</cp:lastModifiedBy>
  <cp:revision>531</cp:revision>
  <cp:lastPrinted>2016-06-09T15:29:50Z</cp:lastPrinted>
  <dcterms:created xsi:type="dcterms:W3CDTF">2010-08-30T21:36:19Z</dcterms:created>
  <dcterms:modified xsi:type="dcterms:W3CDTF">2018-09-27T20:39:02Z</dcterms:modified>
</cp:coreProperties>
</file>