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8"/>
  </p:notesMasterIdLst>
  <p:handoutMasterIdLst>
    <p:handoutMasterId r:id="rId29"/>
  </p:handoutMasterIdLst>
  <p:sldIdLst>
    <p:sldId id="385" r:id="rId2"/>
    <p:sldId id="446" r:id="rId3"/>
    <p:sldId id="447" r:id="rId4"/>
    <p:sldId id="448" r:id="rId5"/>
    <p:sldId id="449" r:id="rId6"/>
    <p:sldId id="452" r:id="rId7"/>
    <p:sldId id="453" r:id="rId8"/>
    <p:sldId id="450" r:id="rId9"/>
    <p:sldId id="454" r:id="rId10"/>
    <p:sldId id="386" r:id="rId11"/>
    <p:sldId id="432" r:id="rId12"/>
    <p:sldId id="440" r:id="rId13"/>
    <p:sldId id="425" r:id="rId14"/>
    <p:sldId id="435" r:id="rId15"/>
    <p:sldId id="436" r:id="rId16"/>
    <p:sldId id="437" r:id="rId17"/>
    <p:sldId id="438" r:id="rId18"/>
    <p:sldId id="455" r:id="rId19"/>
    <p:sldId id="456" r:id="rId20"/>
    <p:sldId id="457" r:id="rId21"/>
    <p:sldId id="461" r:id="rId22"/>
    <p:sldId id="458" r:id="rId23"/>
    <p:sldId id="459" r:id="rId24"/>
    <p:sldId id="444" r:id="rId25"/>
    <p:sldId id="460" r:id="rId26"/>
    <p:sldId id="434" r:id="rId27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589" autoAdjust="0"/>
  </p:normalViewPr>
  <p:slideViewPr>
    <p:cSldViewPr>
      <p:cViewPr varScale="1">
        <p:scale>
          <a:sx n="120" d="100"/>
          <a:sy n="120" d="100"/>
        </p:scale>
        <p:origin x="80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/>
            </a:lvl1pPr>
          </a:lstStyle>
          <a:p>
            <a:fld id="{63300804-396F-4EE6-B57E-6176BFED46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/>
            </a:lvl1pPr>
          </a:lstStyle>
          <a:p>
            <a:fld id="{3F08F171-B052-4710-81CB-4AA9D9FD24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noFill/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1E9D0-D622-0CB6-0B90-1E059649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1D73E1F8-EE97-DC7A-0B88-33A4CFABD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92E51A2F-97E5-F96B-79B3-B8D16770F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4F78AEBA-2645-3FD9-EFFA-1FB9DF1BD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2530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6258E-CCF7-A828-FD64-F27F721E9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B83554A5-C9ED-66DE-FE8A-DDE06AE30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C48F9A8-6A76-7E46-23D6-D830873A8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E1D5F45E-87D5-2F7C-F04C-96D11B71E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068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D7089-3103-6B09-5615-1C4A615DC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4DDAB1D7-3423-5C09-7DC9-B79FF35642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2D57A6B6-8E33-F37A-8B39-C6FFD3467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CA3FDBB1-A589-05D6-331B-CD915BA79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933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DA16B-79AF-EEE4-5737-13AA229A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EC91F6D4-E3D5-0CEE-1962-3829E1205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35CFFB51-F973-FAD1-191A-25647AC59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A444F584-FA92-7A53-F8C0-1865E8842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0401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2188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37961-D377-9118-E375-9A69B4882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FCFA0003-CC06-A8DB-EC12-E554D3151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67ECFEED-458A-6A11-F996-628D4A2CC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8F74A448-0139-2C66-B5FA-63F4D5A2C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694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528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146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486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2269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2868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592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51BE7-E1D7-C50C-CB89-DAC093091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8F819A0-B5FC-7445-5253-688A7309C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710BB8BC-2A53-DD25-32EA-AA1D0AA3F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E42E2BDE-C45B-DBFD-B7F5-7730736A6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2954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39006-70A9-D25E-CFD0-11F91879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8F38A71D-E327-9CA2-F249-3C9698C74F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509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9A32B-4C8E-458C-8EFA-B43B176003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07" charset="-128"/>
                <a:cs typeface="+mn-cs"/>
              </a:rPr>
              <a:pPr marL="0" marR="0" lvl="0" indent="0" algn="r" defTabSz="9509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-107" charset="-128"/>
              <a:cs typeface="+mn-cs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87E0CDC0-CB80-5E7B-BB12-B167569F2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FEA751B-AB44-1129-035F-A0112B4EE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472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DBF4BA2-1B99-4B2D-9C70-CE50F437F7DA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82EA2B9-2F53-4A5E-8307-05742933E7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39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EB3ED5F-EB27-4F85-9153-D4DC42BFA986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5A14B72-7423-42C1-8C30-CD34300221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311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E6884D-CC78-4427-9765-ACCA5D188509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BB23FFA-6A93-4609-A3C1-37BFCE710E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20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</p:spTree>
    <p:extLst>
      <p:ext uri="{BB962C8B-B14F-4D97-AF65-F5344CB8AC3E}">
        <p14:creationId xmlns:p14="http://schemas.microsoft.com/office/powerpoint/2010/main" val="227848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DBA643A-A79A-4715-B742-31B600EF42DA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1DE4F5E-A330-4D1C-BCEE-3DD910E4C5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222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270A462-03AA-4DBB-8FA6-F02453860734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6E5EF30-59AA-45CE-B109-9107D02F312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467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D2EFB3B-E22C-4BDD-8456-AD57EB9404DC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E11B8CB-D2AB-436E-B305-1BE3B86B9F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054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C8EADD0-AF93-4CE5-8870-D46774FF9A76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14ADCC4-8607-41FC-AEC7-095D2E7794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072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B391E97-060E-49DC-AE18-8BCCF64A69A2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6355763-1A96-4E9D-BA9D-C0450138AA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950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A99961-4D5F-4E4F-7039-ADDCEEF44B80}"/>
              </a:ext>
            </a:extLst>
          </p:cNvPr>
          <p:cNvGrpSpPr/>
          <p:nvPr userDrawn="1"/>
        </p:nvGrpSpPr>
        <p:grpSpPr>
          <a:xfrm>
            <a:off x="0" y="6365284"/>
            <a:ext cx="12235641" cy="482944"/>
            <a:chOff x="0" y="6375056"/>
            <a:chExt cx="12235641" cy="4829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311CE1-7CB6-D170-8676-A3D7882E7E7A}"/>
                </a:ext>
              </a:extLst>
            </p:cNvPr>
            <p:cNvSpPr/>
            <p:nvPr userDrawn="1"/>
          </p:nvSpPr>
          <p:spPr>
            <a:xfrm>
              <a:off x="43641" y="6375056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6BF793-EFF6-D965-69A2-65D780AA41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-1" r="40514" b="259"/>
            <a:stretch/>
          </p:blipFill>
          <p:spPr>
            <a:xfrm>
              <a:off x="68034" y="6407383"/>
              <a:ext cx="1245883" cy="45061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B7B7B8-791B-95B4-DF96-E509FA3646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A6863EC-0F72-FB15-EA0F-408E4F141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38" y="6397611"/>
            <a:ext cx="1891862" cy="457200"/>
          </a:xfrm>
          <a:prstGeom prst="rect">
            <a:avLst/>
          </a:prstGeom>
        </p:spPr>
      </p:pic>
      <p:pic>
        <p:nvPicPr>
          <p:cNvPr id="22" name="Picture 21" descr="A logo of a united states of america&#10;&#10;Description automatically generated">
            <a:extLst>
              <a:ext uri="{FF2B5EF4-FFF2-40B4-BE49-F238E27FC236}">
                <a16:creationId xmlns:a16="http://schemas.microsoft.com/office/drawing/2014/main" id="{B7922C33-BC95-003E-6264-89A6D2CC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412653"/>
            <a:ext cx="415454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5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439AFC7-EA91-4912-9A5B-7B8ECA7F8E38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A8E27CE-CCD4-4D61-9B3C-F46967EEFC4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263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6D72A00-ED42-4C48-A6EF-371A4C1DD077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4B94FA5-5D97-448B-A0F0-78DEE647DF6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214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60FE00C-FC2F-4905-99FD-4D16AB7A2489}" type="datetime1">
              <a:rPr lang="en-US"/>
              <a:pPr>
                <a:defRPr/>
              </a:pPr>
              <a:t>8/19/25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en-US" dirty="0"/>
              <a:t>GeoSoilEnviroCARS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5C575E3B-80C3-494F-B4B9-FC902A1842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artial_earth_b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893" r="11111" b="18340"/>
          <a:stretch>
            <a:fillRect/>
          </a:stretch>
        </p:blipFill>
        <p:spPr bwMode="auto">
          <a:xfrm>
            <a:off x="533400" y="2590800"/>
            <a:ext cx="10562492" cy="34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5800" y="76200"/>
            <a:ext cx="10668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</a:rPr>
              <a:t>SEES Facility Overview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</a:rPr>
              <a:t>and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</a:rPr>
              <a:t>Tomography and Rock Mechanics at SEES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819400" y="2366962"/>
            <a:ext cx="6197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Mark Rivers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GeoSoilEnviroCARS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Center for Advanced Radiation Sources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</a:rPr>
              <a:t>University of Chicago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4694" y="264253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4694" y="3524774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4694" y="397059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4694" y="4555366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4694" y="582350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5838" y="6184499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51919" y="2702798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6499" y="1847121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0417" y="4139869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963" y="76200"/>
            <a:ext cx="11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>
                <a:solidFill>
                  <a:srgbClr val="0066FF"/>
                </a:solidFill>
                <a:latin typeface="Calibri" panose="020F0502020204030204"/>
              </a:rPr>
              <a:t>SEES Tomography Facility at APS Beamline 13-BM-D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75525" y="2702798"/>
            <a:ext cx="115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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X-rays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9846" y="813435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0103" y="467077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4723" y="4147773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05787" y="685800"/>
            <a:ext cx="11395697" cy="570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800" dirty="0"/>
              <a:t>User facility with a broad range of geoscience applications (soils, fossils, meteorites, etc.)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800" kern="0" dirty="0"/>
              <a:t>Bending magnet source, critical energy 15.6 keV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800" kern="0" dirty="0"/>
              <a:t>Beamline modes, unique to this beamline: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400" kern="0" dirty="0"/>
              <a:t>Monochromatic beam, 10-80 keV, Si (111)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400" kern="0" dirty="0"/>
              <a:t>Pink beam, 1.1 m long vertical mirror</a:t>
            </a:r>
          </a:p>
          <a:p>
            <a:pPr marL="1314450" lvl="2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Can be bent to focus or defocus</a:t>
            </a:r>
          </a:p>
          <a:p>
            <a:pPr marL="1314450" lvl="2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High energy cutoff 15-100 keV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400" kern="0" dirty="0"/>
              <a:t>White beam with low-energy cutoff filters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800" kern="0" dirty="0"/>
              <a:t>Both ambient/low-pressure and very high-pressure tomography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800" kern="0" dirty="0"/>
              <a:t>Tomography runs about 30% of the time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600" kern="0" dirty="0"/>
              <a:t>Several non-tomography techniques share this station</a:t>
            </a:r>
          </a:p>
          <a:p>
            <a:pPr marL="285750" indent="-228600" algn="l"/>
            <a:endParaRPr lang="en-US" altLang="en-US" sz="2800" kern="0" dirty="0"/>
          </a:p>
        </p:txBody>
      </p:sp>
      <p:pic>
        <p:nvPicPr>
          <p:cNvPr id="3" name="Picture 2" descr="A computer monitor on a table&#10;&#10;Description automatically generated">
            <a:extLst>
              <a:ext uri="{FF2B5EF4-FFF2-40B4-BE49-F238E27FC236}">
                <a16:creationId xmlns:a16="http://schemas.microsoft.com/office/drawing/2014/main" id="{D45E024A-C563-8E9B-2E74-A9120B7BC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21" y="2239078"/>
            <a:ext cx="3428521" cy="25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62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4694" y="264253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4694" y="3524774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4694" y="397059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4694" y="4555366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4694" y="582350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5838" y="6184499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51919" y="2702798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6499" y="1847121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0417" y="4139869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963" y="76200"/>
            <a:ext cx="11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>
                <a:solidFill>
                  <a:srgbClr val="0066FF"/>
                </a:solidFill>
                <a:latin typeface="Calibri" panose="020F0502020204030204"/>
              </a:rPr>
              <a:t>SEES Tomography Facility at APS Beamline 13-BM-D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75525" y="2702798"/>
            <a:ext cx="115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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X-rays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9846" y="813435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0103" y="467077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4723" y="4147773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59397" y="949821"/>
            <a:ext cx="7833192" cy="506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400" dirty="0"/>
              <a:t>Sample stage</a:t>
            </a:r>
            <a:r>
              <a:rPr lang="en-US" altLang="en-US" sz="2400" kern="0" dirty="0"/>
              <a:t>: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Aerotech air-bearing rotation stage with slip-ring to X-Y stage for continuous rotation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Mounted on Aerotech hexapod for X-Y-Z translation and 3 rotations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25 kg load capacity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400" dirty="0"/>
              <a:t>Optics</a:t>
            </a:r>
            <a:r>
              <a:rPr lang="en-US" altLang="en-US" sz="2400" kern="0" dirty="0"/>
              <a:t>: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Nikon macro lens and Mitutoyo 5X and 10X objectives for 1.4-15 mm field of view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400" dirty="0"/>
              <a:t>Cameras</a:t>
            </a:r>
            <a:r>
              <a:rPr lang="en-US" altLang="en-US" sz="2400" kern="0" dirty="0"/>
              <a:t>: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/>
              <a:t>FLIR Grasshopper (1920x1200 pixels) and Oryx (2448x2048), each up to 163 frames/s.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 err="1"/>
              <a:t>Mikrotron</a:t>
            </a:r>
            <a:r>
              <a:rPr lang="en-US" altLang="en-US" sz="2000" kern="0" dirty="0"/>
              <a:t> CoaXPress camera (1920x1080) up to 2,247 frames/s.</a:t>
            </a:r>
          </a:p>
          <a:p>
            <a:pPr marL="285750" indent="-228600" algn="l"/>
            <a:endParaRPr lang="en-US" altLang="en-US" sz="2400" kern="0" dirty="0"/>
          </a:p>
        </p:txBody>
      </p:sp>
      <p:pic>
        <p:nvPicPr>
          <p:cNvPr id="4" name="Picture 3" descr="A machine with a large lens&#10;&#10;Description automatically generated">
            <a:extLst>
              <a:ext uri="{FF2B5EF4-FFF2-40B4-BE49-F238E27FC236}">
                <a16:creationId xmlns:a16="http://schemas.microsoft.com/office/drawing/2014/main" id="{DB3E35AE-5FB0-3DFF-1322-A00223E3E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429" y="1651677"/>
            <a:ext cx="5162473" cy="3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0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61507" y="76200"/>
            <a:ext cx="11887200" cy="8382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66FF"/>
                </a:solidFill>
              </a:rPr>
              <a:t>In-Situ</a:t>
            </a:r>
            <a:r>
              <a:rPr lang="en-US" altLang="en-US" sz="3200" b="1" dirty="0">
                <a:solidFill>
                  <a:srgbClr val="0066FF"/>
                </a:solidFill>
              </a:rPr>
              <a:t> Cells used at 13-BM-D</a:t>
            </a:r>
            <a:br>
              <a:rPr lang="en-US" altLang="en-US" sz="3200" b="1" dirty="0">
                <a:solidFill>
                  <a:srgbClr val="0066FF"/>
                </a:solidFill>
              </a:rPr>
            </a:br>
            <a:r>
              <a:rPr lang="en-US" altLang="en-US" sz="3200" b="1" dirty="0" err="1">
                <a:solidFill>
                  <a:srgbClr val="0066FF"/>
                </a:solidFill>
              </a:rPr>
              <a:t>Heitt</a:t>
            </a:r>
            <a:r>
              <a:rPr lang="en-US" altLang="en-US" sz="3200" b="1" dirty="0">
                <a:solidFill>
                  <a:srgbClr val="0066FF"/>
                </a:solidFill>
              </a:rPr>
              <a:t> Mjolnir Cell (Freitas et al., 2023)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78B3F-F72D-F087-6254-5C77DCB78E82}"/>
              </a:ext>
            </a:extLst>
          </p:cNvPr>
          <p:cNvSpPr/>
          <p:nvPr/>
        </p:nvSpPr>
        <p:spPr>
          <a:xfrm>
            <a:off x="7086600" y="1053670"/>
            <a:ext cx="4876800" cy="402193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30 MPa confining pressure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600 MPa axial load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10 mm sample diameter, 20 mm length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Sample temperature to 300°C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Continuous fluid flow through sample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Aluminum sample chamber for good X-ray transmission.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Commissioned with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Wenlu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Zhu’s group in May and July 2025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New carbon-fiber and glass-fiber sample chambers for better X-ray transmission at lower confining and axial pressure.</a:t>
            </a:r>
            <a:endParaRPr lang="en-US" sz="2000" baseline="-25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F28CA5-2217-8BC0-73DB-D1185CA41F5E}"/>
              </a:ext>
            </a:extLst>
          </p:cNvPr>
          <p:cNvGrpSpPr/>
          <p:nvPr/>
        </p:nvGrpSpPr>
        <p:grpSpPr>
          <a:xfrm>
            <a:off x="187557" y="1143000"/>
            <a:ext cx="3563869" cy="4969077"/>
            <a:chOff x="22340541" y="16958941"/>
            <a:chExt cx="3806861" cy="5307878"/>
          </a:xfrm>
        </p:grpSpPr>
        <p:pic>
          <p:nvPicPr>
            <p:cNvPr id="5" name="Picture 4" descr="A machine on a table&#10;&#10;AI-generated content may be incorrect.">
              <a:extLst>
                <a:ext uri="{FF2B5EF4-FFF2-40B4-BE49-F238E27FC236}">
                  <a16:creationId xmlns:a16="http://schemas.microsoft.com/office/drawing/2014/main" id="{6A9209C9-087D-B5B0-E0CE-62A00D9A8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" t="49698" r="1966" b="6659"/>
            <a:stretch/>
          </p:blipFill>
          <p:spPr>
            <a:xfrm rot="5400000">
              <a:off x="21590032" y="18651131"/>
              <a:ext cx="5307878" cy="19234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39795F-7D8B-0D50-93A7-D72DAF9E3908}"/>
                </a:ext>
              </a:extLst>
            </p:cNvPr>
            <p:cNvSpPr txBox="1"/>
            <p:nvPr/>
          </p:nvSpPr>
          <p:spPr>
            <a:xfrm>
              <a:off x="22340541" y="19936736"/>
              <a:ext cx="1553028" cy="61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77" dirty="0">
                  <a:highlight>
                    <a:srgbClr val="C0C0C0"/>
                  </a:highlight>
                </a:rPr>
                <a:t>Confining pressure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A1FF80-35BD-59A6-0B59-FF4D5DF47CDD}"/>
                </a:ext>
              </a:extLst>
            </p:cNvPr>
            <p:cNvSpPr txBox="1"/>
            <p:nvPr/>
          </p:nvSpPr>
          <p:spPr>
            <a:xfrm>
              <a:off x="25192816" y="19719072"/>
              <a:ext cx="954586" cy="61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7" dirty="0">
                  <a:highlight>
                    <a:srgbClr val="C0C0C0"/>
                  </a:highlight>
                </a:rPr>
                <a:t>Pore pressure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08697-0946-28F4-C8C0-02BA983427D8}"/>
                </a:ext>
              </a:extLst>
            </p:cNvPr>
            <p:cNvSpPr txBox="1"/>
            <p:nvPr/>
          </p:nvSpPr>
          <p:spPr>
            <a:xfrm>
              <a:off x="22462559" y="21811920"/>
              <a:ext cx="1344938" cy="35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77" dirty="0">
                  <a:highlight>
                    <a:srgbClr val="C0C0C0"/>
                  </a:highlight>
                </a:rPr>
                <a:t>Lower heater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910DB6-B98E-B969-22FB-F4660E7150BB}"/>
                </a:ext>
              </a:extLst>
            </p:cNvPr>
            <p:cNvSpPr txBox="1"/>
            <p:nvPr/>
          </p:nvSpPr>
          <p:spPr>
            <a:xfrm>
              <a:off x="24305726" y="21538451"/>
              <a:ext cx="1719658" cy="617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7" dirty="0">
                  <a:highlight>
                    <a:srgbClr val="C0C0C0"/>
                  </a:highlight>
                </a:rPr>
                <a:t>Lower thermocouple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440B4-1E18-926F-D4FF-7BBC642D8D46}"/>
                </a:ext>
              </a:extLst>
            </p:cNvPr>
            <p:cNvSpPr txBox="1"/>
            <p:nvPr/>
          </p:nvSpPr>
          <p:spPr>
            <a:xfrm>
              <a:off x="23041037" y="18349094"/>
              <a:ext cx="1095124" cy="35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77" dirty="0">
                  <a:highlight>
                    <a:srgbClr val="C0C0C0"/>
                  </a:highlight>
                </a:rPr>
                <a:t>Load cell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C8423C-A7F7-6888-ACE6-D2A88B2D835D}"/>
                </a:ext>
              </a:extLst>
            </p:cNvPr>
            <p:cNvSpPr txBox="1"/>
            <p:nvPr/>
          </p:nvSpPr>
          <p:spPr>
            <a:xfrm>
              <a:off x="25062604" y="18036638"/>
              <a:ext cx="777942" cy="35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7" dirty="0">
                  <a:highlight>
                    <a:srgbClr val="C0C0C0"/>
                  </a:highlight>
                </a:rPr>
                <a:t>LVDT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76BB0EE-02D5-2221-D9F6-82B4E489CBE2}"/>
                </a:ext>
              </a:extLst>
            </p:cNvPr>
            <p:cNvCxnSpPr/>
            <p:nvPr/>
          </p:nvCxnSpPr>
          <p:spPr>
            <a:xfrm flipV="1">
              <a:off x="23893569" y="19612880"/>
              <a:ext cx="132785" cy="5085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A9F2F2A-7608-8927-FDBF-97818CB3E4B2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23893569" y="20245292"/>
              <a:ext cx="284678" cy="4375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EACAD0-369B-D4B1-82F0-733F78F4AC18}"/>
                </a:ext>
              </a:extLst>
            </p:cNvPr>
            <p:cNvCxnSpPr/>
            <p:nvPr/>
          </p:nvCxnSpPr>
          <p:spPr>
            <a:xfrm flipH="1" flipV="1">
              <a:off x="24913097" y="19028229"/>
              <a:ext cx="252458" cy="908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7D804E-8866-4B2A-4DC0-0E941D9F0554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24951631" y="20027628"/>
              <a:ext cx="241185" cy="590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0E8979-B9E0-E93E-A3C5-35E1A4CB2949}"/>
                </a:ext>
              </a:extLst>
            </p:cNvPr>
            <p:cNvSpPr txBox="1"/>
            <p:nvPr/>
          </p:nvSpPr>
          <p:spPr>
            <a:xfrm>
              <a:off x="22796434" y="17041826"/>
              <a:ext cx="1144280" cy="35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77" dirty="0">
                  <a:highlight>
                    <a:srgbClr val="C0C0C0"/>
                  </a:highlight>
                </a:rPr>
                <a:t>Axial fluid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3B4E7C6-33C7-AD06-0B7D-9534D7D3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22" y="4219584"/>
            <a:ext cx="2389832" cy="2028816"/>
          </a:xfrm>
          <a:prstGeom prst="rect">
            <a:avLst/>
          </a:prstGeom>
        </p:spPr>
      </p:pic>
      <p:pic>
        <p:nvPicPr>
          <p:cNvPr id="22" name="Picture 21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90A596F2-D570-E232-3EE0-617FF25A8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7"/>
          <a:stretch/>
        </p:blipFill>
        <p:spPr>
          <a:xfrm>
            <a:off x="4067302" y="1102935"/>
            <a:ext cx="2137725" cy="29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2700" y="72938"/>
            <a:ext cx="7086600" cy="838200"/>
          </a:xfrm>
        </p:spPr>
        <p:txBody>
          <a:bodyPr/>
          <a:lstStyle/>
          <a:p>
            <a:r>
              <a:rPr lang="en-US" altLang="en-US" sz="4000" b="1" i="1" dirty="0">
                <a:solidFill>
                  <a:srgbClr val="0066FF"/>
                </a:solidFill>
              </a:rPr>
              <a:t>In-Situ</a:t>
            </a:r>
            <a:r>
              <a:rPr lang="en-US" altLang="en-US" sz="4000" b="1" dirty="0">
                <a:solidFill>
                  <a:srgbClr val="0066FF"/>
                </a:solidFill>
              </a:rPr>
              <a:t> Cells used at 13-BM-D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6531" y="1423236"/>
            <a:ext cx="3640669" cy="155420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Mjolnir tri-axial cell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After Butler et al. 2020.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3mm diameter, 10 mm long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50 MPa confining pressure, 600 MPa axial load</a:t>
            </a:r>
          </a:p>
        </p:txBody>
      </p:sp>
      <p:pic>
        <p:nvPicPr>
          <p:cNvPr id="4" name="Picture 3" descr="A machine with a large lens&#10;&#10;Description automatically generated">
            <a:extLst>
              <a:ext uri="{FF2B5EF4-FFF2-40B4-BE49-F238E27FC236}">
                <a16:creationId xmlns:a16="http://schemas.microsoft.com/office/drawing/2014/main" id="{E23B111D-4436-AE8A-07C5-B680CC5AA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9120" y="1512379"/>
            <a:ext cx="5242560" cy="3931920"/>
          </a:xfrm>
          <a:prstGeom prst="rect">
            <a:avLst/>
          </a:prstGeom>
        </p:spPr>
      </p:pic>
      <p:pic>
        <p:nvPicPr>
          <p:cNvPr id="10" name="Picture 9" descr="A machine with wires and a round object&#10;&#10;Description automatically generated">
            <a:extLst>
              <a:ext uri="{FF2B5EF4-FFF2-40B4-BE49-F238E27FC236}">
                <a16:creationId xmlns:a16="http://schemas.microsoft.com/office/drawing/2014/main" id="{6F5D23EE-CA2B-BFFA-F560-9A0C29CF3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8560" y="1512379"/>
            <a:ext cx="5242560" cy="39319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0240F3-BE35-EDC4-B5DB-709E66E6EFB1}"/>
              </a:ext>
            </a:extLst>
          </p:cNvPr>
          <p:cNvSpPr/>
          <p:nvPr/>
        </p:nvSpPr>
        <p:spPr>
          <a:xfrm>
            <a:off x="4343400" y="3886200"/>
            <a:ext cx="3412069" cy="155420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Modified Mjolnir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For granular media studies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PEEK sample chamber, 11mm chamber ID.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Stepper motor axial load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D6D525-8171-B96A-3D11-CB665AAB7EA8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008120" y="2200340"/>
            <a:ext cx="428411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616C41-9914-C4BD-5BEC-EA18375EE93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755469" y="4663304"/>
            <a:ext cx="428411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74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2700" y="-4057"/>
            <a:ext cx="7086600" cy="8382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66FF"/>
                </a:solidFill>
              </a:rPr>
              <a:t>In-Situ</a:t>
            </a:r>
            <a:r>
              <a:rPr lang="en-US" altLang="en-US" sz="3600" b="1" dirty="0">
                <a:solidFill>
                  <a:srgbClr val="0066FF"/>
                </a:solidFill>
              </a:rPr>
              <a:t> Cells used at 13-BM-D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7427" y="1066800"/>
            <a:ext cx="3429000" cy="155420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Mjolnir-like cell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From Parisa Shokouhi’s group at Penn State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Ultrasonic velocity and acoustic emission capabilities</a:t>
            </a:r>
          </a:p>
        </p:txBody>
      </p:sp>
      <p:pic>
        <p:nvPicPr>
          <p:cNvPr id="6" name="Picture 5" descr="A machine with a black box and a white box with a black box and a white box with a white box with a black box with a white box with a black box with a white box with&#10;&#10;Description automatically generated with medium confidence">
            <a:extLst>
              <a:ext uri="{FF2B5EF4-FFF2-40B4-BE49-F238E27FC236}">
                <a16:creationId xmlns:a16="http://schemas.microsoft.com/office/drawing/2014/main" id="{88E318B4-B2A8-359B-31F9-4B07EBC3D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360" y="1516274"/>
            <a:ext cx="5242560" cy="39319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1C9AE0-FF40-95E2-E264-BA9037092772}"/>
              </a:ext>
            </a:extLst>
          </p:cNvPr>
          <p:cNvSpPr/>
          <p:nvPr/>
        </p:nvSpPr>
        <p:spPr>
          <a:xfrm>
            <a:off x="4141611" y="3422967"/>
            <a:ext cx="3554589" cy="244329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Pumping cart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Used for Mjolnir and other cells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2 ISCO 65D pumps for confining and axial load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Vindum VP-12K dual pump for continuous fluid flow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GE Druck PACE-5000 for gas pressure to 15 MPa</a:t>
            </a:r>
          </a:p>
        </p:txBody>
      </p:sp>
      <p:pic>
        <p:nvPicPr>
          <p:cNvPr id="5" name="Picture 4" descr="A machine in a factory&#10;&#10;Description automatically generated">
            <a:extLst>
              <a:ext uri="{FF2B5EF4-FFF2-40B4-BE49-F238E27FC236}">
                <a16:creationId xmlns:a16="http://schemas.microsoft.com/office/drawing/2014/main" id="{48F4358C-01BE-74B3-8DD1-9C4396890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1866" y="1520508"/>
            <a:ext cx="5242560" cy="39319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500152-3A5E-5188-1CF5-82763F39E474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013201" y="1843904"/>
            <a:ext cx="37422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FD2599-EF90-13B1-7A76-75ABED3F96E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696200" y="4644616"/>
            <a:ext cx="41148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38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2700" y="-4057"/>
            <a:ext cx="7086600" cy="8382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66FF"/>
                </a:solidFill>
              </a:rPr>
              <a:t>In-Situ</a:t>
            </a:r>
            <a:r>
              <a:rPr lang="en-US" altLang="en-US" sz="3600" b="1" dirty="0">
                <a:solidFill>
                  <a:srgbClr val="0066FF"/>
                </a:solidFill>
              </a:rPr>
              <a:t> Cells used at 13-BM-D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C9AE0-FF40-95E2-E264-BA9037092772}"/>
              </a:ext>
            </a:extLst>
          </p:cNvPr>
          <p:cNvSpPr/>
          <p:nvPr/>
        </p:nvSpPr>
        <p:spPr>
          <a:xfrm>
            <a:off x="4419600" y="4052770"/>
            <a:ext cx="3276600" cy="185057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Tri-axial cell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From Giuseppe Buscarnera’s group at Northwestern University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Used for oedometric studies (rigid walls) of granular media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500152-3A5E-5188-1CF5-82763F39E47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012071" y="2296885"/>
            <a:ext cx="40752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FD2599-EF90-13B1-7A76-75ABED3F96E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696200" y="4978056"/>
            <a:ext cx="40752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63541648-F454-D2E3-FD65-D8FE6ABB2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5169" y="1516274"/>
            <a:ext cx="5242560" cy="3931920"/>
          </a:xfrm>
          <a:prstGeom prst="rect">
            <a:avLst/>
          </a:prstGeom>
        </p:spPr>
      </p:pic>
      <p:pic>
        <p:nvPicPr>
          <p:cNvPr id="10" name="Picture 9" descr="A machine with a round object&#10;&#10;Description automatically generated with medium confidence">
            <a:extLst>
              <a:ext uri="{FF2B5EF4-FFF2-40B4-BE49-F238E27FC236}">
                <a16:creationId xmlns:a16="http://schemas.microsoft.com/office/drawing/2014/main" id="{F3EC7863-965D-2654-6117-3639DD6D0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8409" y="1519096"/>
            <a:ext cx="5242560" cy="3931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A78B3F-F72D-F087-6254-5C77DCB78E82}"/>
              </a:ext>
            </a:extLst>
          </p:cNvPr>
          <p:cNvSpPr/>
          <p:nvPr/>
        </p:nvSpPr>
        <p:spPr>
          <a:xfrm>
            <a:off x="4419600" y="1223418"/>
            <a:ext cx="3554589" cy="2146934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Tri-axial cell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From Giuseppe Buscarnera’s group at Northwestern University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Flexible membrane containment.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Sample loaded under vacuum.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Used for studies of granular media like sands.</a:t>
            </a:r>
          </a:p>
        </p:txBody>
      </p:sp>
    </p:spTree>
    <p:extLst>
      <p:ext uri="{BB962C8B-B14F-4D97-AF65-F5344CB8AC3E}">
        <p14:creationId xmlns:p14="http://schemas.microsoft.com/office/powerpoint/2010/main" val="3320671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52700" y="-4057"/>
            <a:ext cx="7086600" cy="838200"/>
          </a:xfrm>
        </p:spPr>
        <p:txBody>
          <a:bodyPr/>
          <a:lstStyle/>
          <a:p>
            <a:r>
              <a:rPr lang="en-US" altLang="en-US" sz="4000" b="1" i="1" dirty="0">
                <a:solidFill>
                  <a:srgbClr val="0066FF"/>
                </a:solidFill>
              </a:rPr>
              <a:t>In-Situ</a:t>
            </a:r>
            <a:r>
              <a:rPr lang="en-US" altLang="en-US" sz="4000" b="1" dirty="0">
                <a:solidFill>
                  <a:srgbClr val="0066FF"/>
                </a:solidFill>
              </a:rPr>
              <a:t> Cells used at 13-BM-D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C9AE0-FF40-95E2-E264-BA9037092772}"/>
              </a:ext>
            </a:extLst>
          </p:cNvPr>
          <p:cNvSpPr/>
          <p:nvPr/>
        </p:nvSpPr>
        <p:spPr>
          <a:xfrm>
            <a:off x="4267200" y="3500302"/>
            <a:ext cx="3276600" cy="244329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Cryogenic cell 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Used for studies of thermal deformation granular media from -120°C to +20°C 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Cold nitrogen gas from an Oxford CryoJet flows down the metal tube into the sample chamber.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500152-3A5E-5188-1CF5-82763F39E47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048831" y="2065294"/>
            <a:ext cx="59937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FD2599-EF90-13B1-7A76-75ABED3F96E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543800" y="4721951"/>
            <a:ext cx="559929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78B3F-F72D-F087-6254-5C77DCB78E82}"/>
              </a:ext>
            </a:extLst>
          </p:cNvPr>
          <p:cNvSpPr/>
          <p:nvPr/>
        </p:nvSpPr>
        <p:spPr>
          <a:xfrm>
            <a:off x="4648201" y="1140008"/>
            <a:ext cx="3124200" cy="185057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High-temperature cell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Used for studies of thermal deformation granular media up to 140°C.</a:t>
            </a:r>
          </a:p>
          <a:p>
            <a:pPr marL="18288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Gas flows through ceramic tube with heating element.</a:t>
            </a:r>
          </a:p>
        </p:txBody>
      </p:sp>
      <p:pic>
        <p:nvPicPr>
          <p:cNvPr id="6" name="Picture 5" descr="A machine with wires and tubes&#10;&#10;Description automatically generated with medium confidence">
            <a:extLst>
              <a:ext uri="{FF2B5EF4-FFF2-40B4-BE49-F238E27FC236}">
                <a16:creationId xmlns:a16="http://schemas.microsoft.com/office/drawing/2014/main" id="{75EC7C60-FB31-34DF-4DA1-A6568A6E2D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8968" y="1519096"/>
            <a:ext cx="5242560" cy="3931920"/>
          </a:xfrm>
          <a:prstGeom prst="rect">
            <a:avLst/>
          </a:prstGeom>
        </p:spPr>
      </p:pic>
      <p:pic>
        <p:nvPicPr>
          <p:cNvPr id="11" name="Picture 10" descr="A large round metal object with wires&#10;&#10;Description automatically generated">
            <a:extLst>
              <a:ext uri="{FF2B5EF4-FFF2-40B4-BE49-F238E27FC236}">
                <a16:creationId xmlns:a16="http://schemas.microsoft.com/office/drawing/2014/main" id="{53001AA7-A9C5-FE2A-22D7-401A450EB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8409" y="1569720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5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6353" y="-4057"/>
            <a:ext cx="11879296" cy="838200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FF"/>
                </a:solidFill>
              </a:rPr>
              <a:t>X-ray Radiography and Ultrasonic Velocity Studies of Rock Fractures in a Triaxial Cell</a:t>
            </a:r>
            <a:br>
              <a:rPr lang="en-US" altLang="en-US" sz="2400" b="1" dirty="0">
                <a:solidFill>
                  <a:srgbClr val="0066FF"/>
                </a:solidFill>
              </a:rPr>
            </a:br>
            <a:r>
              <a:rPr lang="en-US" altLang="en-US" sz="2400" b="1" dirty="0">
                <a:solidFill>
                  <a:schemeClr val="tx1"/>
                </a:solidFill>
              </a:rPr>
              <a:t>Parisa Shokouhi and Jacques Riviere (Penn State U.)</a:t>
            </a:r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6AF720A0-3E58-8E9E-1CF1-02D9546D4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3" y="914400"/>
            <a:ext cx="4206860" cy="5303520"/>
          </a:xfrm>
          <a:prstGeom prst="rect">
            <a:avLst/>
          </a:prstGeom>
        </p:spPr>
      </p:pic>
      <p:pic>
        <p:nvPicPr>
          <p:cNvPr id="5" name="Picture 4" descr="A diagram of a normal stressing&#10;&#10;Description automatically generated">
            <a:extLst>
              <a:ext uri="{FF2B5EF4-FFF2-40B4-BE49-F238E27FC236}">
                <a16:creationId xmlns:a16="http://schemas.microsoft.com/office/drawing/2014/main" id="{6C70D1B4-FA9C-55DB-C3A6-CC9B3614A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86" y="1143000"/>
            <a:ext cx="7450661" cy="419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CFDF3-539C-1207-6980-D9968DE3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52260032-1358-56BB-2E95-4F58C5CDD6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6353" y="-4057"/>
            <a:ext cx="11879296" cy="838200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FF"/>
                </a:solidFill>
              </a:rPr>
              <a:t>Tomography for Reaction-Driven Melt Channeling</a:t>
            </a:r>
            <a:br>
              <a:rPr lang="en-US" altLang="en-US" sz="2400" b="1" dirty="0">
                <a:solidFill>
                  <a:srgbClr val="0066FF"/>
                </a:solidFill>
              </a:rPr>
            </a:br>
            <a:r>
              <a:rPr lang="en-US" altLang="en-US" sz="2400" b="1" dirty="0">
                <a:solidFill>
                  <a:schemeClr val="tx1"/>
                </a:solidFill>
              </a:rPr>
              <a:t>Megan Ryan and </a:t>
            </a:r>
            <a:r>
              <a:rPr lang="en-US" altLang="en-US" sz="2400" b="1" dirty="0" err="1">
                <a:solidFill>
                  <a:schemeClr val="tx1"/>
                </a:solidFill>
              </a:rPr>
              <a:t>Wenlu</a:t>
            </a:r>
            <a:r>
              <a:rPr lang="en-US" altLang="en-US" sz="2400" b="1" dirty="0">
                <a:solidFill>
                  <a:schemeClr val="tx1"/>
                </a:solidFill>
              </a:rPr>
              <a:t> Zhu (Univ. of Maryland)</a:t>
            </a:r>
          </a:p>
        </p:txBody>
      </p:sp>
      <p:sp>
        <p:nvSpPr>
          <p:cNvPr id="2" name="TextBox 30">
            <a:extLst>
              <a:ext uri="{FF2B5EF4-FFF2-40B4-BE49-F238E27FC236}">
                <a16:creationId xmlns:a16="http://schemas.microsoft.com/office/drawing/2014/main" id="{6F4168DF-237B-0EE4-BAD0-53D3C9A68683}"/>
              </a:ext>
            </a:extLst>
          </p:cNvPr>
          <p:cNvSpPr txBox="1"/>
          <p:nvPr/>
        </p:nvSpPr>
        <p:spPr>
          <a:xfrm>
            <a:off x="6388811" y="5401270"/>
            <a:ext cx="301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Reaction-driven melt channel in rock with initially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vol % melt</a:t>
            </a:r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A77F2929-E658-C877-61D3-740002AE55A2}"/>
              </a:ext>
            </a:extLst>
          </p:cNvPr>
          <p:cNvSpPr txBox="1"/>
          <p:nvPr/>
        </p:nvSpPr>
        <p:spPr>
          <a:xfrm>
            <a:off x="3075171" y="5401270"/>
            <a:ext cx="301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Reaction-driven melt channel in rock with initially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vol % melt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019D3E-99DB-D535-BF4C-614687057F3E}"/>
              </a:ext>
            </a:extLst>
          </p:cNvPr>
          <p:cNvGrpSpPr/>
          <p:nvPr/>
        </p:nvGrpSpPr>
        <p:grpSpPr>
          <a:xfrm>
            <a:off x="3048000" y="1014092"/>
            <a:ext cx="3209325" cy="4247625"/>
            <a:chOff x="6096000" y="989685"/>
            <a:chExt cx="3209325" cy="42476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4A459F-849D-ED3D-7B88-DCDD6DC5F1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43" t="9370" r="20265" b="46707"/>
            <a:stretch>
              <a:fillRect/>
            </a:stretch>
          </p:blipFill>
          <p:spPr bwMode="auto">
            <a:xfrm rot="10800000">
              <a:off x="6096000" y="989685"/>
              <a:ext cx="3129973" cy="4247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5630A04D-445E-35BF-F257-A918602BACA7}"/>
                </a:ext>
              </a:extLst>
            </p:cNvPr>
            <p:cNvSpPr txBox="1"/>
            <p:nvPr/>
          </p:nvSpPr>
          <p:spPr>
            <a:xfrm>
              <a:off x="7569559" y="3411499"/>
              <a:ext cx="1735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Melt channel</a:t>
              </a: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D5C7C3B9-1237-7C52-818B-3535BAB25161}"/>
                </a:ext>
              </a:extLst>
            </p:cNvPr>
            <p:cNvSpPr txBox="1"/>
            <p:nvPr/>
          </p:nvSpPr>
          <p:spPr>
            <a:xfrm>
              <a:off x="6123171" y="4733459"/>
              <a:ext cx="1594800" cy="338554"/>
            </a:xfrm>
            <a:prstGeom prst="rect">
              <a:avLst/>
            </a:prstGeom>
            <a:solidFill>
              <a:sysClr val="windowText" lastClr="000000">
                <a:alpha val="10196"/>
              </a:sys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Reaction layer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6A12166-4D83-D535-5A56-6C7B5B0A25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7331" y="3735631"/>
              <a:ext cx="528638" cy="245976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506E95A-C584-00A2-879A-3989CBC1CD94}"/>
                </a:ext>
              </a:extLst>
            </p:cNvPr>
            <p:cNvCxnSpPr>
              <a:cxnSpLocks/>
            </p:cNvCxnSpPr>
            <p:nvPr/>
          </p:nvCxnSpPr>
          <p:spPr>
            <a:xfrm>
              <a:off x="6679716" y="2621485"/>
              <a:ext cx="566206" cy="329921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6992220-B6D6-D242-146A-5E9E082B5EE0}"/>
                </a:ext>
              </a:extLst>
            </p:cNvPr>
            <p:cNvCxnSpPr>
              <a:cxnSpLocks/>
            </p:cNvCxnSpPr>
            <p:nvPr/>
          </p:nvCxnSpPr>
          <p:spPr>
            <a:xfrm>
              <a:off x="7013977" y="1415524"/>
              <a:ext cx="566206" cy="329921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21CD58-BC40-AB82-4131-5321178FEDFB}"/>
              </a:ext>
            </a:extLst>
          </p:cNvPr>
          <p:cNvGrpSpPr/>
          <p:nvPr/>
        </p:nvGrpSpPr>
        <p:grpSpPr>
          <a:xfrm>
            <a:off x="6375094" y="1014090"/>
            <a:ext cx="3113442" cy="4247625"/>
            <a:chOff x="2793606" y="989683"/>
            <a:chExt cx="3113442" cy="42476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D97225-32EA-BD69-04C8-81464B480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70" t="7740" r="6368" b="11254"/>
            <a:stretch>
              <a:fillRect/>
            </a:stretch>
          </p:blipFill>
          <p:spPr bwMode="auto">
            <a:xfrm>
              <a:off x="2795275" y="989683"/>
              <a:ext cx="3111773" cy="4247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32">
              <a:extLst>
                <a:ext uri="{FF2B5EF4-FFF2-40B4-BE49-F238E27FC236}">
                  <a16:creationId xmlns:a16="http://schemas.microsoft.com/office/drawing/2014/main" id="{97B478F7-C6CD-5980-C8EC-27BA97FA7C7C}"/>
                </a:ext>
              </a:extLst>
            </p:cNvPr>
            <p:cNvSpPr txBox="1"/>
            <p:nvPr/>
          </p:nvSpPr>
          <p:spPr>
            <a:xfrm>
              <a:off x="2793606" y="2692428"/>
              <a:ext cx="1735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Melt channel</a:t>
              </a:r>
            </a:p>
          </p:txBody>
        </p:sp>
        <p:sp>
          <p:nvSpPr>
            <p:cNvPr id="10" name="TextBox 34">
              <a:extLst>
                <a:ext uri="{FF2B5EF4-FFF2-40B4-BE49-F238E27FC236}">
                  <a16:creationId xmlns:a16="http://schemas.microsoft.com/office/drawing/2014/main" id="{0CDF2BBE-16EF-5C00-E052-CB485239B328}"/>
                </a:ext>
              </a:extLst>
            </p:cNvPr>
            <p:cNvSpPr txBox="1"/>
            <p:nvPr/>
          </p:nvSpPr>
          <p:spPr>
            <a:xfrm>
              <a:off x="3025628" y="4799255"/>
              <a:ext cx="1525530" cy="338554"/>
            </a:xfrm>
            <a:prstGeom prst="rect">
              <a:avLst/>
            </a:prstGeom>
            <a:solidFill>
              <a:srgbClr val="000000">
                <a:alpha val="10196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Reaction layer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B9A7086-DA2F-419F-597F-34A426CF75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9441" y="3807332"/>
              <a:ext cx="528638" cy="245976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B6849EF-134D-6BC9-6FF9-834B5D39D74D}"/>
                </a:ext>
              </a:extLst>
            </p:cNvPr>
            <p:cNvCxnSpPr>
              <a:cxnSpLocks/>
            </p:cNvCxnSpPr>
            <p:nvPr/>
          </p:nvCxnSpPr>
          <p:spPr>
            <a:xfrm>
              <a:off x="3113968" y="3033711"/>
              <a:ext cx="547521" cy="273649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FC18983-8E50-25EF-F419-8D613ED3FC16}"/>
                </a:ext>
              </a:extLst>
            </p:cNvPr>
            <p:cNvCxnSpPr>
              <a:cxnSpLocks/>
            </p:cNvCxnSpPr>
            <p:nvPr/>
          </p:nvCxnSpPr>
          <p:spPr>
            <a:xfrm>
              <a:off x="3593485" y="2130533"/>
              <a:ext cx="547521" cy="273649"/>
            </a:xfrm>
            <a:prstGeom prst="straightConnector1">
              <a:avLst/>
            </a:prstGeom>
            <a:noFill/>
            <a:ln w="444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40D36C81-7D31-0BFD-5397-86453C911A35}"/>
              </a:ext>
            </a:extLst>
          </p:cNvPr>
          <p:cNvSpPr txBox="1"/>
          <p:nvPr/>
        </p:nvSpPr>
        <p:spPr>
          <a:xfrm>
            <a:off x="9488536" y="4092476"/>
            <a:ext cx="2769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3-D X-ray microtomography of melt channels is used to identify fine details of melt microstructures. Once segmented, digital permeability experiments can be used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quantify the permeability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reactive melt channels.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CDE301-176D-E67D-6635-101F6A7F6E0E}"/>
              </a:ext>
            </a:extLst>
          </p:cNvPr>
          <p:cNvGrpSpPr/>
          <p:nvPr/>
        </p:nvGrpSpPr>
        <p:grpSpPr>
          <a:xfrm>
            <a:off x="9787534" y="763653"/>
            <a:ext cx="2165861" cy="3290804"/>
            <a:chOff x="10018091" y="279562"/>
            <a:chExt cx="1838732" cy="2793765"/>
          </a:xfrm>
        </p:grpSpPr>
        <p:pic>
          <p:nvPicPr>
            <p:cNvPr id="22" name="Picture 21" descr="A blue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B92C0816-73D2-A6F6-D71F-FAAE3FFAD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r="28955"/>
            <a:stretch>
              <a:fillRect/>
            </a:stretch>
          </p:blipFill>
          <p:spPr>
            <a:xfrm>
              <a:off x="10018091" y="279562"/>
              <a:ext cx="1838732" cy="279376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9AC1ADB-8404-042E-4FD2-F67482BF14FB}"/>
                </a:ext>
              </a:extLst>
            </p:cNvPr>
            <p:cNvGrpSpPr/>
            <p:nvPr/>
          </p:nvGrpSpPr>
          <p:grpSpPr>
            <a:xfrm>
              <a:off x="10149062" y="338456"/>
              <a:ext cx="1545412" cy="2650445"/>
              <a:chOff x="10149062" y="338456"/>
              <a:chExt cx="1545412" cy="265044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4E6B5A6-812A-E225-302D-AF1853C4F8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94474" y="600278"/>
                <a:ext cx="0" cy="2186167"/>
              </a:xfrm>
              <a:prstGeom prst="line">
                <a:avLst/>
              </a:prstGeom>
              <a:noFill/>
              <a:ln w="12700" cap="flat" cmpd="sng" algn="ctr">
                <a:solidFill>
                  <a:srgbClr val="CCCCFF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BD271E8-FFE7-064A-9015-00253C8648E5}"/>
                  </a:ext>
                </a:extLst>
              </p:cNvPr>
              <p:cNvGrpSpPr/>
              <p:nvPr/>
            </p:nvGrpSpPr>
            <p:grpSpPr>
              <a:xfrm>
                <a:off x="10149062" y="338456"/>
                <a:ext cx="1545412" cy="2650445"/>
                <a:chOff x="10149062" y="338456"/>
                <a:chExt cx="1545412" cy="2650445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C6504EC-C6C3-DA74-84B6-41DE5E9048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50929" y="342973"/>
                  <a:ext cx="1043545" cy="25730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CCC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DA6D3B8-9E66-8056-F4AC-3B5243A34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49062" y="2702101"/>
                  <a:ext cx="491352" cy="28671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CCC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543231B-770F-8EEC-F617-F5CBE95F6A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9062" y="338456"/>
                  <a:ext cx="502268" cy="2217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CCC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7004493-6B56-2C74-66B3-0524B214D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9062" y="556999"/>
                  <a:ext cx="0" cy="214510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CCC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4D5FFCC-F69D-BEF2-2CE6-0E73FA4EA6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29900" y="2786527"/>
                  <a:ext cx="1064574" cy="202374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CCC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0A10944-BF9B-12CF-F7D5-3C644013F4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40414" y="342973"/>
                  <a:ext cx="0" cy="26458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CCCCF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32" name="TextBox 4">
            <a:extLst>
              <a:ext uri="{FF2B5EF4-FFF2-40B4-BE49-F238E27FC236}">
                <a16:creationId xmlns:a16="http://schemas.microsoft.com/office/drawing/2014/main" id="{531BAF99-41D4-C238-B993-D74971CCE31D}"/>
              </a:ext>
            </a:extLst>
          </p:cNvPr>
          <p:cNvSpPr txBox="1"/>
          <p:nvPr/>
        </p:nvSpPr>
        <p:spPr>
          <a:xfrm>
            <a:off x="6257325" y="6466394"/>
            <a:ext cx="5402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more information, see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et al.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Poster #29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0AAB81-04C8-75FD-12D5-FADF0F34583B}"/>
              </a:ext>
            </a:extLst>
          </p:cNvPr>
          <p:cNvGrpSpPr/>
          <p:nvPr/>
        </p:nvGrpSpPr>
        <p:grpSpPr>
          <a:xfrm>
            <a:off x="618590" y="1360876"/>
            <a:ext cx="1560948" cy="1412206"/>
            <a:chOff x="388307" y="820946"/>
            <a:chExt cx="1687716" cy="1526894"/>
          </a:xfrm>
        </p:grpSpPr>
        <p:pic>
          <p:nvPicPr>
            <p:cNvPr id="40" name="Picture 39" descr="A diagram of different types of rock&#10;&#10;AI-generated content may be incorrect.">
              <a:extLst>
                <a:ext uri="{FF2B5EF4-FFF2-40B4-BE49-F238E27FC236}">
                  <a16:creationId xmlns:a16="http://schemas.microsoft.com/office/drawing/2014/main" id="{C34871D4-28AD-B7B8-B344-A31EEA61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83" r="40828"/>
            <a:stretch>
              <a:fillRect/>
            </a:stretch>
          </p:blipFill>
          <p:spPr>
            <a:xfrm>
              <a:off x="388307" y="820946"/>
              <a:ext cx="1687716" cy="1526894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8517656-5EF6-AC23-534D-631E5AB39984}"/>
                </a:ext>
              </a:extLst>
            </p:cNvPr>
            <p:cNvSpPr/>
            <p:nvPr/>
          </p:nvSpPr>
          <p:spPr>
            <a:xfrm>
              <a:off x="436226" y="820946"/>
              <a:ext cx="318977" cy="17346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25">
            <a:extLst>
              <a:ext uri="{FF2B5EF4-FFF2-40B4-BE49-F238E27FC236}">
                <a16:creationId xmlns:a16="http://schemas.microsoft.com/office/drawing/2014/main" id="{C2BA8801-2D5C-6E71-62E6-6EB9D3FC6026}"/>
              </a:ext>
            </a:extLst>
          </p:cNvPr>
          <p:cNvSpPr txBox="1"/>
          <p:nvPr/>
        </p:nvSpPr>
        <p:spPr>
          <a:xfrm>
            <a:off x="123457" y="2742647"/>
            <a:ext cx="2568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Melt source – partially molten rock – sink triplets after experiment (Pec et al., 2017)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24342CD8-2B23-F9E0-007D-B4B2AC26D87F}"/>
              </a:ext>
            </a:extLst>
          </p:cNvPr>
          <p:cNvSpPr txBox="1"/>
          <p:nvPr/>
        </p:nvSpPr>
        <p:spPr>
          <a:xfrm>
            <a:off x="76200" y="5097356"/>
            <a:ext cx="2769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Previous CT scans were unable to resolve fine details of 3-D melt microstructures.</a:t>
            </a:r>
          </a:p>
        </p:txBody>
      </p:sp>
      <p:sp>
        <p:nvSpPr>
          <p:cNvPr id="36" name="TextBox 1073">
            <a:extLst>
              <a:ext uri="{FF2B5EF4-FFF2-40B4-BE49-F238E27FC236}">
                <a16:creationId xmlns:a16="http://schemas.microsoft.com/office/drawing/2014/main" id="{FE6C522B-CF53-3A33-2352-1910647D9303}"/>
              </a:ext>
            </a:extLst>
          </p:cNvPr>
          <p:cNvSpPr txBox="1"/>
          <p:nvPr/>
        </p:nvSpPr>
        <p:spPr>
          <a:xfrm>
            <a:off x="76201" y="1021979"/>
            <a:ext cx="276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26E9C6-CBEF-D035-97D5-4982EFE711AC}"/>
              </a:ext>
            </a:extLst>
          </p:cNvPr>
          <p:cNvGrpSpPr/>
          <p:nvPr/>
        </p:nvGrpSpPr>
        <p:grpSpPr>
          <a:xfrm>
            <a:off x="387990" y="3491442"/>
            <a:ext cx="2098966" cy="1569531"/>
            <a:chOff x="596347" y="3844443"/>
            <a:chExt cx="3104796" cy="2321654"/>
          </a:xfrm>
        </p:grpSpPr>
        <p:pic>
          <p:nvPicPr>
            <p:cNvPr id="38" name="Picture 37" descr="A close-up of a melting pot&#10;&#10;AI-generated content may be incorrect.">
              <a:extLst>
                <a:ext uri="{FF2B5EF4-FFF2-40B4-BE49-F238E27FC236}">
                  <a16:creationId xmlns:a16="http://schemas.microsoft.com/office/drawing/2014/main" id="{FE33180B-1955-58DE-EAE4-774811306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47" y="3844443"/>
              <a:ext cx="3104796" cy="232165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E58FEEE-17E1-99AB-1BA1-BDBDDC50F3B3}"/>
                </a:ext>
              </a:extLst>
            </p:cNvPr>
            <p:cNvSpPr/>
            <p:nvPr/>
          </p:nvSpPr>
          <p:spPr>
            <a:xfrm>
              <a:off x="645041" y="3868656"/>
              <a:ext cx="282610" cy="30301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056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5F7A-0DB9-3212-5B73-407B3F97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FA81B73D-53A9-BFCC-8448-F4FBDA62A9D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6353" y="-4057"/>
            <a:ext cx="11879296" cy="838200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FF"/>
                </a:solidFill>
              </a:rPr>
              <a:t>Capturing Reaction-Induced Fracturing due to Carbonation Reaction in Rocks</a:t>
            </a:r>
            <a:br>
              <a:rPr lang="en-US" altLang="en-US" sz="2400" b="1" dirty="0">
                <a:solidFill>
                  <a:srgbClr val="0066FF"/>
                </a:solidFill>
              </a:rPr>
            </a:br>
            <a:r>
              <a:rPr lang="en-US" altLang="en-US" sz="2400" b="1" dirty="0">
                <a:solidFill>
                  <a:schemeClr val="tx1"/>
                </a:solidFill>
              </a:rPr>
              <a:t>Tommaso Mandolini, Travis Hager, and </a:t>
            </a:r>
            <a:r>
              <a:rPr lang="en-US" altLang="en-US" sz="2400" b="1" dirty="0" err="1">
                <a:solidFill>
                  <a:schemeClr val="tx1"/>
                </a:solidFill>
              </a:rPr>
              <a:t>Wenlu</a:t>
            </a:r>
            <a:r>
              <a:rPr lang="en-US" altLang="en-US" sz="2400" b="1" dirty="0">
                <a:solidFill>
                  <a:schemeClr val="tx1"/>
                </a:solidFill>
              </a:rPr>
              <a:t> Zhu (Univ. of Maryland)</a:t>
            </a:r>
          </a:p>
        </p:txBody>
      </p:sp>
      <p:pic>
        <p:nvPicPr>
          <p:cNvPr id="3" name="MgO3_B">
            <a:hlinkClick r:id="" action="ppaction://media"/>
            <a:extLst>
              <a:ext uri="{FF2B5EF4-FFF2-40B4-BE49-F238E27FC236}">
                <a16:creationId xmlns:a16="http://schemas.microsoft.com/office/drawing/2014/main" id="{829125B9-DB98-4F1F-F4EB-337E31AE1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48000"/>
          </a:blip>
          <a:srcRect l="21987" r="22179"/>
          <a:stretch/>
        </p:blipFill>
        <p:spPr>
          <a:xfrm>
            <a:off x="7308323" y="1961762"/>
            <a:ext cx="3680722" cy="3708190"/>
          </a:xfrm>
          <a:prstGeom prst="rect">
            <a:avLst/>
          </a:prstGeom>
        </p:spPr>
      </p:pic>
      <p:pic>
        <p:nvPicPr>
          <p:cNvPr id="5" name="Picture 4" descr="A diagram of a worm-like structure&#10;&#10;AI-generated content may be incorrect.">
            <a:extLst>
              <a:ext uri="{FF2B5EF4-FFF2-40B4-BE49-F238E27FC236}">
                <a16:creationId xmlns:a16="http://schemas.microsoft.com/office/drawing/2014/main" id="{5F953242-DFDF-43D9-B3B2-DD6D81E3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75" y="3392486"/>
            <a:ext cx="2878496" cy="2221219"/>
          </a:xfrm>
          <a:prstGeom prst="rect">
            <a:avLst/>
          </a:prstGeom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E9CA3F1D-3236-4522-B7C1-E568B644DDB0}"/>
              </a:ext>
            </a:extLst>
          </p:cNvPr>
          <p:cNvSpPr txBox="1"/>
          <p:nvPr/>
        </p:nvSpPr>
        <p:spPr>
          <a:xfrm>
            <a:off x="2894023" y="1161117"/>
            <a:ext cx="2991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4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Carbonation: clogging vs cracking in ultramafic rocks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59DF1D-CEB9-4CA0-B48E-B6801381B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3" y="901588"/>
            <a:ext cx="2878495" cy="2409079"/>
          </a:xfrm>
          <a:prstGeom prst="rect">
            <a:avLst/>
          </a:prstGeom>
        </p:spPr>
      </p:pic>
      <p:sp>
        <p:nvSpPr>
          <p:cNvPr id="44" name="TextBox 30">
            <a:extLst>
              <a:ext uri="{FF2B5EF4-FFF2-40B4-BE49-F238E27FC236}">
                <a16:creationId xmlns:a16="http://schemas.microsoft.com/office/drawing/2014/main" id="{D4335183-226F-4235-82E8-70A7795FAEFF}"/>
              </a:ext>
            </a:extLst>
          </p:cNvPr>
          <p:cNvSpPr txBox="1"/>
          <p:nvPr/>
        </p:nvSpPr>
        <p:spPr>
          <a:xfrm>
            <a:off x="287247" y="5635372"/>
            <a:ext cx="46939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kern="1400" spc="-5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Carbonation facilitating cracking: </a:t>
            </a:r>
            <a:r>
              <a:rPr lang="en-US" sz="1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interplay between the “mudcracks” on the surface and the dissolution etch-pits inside an ultramafic rock.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EA256EB5-0DF3-49CC-89FB-4E9DDBD4BE63}"/>
              </a:ext>
            </a:extLst>
          </p:cNvPr>
          <p:cNvSpPr txBox="1"/>
          <p:nvPr/>
        </p:nvSpPr>
        <p:spPr>
          <a:xfrm>
            <a:off x="2069715" y="2987763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Zhu et al., 2016</a:t>
            </a:r>
          </a:p>
        </p:txBody>
      </p:sp>
      <p:sp>
        <p:nvSpPr>
          <p:cNvPr id="46" name="TextBox 37">
            <a:extLst>
              <a:ext uri="{FF2B5EF4-FFF2-40B4-BE49-F238E27FC236}">
                <a16:creationId xmlns:a16="http://schemas.microsoft.com/office/drawing/2014/main" id="{F1E49751-B263-4B66-A497-4BB05E1F948F}"/>
              </a:ext>
            </a:extLst>
          </p:cNvPr>
          <p:cNvSpPr txBox="1"/>
          <p:nvPr/>
        </p:nvSpPr>
        <p:spPr>
          <a:xfrm>
            <a:off x="3214334" y="5336706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Xing et al., 2018</a:t>
            </a:r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DEBF0198-4A59-4FB6-8DDF-64D13EF7A85F}"/>
              </a:ext>
            </a:extLst>
          </p:cNvPr>
          <p:cNvSpPr txBox="1"/>
          <p:nvPr/>
        </p:nvSpPr>
        <p:spPr>
          <a:xfrm>
            <a:off x="5955073" y="5669951"/>
            <a:ext cx="60189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In-situ, synchrotron-based X-ray tomography showing evolution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reaction-induced fracturing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due to carbonation</a:t>
            </a:r>
            <a:r>
              <a:rPr kumimoji="0" lang="en-US" sz="1600" b="0" i="0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in periclase (MgO)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CEAF3C0-BFDF-4D2D-AA9F-B444231B98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034"/>
          <a:stretch/>
        </p:blipFill>
        <p:spPr>
          <a:xfrm>
            <a:off x="4168000" y="1828800"/>
            <a:ext cx="2402838" cy="165005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C56331A-3CFC-4DF2-9215-1BCA76B3CFE1}"/>
              </a:ext>
            </a:extLst>
          </p:cNvPr>
          <p:cNvGrpSpPr/>
          <p:nvPr/>
        </p:nvGrpSpPr>
        <p:grpSpPr>
          <a:xfrm>
            <a:off x="5417540" y="2682897"/>
            <a:ext cx="1094050" cy="369802"/>
            <a:chOff x="5185667" y="3163921"/>
            <a:chExt cx="1094050" cy="369802"/>
          </a:xfrm>
        </p:grpSpPr>
        <p:sp>
          <p:nvSpPr>
            <p:cNvPr id="78855" name="TextBox 46">
              <a:extLst>
                <a:ext uri="{FF2B5EF4-FFF2-40B4-BE49-F238E27FC236}">
                  <a16:creationId xmlns:a16="http://schemas.microsoft.com/office/drawing/2014/main" id="{7BD108DF-BA7A-433E-9B39-A43EA9DB5D62}"/>
                </a:ext>
              </a:extLst>
            </p:cNvPr>
            <p:cNvSpPr txBox="1"/>
            <p:nvPr/>
          </p:nvSpPr>
          <p:spPr>
            <a:xfrm>
              <a:off x="5257989" y="3225946"/>
              <a:ext cx="1021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Magnesite</a:t>
              </a:r>
            </a:p>
          </p:txBody>
        </p:sp>
        <p:cxnSp>
          <p:nvCxnSpPr>
            <p:cNvPr id="78856" name="Straight Connector 78855">
              <a:extLst>
                <a:ext uri="{FF2B5EF4-FFF2-40B4-BE49-F238E27FC236}">
                  <a16:creationId xmlns:a16="http://schemas.microsoft.com/office/drawing/2014/main" id="{A1CB6EB4-3E40-434D-8CED-7396FCB423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5667" y="3163921"/>
              <a:ext cx="480534" cy="12864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50" name="TextBox 50">
            <a:extLst>
              <a:ext uri="{FF2B5EF4-FFF2-40B4-BE49-F238E27FC236}">
                <a16:creationId xmlns:a16="http://schemas.microsoft.com/office/drawing/2014/main" id="{FD4049B9-DC34-4101-84D5-E0988DF8CCE0}"/>
              </a:ext>
            </a:extLst>
          </p:cNvPr>
          <p:cNvSpPr txBox="1"/>
          <p:nvPr/>
        </p:nvSpPr>
        <p:spPr>
          <a:xfrm>
            <a:off x="4099023" y="3529500"/>
            <a:ext cx="24718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kern="1400" spc="-5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Example of Magnesite precipitation along crack walls (modified after </a:t>
            </a:r>
            <a:r>
              <a:rPr lang="en-US" sz="1400" i="1" kern="1400" spc="-5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Lisabeth et al., 2017</a:t>
            </a:r>
            <a:r>
              <a:rPr lang="en-US" sz="1400" kern="1400" spc="-5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) 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52FB54-AFB6-4D26-9DF1-3EF44FB8B8F6}"/>
              </a:ext>
            </a:extLst>
          </p:cNvPr>
          <p:cNvGrpSpPr/>
          <p:nvPr/>
        </p:nvGrpSpPr>
        <p:grpSpPr>
          <a:xfrm>
            <a:off x="6316222" y="974501"/>
            <a:ext cx="5705634" cy="1034399"/>
            <a:chOff x="6176457" y="859776"/>
            <a:chExt cx="5705634" cy="103439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9AC2AFD-7EBE-4A5F-9136-5AFF0D17C2E9}"/>
                </a:ext>
              </a:extLst>
            </p:cNvPr>
            <p:cNvGrpSpPr/>
            <p:nvPr/>
          </p:nvGrpSpPr>
          <p:grpSpPr>
            <a:xfrm>
              <a:off x="6176457" y="1271248"/>
              <a:ext cx="5705634" cy="338554"/>
              <a:chOff x="6294467" y="1287970"/>
              <a:chExt cx="5705634" cy="338554"/>
            </a:xfrm>
          </p:grpSpPr>
          <p:sp>
            <p:nvSpPr>
              <p:cNvPr id="78852" name="TextBox 7">
                <a:extLst>
                  <a:ext uri="{FF2B5EF4-FFF2-40B4-BE49-F238E27FC236}">
                    <a16:creationId xmlns:a16="http://schemas.microsoft.com/office/drawing/2014/main" id="{91E54B09-8915-4EF0-98EB-E3CE66165F50}"/>
                  </a:ext>
                </a:extLst>
              </p:cNvPr>
              <p:cNvSpPr txBox="1"/>
              <p:nvPr/>
            </p:nvSpPr>
            <p:spPr>
              <a:xfrm>
                <a:off x="6294467" y="1287970"/>
                <a:ext cx="21778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ysClr val="window" lastClr="FFFFFF">
                      <a:lumMod val="50000"/>
                    </a:sys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MgO + 2NaHCO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853" name="TextBox 13">
                <a:extLst>
                  <a:ext uri="{FF2B5EF4-FFF2-40B4-BE49-F238E27FC236}">
                    <a16:creationId xmlns:a16="http://schemas.microsoft.com/office/drawing/2014/main" id="{F33B5EA0-6F08-4F00-BD99-6273B6D63670}"/>
                  </a:ext>
                </a:extLst>
              </p:cNvPr>
              <p:cNvSpPr txBox="1"/>
              <p:nvPr/>
            </p:nvSpPr>
            <p:spPr>
              <a:xfrm>
                <a:off x="8918405" y="1287970"/>
                <a:ext cx="30816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MgCO</a:t>
                </a:r>
                <a:r>
                  <a:rPr kumimoji="0" lang="en-US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3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+ Na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CO3 + H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O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8854" name="Straight Arrow Connector 78853">
                <a:extLst>
                  <a:ext uri="{FF2B5EF4-FFF2-40B4-BE49-F238E27FC236}">
                    <a16:creationId xmlns:a16="http://schemas.microsoft.com/office/drawing/2014/main" id="{6F578F7E-2D7A-4170-BA05-94974CA86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0040" y="1480431"/>
                <a:ext cx="535874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stealth" w="lg" len="lg"/>
              </a:ln>
              <a:effectLst/>
            </p:spPr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E009B0F-3283-49CD-9EA1-31D002993F66}"/>
                </a:ext>
              </a:extLst>
            </p:cNvPr>
            <p:cNvGrpSpPr/>
            <p:nvPr/>
          </p:nvGrpSpPr>
          <p:grpSpPr>
            <a:xfrm>
              <a:off x="6918867" y="859776"/>
              <a:ext cx="3447164" cy="349191"/>
              <a:chOff x="6717916" y="887135"/>
              <a:chExt cx="3447164" cy="349191"/>
            </a:xfrm>
          </p:grpSpPr>
          <p:sp>
            <p:nvSpPr>
              <p:cNvPr id="78848" name="TextBox 6">
                <a:extLst>
                  <a:ext uri="{FF2B5EF4-FFF2-40B4-BE49-F238E27FC236}">
                    <a16:creationId xmlns:a16="http://schemas.microsoft.com/office/drawing/2014/main" id="{359523B1-B05C-4F17-8F31-5D2D499F9579}"/>
                  </a:ext>
                </a:extLst>
              </p:cNvPr>
              <p:cNvSpPr txBox="1"/>
              <p:nvPr/>
            </p:nvSpPr>
            <p:spPr>
              <a:xfrm>
                <a:off x="6717916" y="887135"/>
                <a:ext cx="15692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MgO + H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8849" name="TextBox 15">
                <a:extLst>
                  <a:ext uri="{FF2B5EF4-FFF2-40B4-BE49-F238E27FC236}">
                    <a16:creationId xmlns:a16="http://schemas.microsoft.com/office/drawing/2014/main" id="{69133A9D-ADC4-4048-8C8E-2CD09404654D}"/>
                  </a:ext>
                </a:extLst>
              </p:cNvPr>
              <p:cNvSpPr txBox="1"/>
              <p:nvPr/>
            </p:nvSpPr>
            <p:spPr>
              <a:xfrm>
                <a:off x="8882063" y="897772"/>
                <a:ext cx="128301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Mg(OH)</a:t>
                </a:r>
                <a:r>
                  <a:rPr kumimoji="0" lang="en-US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2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8850" name="Straight Arrow Connector 78849">
                <a:extLst>
                  <a:ext uri="{FF2B5EF4-FFF2-40B4-BE49-F238E27FC236}">
                    <a16:creationId xmlns:a16="http://schemas.microsoft.com/office/drawing/2014/main" id="{B8EA6CB7-AFB7-492E-B96A-4F92558E9C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86868" y="1087190"/>
                <a:ext cx="535874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stealth" w="lg" len="lg"/>
              </a:ln>
              <a:effectLst/>
            </p:spPr>
          </p:cxnSp>
        </p:grpSp>
        <p:sp>
          <p:nvSpPr>
            <p:cNvPr id="62" name="TextBox 52">
              <a:extLst>
                <a:ext uri="{FF2B5EF4-FFF2-40B4-BE49-F238E27FC236}">
                  <a16:creationId xmlns:a16="http://schemas.microsoft.com/office/drawing/2014/main" id="{4AAFC8F9-75B2-4685-9B9C-6E1CEF03B457}"/>
                </a:ext>
              </a:extLst>
            </p:cNvPr>
            <p:cNvSpPr txBox="1"/>
            <p:nvPr/>
          </p:nvSpPr>
          <p:spPr>
            <a:xfrm>
              <a:off x="8701099" y="1586398"/>
              <a:ext cx="12547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Magnesite</a:t>
              </a:r>
            </a:p>
          </p:txBody>
        </p:sp>
        <p:sp>
          <p:nvSpPr>
            <p:cNvPr id="63" name="TextBox 53">
              <a:extLst>
                <a:ext uri="{FF2B5EF4-FFF2-40B4-BE49-F238E27FC236}">
                  <a16:creationId xmlns:a16="http://schemas.microsoft.com/office/drawing/2014/main" id="{4C228ADE-F034-4975-9078-388A9E76D053}"/>
                </a:ext>
              </a:extLst>
            </p:cNvPr>
            <p:cNvSpPr txBox="1"/>
            <p:nvPr/>
          </p:nvSpPr>
          <p:spPr>
            <a:xfrm>
              <a:off x="10206049" y="879272"/>
              <a:ext cx="12547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Brucite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A8E1FE7-D07A-46B1-8C86-C1DC5D0459A8}"/>
              </a:ext>
            </a:extLst>
          </p:cNvPr>
          <p:cNvCxnSpPr>
            <a:cxnSpLocks/>
          </p:cNvCxnSpPr>
          <p:nvPr/>
        </p:nvCxnSpPr>
        <p:spPr>
          <a:xfrm>
            <a:off x="2932043" y="1929115"/>
            <a:ext cx="1166980" cy="371406"/>
          </a:xfrm>
          <a:prstGeom prst="line">
            <a:avLst/>
          </a:prstGeom>
          <a:noFill/>
          <a:ln w="19050" cap="flat" cmpd="sng" algn="ctr">
            <a:solidFill>
              <a:srgbClr val="939598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D9B95C5-E531-43D0-8B89-CDE4F3673A5A}"/>
              </a:ext>
            </a:extLst>
          </p:cNvPr>
          <p:cNvCxnSpPr>
            <a:cxnSpLocks/>
          </p:cNvCxnSpPr>
          <p:nvPr/>
        </p:nvCxnSpPr>
        <p:spPr>
          <a:xfrm flipV="1">
            <a:off x="2932043" y="3256681"/>
            <a:ext cx="1166980" cy="429797"/>
          </a:xfrm>
          <a:prstGeom prst="line">
            <a:avLst/>
          </a:prstGeom>
          <a:noFill/>
          <a:ln w="19050" cap="flat" cmpd="sng" algn="ctr">
            <a:solidFill>
              <a:srgbClr val="9A9A9B"/>
            </a:solidFill>
            <a:prstDash val="solid"/>
            <a:miter lim="800000"/>
            <a:tailEnd type="stealth" w="lg" len="lg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45E02F-A511-499C-943A-19212759BF4A}"/>
              </a:ext>
            </a:extLst>
          </p:cNvPr>
          <p:cNvGrpSpPr/>
          <p:nvPr/>
        </p:nvGrpSpPr>
        <p:grpSpPr>
          <a:xfrm>
            <a:off x="4238620" y="3012584"/>
            <a:ext cx="500458" cy="344518"/>
            <a:chOff x="3505532" y="3194019"/>
            <a:chExt cx="500458" cy="34451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FE389EA-0604-4781-B48E-D10946197C3C}"/>
                </a:ext>
              </a:extLst>
            </p:cNvPr>
            <p:cNvSpPr/>
            <p:nvPr/>
          </p:nvSpPr>
          <p:spPr>
            <a:xfrm>
              <a:off x="3534836" y="3244662"/>
              <a:ext cx="442914" cy="293875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A7C54-BBC4-4A99-ACE8-CFED97CECEBB}"/>
                </a:ext>
              </a:extLst>
            </p:cNvPr>
            <p:cNvCxnSpPr/>
            <p:nvPr/>
          </p:nvCxnSpPr>
          <p:spPr>
            <a:xfrm>
              <a:off x="3639952" y="3469115"/>
              <a:ext cx="20478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9" name="TextBox 71">
              <a:extLst>
                <a:ext uri="{FF2B5EF4-FFF2-40B4-BE49-F238E27FC236}">
                  <a16:creationId xmlns:a16="http://schemas.microsoft.com/office/drawing/2014/main" id="{801804E4-FD58-4FC4-AFBE-137911112ABC}"/>
                </a:ext>
              </a:extLst>
            </p:cNvPr>
            <p:cNvSpPr txBox="1"/>
            <p:nvPr/>
          </p:nvSpPr>
          <p:spPr>
            <a:xfrm>
              <a:off x="3505532" y="3194019"/>
              <a:ext cx="5004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µm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053C2DB-4F14-4F15-94CA-802068E57AE8}"/>
              </a:ext>
            </a:extLst>
          </p:cNvPr>
          <p:cNvCxnSpPr>
            <a:cxnSpLocks/>
          </p:cNvCxnSpPr>
          <p:nvPr/>
        </p:nvCxnSpPr>
        <p:spPr>
          <a:xfrm>
            <a:off x="7391400" y="5394984"/>
            <a:ext cx="1554480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56" name="TextBox 77">
            <a:extLst>
              <a:ext uri="{FF2B5EF4-FFF2-40B4-BE49-F238E27FC236}">
                <a16:creationId xmlns:a16="http://schemas.microsoft.com/office/drawing/2014/main" id="{067E3CC0-3771-412C-B339-4AA8B96AB679}"/>
              </a:ext>
            </a:extLst>
          </p:cNvPr>
          <p:cNvSpPr txBox="1"/>
          <p:nvPr/>
        </p:nvSpPr>
        <p:spPr>
          <a:xfrm>
            <a:off x="7627221" y="5102423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∼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 mm</a:t>
            </a:r>
          </a:p>
        </p:txBody>
      </p:sp>
    </p:spTree>
    <p:extLst>
      <p:ext uri="{BB962C8B-B14F-4D97-AF65-F5344CB8AC3E}">
        <p14:creationId xmlns:p14="http://schemas.microsoft.com/office/powerpoint/2010/main" val="410183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D3CD-DB7D-B5E6-99FA-7CF0C6AE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BD9FD3-5375-9A76-8576-2F232D96EF70}"/>
              </a:ext>
            </a:extLst>
          </p:cNvPr>
          <p:cNvSpPr txBox="1"/>
          <p:nvPr/>
        </p:nvSpPr>
        <p:spPr>
          <a:xfrm>
            <a:off x="8984694" y="264253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D0045-A608-C9F8-306F-F6A7EA284F32}"/>
              </a:ext>
            </a:extLst>
          </p:cNvPr>
          <p:cNvSpPr txBox="1"/>
          <p:nvPr/>
        </p:nvSpPr>
        <p:spPr>
          <a:xfrm>
            <a:off x="8984694" y="3524774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090DF-8EB4-D339-61EB-6EC5E09A8F0A}"/>
              </a:ext>
            </a:extLst>
          </p:cNvPr>
          <p:cNvSpPr txBox="1"/>
          <p:nvPr/>
        </p:nvSpPr>
        <p:spPr>
          <a:xfrm>
            <a:off x="8984694" y="397059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B2485-2090-C847-D3C1-D764A42B21D9}"/>
              </a:ext>
            </a:extLst>
          </p:cNvPr>
          <p:cNvSpPr txBox="1"/>
          <p:nvPr/>
        </p:nvSpPr>
        <p:spPr>
          <a:xfrm>
            <a:off x="8984694" y="4555366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E1BE4-B3F8-94B7-3BF5-6456318DA5C8}"/>
              </a:ext>
            </a:extLst>
          </p:cNvPr>
          <p:cNvSpPr txBox="1"/>
          <p:nvPr/>
        </p:nvSpPr>
        <p:spPr>
          <a:xfrm>
            <a:off x="8984694" y="582350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CD573D-500F-4073-092F-927191D4E270}"/>
              </a:ext>
            </a:extLst>
          </p:cNvPr>
          <p:cNvSpPr txBox="1"/>
          <p:nvPr/>
        </p:nvSpPr>
        <p:spPr>
          <a:xfrm>
            <a:off x="9805838" y="6184499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E091B-D447-8659-FC90-5248DCD0C5FA}"/>
              </a:ext>
            </a:extLst>
          </p:cNvPr>
          <p:cNvSpPr txBox="1"/>
          <p:nvPr/>
        </p:nvSpPr>
        <p:spPr>
          <a:xfrm>
            <a:off x="8351919" y="2702798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73101-4157-ADAF-6DB2-DFDD646D6028}"/>
              </a:ext>
            </a:extLst>
          </p:cNvPr>
          <p:cNvSpPr txBox="1"/>
          <p:nvPr/>
        </p:nvSpPr>
        <p:spPr>
          <a:xfrm>
            <a:off x="8296499" y="1847121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E9A78-A745-8AA8-00DA-00EFB3E8877A}"/>
              </a:ext>
            </a:extLst>
          </p:cNvPr>
          <p:cNvSpPr txBox="1"/>
          <p:nvPr/>
        </p:nvSpPr>
        <p:spPr>
          <a:xfrm>
            <a:off x="5790417" y="4139869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3BB7D-62B0-96BB-908D-78154A540772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A12F4-FBEA-1FE5-CB46-A0832E2CAEBC}"/>
              </a:ext>
            </a:extLst>
          </p:cNvPr>
          <p:cNvSpPr txBox="1"/>
          <p:nvPr/>
        </p:nvSpPr>
        <p:spPr>
          <a:xfrm>
            <a:off x="279338" y="206514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SEES at APS: Sectors 3, 6, and 13 (~20 FTE)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421EF-34DA-B38A-6268-63A7E4BACD2B}"/>
              </a:ext>
            </a:extLst>
          </p:cNvPr>
          <p:cNvSpPr txBox="1"/>
          <p:nvPr/>
        </p:nvSpPr>
        <p:spPr>
          <a:xfrm>
            <a:off x="9575525" y="2702798"/>
            <a:ext cx="115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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X-rays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0C5612-9A4F-2D2D-F8B8-1214D179FD81}"/>
              </a:ext>
            </a:extLst>
          </p:cNvPr>
          <p:cNvSpPr txBox="1"/>
          <p:nvPr/>
        </p:nvSpPr>
        <p:spPr>
          <a:xfrm>
            <a:off x="9139846" y="813435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993A2-528E-CD31-1242-CED4412C348A}"/>
              </a:ext>
            </a:extLst>
          </p:cNvPr>
          <p:cNvSpPr txBox="1"/>
          <p:nvPr/>
        </p:nvSpPr>
        <p:spPr>
          <a:xfrm>
            <a:off x="7024723" y="4147773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4580917-8744-3704-D5F9-D52D65F48B0E}"/>
              </a:ext>
            </a:extLst>
          </p:cNvPr>
          <p:cNvGrpSpPr/>
          <p:nvPr/>
        </p:nvGrpSpPr>
        <p:grpSpPr>
          <a:xfrm>
            <a:off x="6282707" y="3878368"/>
            <a:ext cx="2937087" cy="2145607"/>
            <a:chOff x="5279728" y="3900055"/>
            <a:chExt cx="2937087" cy="2145607"/>
          </a:xfrm>
        </p:grpSpPr>
        <p:pic>
          <p:nvPicPr>
            <p:cNvPr id="66" name="Picture 65" descr="A diagram of a microscope&#10;&#10;Description automatically generated">
              <a:extLst>
                <a:ext uri="{FF2B5EF4-FFF2-40B4-BE49-F238E27FC236}">
                  <a16:creationId xmlns:a16="http://schemas.microsoft.com/office/drawing/2014/main" id="{737C13C9-F2A9-1717-C72C-F9A7077B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7568" y="4217577"/>
              <a:ext cx="2121408" cy="1828085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ABBAFAB-3E11-FAE7-3DB4-E953CB19F012}"/>
                </a:ext>
              </a:extLst>
            </p:cNvPr>
            <p:cNvSpPr txBox="1"/>
            <p:nvPr/>
          </p:nvSpPr>
          <p:spPr>
            <a:xfrm>
              <a:off x="5279728" y="3900055"/>
              <a:ext cx="29370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 microprobe (XRM)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10EBAB-C3BB-714A-AB9A-3E8C2226B11B}"/>
              </a:ext>
            </a:extLst>
          </p:cNvPr>
          <p:cNvGrpSpPr/>
          <p:nvPr/>
        </p:nvGrpSpPr>
        <p:grpSpPr>
          <a:xfrm>
            <a:off x="3457489" y="3878368"/>
            <a:ext cx="3075505" cy="2231624"/>
            <a:chOff x="3141419" y="3863833"/>
            <a:chExt cx="3075505" cy="223162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8CC991B-6E2A-7B0C-0CDD-065359029B17}"/>
                </a:ext>
              </a:extLst>
            </p:cNvPr>
            <p:cNvSpPr txBox="1"/>
            <p:nvPr/>
          </p:nvSpPr>
          <p:spPr>
            <a:xfrm>
              <a:off x="3141419" y="3863833"/>
              <a:ext cx="307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Surface/interface scattering</a:t>
              </a:r>
            </a:p>
          </p:txBody>
        </p:sp>
        <p:pic>
          <p:nvPicPr>
            <p:cNvPr id="70" name="Picture 69" descr="A machine with many wires and a sample&#10;&#10;Description automatically generated with medium confidence">
              <a:extLst>
                <a:ext uri="{FF2B5EF4-FFF2-40B4-BE49-F238E27FC236}">
                  <a16:creationId xmlns:a16="http://schemas.microsoft.com/office/drawing/2014/main" id="{ACB5458E-A713-894F-195F-6CA923090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9363" y="4264453"/>
              <a:ext cx="1499616" cy="183100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CA4B51-0B53-6E59-4755-5ECB8563F70E}"/>
              </a:ext>
            </a:extLst>
          </p:cNvPr>
          <p:cNvGrpSpPr/>
          <p:nvPr/>
        </p:nvGrpSpPr>
        <p:grpSpPr>
          <a:xfrm>
            <a:off x="3702386" y="1189575"/>
            <a:ext cx="2678538" cy="2229177"/>
            <a:chOff x="9173869" y="1502632"/>
            <a:chExt cx="2678538" cy="222917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8777F5F-C418-6337-0DF3-6BC598652684}"/>
                </a:ext>
              </a:extLst>
            </p:cNvPr>
            <p:cNvSpPr txBox="1"/>
            <p:nvPr/>
          </p:nvSpPr>
          <p:spPr>
            <a:xfrm>
              <a:off x="9173869" y="1502632"/>
              <a:ext cx="2678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Computed micro-tomography (CMT)</a:t>
              </a:r>
            </a:p>
          </p:txBody>
        </p:sp>
        <p:pic>
          <p:nvPicPr>
            <p:cNvPr id="73" name="Picture 72" descr="A machine with text and words&#10;&#10;Description automatically generated with medium confidence">
              <a:extLst>
                <a:ext uri="{FF2B5EF4-FFF2-40B4-BE49-F238E27FC236}">
                  <a16:creationId xmlns:a16="http://schemas.microsoft.com/office/drawing/2014/main" id="{12DE5C07-4380-AB45-70B8-6E28B1B8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2267" y="2177329"/>
              <a:ext cx="1162594" cy="1554480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77E9C83-5987-3258-8B8E-BE0804E9D9DC}"/>
              </a:ext>
            </a:extLst>
          </p:cNvPr>
          <p:cNvSpPr txBox="1"/>
          <p:nvPr/>
        </p:nvSpPr>
        <p:spPr>
          <a:xfrm>
            <a:off x="9122485" y="1189575"/>
            <a:ext cx="216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resonance scattering (NRS)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8A07A3-B09D-3972-7B04-7D9B1786C584}"/>
              </a:ext>
            </a:extLst>
          </p:cNvPr>
          <p:cNvGrpSpPr/>
          <p:nvPr/>
        </p:nvGrpSpPr>
        <p:grpSpPr>
          <a:xfrm>
            <a:off x="991926" y="1189575"/>
            <a:ext cx="2866707" cy="2196843"/>
            <a:chOff x="1885875" y="1048110"/>
            <a:chExt cx="2866707" cy="219684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614D28A-BC52-6FC4-BA89-C49262250F82}"/>
                </a:ext>
              </a:extLst>
            </p:cNvPr>
            <p:cNvSpPr txBox="1"/>
            <p:nvPr/>
          </p:nvSpPr>
          <p:spPr>
            <a:xfrm>
              <a:off x="1885875" y="1048110"/>
              <a:ext cx="2866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Diamond anvil cell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pressure (DAC)</a:t>
              </a:r>
            </a:p>
          </p:txBody>
        </p:sp>
        <p:pic>
          <p:nvPicPr>
            <p:cNvPr id="79" name="Picture 78" descr="A machine with a device in the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EC4F954-1653-04AB-0F4A-E4523F376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5549" y="1690473"/>
              <a:ext cx="2072640" cy="155448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13E92A-8FB5-4B62-987F-3F3C8E3E9411}"/>
              </a:ext>
            </a:extLst>
          </p:cNvPr>
          <p:cNvGrpSpPr/>
          <p:nvPr/>
        </p:nvGrpSpPr>
        <p:grpSpPr>
          <a:xfrm>
            <a:off x="914400" y="3878368"/>
            <a:ext cx="2866707" cy="2250191"/>
            <a:chOff x="1596409" y="3204394"/>
            <a:chExt cx="2866707" cy="2250191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001F530-0D0C-ED8D-7207-41ADF250D117}"/>
                </a:ext>
              </a:extLst>
            </p:cNvPr>
            <p:cNvSpPr txBox="1"/>
            <p:nvPr/>
          </p:nvSpPr>
          <p:spPr>
            <a:xfrm>
              <a:off x="1596409" y="3204394"/>
              <a:ext cx="2866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volume press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pressure (LVP)</a:t>
              </a:r>
            </a:p>
          </p:txBody>
        </p:sp>
        <p:pic>
          <p:nvPicPr>
            <p:cNvPr id="82" name="Picture 81" descr="A person working on a machine&#10;&#10;Description automatically generated">
              <a:extLst>
                <a:ext uri="{FF2B5EF4-FFF2-40B4-BE49-F238E27FC236}">
                  <a16:creationId xmlns:a16="http://schemas.microsoft.com/office/drawing/2014/main" id="{BBF48CFC-A525-3FD9-F4B8-5434D2458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7409" y="3900105"/>
              <a:ext cx="2083215" cy="155448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6CE9BBA-DC69-6442-D78C-6508857669AD}"/>
              </a:ext>
            </a:extLst>
          </p:cNvPr>
          <p:cNvGrpSpPr/>
          <p:nvPr/>
        </p:nvGrpSpPr>
        <p:grpSpPr>
          <a:xfrm>
            <a:off x="6317897" y="1189575"/>
            <a:ext cx="2866708" cy="2229178"/>
            <a:chOff x="3283038" y="1581212"/>
            <a:chExt cx="2866708" cy="2229178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4418FEC-D6B3-FB2B-16AE-4D33D85AD7A5}"/>
                </a:ext>
              </a:extLst>
            </p:cNvPr>
            <p:cNvSpPr txBox="1"/>
            <p:nvPr/>
          </p:nvSpPr>
          <p:spPr>
            <a:xfrm>
              <a:off x="3283038" y="1581212"/>
              <a:ext cx="2866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 absorption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spectroscopy (XAS)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6A54CF1-678B-D85D-4C15-1FA4FF7EC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1116" y="2255910"/>
              <a:ext cx="2072640" cy="155448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484B0C2-93DB-954A-0DD3-955AAE58BEC5}"/>
              </a:ext>
            </a:extLst>
          </p:cNvPr>
          <p:cNvGrpSpPr/>
          <p:nvPr/>
        </p:nvGrpSpPr>
        <p:grpSpPr>
          <a:xfrm>
            <a:off x="8984694" y="3878368"/>
            <a:ext cx="3086726" cy="2293832"/>
            <a:chOff x="9366622" y="3630647"/>
            <a:chExt cx="1742477" cy="229383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74C325-8A4D-F1CD-50AB-416D800EF2F2}"/>
                </a:ext>
              </a:extLst>
            </p:cNvPr>
            <p:cNvSpPr txBox="1"/>
            <p:nvPr/>
          </p:nvSpPr>
          <p:spPr>
            <a:xfrm>
              <a:off x="9366622" y="3630647"/>
              <a:ext cx="1742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Offline user laboratories</a:t>
              </a:r>
            </a:p>
          </p:txBody>
        </p:sp>
        <p:pic>
          <p:nvPicPr>
            <p:cNvPr id="88" name="Picture 87" descr="A machine with a round object&#10;&#10;Description automatically generated with medium confidence">
              <a:extLst>
                <a:ext uri="{FF2B5EF4-FFF2-40B4-BE49-F238E27FC236}">
                  <a16:creationId xmlns:a16="http://schemas.microsoft.com/office/drawing/2014/main" id="{D47BDBCC-BF11-DA98-90EB-9344A3084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94079" y="4095679"/>
              <a:ext cx="887564" cy="1828800"/>
            </a:xfrm>
            <a:prstGeom prst="rect">
              <a:avLst/>
            </a:prstGeom>
          </p:spPr>
        </p:pic>
      </p:grpSp>
      <p:pic>
        <p:nvPicPr>
          <p:cNvPr id="89" name="Picture 88" descr="A machine with black and red objects&#10;&#10;AI-generated content may be incorrect.">
            <a:extLst>
              <a:ext uri="{FF2B5EF4-FFF2-40B4-BE49-F238E27FC236}">
                <a16:creationId xmlns:a16="http://schemas.microsoft.com/office/drawing/2014/main" id="{2126DBF3-5D0A-1D7E-CA79-57640CC76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0226" y="2077182"/>
            <a:ext cx="17068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1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880C4-9D43-E374-D733-D72187E9B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1714EF2F-3F42-442F-E2EF-BB04D3B125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-4057"/>
            <a:ext cx="9296400" cy="600441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FF"/>
                </a:solidFill>
              </a:rPr>
              <a:t>High-P tomography: 3D imaging at P-T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0431188-563A-26B1-67D2-B2C24DA67E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7224" y="685006"/>
            <a:ext cx="3925303" cy="5256212"/>
            <a:chOff x="1344" y="240"/>
            <a:chExt cx="2880" cy="384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F28FF072-9B0F-CD93-E5E9-C4FB08003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40"/>
              <a:ext cx="2880" cy="3840"/>
              <a:chOff x="1344" y="240"/>
              <a:chExt cx="2880" cy="3840"/>
            </a:xfrm>
          </p:grpSpPr>
          <p:pic>
            <p:nvPicPr>
              <p:cNvPr id="9" name="Picture 6" descr="RD2">
                <a:extLst>
                  <a:ext uri="{FF2B5EF4-FFF2-40B4-BE49-F238E27FC236}">
                    <a16:creationId xmlns:a16="http://schemas.microsoft.com/office/drawing/2014/main" id="{2003B88E-8059-922F-ACDD-7059D097E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240"/>
                <a:ext cx="2880" cy="3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Line 7">
                <a:extLst>
                  <a:ext uri="{FF2B5EF4-FFF2-40B4-BE49-F238E27FC236}">
                    <a16:creationId xmlns:a16="http://schemas.microsoft.com/office/drawing/2014/main" id="{48A21135-7CD8-3EE1-1B82-9923DAE1E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0" y="1344"/>
                <a:ext cx="480" cy="192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DF39F417-3E78-6E75-3008-7A915133F9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" y="1403"/>
                <a:ext cx="503" cy="208"/>
              </a:xfrm>
              <a:prstGeom prst="rect">
                <a:avLst/>
              </a:prstGeom>
              <a:noFill/>
              <a:ln w="12700">
                <a:solidFill>
                  <a:sysClr val="window" lastClr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Die set</a:t>
                </a:r>
              </a:p>
            </p:txBody>
          </p:sp>
          <p:sp>
            <p:nvSpPr>
              <p:cNvPr id="14" name="Line 9">
                <a:extLst>
                  <a:ext uri="{FF2B5EF4-FFF2-40B4-BE49-F238E27FC236}">
                    <a16:creationId xmlns:a16="http://schemas.microsoft.com/office/drawing/2014/main" id="{B30995E8-74D6-B5BA-4260-B31320EEC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1584"/>
                <a:ext cx="528" cy="720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2102AFBE-520A-B32E-1CF0-E333979C73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76" y="1968"/>
                <a:ext cx="480" cy="192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A6022A10-B891-7325-B4A5-BAC2EB4B1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76" y="2160"/>
                <a:ext cx="480" cy="96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Text Box 12">
                <a:extLst>
                  <a:ext uri="{FF2B5EF4-FFF2-40B4-BE49-F238E27FC236}">
                    <a16:creationId xmlns:a16="http://schemas.microsoft.com/office/drawing/2014/main" id="{5E5259BC-6C3C-C402-6D02-0980ACC84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2027"/>
                <a:ext cx="644" cy="353"/>
              </a:xfrm>
              <a:prstGeom prst="rect">
                <a:avLst/>
              </a:prstGeom>
              <a:noFill/>
              <a:ln w="12700">
                <a:solidFill>
                  <a:sysClr val="window" lastClr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Harmonic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Drive</a:t>
                </a:r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3870B74C-09A1-D385-9612-51E34B6FC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6" y="2832"/>
                <a:ext cx="384" cy="576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Text Box 14">
                <a:extLst>
                  <a:ext uri="{FF2B5EF4-FFF2-40B4-BE49-F238E27FC236}">
                    <a16:creationId xmlns:a16="http://schemas.microsoft.com/office/drawing/2014/main" id="{97862737-499B-2250-C11F-DAACD5E425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2457"/>
                <a:ext cx="639" cy="353"/>
              </a:xfrm>
              <a:prstGeom prst="rect">
                <a:avLst/>
              </a:prstGeom>
              <a:noFill/>
              <a:ln w="12700">
                <a:solidFill>
                  <a:sysClr val="window" lastClr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Transport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Rails</a:t>
                </a:r>
              </a:p>
            </p:txBody>
          </p:sp>
          <p:sp>
            <p:nvSpPr>
              <p:cNvPr id="21" name="Text Box 15">
                <a:extLst>
                  <a:ext uri="{FF2B5EF4-FFF2-40B4-BE49-F238E27FC236}">
                    <a16:creationId xmlns:a16="http://schemas.microsoft.com/office/drawing/2014/main" id="{B8390447-DB82-F243-4BA4-8C1FCFF298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8" y="805"/>
                <a:ext cx="1103" cy="208"/>
              </a:xfrm>
              <a:prstGeom prst="rect">
                <a:avLst/>
              </a:prstGeom>
              <a:noFill/>
              <a:ln w="12700">
                <a:solidFill>
                  <a:sysClr val="window" lastClr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250 T press frame</a:t>
                </a:r>
              </a:p>
            </p:txBody>
          </p:sp>
        </p:grpSp>
        <p:sp>
          <p:nvSpPr>
            <p:cNvPr id="4" name="Line 16">
              <a:extLst>
                <a:ext uri="{FF2B5EF4-FFF2-40B4-BE49-F238E27FC236}">
                  <a16:creationId xmlns:a16="http://schemas.microsoft.com/office/drawing/2014/main" id="{8D208B3B-C2CD-E979-E3A5-9C7CAAC0A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3744"/>
              <a:ext cx="336" cy="4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5" name="Text Box 17">
              <a:extLst>
                <a:ext uri="{FF2B5EF4-FFF2-40B4-BE49-F238E27FC236}">
                  <a16:creationId xmlns:a16="http://schemas.microsoft.com/office/drawing/2014/main" id="{733966AB-BD29-73FB-93CE-AB2CB1ACB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3685"/>
              <a:ext cx="631" cy="353"/>
            </a:xfrm>
            <a:prstGeom prst="rect">
              <a:avLst/>
            </a:prstGeom>
            <a:noFill/>
            <a:ln w="12700">
              <a:solidFill>
                <a:sysClr val="window" lastClr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Hydraulic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ram</a:t>
              </a: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EC59E893-0DAF-0B71-53E4-3BF7686F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11885" r="18489" b="15627"/>
          <a:stretch>
            <a:fillRect/>
          </a:stretch>
        </p:blipFill>
        <p:spPr bwMode="auto">
          <a:xfrm>
            <a:off x="9497053" y="679689"/>
            <a:ext cx="22320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EF416B8-7B04-B909-CEFB-7B07E3F20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9781" r="15295" b="13770"/>
          <a:stretch>
            <a:fillRect/>
          </a:stretch>
        </p:blipFill>
        <p:spPr bwMode="auto">
          <a:xfrm>
            <a:off x="7201581" y="679689"/>
            <a:ext cx="208756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7">
            <a:extLst>
              <a:ext uri="{FF2B5EF4-FFF2-40B4-BE49-F238E27FC236}">
                <a16:creationId xmlns:a16="http://schemas.microsoft.com/office/drawing/2014/main" id="{A31303FC-027F-5442-67FE-B5560BEFE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383" y="2736492"/>
            <a:ext cx="1757363" cy="4016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libri" panose="020F0502020204030204"/>
                <a:ea typeface="ＭＳ Ｐゴシック" panose="020B0600070205080204" pitchFamily="34" charset="-128"/>
              </a:rPr>
              <a:t>Reconstruction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DB58A14C-4C19-12B3-434B-BFBC2F8C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t="17534" r="23244" b="19643"/>
          <a:stretch>
            <a:fillRect/>
          </a:stretch>
        </p:blipFill>
        <p:spPr bwMode="auto">
          <a:xfrm>
            <a:off x="4839607" y="679690"/>
            <a:ext cx="19954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6">
            <a:extLst>
              <a:ext uri="{FF2B5EF4-FFF2-40B4-BE49-F238E27FC236}">
                <a16:creationId xmlns:a16="http://schemas.microsoft.com/office/drawing/2014/main" id="{4DBAC54D-E668-B3AA-DBF7-2A6E4509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603" y="2736492"/>
            <a:ext cx="19907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libri" panose="020F0502020204030204"/>
                <a:ea typeface="ＭＳ Ｐゴシック" panose="020B0600070205080204" pitchFamily="34" charset="-128"/>
              </a:rPr>
              <a:t>33% SiO</a:t>
            </a:r>
            <a:r>
              <a:rPr lang="en-US" altLang="en-US" sz="2000" baseline="-25000" dirty="0">
                <a:latin typeface="Calibri" panose="020F0502020204030204"/>
                <a:ea typeface="ＭＳ Ｐゴシック" panose="020B0600070205080204" pitchFamily="34" charset="-128"/>
              </a:rPr>
              <a:t>2</a:t>
            </a:r>
          </a:p>
          <a:p>
            <a:pPr algn="ctr" defTabSz="4572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libri" panose="020F0502020204030204"/>
                <a:ea typeface="ＭＳ Ｐゴシック" panose="020B0600070205080204" pitchFamily="34" charset="-128"/>
              </a:rPr>
              <a:t>(v-forsterite)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04730A40-641E-0C63-6319-9EE7E3035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1144588"/>
            <a:ext cx="1130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" panose="02020603050405020304" pitchFamily="18" charset="0"/>
                <a:ea typeface="ＭＳ Ｐゴシック" panose="020B0600070205080204" pitchFamily="34" charset="-128"/>
              </a:rPr>
              <a:t>803 µm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F5A63D0B-D2F8-4C3A-E79F-852A8E09E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326" y="2736492"/>
            <a:ext cx="1635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Calibri" panose="020F0502020204030204" pitchFamily="34" charset="0"/>
              </a:rPr>
              <a:t>Radiographs </a:t>
            </a:r>
          </a:p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  <a:cs typeface="Calibri" panose="020F0502020204030204" pitchFamily="34" charset="0"/>
              </a:rPr>
              <a:t>(180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º </a:t>
            </a:r>
            <a:r>
              <a:rPr lang="en-US" altLang="en-US" sz="2000" dirty="0">
                <a:ea typeface="ＭＳ Ｐゴシック" panose="020B0600070205080204" pitchFamily="34" charset="-128"/>
                <a:cs typeface="Calibri" panose="020F0502020204030204" pitchFamily="34" charset="0"/>
              </a:rPr>
              <a:t>@ 0.5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º</a:t>
            </a:r>
            <a:r>
              <a:rPr lang="en-US" altLang="en-US" sz="2000" dirty="0">
                <a:ea typeface="ＭＳ Ｐゴシック" panose="020B0600070205080204" pitchFamily="34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331DE24F-03B5-5E80-60A6-289E51AFC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383" y="5917394"/>
            <a:ext cx="2247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Wang et al., RSI, 2005</a:t>
            </a:r>
          </a:p>
        </p:txBody>
      </p:sp>
      <p:pic>
        <p:nvPicPr>
          <p:cNvPr id="34" name="R0595_0ton_presentation_y">
            <a:hlinkClick r:id="" action="ppaction://media"/>
            <a:extLst>
              <a:ext uri="{FF2B5EF4-FFF2-40B4-BE49-F238E27FC236}">
                <a16:creationId xmlns:a16="http://schemas.microsoft.com/office/drawing/2014/main" id="{322E1B0F-CC28-7B32-2880-DBBB6B17D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8443" y="3530848"/>
            <a:ext cx="2702063" cy="2702063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DB372F0B-5D01-9103-C321-6F6FB973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193" y="5943600"/>
            <a:ext cx="157607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libri" panose="020F0502020204030204"/>
                <a:ea typeface="ＭＳ Ｐゴシック" panose="020B0600070205080204" pitchFamily="34" charset="-128"/>
              </a:rPr>
              <a:t>APS 13-BM-D</a:t>
            </a:r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2C855B10-054B-A180-81CF-3A709CA0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916" y="3855383"/>
            <a:ext cx="2702064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latin typeface="Calibri" panose="020F0502020204030204"/>
                <a:ea typeface="ＭＳ Ｐゴシック" panose="020B0600070205080204" pitchFamily="34" charset="-128"/>
              </a:rPr>
              <a:t>Measure density of amorphous materials by directly measuring volume</a:t>
            </a:r>
          </a:p>
        </p:txBody>
      </p:sp>
    </p:spTree>
    <p:extLst>
      <p:ext uri="{BB962C8B-B14F-4D97-AF65-F5344CB8AC3E}">
        <p14:creationId xmlns:p14="http://schemas.microsoft.com/office/powerpoint/2010/main" val="32031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2950F-4591-3470-7014-08A900462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129F051C-EF4B-BD4D-F2E4-EF55AE947F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6634" y="237575"/>
            <a:ext cx="10128878" cy="600441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0066FF"/>
                </a:solidFill>
              </a:rPr>
              <a:t>Simulate Volcanic Degassing under High Pressure</a:t>
            </a:r>
            <a:br>
              <a:rPr lang="en-US" altLang="en-US" sz="2400" b="1" dirty="0">
                <a:solidFill>
                  <a:srgbClr val="0066FF"/>
                </a:solidFill>
              </a:rPr>
            </a:br>
            <a:r>
              <a:rPr lang="en-US" altLang="en-US" sz="2400" b="1" dirty="0">
                <a:solidFill>
                  <a:srgbClr val="0066FF"/>
                </a:solidFill>
              </a:rPr>
              <a:t>Tomography and Acoustic Emission in a Paris-Edinburgh cell</a:t>
            </a:r>
            <a:br>
              <a:rPr lang="en-US" altLang="en-US" sz="2400" b="1" dirty="0">
                <a:solidFill>
                  <a:srgbClr val="0066FF"/>
                </a:solidFill>
              </a:rPr>
            </a:br>
            <a:endParaRPr lang="en-US" altLang="en-US" sz="2400" b="1" dirty="0">
              <a:solidFill>
                <a:srgbClr val="0066FF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E48CE73-044D-3326-61E8-3AF4C1BF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20" y="1201681"/>
            <a:ext cx="3352800" cy="44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D40F22FE-E01E-8E9B-4698-500F13B70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49" y="5663625"/>
            <a:ext cx="4142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Phase diagram of carbonated, fertile peridotite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Falloon &amp; Green, </a:t>
            </a:r>
            <a:r>
              <a:rPr kumimoji="0" lang="en-US" alt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EPSL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, 1989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6C37F9-43D9-77F6-BEDD-D4BF76F19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92" y="773470"/>
            <a:ext cx="81010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/>
              <a:t>T. Hammouda, T. Officer, T. Yu, M. Yakovlev, Y. Wang (Blaise Pascal Univ. and U Chicago) in prep.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27FFB5-F644-365B-B822-5077D04D3C93}"/>
              </a:ext>
            </a:extLst>
          </p:cNvPr>
          <p:cNvGrpSpPr/>
          <p:nvPr/>
        </p:nvGrpSpPr>
        <p:grpSpPr>
          <a:xfrm>
            <a:off x="4188950" y="1371600"/>
            <a:ext cx="4049560" cy="2739771"/>
            <a:chOff x="4120408" y="1217881"/>
            <a:chExt cx="4049560" cy="2739771"/>
          </a:xfrm>
        </p:grpSpPr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4354035-3A2F-D8E1-248C-7AB55B79D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9" t="35175" r="21239" b="26349"/>
            <a:stretch>
              <a:fillRect/>
            </a:stretch>
          </p:blipFill>
          <p:spPr bwMode="auto">
            <a:xfrm>
              <a:off x="4120408" y="1736379"/>
              <a:ext cx="3977860" cy="2198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A2DC27-C5E5-607E-FC04-EAD3639C5D03}"/>
                </a:ext>
              </a:extLst>
            </p:cNvPr>
            <p:cNvCxnSpPr/>
            <p:nvPr/>
          </p:nvCxnSpPr>
          <p:spPr>
            <a:xfrm>
              <a:off x="5636525" y="1501254"/>
              <a:ext cx="232012" cy="38896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A20F6E-5E70-98C0-29CF-D5948C922D39}"/>
                </a:ext>
              </a:extLst>
            </p:cNvPr>
            <p:cNvSpPr txBox="1"/>
            <p:nvPr/>
          </p:nvSpPr>
          <p:spPr>
            <a:xfrm>
              <a:off x="4911006" y="1217881"/>
              <a:ext cx="1475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</a:rPr>
                <a:t>Cell assembly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57D0BB3-83F2-4320-408B-2618935D8797}"/>
                </a:ext>
              </a:extLst>
            </p:cNvPr>
            <p:cNvCxnSpPr/>
            <p:nvPr/>
          </p:nvCxnSpPr>
          <p:spPr>
            <a:xfrm flipH="1">
              <a:off x="6837528" y="1985749"/>
              <a:ext cx="436729" cy="24566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17EF64-8DE3-71CF-ACBE-F0F9A2AD0769}"/>
                </a:ext>
              </a:extLst>
            </p:cNvPr>
            <p:cNvSpPr txBox="1"/>
            <p:nvPr/>
          </p:nvSpPr>
          <p:spPr>
            <a:xfrm>
              <a:off x="7241572" y="1766251"/>
              <a:ext cx="928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</a:rPr>
                <a:t>PE anvil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14AD21F-04CB-CE92-FEAD-5CB04B4A9FB5}"/>
                </a:ext>
              </a:extLst>
            </p:cNvPr>
            <p:cNvCxnSpPr/>
            <p:nvPr/>
          </p:nvCxnSpPr>
          <p:spPr>
            <a:xfrm flipV="1">
              <a:off x="6735170" y="3241343"/>
              <a:ext cx="54591" cy="40260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D16289-5B07-8FC8-D27A-11D44EE3F9BD}"/>
                </a:ext>
              </a:extLst>
            </p:cNvPr>
            <p:cNvSpPr txBox="1"/>
            <p:nvPr/>
          </p:nvSpPr>
          <p:spPr>
            <a:xfrm>
              <a:off x="6244978" y="3588320"/>
              <a:ext cx="1514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</a:rPr>
                <a:t>AE transducer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AEBA36-9F12-2530-E300-D76326D67D09}"/>
              </a:ext>
            </a:extLst>
          </p:cNvPr>
          <p:cNvSpPr txBox="1"/>
          <p:nvPr/>
        </p:nvSpPr>
        <p:spPr>
          <a:xfrm>
            <a:off x="4188950" y="4362642"/>
            <a:ext cx="4298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hangingPunct="0"/>
            <a:r>
              <a:rPr lang="en-US" sz="2000" dirty="0">
                <a:latin typeface="Calibri" panose="020F0502020204030204" pitchFamily="34" charset="0"/>
              </a:rPr>
              <a:t>Decompression-induced degassing and melting produce acoustic emissions (micro-eruptions), which are located within and around the sample.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DA3B38F-378A-A273-E3B6-AB8163072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086" y="4036569"/>
            <a:ext cx="2329803" cy="229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49575C-25D7-7D3E-DA1B-22162B217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6437" y="1298360"/>
            <a:ext cx="2702213" cy="2759966"/>
          </a:xfrm>
          <a:prstGeom prst="rect">
            <a:avLst/>
          </a:prstGeom>
        </p:spPr>
      </p:pic>
      <p:sp>
        <p:nvSpPr>
          <p:cNvPr id="41" name="TextBox 10">
            <a:extLst>
              <a:ext uri="{FF2B5EF4-FFF2-40B4-BE49-F238E27FC236}">
                <a16:creationId xmlns:a16="http://schemas.microsoft.com/office/drawing/2014/main" id="{1B0D066E-6F20-6D93-A3A6-13388B5BB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275" y="718564"/>
            <a:ext cx="3530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In-situ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tomo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shows bubble formation during decompression at high 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265CD4-847D-B5DF-018B-A4AFBC7B6F46}"/>
              </a:ext>
            </a:extLst>
          </p:cNvPr>
          <p:cNvSpPr txBox="1"/>
          <p:nvPr/>
        </p:nvSpPr>
        <p:spPr>
          <a:xfrm>
            <a:off x="8865327" y="4180354"/>
            <a:ext cx="2773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Approx. locations of AE events</a:t>
            </a:r>
          </a:p>
        </p:txBody>
      </p:sp>
    </p:spTree>
    <p:extLst>
      <p:ext uri="{BB962C8B-B14F-4D97-AF65-F5344CB8AC3E}">
        <p14:creationId xmlns:p14="http://schemas.microsoft.com/office/powerpoint/2010/main" val="115593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36C3C-22DE-9C08-23D8-8E3B4F61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95BD502D-4C1C-2F02-94F3-5AE67F22A2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798"/>
            <a:ext cx="11049466" cy="600441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66FF"/>
                </a:solidFill>
              </a:rPr>
              <a:t>Correction of Motion Artifacts in High-Pressure Tomography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DFABAE1-74D2-6E59-4EE8-7BB2A87CD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471" y="718564"/>
            <a:ext cx="4797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/>
              <a:t>Max Yakovlev, University of Chicago</a:t>
            </a: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0DECDBB7-6001-7EC9-DCDD-4992B44F1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2" y="1828800"/>
            <a:ext cx="390037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High-pressure tomography frequently has motion artifacts: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1800" kern="0" dirty="0"/>
              <a:t>Sample vertical motion during scan due to compaction of the media or sample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Sample horizontal wobble during scan due to imperfection in high-load thrust bearings</a:t>
            </a:r>
          </a:p>
          <a:p>
            <a:pPr marL="285750" indent="-28575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en-US" sz="1800" kern="0" dirty="0"/>
              <a:t>Max has developed software to correct these artifacts, resulting in dramatically improved reconstructions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7" name="Correction_R2596_25T_5">
            <a:hlinkClick r:id="" action="ppaction://media"/>
            <a:extLst>
              <a:ext uri="{FF2B5EF4-FFF2-40B4-BE49-F238E27FC236}">
                <a16:creationId xmlns:a16="http://schemas.microsoft.com/office/drawing/2014/main" id="{740B18C8-2779-FFEF-EDF6-F99DBE99D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6578" y="1243816"/>
            <a:ext cx="8153400" cy="4586288"/>
          </a:xfrm>
          <a:prstGeom prst="rect">
            <a:avLst/>
          </a:prstGeom>
        </p:spPr>
      </p:pic>
      <p:sp>
        <p:nvSpPr>
          <p:cNvPr id="48" name="TextBox 4">
            <a:extLst>
              <a:ext uri="{FF2B5EF4-FFF2-40B4-BE49-F238E27FC236}">
                <a16:creationId xmlns:a16="http://schemas.microsoft.com/office/drawing/2014/main" id="{C331F1D5-38A0-73B7-CD5F-6F212B4BC4D1}"/>
              </a:ext>
            </a:extLst>
          </p:cNvPr>
          <p:cNvSpPr txBox="1"/>
          <p:nvPr/>
        </p:nvSpPr>
        <p:spPr>
          <a:xfrm>
            <a:off x="5638800" y="5946127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more information, see Yakovlev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Poster #38</a:t>
            </a:r>
          </a:p>
        </p:txBody>
      </p:sp>
    </p:spTree>
    <p:extLst>
      <p:ext uri="{BB962C8B-B14F-4D97-AF65-F5344CB8AC3E}">
        <p14:creationId xmlns:p14="http://schemas.microsoft.com/office/powerpoint/2010/main" val="29715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C17E-D725-9EDF-ACC3-27A2EEA4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2078FFA9-51E2-CB23-F8A5-0E72932013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61559"/>
            <a:ext cx="9296400" cy="600441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FF"/>
                </a:solidFill>
              </a:rPr>
              <a:t>Tomography at ALS Beamline 8.3.2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A753D7-156E-F98E-8574-AAD97006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14" y="3258168"/>
            <a:ext cx="8767417" cy="301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marL="57150"/>
            <a:r>
              <a:rPr lang="en-US" altLang="en-US" sz="1800" b="1" i="1" kern="0" dirty="0"/>
              <a:t>In-Situ</a:t>
            </a:r>
            <a:r>
              <a:rPr lang="en-US" altLang="en-US" sz="1800" b="1" kern="0" dirty="0"/>
              <a:t> Environments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Low temperature triaxial cell: 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Up to 80 C, 24 MPa confining pressure, 40 MPa axial stress, 2-phase fluid injection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dirty="0"/>
              <a:t>High temperature triaxial cell: </a:t>
            </a:r>
            <a:endParaRPr lang="en-US" altLang="en-US" sz="1800" kern="0" dirty="0"/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Up to 400 C, 24 MPa confining pressure, 40 MPa axial stress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 err="1"/>
              <a:t>Cryo</a:t>
            </a:r>
            <a:r>
              <a:rPr lang="en-US" altLang="en-US" sz="1800" kern="0" dirty="0"/>
              <a:t>/lunar cell: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Down to -180C, high vacuum, </a:t>
            </a:r>
            <a:r>
              <a:rPr lang="en-US" altLang="en-US" sz="1800" i="1" kern="0" dirty="0"/>
              <a:t>in-situ</a:t>
            </a:r>
            <a:r>
              <a:rPr lang="en-US" altLang="en-US" sz="1800" kern="0" dirty="0"/>
              <a:t> ultrasonic measurement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Hot stage:</a:t>
            </a:r>
          </a:p>
          <a:p>
            <a:pPr marL="857250" lvl="1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Up to 2000 C with parabolic lamps, compression and tension</a:t>
            </a:r>
            <a:endParaRPr lang="en-US" altLang="en-US" sz="2000" kern="0" dirty="0"/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708D04EE-99F2-6FD8-9808-EDC69983E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56" y="744279"/>
            <a:ext cx="256025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F4216-C6F2-37AB-3495-A3916055B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831" y="3751522"/>
            <a:ext cx="2987299" cy="2030144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2FC9CE06-0D9E-60B2-630F-514F54D17554}"/>
              </a:ext>
            </a:extLst>
          </p:cNvPr>
          <p:cNvSpPr txBox="1"/>
          <p:nvPr/>
        </p:nvSpPr>
        <p:spPr>
          <a:xfrm>
            <a:off x="9280317" y="5831624"/>
            <a:ext cx="218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Cryo</a:t>
            </a:r>
            <a:r>
              <a:rPr lang="en-US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/lunar cell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012C1CF-6F07-9BC2-BE97-45287018B858}"/>
              </a:ext>
            </a:extLst>
          </p:cNvPr>
          <p:cNvSpPr txBox="1"/>
          <p:nvPr/>
        </p:nvSpPr>
        <p:spPr>
          <a:xfrm>
            <a:off x="9315759" y="3172545"/>
            <a:ext cx="218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Low-T triaxial cell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26F14CA-7144-9CE9-4DA1-60E91E288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229600" cy="153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Superconducting bending magnet source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SEES is providing post-doctoral scientist through UC Santa Cruz (offer accepted, awaiting visa)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Collaboration with ALS and LBNL BES Geosciences Division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Also have nano-CT capabilities on beamline 11.3.1, not in general-user program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1800" kern="0" dirty="0"/>
              <a:t>ALS will shut down for ALS-U, perhaps starting in summer 2026 with expected 2-year dark time</a:t>
            </a:r>
          </a:p>
        </p:txBody>
      </p:sp>
    </p:spTree>
    <p:extLst>
      <p:ext uri="{BB962C8B-B14F-4D97-AF65-F5344CB8AC3E}">
        <p14:creationId xmlns:p14="http://schemas.microsoft.com/office/powerpoint/2010/main" val="144378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11887200" cy="8382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FF"/>
                </a:solidFill>
              </a:rPr>
              <a:t>Future Plans – APS 6-BM-B Station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78B3F-F72D-F087-6254-5C77DCB78E82}"/>
              </a:ext>
            </a:extLst>
          </p:cNvPr>
          <p:cNvSpPr/>
          <p:nvPr/>
        </p:nvSpPr>
        <p:spPr>
          <a:xfrm>
            <a:off x="304800" y="981740"/>
            <a:ext cx="8874642" cy="540500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Plan to add tomography capabilities at SEES APS 6-BM-B station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Instrumentation for both lower-pressure (brittle) and higher-pressure (ductile) regimes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Up to 100 kg load capacity for larger in-situ cells like Paris-Edinburgh.</a:t>
            </a:r>
          </a:p>
          <a:p>
            <a:pPr marL="182880" marR="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Major components:</a:t>
            </a:r>
          </a:p>
          <a:p>
            <a:pPr marL="640080" lvl="1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New press base for SAM-85 press and tomography experiments combined with energy-dispersive diffraction (</a:t>
            </a:r>
            <a:r>
              <a:rPr lang="en-US" sz="2000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Received, installation soon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40080" lvl="1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Upstream table optimized for tomography and brittle deformation.  Hexapod base, optimized imaging system. (</a:t>
            </a:r>
            <a:r>
              <a:rPr lang="en-US" sz="2000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Design phase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40080" lvl="1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Air bearing rotation stage with ~100 kg load capacity (</a:t>
            </a:r>
            <a:r>
              <a:rPr lang="en-US" sz="2000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Received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40080" lvl="1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Pumping system with 4 syringe pumps for confining pressure, axial load, and continuous fluid flow. (</a:t>
            </a:r>
            <a:r>
              <a:rPr lang="en-US" sz="2000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Components received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40080" lvl="1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X-ray vertical deflecting mirror to provide focused beam for diffraction and defocused beam for tomography. (</a:t>
            </a:r>
            <a:r>
              <a:rPr lang="en-US" sz="2000" dirty="0">
                <a:solidFill>
                  <a:srgbClr val="0066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Design phase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FAE07-EC53-38AB-ACB0-077875C9C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397" y="304800"/>
            <a:ext cx="1285389" cy="275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FD12B-64D9-8902-B6D8-CF2DB32C8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110" y="3178728"/>
            <a:ext cx="1554524" cy="1496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0C6701-95DD-CDC4-DE76-572859EAA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416" y="1112888"/>
            <a:ext cx="1285389" cy="195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EDAEF0-9C0D-B788-126E-DCB1B1930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1002" y="4790165"/>
            <a:ext cx="1761897" cy="14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196F-EA0E-B8A2-D22E-72B6D395A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2BFB567F-C2C9-8C71-3ED1-6925A05BA8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3023"/>
            <a:ext cx="11887200" cy="8382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FF"/>
                </a:solidFill>
              </a:rPr>
              <a:t>Possible Future Plans – NSLS-II HEX Station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E5CE8-6E0E-9910-AD27-5D2268205EB0}"/>
              </a:ext>
            </a:extLst>
          </p:cNvPr>
          <p:cNvSpPr txBox="1"/>
          <p:nvPr/>
        </p:nvSpPr>
        <p:spPr>
          <a:xfrm>
            <a:off x="152400" y="762000"/>
            <a:ext cx="82933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Characteristics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Superconducting wiggler, 29 poles, 4.3 Tesla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Double bent Laue monochromator with large bandwidth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100 mm x 20 mm beam in station 100 m from source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Mono or white beam modes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Group from UChicago, U Maryland, and Stony Brook ran at HEX in 2023 and 2024 to test it for triaxial cell experiments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Tomography with monochromatic beam at 40 and 60 keV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White beam tomography, adjusting wiggler field for optimum contrast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Energy-dispersive diffraction with the strip detector</a:t>
            </a:r>
            <a:endParaRPr lang="en-US" sz="24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Conclusions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HEX is a unique beamline in the U.S. with high energy, large beam, high flux.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The SEES NSLS-II Partner User Proposal now includes HEX, but with no guaranteed time.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It is a station we should consider carefully for future SEES plans.</a:t>
            </a:r>
            <a:endParaRPr lang="en-US" sz="2400" dirty="0"/>
          </a:p>
        </p:txBody>
      </p:sp>
      <p:pic>
        <p:nvPicPr>
          <p:cNvPr id="8" name="Picture 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507468B0-CEBA-7771-DA42-62DAA31D3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5267" y="1190628"/>
            <a:ext cx="2213827" cy="1660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3D90F-DE4B-5D02-7007-8B9E9848C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842" y="3590260"/>
            <a:ext cx="2178676" cy="2286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7788C3-9684-D7B7-AE73-3354CAB97996}"/>
              </a:ext>
            </a:extLst>
          </p:cNvPr>
          <p:cNvSpPr txBox="1">
            <a:spLocks/>
          </p:cNvSpPr>
          <p:nvPr/>
        </p:nvSpPr>
        <p:spPr>
          <a:xfrm>
            <a:off x="8660501" y="5881320"/>
            <a:ext cx="3583359" cy="43902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chemeClr val="tx1"/>
                </a:solidFill>
              </a:rPr>
              <a:t>Granite after failure in triaxial cell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9CC6D2-6C08-7310-7119-1ECB29B90E05}"/>
              </a:ext>
            </a:extLst>
          </p:cNvPr>
          <p:cNvSpPr txBox="1">
            <a:spLocks/>
          </p:cNvSpPr>
          <p:nvPr/>
        </p:nvSpPr>
        <p:spPr>
          <a:xfrm>
            <a:off x="8760248" y="3124200"/>
            <a:ext cx="3383864" cy="43902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 err="1">
                <a:solidFill>
                  <a:schemeClr val="tx1"/>
                </a:solidFill>
              </a:rPr>
              <a:t>Wenlu</a:t>
            </a:r>
            <a:r>
              <a:rPr lang="en-US" sz="1800" dirty="0">
                <a:solidFill>
                  <a:schemeClr val="tx1"/>
                </a:solidFill>
              </a:rPr>
              <a:t> Zhu mounting Mjolnir cell</a:t>
            </a:r>
          </a:p>
        </p:txBody>
      </p:sp>
    </p:spTree>
    <p:extLst>
      <p:ext uri="{BB962C8B-B14F-4D97-AF65-F5344CB8AC3E}">
        <p14:creationId xmlns:p14="http://schemas.microsoft.com/office/powerpoint/2010/main" val="130638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4694" y="264253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84694" y="3524774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84694" y="397059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4694" y="4555366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4694" y="5823502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5838" y="6184499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51919" y="2702798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6499" y="1847121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0417" y="4139869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963" y="206514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Getting Beam 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75525" y="2702798"/>
            <a:ext cx="115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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X-rays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9846" y="813435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0103" y="467077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4723" y="4147773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29599" y="1031266"/>
            <a:ext cx="11732802" cy="434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400" dirty="0"/>
              <a:t>All SEES beamtime is awarded through the facility-specific general user proposal systems, with a preference for earth and environmental science research.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400" kern="0" dirty="0"/>
              <a:t>Potential tomography users should contact the beamline scientists to discuss feasibility and beamtime requirements.</a:t>
            </a:r>
          </a:p>
          <a:p>
            <a:pPr marL="400050" indent="-342900" algn="l">
              <a:buFont typeface="Arial" panose="020B0604020202020204" pitchFamily="34" charset="0"/>
              <a:buChar char="•"/>
            </a:pPr>
            <a:r>
              <a:rPr lang="en-US" altLang="en-US" sz="2400" kern="0" dirty="0"/>
              <a:t>We will work with you to accommodate and help design sample cells.</a:t>
            </a:r>
          </a:p>
          <a:p>
            <a:pPr marL="57150" algn="l"/>
            <a:endParaRPr lang="en-US" altLang="en-US" sz="2400" kern="0" dirty="0"/>
          </a:p>
          <a:p>
            <a:pPr marL="57150"/>
            <a:r>
              <a:rPr lang="en-US" altLang="en-US" sz="3200" b="1" kern="0" dirty="0">
                <a:solidFill>
                  <a:srgbClr val="0066FF"/>
                </a:solidFill>
              </a:rPr>
              <a:t>Thanks for your attention!!!</a:t>
            </a:r>
          </a:p>
          <a:p>
            <a:pPr marL="285750" indent="-228600" algn="l"/>
            <a:endParaRPr lang="en-US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85366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81195-FF1A-91EB-87BA-E4653B288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5872EA-7FD4-3FAA-B466-45F52A47D8E6}"/>
              </a:ext>
            </a:extLst>
          </p:cNvPr>
          <p:cNvSpPr txBox="1"/>
          <p:nvPr/>
        </p:nvSpPr>
        <p:spPr>
          <a:xfrm>
            <a:off x="9805838" y="6184499"/>
            <a:ext cx="268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56E7D-C57A-D93C-B79D-690F32BFABA9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A89AD-C8A9-D5D7-E4BB-D826EC17D837}"/>
              </a:ext>
            </a:extLst>
          </p:cNvPr>
          <p:cNvSpPr txBox="1"/>
          <p:nvPr/>
        </p:nvSpPr>
        <p:spPr>
          <a:xfrm>
            <a:off x="279338" y="77819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SEES at NSLS-II (3 FTE)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26ABDC-A7AC-4F6A-D3F8-4F463C794ABC}"/>
              </a:ext>
            </a:extLst>
          </p:cNvPr>
          <p:cNvSpPr txBox="1"/>
          <p:nvPr/>
        </p:nvSpPr>
        <p:spPr>
          <a:xfrm>
            <a:off x="9139846" y="813435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80656-7A46-A2AC-C7E9-560966771BE4}"/>
              </a:ext>
            </a:extLst>
          </p:cNvPr>
          <p:cNvSpPr txBox="1"/>
          <p:nvPr/>
        </p:nvSpPr>
        <p:spPr>
          <a:xfrm>
            <a:off x="482644" y="1010315"/>
            <a:ext cx="265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XPD (28-ID-2): High P,T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Physics</a:t>
            </a:r>
          </a:p>
        </p:txBody>
      </p:sp>
      <p:pic>
        <p:nvPicPr>
          <p:cNvPr id="3" name="Picture 2" descr="A machine with a computer&#10;&#10;Description automatically generated">
            <a:extLst>
              <a:ext uri="{FF2B5EF4-FFF2-40B4-BE49-F238E27FC236}">
                <a16:creationId xmlns:a16="http://schemas.microsoft.com/office/drawing/2014/main" id="{08BD7A4E-97A5-EEC6-E445-02873BBF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26789"/>
            <a:ext cx="2760406" cy="41208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C9767D-1EDB-4378-F50F-A3FEF12A84FA}"/>
              </a:ext>
            </a:extLst>
          </p:cNvPr>
          <p:cNvSpPr txBox="1"/>
          <p:nvPr/>
        </p:nvSpPr>
        <p:spPr>
          <a:xfrm>
            <a:off x="3992318" y="1063164"/>
            <a:ext cx="339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(22-IR-1): High P Infrared spectroscopy</a:t>
            </a:r>
          </a:p>
        </p:txBody>
      </p:sp>
      <p:pic>
        <p:nvPicPr>
          <p:cNvPr id="28" name="Picture 27" descr="A machine on a table&#10;&#10;Description automatically generated">
            <a:extLst>
              <a:ext uri="{FF2B5EF4-FFF2-40B4-BE49-F238E27FC236}">
                <a16:creationId xmlns:a16="http://schemas.microsoft.com/office/drawing/2014/main" id="{2813F646-E2BA-F9E2-4BE2-47A4523E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11" y="2051343"/>
            <a:ext cx="4142592" cy="305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C5D943-F521-F431-2720-576F8ACB1EF0}"/>
              </a:ext>
            </a:extLst>
          </p:cNvPr>
          <p:cNvSpPr txBox="1"/>
          <p:nvPr/>
        </p:nvSpPr>
        <p:spPr>
          <a:xfrm>
            <a:off x="8142852" y="1098734"/>
            <a:ext cx="384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XFM (4-BM): X-ray Fluorescence Microscopy</a:t>
            </a:r>
          </a:p>
        </p:txBody>
      </p:sp>
      <p:pic>
        <p:nvPicPr>
          <p:cNvPr id="30" name="Picture 29" descr="A diagram of a laser beam&#10;&#10;Description automatically generated">
            <a:extLst>
              <a:ext uri="{FF2B5EF4-FFF2-40B4-BE49-F238E27FC236}">
                <a16:creationId xmlns:a16="http://schemas.microsoft.com/office/drawing/2014/main" id="{5D14ED43-A53D-032F-3F2E-676EF59F0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105" y="2204991"/>
            <a:ext cx="4014215" cy="25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2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968F0-D9EF-BBD9-6E4C-BE44639E3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CD86295-308E-DE49-9828-70AA15124581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B7C7C3-3AA6-DA2D-0ED5-1794F9D82992}"/>
              </a:ext>
            </a:extLst>
          </p:cNvPr>
          <p:cNvSpPr txBox="1"/>
          <p:nvPr/>
        </p:nvSpPr>
        <p:spPr>
          <a:xfrm>
            <a:off x="279338" y="77819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SEES at ALS (5 FTE)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169A6D-E088-A02F-BCF2-6A765B14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905000"/>
            <a:ext cx="3752881" cy="35955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45E7F1F-CEC7-CCF1-B01F-A617131A73EA}"/>
              </a:ext>
            </a:extLst>
          </p:cNvPr>
          <p:cNvSpPr txBox="1"/>
          <p:nvPr/>
        </p:nvSpPr>
        <p:spPr>
          <a:xfrm>
            <a:off x="929697" y="1098420"/>
            <a:ext cx="219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12.2.2: High P,T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Physics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513CC4-DE30-078F-645D-87A9BA705D66}"/>
              </a:ext>
            </a:extLst>
          </p:cNvPr>
          <p:cNvSpPr txBox="1"/>
          <p:nvPr/>
        </p:nvSpPr>
        <p:spPr>
          <a:xfrm>
            <a:off x="4219558" y="1098419"/>
            <a:ext cx="352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8.3.2: Tomography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Rock Deformation</a:t>
            </a:r>
          </a:p>
        </p:txBody>
      </p:sp>
      <p:pic>
        <p:nvPicPr>
          <p:cNvPr id="37" name="Picture 12">
            <a:extLst>
              <a:ext uri="{FF2B5EF4-FFF2-40B4-BE49-F238E27FC236}">
                <a16:creationId xmlns:a16="http://schemas.microsoft.com/office/drawing/2014/main" id="{959BCE19-3DD4-2F52-4C8F-0F6EAABFE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806079"/>
            <a:ext cx="3089958" cy="411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52617B4-6171-B0C1-D645-EC66FB51CAB7}"/>
              </a:ext>
            </a:extLst>
          </p:cNvPr>
          <p:cNvSpPr txBox="1"/>
          <p:nvPr/>
        </p:nvSpPr>
        <p:spPr>
          <a:xfrm>
            <a:off x="6324600" y="5105400"/>
            <a:ext cx="1384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Haboub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B9AC7C-58D8-3BF4-BD7B-C6820C698DC2}"/>
              </a:ext>
            </a:extLst>
          </p:cNvPr>
          <p:cNvSpPr txBox="1"/>
          <p:nvPr/>
        </p:nvSpPr>
        <p:spPr>
          <a:xfrm>
            <a:off x="8370203" y="1098419"/>
            <a:ext cx="352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5.3.2, 7.0.1.2, 11.0.2.2: SYSTER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Soft and Tender X-rays for Earth Research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E1A3EF6-315B-6E47-1005-E470AAEBD8B1}"/>
              </a:ext>
            </a:extLst>
          </p:cNvPr>
          <p:cNvGrpSpPr>
            <a:grpSpLocks noChangeAspect="1"/>
          </p:cNvGrpSpPr>
          <p:nvPr/>
        </p:nvGrpSpPr>
        <p:grpSpPr>
          <a:xfrm>
            <a:off x="9468479" y="4146313"/>
            <a:ext cx="2149930" cy="1875979"/>
            <a:chOff x="1393902" y="1930506"/>
            <a:chExt cx="4509673" cy="3935035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7D4B313C-23FF-058F-EB5D-75BB9C188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2" t="6671" r="3703" b="4691"/>
            <a:stretch/>
          </p:blipFill>
          <p:spPr bwMode="auto">
            <a:xfrm>
              <a:off x="1393902" y="1930506"/>
              <a:ext cx="4125951" cy="393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AEEE7C6-89C3-3E50-079A-60B5D20D5B92}"/>
                </a:ext>
              </a:extLst>
            </p:cNvPr>
            <p:cNvGrpSpPr/>
            <p:nvPr/>
          </p:nvGrpSpPr>
          <p:grpSpPr>
            <a:xfrm>
              <a:off x="4286947" y="2120063"/>
              <a:ext cx="1616628" cy="598634"/>
              <a:chOff x="4951543" y="2065983"/>
              <a:chExt cx="1616628" cy="59863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EAC0F4C-8ED3-7C8E-D82D-AA75D86B87DC}"/>
                  </a:ext>
                </a:extLst>
              </p:cNvPr>
              <p:cNvCxnSpPr/>
              <p:nvPr/>
            </p:nvCxnSpPr>
            <p:spPr>
              <a:xfrm>
                <a:off x="5400675" y="2105025"/>
                <a:ext cx="6731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C7344B-9211-4174-6E7B-2D778BCA3FBC}"/>
                  </a:ext>
                </a:extLst>
              </p:cNvPr>
              <p:cNvSpPr txBox="1"/>
              <p:nvPr/>
            </p:nvSpPr>
            <p:spPr>
              <a:xfrm>
                <a:off x="4951543" y="2065983"/>
                <a:ext cx="1616628" cy="59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0.1 µm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70340A-8EAE-4D65-4517-4FF1D6FCB55D}"/>
              </a:ext>
            </a:extLst>
          </p:cNvPr>
          <p:cNvGrpSpPr>
            <a:grpSpLocks noChangeAspect="1"/>
          </p:cNvGrpSpPr>
          <p:nvPr/>
        </p:nvGrpSpPr>
        <p:grpSpPr>
          <a:xfrm>
            <a:off x="9199061" y="2097721"/>
            <a:ext cx="2088110" cy="1875979"/>
            <a:chOff x="3296899" y="1609397"/>
            <a:chExt cx="4943588" cy="44413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A7D9C8B-79B6-CC36-E6E7-E691CC00173B}"/>
                </a:ext>
              </a:extLst>
            </p:cNvPr>
            <p:cNvGrpSpPr/>
            <p:nvPr/>
          </p:nvGrpSpPr>
          <p:grpSpPr>
            <a:xfrm>
              <a:off x="3366408" y="1609397"/>
              <a:ext cx="4874079" cy="4441371"/>
              <a:chOff x="1363436" y="1740014"/>
              <a:chExt cx="4874079" cy="4441371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3072DA3-F35D-69BE-8023-D25BF2E02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890" r="47934"/>
              <a:stretch/>
            </p:blipFill>
            <p:spPr>
              <a:xfrm>
                <a:off x="1363436" y="1740014"/>
                <a:ext cx="4874079" cy="4441371"/>
              </a:xfrm>
              <a:prstGeom prst="rect">
                <a:avLst/>
              </a:prstGeom>
            </p:spPr>
          </p:pic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6B2BE69-384D-3B47-0FA0-1D7B9B26D0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81017" y="3443972"/>
                <a:ext cx="0" cy="143282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0FA462AD-0600-324E-437A-27904D3A4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94930" y="3754777"/>
                <a:ext cx="0" cy="729334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7BBCEF4-13AD-90EA-4169-63BD51F2B2A4}"/>
                  </a:ext>
                </a:extLst>
              </p:cNvPr>
              <p:cNvSpPr txBox="1"/>
              <p:nvPr/>
            </p:nvSpPr>
            <p:spPr>
              <a:xfrm>
                <a:off x="2841602" y="4876799"/>
                <a:ext cx="1088571" cy="44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</a:rPr>
                  <a:t>Organic</a:t>
                </a: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187C2BC-7F7A-4A98-8BFA-D1424EB2F514}"/>
                  </a:ext>
                </a:extLst>
              </p:cNvPr>
              <p:cNvSpPr txBox="1"/>
              <p:nvPr/>
            </p:nvSpPr>
            <p:spPr>
              <a:xfrm>
                <a:off x="3865790" y="4441479"/>
                <a:ext cx="1365030" cy="448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 panose="020F0502020204030204"/>
                  </a:rPr>
                  <a:t>Inorganic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70DCAD5-186F-2934-9CF7-EB36025D8D79}"/>
                </a:ext>
              </a:extLst>
            </p:cNvPr>
            <p:cNvSpPr txBox="1"/>
            <p:nvPr/>
          </p:nvSpPr>
          <p:spPr>
            <a:xfrm rot="16200000">
              <a:off x="2712703" y="3261820"/>
              <a:ext cx="1885951" cy="717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98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E132B-2BF5-232D-9041-03F5524EF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E088313-1CA6-C0DD-3A61-4C045E60B0FF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FEF3AD-56D8-5FEF-0538-E10067E61159}"/>
              </a:ext>
            </a:extLst>
          </p:cNvPr>
          <p:cNvSpPr txBox="1"/>
          <p:nvPr/>
        </p:nvSpPr>
        <p:spPr>
          <a:xfrm>
            <a:off x="565568" y="122394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SEES at SSRL (1 FTE)</a:t>
            </a:r>
          </a:p>
        </p:txBody>
      </p:sp>
      <p:pic>
        <p:nvPicPr>
          <p:cNvPr id="2" name="Picture 1" descr="A city with buildings and lights&#10;&#10;Description automatically generated with medium confidence">
            <a:extLst>
              <a:ext uri="{FF2B5EF4-FFF2-40B4-BE49-F238E27FC236}">
                <a16:creationId xmlns:a16="http://schemas.microsoft.com/office/drawing/2014/main" id="{5CB3FC32-D712-1197-01F2-5B1FBBF41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71291"/>
            <a:ext cx="8992291" cy="3372109"/>
          </a:xfrm>
          <a:prstGeom prst="rect">
            <a:avLst/>
          </a:prstGeom>
        </p:spPr>
      </p:pic>
      <p:pic>
        <p:nvPicPr>
          <p:cNvPr id="3" name="Picture 2" descr="A red circular object with text&#10;&#10;Description automatically generated">
            <a:extLst>
              <a:ext uri="{FF2B5EF4-FFF2-40B4-BE49-F238E27FC236}">
                <a16:creationId xmlns:a16="http://schemas.microsoft.com/office/drawing/2014/main" id="{02584A53-F87E-D7F0-EC8D-0FD72269F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54" y="4589980"/>
            <a:ext cx="1938528" cy="137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2A1C0-6DEE-3E8E-22CB-D88BA2857210}"/>
              </a:ext>
            </a:extLst>
          </p:cNvPr>
          <p:cNvSpPr txBox="1"/>
          <p:nvPr/>
        </p:nvSpPr>
        <p:spPr>
          <a:xfrm>
            <a:off x="3197352" y="4625422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beamlines:	2-3, 6-2b, 7-2, 14-3b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XAS beamlines:		4-1, 4-3, 7-3, 9-3, 11-2, 14-3a</a:t>
            </a:r>
          </a:p>
        </p:txBody>
      </p:sp>
    </p:spTree>
    <p:extLst>
      <p:ext uri="{BB962C8B-B14F-4D97-AF65-F5344CB8AC3E}">
        <p14:creationId xmlns:p14="http://schemas.microsoft.com/office/powerpoint/2010/main" val="2696985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42531-D6F9-7479-2DA5-5AD883B1C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device&#10;&#10;Description automatically generated">
            <a:extLst>
              <a:ext uri="{FF2B5EF4-FFF2-40B4-BE49-F238E27FC236}">
                <a16:creationId xmlns:a16="http://schemas.microsoft.com/office/drawing/2014/main" id="{7C939DAE-8C3F-BC43-914F-CD4F6194D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35" y="3567144"/>
            <a:ext cx="7863840" cy="1317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D13C5B-43E3-A6D3-BDEE-08126AF3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23" y="1659520"/>
            <a:ext cx="7863840" cy="14934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FCBA7E-9142-64F6-2160-9C63BE280DA3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5D966-7E3F-A7DA-2A0D-7A3B0865FBDA}"/>
              </a:ext>
            </a:extLst>
          </p:cNvPr>
          <p:cNvSpPr txBox="1"/>
          <p:nvPr/>
        </p:nvSpPr>
        <p:spPr>
          <a:xfrm>
            <a:off x="749305" y="151261"/>
            <a:ext cx="10721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APS-U High-Brightness Storage Ring Lattice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16ECD-E716-F610-4679-E32E03675C3A}"/>
              </a:ext>
            </a:extLst>
          </p:cNvPr>
          <p:cNvSpPr txBox="1"/>
          <p:nvPr/>
        </p:nvSpPr>
        <p:spPr>
          <a:xfrm>
            <a:off x="9106566" y="3570297"/>
            <a:ext cx="21716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5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o</a:t>
            </a:r>
            <a:r>
              <a:rPr lang="en-US" sz="1500" dirty="0">
                <a:solidFill>
                  <a:srgbClr val="000000"/>
                </a:solidFill>
                <a:latin typeface="Arial" panose="020B0604020202020204"/>
              </a:rPr>
              <a:t> = 3100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/>
              </a:rPr>
              <a:t>pm.rad</a:t>
            </a:r>
            <a:endParaRPr lang="en-US" sz="15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39282-82A1-E7C9-D25F-10DA0A9632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334" y="4408908"/>
            <a:ext cx="2058163" cy="1543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52209A-DF79-1DD9-FCA0-B063B87A6549}"/>
              </a:ext>
            </a:extLst>
          </p:cNvPr>
          <p:cNvSpPr txBox="1"/>
          <p:nvPr/>
        </p:nvSpPr>
        <p:spPr>
          <a:xfrm>
            <a:off x="9125615" y="6024518"/>
            <a:ext cx="2133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e</a:t>
            </a:r>
            <a:r>
              <a:rPr lang="en-US" sz="135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o</a:t>
            </a:r>
            <a:r>
              <a:rPr lang="en-US" sz="1350" dirty="0">
                <a:solidFill>
                  <a:srgbClr val="000000"/>
                </a:solidFill>
                <a:latin typeface="Arial" panose="020B0604020202020204"/>
              </a:rPr>
              <a:t> = 42 </a:t>
            </a:r>
            <a:r>
              <a:rPr lang="en-US" sz="1350" dirty="0" err="1">
                <a:solidFill>
                  <a:srgbClr val="000000"/>
                </a:solidFill>
                <a:latin typeface="Arial" panose="020B0604020202020204"/>
              </a:rPr>
              <a:t>pm.rad</a:t>
            </a:r>
            <a:endParaRPr lang="en-US" sz="13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EC87D47-90D1-5A2A-11D7-93957AA0E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995" y="4780237"/>
            <a:ext cx="2133600" cy="23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151515"/>
                </a:solidFill>
                <a:latin typeface="Arial"/>
                <a:cs typeface="Arial"/>
              </a:rPr>
              <a:t>Upgraded APS, 7-bend lattice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151515"/>
              </a:solidFill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ACE945-984D-8C40-5E4D-48725BB328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390" y="1948066"/>
            <a:ext cx="2088051" cy="1566038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1E9D27DC-F033-FBF3-6B52-0A90534AA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020" y="3028724"/>
            <a:ext cx="2793550" cy="26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151515"/>
                </a:solidFill>
                <a:latin typeface="Arial"/>
                <a:cs typeface="Arial"/>
              </a:rPr>
              <a:t>Original APS, double-bend lattice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151515"/>
              </a:solidFill>
              <a:latin typeface="Arial"/>
              <a:cs typeface="Arial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96CBD88-6BDE-76F3-8F50-94C734EBD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566" y="1612858"/>
            <a:ext cx="2171699" cy="26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151515"/>
                </a:solidFill>
                <a:latin typeface="Arial"/>
                <a:cs typeface="Arial"/>
              </a:rPr>
              <a:t>Original APS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78E150-774D-0271-4F00-2A86A843C53C}"/>
              </a:ext>
            </a:extLst>
          </p:cNvPr>
          <p:cNvSpPr txBox="1"/>
          <p:nvPr/>
        </p:nvSpPr>
        <p:spPr>
          <a:xfrm>
            <a:off x="8915400" y="976925"/>
            <a:ext cx="2554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  <a:latin typeface="Arial" panose="020B0604020202020204"/>
              </a:rPr>
              <a:t>Electron beam profile in undulator straight section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2E8FEE-A383-3D0C-527F-906D74ACBC59}"/>
              </a:ext>
            </a:extLst>
          </p:cNvPr>
          <p:cNvSpPr txBox="1"/>
          <p:nvPr/>
        </p:nvSpPr>
        <p:spPr>
          <a:xfrm>
            <a:off x="2718347" y="1135434"/>
            <a:ext cx="368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 panose="020B0604020202020204"/>
              </a:rPr>
              <a:t>Magnetic lattice in one sector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53651A-EDE8-2B84-A70E-74F5040FD13F}"/>
              </a:ext>
            </a:extLst>
          </p:cNvPr>
          <p:cNvSpPr txBox="1"/>
          <p:nvPr/>
        </p:nvSpPr>
        <p:spPr>
          <a:xfrm>
            <a:off x="1524000" y="5323764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Increasing the number of bending magnets results in much lower emittance and much higher X-ray brightness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AAD184C9-9954-340B-8A3C-6108B17E5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107" y="4074788"/>
            <a:ext cx="2171699" cy="26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151515"/>
                </a:solidFill>
                <a:latin typeface="Arial"/>
                <a:cs typeface="Arial"/>
              </a:rPr>
              <a:t>APS Upgrade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15151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95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127A-14C8-F16E-A6F6-F76A9C45F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A2BC0D2-D263-7E5A-23FD-4A9F7F3C36DC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8866F-D4D1-7BD1-8809-818BC1ACB0B3}"/>
              </a:ext>
            </a:extLst>
          </p:cNvPr>
          <p:cNvSpPr txBox="1"/>
          <p:nvPr/>
        </p:nvSpPr>
        <p:spPr>
          <a:xfrm>
            <a:off x="556707" y="180674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APS-U Beamline Upgrades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C0733-8E70-EBA4-ACB5-ACC0FC3A9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113521"/>
            <a:ext cx="6628737" cy="47045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B30B61-4807-DB87-A8D6-A538694181B7}"/>
              </a:ext>
            </a:extLst>
          </p:cNvPr>
          <p:cNvSpPr txBox="1">
            <a:spLocks/>
          </p:cNvSpPr>
          <p:nvPr/>
        </p:nvSpPr>
        <p:spPr>
          <a:xfrm>
            <a:off x="6705599" y="1295400"/>
            <a:ext cx="5257801" cy="387289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New and updated insertion devices for optimum spectral performance.</a:t>
            </a:r>
          </a:p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9 new feature beamlines + Long Beamline Building (green)</a:t>
            </a:r>
          </a:p>
          <a:p>
            <a:r>
              <a:rPr lang="en-US" sz="2000" dirty="0"/>
              <a:t>14 enhanced and improved beamlines</a:t>
            </a:r>
          </a:p>
          <a:p>
            <a:r>
              <a:rPr lang="en-US" sz="2000" dirty="0"/>
              <a:t>SEES beamlines 3-ID and 13-ID received funding for upgrades from APS-U project</a:t>
            </a:r>
          </a:p>
          <a:p>
            <a:r>
              <a:rPr lang="en-US" sz="2000" dirty="0"/>
              <a:t>NSF-SEES funding provided additional upgrades for all SEES beamlines</a:t>
            </a:r>
          </a:p>
          <a:p>
            <a:r>
              <a:rPr lang="en-US" sz="2000" dirty="0"/>
              <a:t>18 bending magnet beamline relocations</a:t>
            </a:r>
          </a:p>
        </p:txBody>
      </p:sp>
    </p:spTree>
    <p:extLst>
      <p:ext uri="{BB962C8B-B14F-4D97-AF65-F5344CB8AC3E}">
        <p14:creationId xmlns:p14="http://schemas.microsoft.com/office/powerpoint/2010/main" val="265911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CE37F-0572-ACF6-066C-E41FA298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FDFBD10-F5A6-BD0D-E932-7CB042CD6563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761C5-C0FA-EFBA-6049-C657F536590F}"/>
              </a:ext>
            </a:extLst>
          </p:cNvPr>
          <p:cNvSpPr txBox="1"/>
          <p:nvPr/>
        </p:nvSpPr>
        <p:spPr>
          <a:xfrm>
            <a:off x="556707" y="180674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The APS Upgrade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92B59-707F-AAAA-0F5A-998B84B733C9}"/>
              </a:ext>
            </a:extLst>
          </p:cNvPr>
          <p:cNvSpPr txBox="1"/>
          <p:nvPr/>
        </p:nvSpPr>
        <p:spPr>
          <a:xfrm>
            <a:off x="457200" y="1066708"/>
            <a:ext cx="1150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Project cost: $815M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Machine shut down: April 17,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beam in new machine: April 10,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Beamlines started commissioning:  June 17, 2024</a:t>
            </a:r>
          </a:p>
        </p:txBody>
      </p:sp>
      <p:pic>
        <p:nvPicPr>
          <p:cNvPr id="7" name="Picture 6" descr="A long hallway with white walls&#10;&#10;AI-generated content may be incorrect.">
            <a:extLst>
              <a:ext uri="{FF2B5EF4-FFF2-40B4-BE49-F238E27FC236}">
                <a16:creationId xmlns:a16="http://schemas.microsoft.com/office/drawing/2014/main" id="{8F54F761-1B08-0C08-207A-E4DDFBD19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7" y="2948264"/>
            <a:ext cx="2133600" cy="2844800"/>
          </a:xfrm>
          <a:prstGeom prst="rect">
            <a:avLst/>
          </a:prstGeom>
        </p:spPr>
      </p:pic>
      <p:pic>
        <p:nvPicPr>
          <p:cNvPr id="9" name="Picture 8" descr="A machine in a room&#10;&#10;AI-generated content may be incorrect.">
            <a:extLst>
              <a:ext uri="{FF2B5EF4-FFF2-40B4-BE49-F238E27FC236}">
                <a16:creationId xmlns:a16="http://schemas.microsoft.com/office/drawing/2014/main" id="{6234DCE4-02CD-3856-DE43-832057E90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50036"/>
            <a:ext cx="3788341" cy="2841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F2C57-35C2-518D-3C2B-EC19ED515BBC}"/>
              </a:ext>
            </a:extLst>
          </p:cNvPr>
          <p:cNvSpPr txBox="1"/>
          <p:nvPr/>
        </p:nvSpPr>
        <p:spPr>
          <a:xfrm>
            <a:off x="3750580" y="588020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July 20,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908062-F9FF-3EEA-7F28-741F752D0237}"/>
              </a:ext>
            </a:extLst>
          </p:cNvPr>
          <p:cNvSpPr txBox="1"/>
          <p:nvPr/>
        </p:nvSpPr>
        <p:spPr>
          <a:xfrm>
            <a:off x="641767" y="5858738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June 29, 2023</a:t>
            </a:r>
          </a:p>
        </p:txBody>
      </p:sp>
      <p:pic>
        <p:nvPicPr>
          <p:cNvPr id="12" name="Picture 11" descr="A person working on a machine&#10;&#10;Description automatically generated">
            <a:extLst>
              <a:ext uri="{FF2B5EF4-FFF2-40B4-BE49-F238E27FC236}">
                <a16:creationId xmlns:a16="http://schemas.microsoft.com/office/drawing/2014/main" id="{E9E51674-2D38-A397-2E09-93E564C95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40" r="16800" b="9630"/>
          <a:stretch/>
        </p:blipFill>
        <p:spPr>
          <a:xfrm>
            <a:off x="7010399" y="2948264"/>
            <a:ext cx="4931227" cy="2538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10625D-8091-0E96-06D8-25FEA036104C}"/>
              </a:ext>
            </a:extLst>
          </p:cNvPr>
          <p:cNvSpPr txBox="1"/>
          <p:nvPr/>
        </p:nvSpPr>
        <p:spPr>
          <a:xfrm>
            <a:off x="7355689" y="5488676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Final module installation</a:t>
            </a:r>
          </a:p>
          <a:p>
            <a:pPr algn="ctr"/>
            <a:r>
              <a:rPr lang="en-US" sz="2400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363603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6E78-9D75-A009-5DCB-7247C13BD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CBEB172-8CCE-E2F8-1A42-48D86F8D4BD5}"/>
              </a:ext>
            </a:extLst>
          </p:cNvPr>
          <p:cNvSpPr txBox="1"/>
          <p:nvPr/>
        </p:nvSpPr>
        <p:spPr>
          <a:xfrm>
            <a:off x="5662570" y="355278"/>
            <a:ext cx="426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1954B-7DDC-56A7-7217-DF40E974179C}"/>
              </a:ext>
            </a:extLst>
          </p:cNvPr>
          <p:cNvSpPr txBox="1"/>
          <p:nvPr/>
        </p:nvSpPr>
        <p:spPr>
          <a:xfrm>
            <a:off x="556707" y="180674"/>
            <a:ext cx="1161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0066FF"/>
                </a:solidFill>
                <a:latin typeface="Calibri" panose="020F0502020204030204"/>
              </a:rPr>
              <a:t>The APS Upgrade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40632-37E6-8E0B-542F-6A2EA2B06E38}"/>
              </a:ext>
            </a:extLst>
          </p:cNvPr>
          <p:cNvSpPr txBox="1"/>
          <p:nvPr/>
        </p:nvSpPr>
        <p:spPr>
          <a:xfrm>
            <a:off x="342900" y="838200"/>
            <a:ext cx="1150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APS is now the brightest synchrotron in the world!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Current in 324 bunch mode: 200 mA (twice the old APS)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Current in 48 bunch mode: 140 mA (implementing plan to reach 200 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Number of beamlines returned to General User Operation: 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Number of beamlines in Technical and Scientific Commissioning: 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All SEES APS beamlines back in General User Operation for 2025-3 except 13-ID-C/D which is commissioning a new DAC table, focusing optics, and rebuilt diffractometer.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Still installing new X-ray optics and instrumentation</a:t>
            </a:r>
          </a:p>
        </p:txBody>
      </p:sp>
      <p:pic>
        <p:nvPicPr>
          <p:cNvPr id="3" name="Picture 2" descr="A machine in a room&#10;&#10;AI-generated content may be incorrect.">
            <a:extLst>
              <a:ext uri="{FF2B5EF4-FFF2-40B4-BE49-F238E27FC236}">
                <a16:creationId xmlns:a16="http://schemas.microsoft.com/office/drawing/2014/main" id="{1FDDF5BC-FCDD-96D7-A965-7E893DC0B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t="10322" r="19923" b="9301"/>
          <a:stretch/>
        </p:blipFill>
        <p:spPr>
          <a:xfrm>
            <a:off x="459916" y="3962400"/>
            <a:ext cx="2194560" cy="2300761"/>
          </a:xfrm>
          <a:prstGeom prst="rect">
            <a:avLst/>
          </a:prstGeom>
        </p:spPr>
      </p:pic>
      <p:pic>
        <p:nvPicPr>
          <p:cNvPr id="7" name="Picture 6" descr="A large machine in a room&#10;&#10;AI-generated content may be incorrect.">
            <a:extLst>
              <a:ext uri="{FF2B5EF4-FFF2-40B4-BE49-F238E27FC236}">
                <a16:creationId xmlns:a16="http://schemas.microsoft.com/office/drawing/2014/main" id="{E9897DF2-5AA8-7E48-1F0D-5CA1F2C1A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648" r="18889" b="23333"/>
          <a:stretch/>
        </p:blipFill>
        <p:spPr>
          <a:xfrm rot="5400000">
            <a:off x="4320782" y="4184094"/>
            <a:ext cx="2194560" cy="1751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21116-1054-B6DB-EA86-766879F19DF7}"/>
              </a:ext>
            </a:extLst>
          </p:cNvPr>
          <p:cNvSpPr txBox="1"/>
          <p:nvPr/>
        </p:nvSpPr>
        <p:spPr>
          <a:xfrm>
            <a:off x="2654476" y="423113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13-ID-D DAC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EA27E-739D-5C75-EEEC-FECC2AC7489B}"/>
              </a:ext>
            </a:extLst>
          </p:cNvPr>
          <p:cNvSpPr txBox="1"/>
          <p:nvPr/>
        </p:nvSpPr>
        <p:spPr>
          <a:xfrm>
            <a:off x="2995664" y="5590672"/>
            <a:ext cx="149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13-ID-C Diffractometer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BA0DD-EEB7-410C-20E5-25020E55070F}"/>
              </a:ext>
            </a:extLst>
          </p:cNvPr>
          <p:cNvSpPr txBox="1"/>
          <p:nvPr/>
        </p:nvSpPr>
        <p:spPr>
          <a:xfrm>
            <a:off x="10968600" y="4644827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3-ID-C </a:t>
            </a:r>
          </a:p>
          <a:p>
            <a:r>
              <a:rPr lang="en-US" sz="1600" dirty="0"/>
              <a:t>laser heating system</a:t>
            </a:r>
          </a:p>
        </p:txBody>
      </p:sp>
      <p:pic>
        <p:nvPicPr>
          <p:cNvPr id="12" name="Picture 11" descr="A machine with many wires&#10;&#10;AI-generated content may be incorrect.">
            <a:extLst>
              <a:ext uri="{FF2B5EF4-FFF2-40B4-BE49-F238E27FC236}">
                <a16:creationId xmlns:a16="http://schemas.microsoft.com/office/drawing/2014/main" id="{D93A842A-B4DC-2124-04BE-2DD75C7FE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87" y="3969611"/>
            <a:ext cx="3506913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435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8202</TotalTime>
  <Words>2036</Words>
  <Application>Microsoft Macintosh PowerPoint</Application>
  <PresentationFormat>Widescreen</PresentationFormat>
  <Paragraphs>340</Paragraphs>
  <Slides>26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Calibri</vt:lpstr>
      <vt:lpstr>Helvetica</vt:lpstr>
      <vt:lpstr>Symbol</vt:lpstr>
      <vt:lpstr>Times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In-Situ Cells used at 13-BM-D Heitt Mjolnir Cell (Freitas et al., 2023)</vt:lpstr>
      <vt:lpstr>In-Situ Cells used at 13-BM-D</vt:lpstr>
      <vt:lpstr>In-Situ Cells used at 13-BM-D</vt:lpstr>
      <vt:lpstr>In-Situ Cells used at 13-BM-D</vt:lpstr>
      <vt:lpstr>In-Situ Cells used at 13-BM-D</vt:lpstr>
      <vt:lpstr>X-ray Radiography and Ultrasonic Velocity Studies of Rock Fractures in a Triaxial Cell Parisa Shokouhi and Jacques Riviere (Penn State U.)</vt:lpstr>
      <vt:lpstr>Tomography for Reaction-Driven Melt Channeling Megan Ryan and Wenlu Zhu (Univ. of Maryland)</vt:lpstr>
      <vt:lpstr>Capturing Reaction-Induced Fracturing due to Carbonation Reaction in Rocks Tommaso Mandolini, Travis Hager, and Wenlu Zhu (Univ. of Maryland)</vt:lpstr>
      <vt:lpstr>High-P tomography: 3D imaging at P-T</vt:lpstr>
      <vt:lpstr>Simulate Volcanic Degassing under High Pressure Tomography and Acoustic Emission in a Paris-Edinburgh cell </vt:lpstr>
      <vt:lpstr>Correction of Motion Artifacts in High-Pressure Tomography</vt:lpstr>
      <vt:lpstr>Tomography at ALS Beamline 8.3.2</vt:lpstr>
      <vt:lpstr>Future Plans – APS 6-BM-B Station</vt:lpstr>
      <vt:lpstr>Possible Future Plans – NSLS-II HEX Station</vt:lpstr>
      <vt:lpstr>PowerPoint Presentation</vt:lpstr>
    </vt:vector>
  </TitlesOfParts>
  <Company>CARS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On-the-fly Scanning with EPICS and Spec</dc:title>
  <dc:creator>Mark Rivers</dc:creator>
  <cp:lastModifiedBy>Wenlu Zhu</cp:lastModifiedBy>
  <cp:revision>271</cp:revision>
  <dcterms:created xsi:type="dcterms:W3CDTF">2003-02-20T15:21:08Z</dcterms:created>
  <dcterms:modified xsi:type="dcterms:W3CDTF">2025-08-19T20:25:54Z</dcterms:modified>
</cp:coreProperties>
</file>