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661" r:id="rId2"/>
    <p:sldId id="2663" r:id="rId3"/>
    <p:sldId id="2662" r:id="rId4"/>
    <p:sldId id="2667" r:id="rId5"/>
    <p:sldId id="2668" r:id="rId6"/>
    <p:sldId id="2670" r:id="rId7"/>
    <p:sldId id="2671" r:id="rId8"/>
    <p:sldId id="2672" r:id="rId9"/>
    <p:sldId id="2665" r:id="rId10"/>
    <p:sldId id="2673" r:id="rId11"/>
    <p:sldId id="2674" r:id="rId12"/>
    <p:sldId id="2666" r:id="rId13"/>
    <p:sldId id="2679" r:id="rId14"/>
    <p:sldId id="2678" r:id="rId15"/>
    <p:sldId id="2669" r:id="rId16"/>
    <p:sldId id="2676"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616"/>
    <p:restoredTop sz="96327"/>
  </p:normalViewPr>
  <p:slideViewPr>
    <p:cSldViewPr snapToGrid="0">
      <p:cViewPr varScale="1">
        <p:scale>
          <a:sx n="102" d="100"/>
          <a:sy n="102" d="100"/>
        </p:scale>
        <p:origin x="84" y="240"/>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8A782-3D94-4D74-6042-DB391469DC5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555A8F4-BB5C-15BC-714B-B588B7CA68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D232053-186C-59CC-1206-01A2E2CFDC1D}"/>
              </a:ext>
            </a:extLst>
          </p:cNvPr>
          <p:cNvSpPr>
            <a:spLocks noGrp="1"/>
          </p:cNvSpPr>
          <p:nvPr>
            <p:ph type="dt" sz="half" idx="10"/>
          </p:nvPr>
        </p:nvSpPr>
        <p:spPr/>
        <p:txBody>
          <a:bodyPr/>
          <a:lstStyle/>
          <a:p>
            <a:fld id="{8C4CCBFF-C93B-BB46-B65B-9A59F78BB7B4}" type="datetimeFigureOut">
              <a:t>8/19/25</a:t>
            </a:fld>
            <a:endParaRPr lang="en-US"/>
          </a:p>
        </p:txBody>
      </p:sp>
      <p:sp>
        <p:nvSpPr>
          <p:cNvPr id="5" name="Footer Placeholder 4">
            <a:extLst>
              <a:ext uri="{FF2B5EF4-FFF2-40B4-BE49-F238E27FC236}">
                <a16:creationId xmlns:a16="http://schemas.microsoft.com/office/drawing/2014/main" id="{888D4B0E-1525-79E9-DC49-08C39FFCE1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CA6F86-DCBF-F7E4-730D-16FD290DFEDB}"/>
              </a:ext>
            </a:extLst>
          </p:cNvPr>
          <p:cNvSpPr>
            <a:spLocks noGrp="1"/>
          </p:cNvSpPr>
          <p:nvPr>
            <p:ph type="sldNum" sz="quarter" idx="12"/>
          </p:nvPr>
        </p:nvSpPr>
        <p:spPr/>
        <p:txBody>
          <a:bodyPr/>
          <a:lstStyle/>
          <a:p>
            <a:fld id="{19602277-7600-A340-A87E-60B12EA0ECAF}" type="slidenum">
              <a:t>‹#›</a:t>
            </a:fld>
            <a:endParaRPr lang="en-US"/>
          </a:p>
        </p:txBody>
      </p:sp>
    </p:spTree>
    <p:extLst>
      <p:ext uri="{BB962C8B-B14F-4D97-AF65-F5344CB8AC3E}">
        <p14:creationId xmlns:p14="http://schemas.microsoft.com/office/powerpoint/2010/main" val="31215566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237F6-74D3-4EEE-BCE1-20410B3A05C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FA502C4-B521-D5F8-C1B1-AF33D496917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2F233A-E47F-2C7C-6876-00E184430A59}"/>
              </a:ext>
            </a:extLst>
          </p:cNvPr>
          <p:cNvSpPr>
            <a:spLocks noGrp="1"/>
          </p:cNvSpPr>
          <p:nvPr>
            <p:ph type="dt" sz="half" idx="10"/>
          </p:nvPr>
        </p:nvSpPr>
        <p:spPr/>
        <p:txBody>
          <a:bodyPr/>
          <a:lstStyle/>
          <a:p>
            <a:fld id="{8C4CCBFF-C93B-BB46-B65B-9A59F78BB7B4}" type="datetimeFigureOut">
              <a:t>8/19/25</a:t>
            </a:fld>
            <a:endParaRPr lang="en-US"/>
          </a:p>
        </p:txBody>
      </p:sp>
      <p:sp>
        <p:nvSpPr>
          <p:cNvPr id="5" name="Footer Placeholder 4">
            <a:extLst>
              <a:ext uri="{FF2B5EF4-FFF2-40B4-BE49-F238E27FC236}">
                <a16:creationId xmlns:a16="http://schemas.microsoft.com/office/drawing/2014/main" id="{01442294-955C-D128-7DD8-162CED79F9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592B0F-93BA-10CE-69B8-64122A651E8B}"/>
              </a:ext>
            </a:extLst>
          </p:cNvPr>
          <p:cNvSpPr>
            <a:spLocks noGrp="1"/>
          </p:cNvSpPr>
          <p:nvPr>
            <p:ph type="sldNum" sz="quarter" idx="12"/>
          </p:nvPr>
        </p:nvSpPr>
        <p:spPr/>
        <p:txBody>
          <a:bodyPr/>
          <a:lstStyle/>
          <a:p>
            <a:fld id="{19602277-7600-A340-A87E-60B12EA0ECAF}" type="slidenum">
              <a:t>‹#›</a:t>
            </a:fld>
            <a:endParaRPr lang="en-US"/>
          </a:p>
        </p:txBody>
      </p:sp>
    </p:spTree>
    <p:extLst>
      <p:ext uri="{BB962C8B-B14F-4D97-AF65-F5344CB8AC3E}">
        <p14:creationId xmlns:p14="http://schemas.microsoft.com/office/powerpoint/2010/main" val="24126338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C17CE1-962C-D482-210A-CA08495A356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1E1C59E-4AEA-DCC3-63E8-B3759117E79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937E44-45C9-2D64-4E56-411D63581EC6}"/>
              </a:ext>
            </a:extLst>
          </p:cNvPr>
          <p:cNvSpPr>
            <a:spLocks noGrp="1"/>
          </p:cNvSpPr>
          <p:nvPr>
            <p:ph type="dt" sz="half" idx="10"/>
          </p:nvPr>
        </p:nvSpPr>
        <p:spPr/>
        <p:txBody>
          <a:bodyPr/>
          <a:lstStyle/>
          <a:p>
            <a:fld id="{8C4CCBFF-C93B-BB46-B65B-9A59F78BB7B4}" type="datetimeFigureOut">
              <a:t>8/19/25</a:t>
            </a:fld>
            <a:endParaRPr lang="en-US"/>
          </a:p>
        </p:txBody>
      </p:sp>
      <p:sp>
        <p:nvSpPr>
          <p:cNvPr id="5" name="Footer Placeholder 4">
            <a:extLst>
              <a:ext uri="{FF2B5EF4-FFF2-40B4-BE49-F238E27FC236}">
                <a16:creationId xmlns:a16="http://schemas.microsoft.com/office/drawing/2014/main" id="{C0385589-2F86-74F0-00F4-829BD13368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E3C5F3-BEB5-ABBD-D7F7-9FF42A21FC2F}"/>
              </a:ext>
            </a:extLst>
          </p:cNvPr>
          <p:cNvSpPr>
            <a:spLocks noGrp="1"/>
          </p:cNvSpPr>
          <p:nvPr>
            <p:ph type="sldNum" sz="quarter" idx="12"/>
          </p:nvPr>
        </p:nvSpPr>
        <p:spPr/>
        <p:txBody>
          <a:bodyPr/>
          <a:lstStyle/>
          <a:p>
            <a:fld id="{19602277-7600-A340-A87E-60B12EA0ECAF}" type="slidenum">
              <a:t>‹#›</a:t>
            </a:fld>
            <a:endParaRPr lang="en-US"/>
          </a:p>
        </p:txBody>
      </p:sp>
    </p:spTree>
    <p:extLst>
      <p:ext uri="{BB962C8B-B14F-4D97-AF65-F5344CB8AC3E}">
        <p14:creationId xmlns:p14="http://schemas.microsoft.com/office/powerpoint/2010/main" val="36453439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F2851-2A57-0D20-01F3-FF51C4006D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9631CA-7B25-5B0A-058E-90628CB569A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73BE86-5827-D83E-39D9-C2624C3ABEB8}"/>
              </a:ext>
            </a:extLst>
          </p:cNvPr>
          <p:cNvSpPr>
            <a:spLocks noGrp="1"/>
          </p:cNvSpPr>
          <p:nvPr>
            <p:ph type="dt" sz="half" idx="10"/>
          </p:nvPr>
        </p:nvSpPr>
        <p:spPr/>
        <p:txBody>
          <a:bodyPr/>
          <a:lstStyle/>
          <a:p>
            <a:fld id="{8C4CCBFF-C93B-BB46-B65B-9A59F78BB7B4}" type="datetimeFigureOut">
              <a:t>8/19/25</a:t>
            </a:fld>
            <a:endParaRPr lang="en-US"/>
          </a:p>
        </p:txBody>
      </p:sp>
      <p:sp>
        <p:nvSpPr>
          <p:cNvPr id="5" name="Footer Placeholder 4">
            <a:extLst>
              <a:ext uri="{FF2B5EF4-FFF2-40B4-BE49-F238E27FC236}">
                <a16:creationId xmlns:a16="http://schemas.microsoft.com/office/drawing/2014/main" id="{1969129F-2C66-AD75-27CC-8952CA0412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3B64FF-999C-2AA8-4665-3AB8307632E2}"/>
              </a:ext>
            </a:extLst>
          </p:cNvPr>
          <p:cNvSpPr>
            <a:spLocks noGrp="1"/>
          </p:cNvSpPr>
          <p:nvPr>
            <p:ph type="sldNum" sz="quarter" idx="12"/>
          </p:nvPr>
        </p:nvSpPr>
        <p:spPr/>
        <p:txBody>
          <a:bodyPr/>
          <a:lstStyle/>
          <a:p>
            <a:fld id="{19602277-7600-A340-A87E-60B12EA0ECAF}" type="slidenum">
              <a:t>‹#›</a:t>
            </a:fld>
            <a:endParaRPr lang="en-US"/>
          </a:p>
        </p:txBody>
      </p:sp>
    </p:spTree>
    <p:extLst>
      <p:ext uri="{BB962C8B-B14F-4D97-AF65-F5344CB8AC3E}">
        <p14:creationId xmlns:p14="http://schemas.microsoft.com/office/powerpoint/2010/main" val="5725446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31E43-4590-FA3C-8A19-50BE00C1819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879DDC4-7018-13C0-6CE7-ECB8412E9BB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31EFEC3-52AD-9142-1DDF-B63510E631E4}"/>
              </a:ext>
            </a:extLst>
          </p:cNvPr>
          <p:cNvSpPr>
            <a:spLocks noGrp="1"/>
          </p:cNvSpPr>
          <p:nvPr>
            <p:ph type="dt" sz="half" idx="10"/>
          </p:nvPr>
        </p:nvSpPr>
        <p:spPr/>
        <p:txBody>
          <a:bodyPr/>
          <a:lstStyle/>
          <a:p>
            <a:fld id="{8C4CCBFF-C93B-BB46-B65B-9A59F78BB7B4}" type="datetimeFigureOut">
              <a:t>8/19/25</a:t>
            </a:fld>
            <a:endParaRPr lang="en-US"/>
          </a:p>
        </p:txBody>
      </p:sp>
      <p:sp>
        <p:nvSpPr>
          <p:cNvPr id="5" name="Footer Placeholder 4">
            <a:extLst>
              <a:ext uri="{FF2B5EF4-FFF2-40B4-BE49-F238E27FC236}">
                <a16:creationId xmlns:a16="http://schemas.microsoft.com/office/drawing/2014/main" id="{F0CBF713-7CE9-F464-B34B-146643A0EA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1712FA-8B8D-016F-9C2B-5EA9B29CB1BF}"/>
              </a:ext>
            </a:extLst>
          </p:cNvPr>
          <p:cNvSpPr>
            <a:spLocks noGrp="1"/>
          </p:cNvSpPr>
          <p:nvPr>
            <p:ph type="sldNum" sz="quarter" idx="12"/>
          </p:nvPr>
        </p:nvSpPr>
        <p:spPr/>
        <p:txBody>
          <a:bodyPr/>
          <a:lstStyle/>
          <a:p>
            <a:fld id="{19602277-7600-A340-A87E-60B12EA0ECAF}" type="slidenum">
              <a:t>‹#›</a:t>
            </a:fld>
            <a:endParaRPr lang="en-US"/>
          </a:p>
        </p:txBody>
      </p:sp>
    </p:spTree>
    <p:extLst>
      <p:ext uri="{BB962C8B-B14F-4D97-AF65-F5344CB8AC3E}">
        <p14:creationId xmlns:p14="http://schemas.microsoft.com/office/powerpoint/2010/main" val="687764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D5D27-1F60-DA49-A39A-57D805307B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54B65A-E93B-7D21-619E-FC04EFCEE7C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A3B50B3-2345-DF79-99F4-906752B0307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9EA7FA-4FF0-AC4F-139E-D5293EFB8596}"/>
              </a:ext>
            </a:extLst>
          </p:cNvPr>
          <p:cNvSpPr>
            <a:spLocks noGrp="1"/>
          </p:cNvSpPr>
          <p:nvPr>
            <p:ph type="dt" sz="half" idx="10"/>
          </p:nvPr>
        </p:nvSpPr>
        <p:spPr/>
        <p:txBody>
          <a:bodyPr/>
          <a:lstStyle/>
          <a:p>
            <a:fld id="{8C4CCBFF-C93B-BB46-B65B-9A59F78BB7B4}" type="datetimeFigureOut">
              <a:t>8/19/25</a:t>
            </a:fld>
            <a:endParaRPr lang="en-US"/>
          </a:p>
        </p:txBody>
      </p:sp>
      <p:sp>
        <p:nvSpPr>
          <p:cNvPr id="6" name="Footer Placeholder 5">
            <a:extLst>
              <a:ext uri="{FF2B5EF4-FFF2-40B4-BE49-F238E27FC236}">
                <a16:creationId xmlns:a16="http://schemas.microsoft.com/office/drawing/2014/main" id="{5E775E2D-7396-0441-C144-FC840F0D53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DFF164-55D1-3EDF-C4B8-BFAF7104FF9A}"/>
              </a:ext>
            </a:extLst>
          </p:cNvPr>
          <p:cNvSpPr>
            <a:spLocks noGrp="1"/>
          </p:cNvSpPr>
          <p:nvPr>
            <p:ph type="sldNum" sz="quarter" idx="12"/>
          </p:nvPr>
        </p:nvSpPr>
        <p:spPr/>
        <p:txBody>
          <a:bodyPr/>
          <a:lstStyle/>
          <a:p>
            <a:fld id="{19602277-7600-A340-A87E-60B12EA0ECAF}" type="slidenum">
              <a:t>‹#›</a:t>
            </a:fld>
            <a:endParaRPr lang="en-US"/>
          </a:p>
        </p:txBody>
      </p:sp>
    </p:spTree>
    <p:extLst>
      <p:ext uri="{BB962C8B-B14F-4D97-AF65-F5344CB8AC3E}">
        <p14:creationId xmlns:p14="http://schemas.microsoft.com/office/powerpoint/2010/main" val="10878456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94837-9084-EBFF-9BF2-5698CC31C30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0F9A39-F35B-20E9-D43E-A2D5AF149D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CE51B3B-FD55-BFFF-36DA-9B735F83462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212D1F3-3EE5-4021-937C-D6367797AD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58F97F9-42EA-36F6-29B0-501C8391451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9C14489-7A24-5D53-D201-01364BCF7E2D}"/>
              </a:ext>
            </a:extLst>
          </p:cNvPr>
          <p:cNvSpPr>
            <a:spLocks noGrp="1"/>
          </p:cNvSpPr>
          <p:nvPr>
            <p:ph type="dt" sz="half" idx="10"/>
          </p:nvPr>
        </p:nvSpPr>
        <p:spPr/>
        <p:txBody>
          <a:bodyPr/>
          <a:lstStyle/>
          <a:p>
            <a:fld id="{8C4CCBFF-C93B-BB46-B65B-9A59F78BB7B4}" type="datetimeFigureOut">
              <a:t>8/19/25</a:t>
            </a:fld>
            <a:endParaRPr lang="en-US"/>
          </a:p>
        </p:txBody>
      </p:sp>
      <p:sp>
        <p:nvSpPr>
          <p:cNvPr id="8" name="Footer Placeholder 7">
            <a:extLst>
              <a:ext uri="{FF2B5EF4-FFF2-40B4-BE49-F238E27FC236}">
                <a16:creationId xmlns:a16="http://schemas.microsoft.com/office/drawing/2014/main" id="{FC8D37C3-7528-3987-9F07-70E632268C5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644AA95-780E-81FA-D2F8-6047A6BA48A5}"/>
              </a:ext>
            </a:extLst>
          </p:cNvPr>
          <p:cNvSpPr>
            <a:spLocks noGrp="1"/>
          </p:cNvSpPr>
          <p:nvPr>
            <p:ph type="sldNum" sz="quarter" idx="12"/>
          </p:nvPr>
        </p:nvSpPr>
        <p:spPr/>
        <p:txBody>
          <a:bodyPr/>
          <a:lstStyle/>
          <a:p>
            <a:fld id="{19602277-7600-A340-A87E-60B12EA0ECAF}" type="slidenum">
              <a:t>‹#›</a:t>
            </a:fld>
            <a:endParaRPr lang="en-US"/>
          </a:p>
        </p:txBody>
      </p:sp>
    </p:spTree>
    <p:extLst>
      <p:ext uri="{BB962C8B-B14F-4D97-AF65-F5344CB8AC3E}">
        <p14:creationId xmlns:p14="http://schemas.microsoft.com/office/powerpoint/2010/main" val="10762731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E1B6C-879A-01C2-3DAA-F0D498B6AD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6428A44-2B0D-24F8-DC1A-59E8A4168037}"/>
              </a:ext>
            </a:extLst>
          </p:cNvPr>
          <p:cNvSpPr>
            <a:spLocks noGrp="1"/>
          </p:cNvSpPr>
          <p:nvPr>
            <p:ph type="dt" sz="half" idx="10"/>
          </p:nvPr>
        </p:nvSpPr>
        <p:spPr/>
        <p:txBody>
          <a:bodyPr/>
          <a:lstStyle/>
          <a:p>
            <a:fld id="{8C4CCBFF-C93B-BB46-B65B-9A59F78BB7B4}" type="datetimeFigureOut">
              <a:t>8/19/25</a:t>
            </a:fld>
            <a:endParaRPr lang="en-US"/>
          </a:p>
        </p:txBody>
      </p:sp>
      <p:sp>
        <p:nvSpPr>
          <p:cNvPr id="4" name="Footer Placeholder 3">
            <a:extLst>
              <a:ext uri="{FF2B5EF4-FFF2-40B4-BE49-F238E27FC236}">
                <a16:creationId xmlns:a16="http://schemas.microsoft.com/office/drawing/2014/main" id="{E5324486-F1DA-CC95-A84F-B7925461727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86D6E82-B60E-ADB6-EA9A-7A4226A613F2}"/>
              </a:ext>
            </a:extLst>
          </p:cNvPr>
          <p:cNvSpPr>
            <a:spLocks noGrp="1"/>
          </p:cNvSpPr>
          <p:nvPr>
            <p:ph type="sldNum" sz="quarter" idx="12"/>
          </p:nvPr>
        </p:nvSpPr>
        <p:spPr/>
        <p:txBody>
          <a:bodyPr/>
          <a:lstStyle/>
          <a:p>
            <a:fld id="{19602277-7600-A340-A87E-60B12EA0ECAF}" type="slidenum">
              <a:t>‹#›</a:t>
            </a:fld>
            <a:endParaRPr lang="en-US"/>
          </a:p>
        </p:txBody>
      </p:sp>
    </p:spTree>
    <p:extLst>
      <p:ext uri="{BB962C8B-B14F-4D97-AF65-F5344CB8AC3E}">
        <p14:creationId xmlns:p14="http://schemas.microsoft.com/office/powerpoint/2010/main" val="3534835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154E15-2888-FF34-5079-A6EB33CC248E}"/>
              </a:ext>
            </a:extLst>
          </p:cNvPr>
          <p:cNvSpPr>
            <a:spLocks noGrp="1"/>
          </p:cNvSpPr>
          <p:nvPr>
            <p:ph type="dt" sz="half" idx="10"/>
          </p:nvPr>
        </p:nvSpPr>
        <p:spPr/>
        <p:txBody>
          <a:bodyPr/>
          <a:lstStyle/>
          <a:p>
            <a:fld id="{8C4CCBFF-C93B-BB46-B65B-9A59F78BB7B4}" type="datetimeFigureOut">
              <a:t>8/19/25</a:t>
            </a:fld>
            <a:endParaRPr lang="en-US"/>
          </a:p>
        </p:txBody>
      </p:sp>
      <p:sp>
        <p:nvSpPr>
          <p:cNvPr id="3" name="Footer Placeholder 2">
            <a:extLst>
              <a:ext uri="{FF2B5EF4-FFF2-40B4-BE49-F238E27FC236}">
                <a16:creationId xmlns:a16="http://schemas.microsoft.com/office/drawing/2014/main" id="{B6B77F29-3722-7F8E-89C7-23D71E2777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31D3543-2020-4827-9504-919F9E2AAB10}"/>
              </a:ext>
            </a:extLst>
          </p:cNvPr>
          <p:cNvSpPr>
            <a:spLocks noGrp="1"/>
          </p:cNvSpPr>
          <p:nvPr>
            <p:ph type="sldNum" sz="quarter" idx="12"/>
          </p:nvPr>
        </p:nvSpPr>
        <p:spPr/>
        <p:txBody>
          <a:bodyPr/>
          <a:lstStyle/>
          <a:p>
            <a:fld id="{19602277-7600-A340-A87E-60B12EA0ECAF}" type="slidenum">
              <a:t>‹#›</a:t>
            </a:fld>
            <a:endParaRPr lang="en-US"/>
          </a:p>
        </p:txBody>
      </p:sp>
    </p:spTree>
    <p:extLst>
      <p:ext uri="{BB962C8B-B14F-4D97-AF65-F5344CB8AC3E}">
        <p14:creationId xmlns:p14="http://schemas.microsoft.com/office/powerpoint/2010/main" val="32313970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77203-AF83-0054-D51E-563B35F3FE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2EDCADD-4B90-A9C1-2154-E319833B75E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156D957-AE8F-9686-E85A-FD1DE89E88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88F652-9F90-823B-DD0E-FFFA80680486}"/>
              </a:ext>
            </a:extLst>
          </p:cNvPr>
          <p:cNvSpPr>
            <a:spLocks noGrp="1"/>
          </p:cNvSpPr>
          <p:nvPr>
            <p:ph type="dt" sz="half" idx="10"/>
          </p:nvPr>
        </p:nvSpPr>
        <p:spPr/>
        <p:txBody>
          <a:bodyPr/>
          <a:lstStyle/>
          <a:p>
            <a:fld id="{8C4CCBFF-C93B-BB46-B65B-9A59F78BB7B4}" type="datetimeFigureOut">
              <a:t>8/19/25</a:t>
            </a:fld>
            <a:endParaRPr lang="en-US"/>
          </a:p>
        </p:txBody>
      </p:sp>
      <p:sp>
        <p:nvSpPr>
          <p:cNvPr id="6" name="Footer Placeholder 5">
            <a:extLst>
              <a:ext uri="{FF2B5EF4-FFF2-40B4-BE49-F238E27FC236}">
                <a16:creationId xmlns:a16="http://schemas.microsoft.com/office/drawing/2014/main" id="{97B2A147-95AB-9410-E5E2-B1D82E40E6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D57A5B-F35A-8216-0397-934F590B1128}"/>
              </a:ext>
            </a:extLst>
          </p:cNvPr>
          <p:cNvSpPr>
            <a:spLocks noGrp="1"/>
          </p:cNvSpPr>
          <p:nvPr>
            <p:ph type="sldNum" sz="quarter" idx="12"/>
          </p:nvPr>
        </p:nvSpPr>
        <p:spPr/>
        <p:txBody>
          <a:bodyPr/>
          <a:lstStyle/>
          <a:p>
            <a:fld id="{19602277-7600-A340-A87E-60B12EA0ECAF}" type="slidenum">
              <a:t>‹#›</a:t>
            </a:fld>
            <a:endParaRPr lang="en-US"/>
          </a:p>
        </p:txBody>
      </p:sp>
    </p:spTree>
    <p:extLst>
      <p:ext uri="{BB962C8B-B14F-4D97-AF65-F5344CB8AC3E}">
        <p14:creationId xmlns:p14="http://schemas.microsoft.com/office/powerpoint/2010/main" val="32847380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FDCEE-07C4-12BC-462B-9C8F5E6A69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A815942-EFB4-4441-6A6E-AC1D06CE03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CC628BE-DED8-F53F-2254-9562F25727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5B7658-989D-D355-B353-5C6BE7C40872}"/>
              </a:ext>
            </a:extLst>
          </p:cNvPr>
          <p:cNvSpPr>
            <a:spLocks noGrp="1"/>
          </p:cNvSpPr>
          <p:nvPr>
            <p:ph type="dt" sz="half" idx="10"/>
          </p:nvPr>
        </p:nvSpPr>
        <p:spPr/>
        <p:txBody>
          <a:bodyPr/>
          <a:lstStyle/>
          <a:p>
            <a:fld id="{8C4CCBFF-C93B-BB46-B65B-9A59F78BB7B4}" type="datetimeFigureOut">
              <a:t>8/19/25</a:t>
            </a:fld>
            <a:endParaRPr lang="en-US"/>
          </a:p>
        </p:txBody>
      </p:sp>
      <p:sp>
        <p:nvSpPr>
          <p:cNvPr id="6" name="Footer Placeholder 5">
            <a:extLst>
              <a:ext uri="{FF2B5EF4-FFF2-40B4-BE49-F238E27FC236}">
                <a16:creationId xmlns:a16="http://schemas.microsoft.com/office/drawing/2014/main" id="{66F0B7D0-E5EF-534D-C1F9-0C9CD7A81B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777B00-1731-C7F9-D65A-6386B6392AA7}"/>
              </a:ext>
            </a:extLst>
          </p:cNvPr>
          <p:cNvSpPr>
            <a:spLocks noGrp="1"/>
          </p:cNvSpPr>
          <p:nvPr>
            <p:ph type="sldNum" sz="quarter" idx="12"/>
          </p:nvPr>
        </p:nvSpPr>
        <p:spPr/>
        <p:txBody>
          <a:bodyPr/>
          <a:lstStyle/>
          <a:p>
            <a:fld id="{19602277-7600-A340-A87E-60B12EA0ECAF}" type="slidenum">
              <a:t>‹#›</a:t>
            </a:fld>
            <a:endParaRPr lang="en-US"/>
          </a:p>
        </p:txBody>
      </p:sp>
    </p:spTree>
    <p:extLst>
      <p:ext uri="{BB962C8B-B14F-4D97-AF65-F5344CB8AC3E}">
        <p14:creationId xmlns:p14="http://schemas.microsoft.com/office/powerpoint/2010/main" val="28660322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5C5CFA-98D9-1C8B-E181-FE5A9AFEC5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73D3E5F-0310-DCF8-8423-A27EF7E40C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C88169-9DD2-9198-3D22-3470D7C2A7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C4CCBFF-C93B-BB46-B65B-9A59F78BB7B4}" type="datetimeFigureOut">
              <a:t>8/19/25</a:t>
            </a:fld>
            <a:endParaRPr lang="en-US"/>
          </a:p>
        </p:txBody>
      </p:sp>
      <p:sp>
        <p:nvSpPr>
          <p:cNvPr id="5" name="Footer Placeholder 4">
            <a:extLst>
              <a:ext uri="{FF2B5EF4-FFF2-40B4-BE49-F238E27FC236}">
                <a16:creationId xmlns:a16="http://schemas.microsoft.com/office/drawing/2014/main" id="{34360CE6-3901-0333-D4ED-2F55F30426F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6C8DECB-5890-8149-AEE6-BDD1858DD6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9602277-7600-A340-A87E-60B12EA0ECAF}" type="slidenum">
              <a:t>‹#›</a:t>
            </a:fld>
            <a:endParaRPr lang="en-US"/>
          </a:p>
        </p:txBody>
      </p:sp>
    </p:spTree>
    <p:extLst>
      <p:ext uri="{BB962C8B-B14F-4D97-AF65-F5344CB8AC3E}">
        <p14:creationId xmlns:p14="http://schemas.microsoft.com/office/powerpoint/2010/main" val="22533788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2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8.png"/></Relationships>
</file>

<file path=ppt/slides/_rels/slide13.xml.rels><?xml version="1.0" encoding="UTF-8" standalone="yes"?>
<Relationships xmlns="http://schemas.openxmlformats.org/package/2006/relationships"><Relationship Id="rId8" Type="http://schemas.openxmlformats.org/officeDocument/2006/relationships/image" Target="../media/image35.tif"/><Relationship Id="rId3" Type="http://schemas.openxmlformats.org/officeDocument/2006/relationships/image" Target="../media/image30.png"/><Relationship Id="rId7" Type="http://schemas.openxmlformats.org/officeDocument/2006/relationships/image" Target="../media/image34.tif"/><Relationship Id="rId12"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3.tif"/><Relationship Id="rId11" Type="http://schemas.openxmlformats.org/officeDocument/2006/relationships/image" Target="../media/image38.png"/><Relationship Id="rId5" Type="http://schemas.openxmlformats.org/officeDocument/2006/relationships/image" Target="../media/image32.tiff"/><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47.jpg"/><Relationship Id="rId13" Type="http://schemas.openxmlformats.org/officeDocument/2006/relationships/image" Target="../media/image52.jp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5.png"/><Relationship Id="rId11" Type="http://schemas.openxmlformats.org/officeDocument/2006/relationships/image" Target="../media/image50.gif"/><Relationship Id="rId5" Type="http://schemas.openxmlformats.org/officeDocument/2006/relationships/image" Target="../media/image44.png"/><Relationship Id="rId15" Type="http://schemas.openxmlformats.org/officeDocument/2006/relationships/image" Target="../media/image54.png"/><Relationship Id="rId10" Type="http://schemas.openxmlformats.org/officeDocument/2006/relationships/image" Target="../media/image49.jp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3.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7.tiff"/><Relationship Id="rId4" Type="http://schemas.openxmlformats.org/officeDocument/2006/relationships/image" Target="../media/image6.tiff"/></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emf"/><Relationship Id="rId1"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emf"/><Relationship Id="rId1" Type="http://schemas.openxmlformats.org/officeDocument/2006/relationships/slideLayout" Target="../slideLayouts/slideLayout1.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map of the united states&#10;&#10;Description automatically generated">
            <a:extLst>
              <a:ext uri="{FF2B5EF4-FFF2-40B4-BE49-F238E27FC236}">
                <a16:creationId xmlns:a16="http://schemas.microsoft.com/office/drawing/2014/main" id="{44003163-E844-C246-8276-883B879AB9C4}"/>
              </a:ext>
            </a:extLst>
          </p:cNvPr>
          <p:cNvPicPr>
            <a:picLocks noChangeAspect="1"/>
          </p:cNvPicPr>
          <p:nvPr/>
        </p:nvPicPr>
        <p:blipFill>
          <a:blip r:embed="rId2"/>
          <a:stretch>
            <a:fillRect/>
          </a:stretch>
        </p:blipFill>
        <p:spPr>
          <a:xfrm>
            <a:off x="-14514" y="0"/>
            <a:ext cx="1828800" cy="6858000"/>
          </a:xfrm>
          <a:prstGeom prst="rect">
            <a:avLst/>
          </a:prstGeom>
        </p:spPr>
      </p:pic>
      <p:sp>
        <p:nvSpPr>
          <p:cNvPr id="5" name="Title 4">
            <a:extLst>
              <a:ext uri="{FF2B5EF4-FFF2-40B4-BE49-F238E27FC236}">
                <a16:creationId xmlns:a16="http://schemas.microsoft.com/office/drawing/2014/main" id="{C160E822-55BA-1ABF-E5C2-05718FD2614D}"/>
              </a:ext>
            </a:extLst>
          </p:cNvPr>
          <p:cNvSpPr>
            <a:spLocks noGrp="1"/>
          </p:cNvSpPr>
          <p:nvPr>
            <p:ph type="ctrTitle"/>
          </p:nvPr>
        </p:nvSpPr>
        <p:spPr>
          <a:xfrm>
            <a:off x="1814287" y="1088571"/>
            <a:ext cx="10377714" cy="4885509"/>
          </a:xfrm>
        </p:spPr>
        <p:txBody>
          <a:bodyPr>
            <a:normAutofit fontScale="90000"/>
          </a:bodyPr>
          <a:lstStyle/>
          <a:p>
            <a:r>
              <a:rPr lang="en-US" sz="4800" dirty="0"/>
              <a:t>Environmental Science Applications at SEES Beamlines</a:t>
            </a:r>
            <a:br>
              <a:rPr lang="en-US" sz="4800" dirty="0"/>
            </a:br>
            <a:br>
              <a:rPr lang="en-US" dirty="0"/>
            </a:br>
            <a:r>
              <a:rPr lang="en-US" sz="4000" dirty="0"/>
              <a:t>Joanne Stubbs</a:t>
            </a:r>
            <a:br>
              <a:rPr lang="en-US" dirty="0"/>
            </a:br>
            <a:r>
              <a:rPr lang="en-US" sz="1800" dirty="0"/>
              <a:t>GSECARS, The University of Chicago</a:t>
            </a:r>
            <a:br>
              <a:rPr lang="en-US" sz="2400" dirty="0"/>
            </a:br>
            <a:br>
              <a:rPr lang="en-US" sz="2400" dirty="0"/>
            </a:br>
            <a:r>
              <a:rPr lang="en-US" sz="2700" dirty="0"/>
              <a:t>Contributions from:</a:t>
            </a:r>
            <a:br>
              <a:rPr lang="en-US" sz="2700" dirty="0"/>
            </a:br>
            <a:r>
              <a:rPr lang="en-US" sz="2700" dirty="0"/>
              <a:t> R. Colina-Ruiz, P.J. Eng, A. Lanzirotti, M. Newville (UChicago); </a:t>
            </a:r>
            <a:br>
              <a:rPr lang="en-US" sz="2700" dirty="0"/>
            </a:br>
            <a:r>
              <a:rPr lang="en-US" sz="2700" dirty="0"/>
              <a:t>R. Tappero (NSLS-II); B. Toner, K. Kang, E. R. Meraz (U. Minnesota); </a:t>
            </a:r>
            <a:r>
              <a:rPr lang="en-US" sz="2400" dirty="0"/>
              <a:t>S. Webb (SSRL)</a:t>
            </a:r>
            <a:br>
              <a:rPr lang="en-US" sz="2400" dirty="0"/>
            </a:br>
            <a:br>
              <a:rPr lang="en-US" sz="2400" dirty="0"/>
            </a:br>
            <a:endParaRPr lang="en-US" sz="2400" dirty="0"/>
          </a:p>
        </p:txBody>
      </p:sp>
    </p:spTree>
    <p:extLst>
      <p:ext uri="{BB962C8B-B14F-4D97-AF65-F5344CB8AC3E}">
        <p14:creationId xmlns:p14="http://schemas.microsoft.com/office/powerpoint/2010/main" val="1357234194"/>
      </p:ext>
    </p:extLst>
  </p:cSld>
  <p:clrMapOvr>
    <a:masterClrMapping/>
  </p:clrMapOvr>
  <mc:AlternateContent xmlns:mc="http://schemas.openxmlformats.org/markup-compatibility/2006" xmlns:p14="http://schemas.microsoft.com/office/powerpoint/2010/main">
    <mc:Choice Requires="p14">
      <p:transition spd="slow" p14:dur="2000" advTm="38076"/>
    </mc:Choice>
    <mc:Fallback xmlns="">
      <p:transition spd="slow" advTm="38076"/>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0DF934-C8F9-2030-5EF8-672FFA2D33AF}"/>
            </a:ext>
          </a:extLst>
        </p:cNvPr>
        <p:cNvGrpSpPr/>
        <p:nvPr/>
      </p:nvGrpSpPr>
      <p:grpSpPr>
        <a:xfrm>
          <a:off x="0" y="0"/>
          <a:ext cx="0" cy="0"/>
          <a:chOff x="0" y="0"/>
          <a:chExt cx="0" cy="0"/>
        </a:xfrm>
      </p:grpSpPr>
      <p:pic>
        <p:nvPicPr>
          <p:cNvPr id="19" name="Picture 18" descr="A map of the united states&#10;&#10;Description automatically generated">
            <a:extLst>
              <a:ext uri="{FF2B5EF4-FFF2-40B4-BE49-F238E27FC236}">
                <a16:creationId xmlns:a16="http://schemas.microsoft.com/office/drawing/2014/main" id="{8947864E-5A1A-BA95-5851-11A904203B82}"/>
              </a:ext>
            </a:extLst>
          </p:cNvPr>
          <p:cNvPicPr>
            <a:picLocks noChangeAspect="1"/>
          </p:cNvPicPr>
          <p:nvPr/>
        </p:nvPicPr>
        <p:blipFill>
          <a:blip r:embed="rId2"/>
          <a:stretch>
            <a:fillRect/>
          </a:stretch>
        </p:blipFill>
        <p:spPr>
          <a:xfrm>
            <a:off x="-14514" y="0"/>
            <a:ext cx="1828800" cy="6858000"/>
          </a:xfrm>
          <a:prstGeom prst="rect">
            <a:avLst/>
          </a:prstGeom>
        </p:spPr>
      </p:pic>
      <p:sp>
        <p:nvSpPr>
          <p:cNvPr id="5" name="Title 4">
            <a:extLst>
              <a:ext uri="{FF2B5EF4-FFF2-40B4-BE49-F238E27FC236}">
                <a16:creationId xmlns:a16="http://schemas.microsoft.com/office/drawing/2014/main" id="{3954E447-3180-86DE-5854-96B5FA91A625}"/>
              </a:ext>
            </a:extLst>
          </p:cNvPr>
          <p:cNvSpPr txBox="1">
            <a:spLocks/>
          </p:cNvSpPr>
          <p:nvPr/>
        </p:nvSpPr>
        <p:spPr>
          <a:xfrm>
            <a:off x="1814285" y="21277"/>
            <a:ext cx="10377715" cy="60737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dirty="0"/>
              <a:t>Microprobe Highlight: Anaerobic microsite characterization in aerobic aquifers </a:t>
            </a:r>
          </a:p>
        </p:txBody>
      </p:sp>
      <p:sp>
        <p:nvSpPr>
          <p:cNvPr id="9" name="Content Placeholder 2">
            <a:extLst>
              <a:ext uri="{FF2B5EF4-FFF2-40B4-BE49-F238E27FC236}">
                <a16:creationId xmlns:a16="http://schemas.microsoft.com/office/drawing/2014/main" id="{F333BA4C-CA1E-69DE-367B-848DC969EF12}"/>
              </a:ext>
            </a:extLst>
          </p:cNvPr>
          <p:cNvSpPr txBox="1">
            <a:spLocks/>
          </p:cNvSpPr>
          <p:nvPr/>
        </p:nvSpPr>
        <p:spPr>
          <a:xfrm>
            <a:off x="2002015" y="1677356"/>
            <a:ext cx="3904515" cy="5180644"/>
          </a:xfrm>
          <a:prstGeom prst="rect">
            <a:avLst/>
          </a:prstGeom>
          <a:noFill/>
        </p:spPr>
        <p:txBody>
          <a:bodyPr wrap="square">
            <a:spAutoFit/>
          </a:bodyPr>
          <a:lstStyle>
            <a:defPPr>
              <a:defRPr lang="en-US"/>
            </a:defPPr>
            <a:lvl1pPr marL="306000" indent="-306000">
              <a:spcBef>
                <a:spcPct val="20000"/>
              </a:spcBef>
              <a:spcAft>
                <a:spcPts val="600"/>
              </a:spcAft>
              <a:buClr>
                <a:schemeClr val="accent1">
                  <a:lumMod val="60000"/>
                  <a:lumOff val="40000"/>
                </a:schemeClr>
              </a:buClr>
              <a:buSzPct val="92000"/>
              <a:buFont typeface="Wingdings 2" panose="05020102010507070707" pitchFamily="18" charset="2"/>
              <a:buChar char=""/>
              <a:defRPr sz="1400">
                <a:solidFill>
                  <a:schemeClr val="tx2"/>
                </a:solidFill>
                <a:cs typeface="Arial" panose="020B0604020202020204" pitchFamily="34" charset="0"/>
              </a:defRPr>
            </a:lvl1pPr>
            <a:lvl2pPr marL="763200" lvl="1" indent="-306000">
              <a:buClr>
                <a:schemeClr val="accent1">
                  <a:lumMod val="60000"/>
                  <a:lumOff val="40000"/>
                </a:schemeClr>
              </a:buClr>
              <a:buSzPct val="92000"/>
              <a:buFont typeface="Wingdings 2" panose="05020102010507070707" pitchFamily="18" charset="2"/>
              <a:buChar char=""/>
              <a:defRPr sz="1400">
                <a:solidFill>
                  <a:schemeClr val="tx2"/>
                </a:solidFill>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Redox reactions underlie several biogeochemical processes and are typically spatiotemporally heterogeneous in soils and sediments. However, redox heterogeneity has yet to be incorporated into mainstream conceptualizations and modeling of soil biogeochemistry.</a:t>
            </a:r>
          </a:p>
          <a:p>
            <a:r>
              <a:rPr lang="en-US" dirty="0"/>
              <a:t>Examine Fe oxidation state transformations to model organic carbon rich microsites (reducing zones) in aerobic synthetic aquifer sand columns.</a:t>
            </a:r>
          </a:p>
          <a:p>
            <a:r>
              <a:rPr lang="en-US" dirty="0"/>
              <a:t>Shows reduction of Fe in microsite and scavenging by sulfide</a:t>
            </a:r>
          </a:p>
          <a:p>
            <a:pPr lvl="1"/>
            <a:r>
              <a:rPr lang="en-US" dirty="0"/>
              <a:t>Accumulation of Fe(II) clays in transition zones and depletion of Fe(III) at trailing edge of aquifer flow</a:t>
            </a:r>
          </a:p>
          <a:p>
            <a:r>
              <a:rPr lang="en-US" dirty="0"/>
              <a:t>Shows suitability of XRF imaging to investigate local dynamic systems where microsite anaerobic zone can dominate chemical transformations</a:t>
            </a:r>
          </a:p>
        </p:txBody>
      </p:sp>
      <p:pic>
        <p:nvPicPr>
          <p:cNvPr id="10" name="Picture 9">
            <a:extLst>
              <a:ext uri="{FF2B5EF4-FFF2-40B4-BE49-F238E27FC236}">
                <a16:creationId xmlns:a16="http://schemas.microsoft.com/office/drawing/2014/main" id="{54D8CFCA-0719-12A3-2C6B-3AA1EBEC1931}"/>
              </a:ext>
            </a:extLst>
          </p:cNvPr>
          <p:cNvPicPr>
            <a:picLocks noChangeAspect="1"/>
          </p:cNvPicPr>
          <p:nvPr/>
        </p:nvPicPr>
        <p:blipFill>
          <a:blip r:embed="rId3"/>
          <a:stretch>
            <a:fillRect/>
          </a:stretch>
        </p:blipFill>
        <p:spPr>
          <a:xfrm>
            <a:off x="6094259" y="1654742"/>
            <a:ext cx="5383236" cy="4421185"/>
          </a:xfrm>
          <a:prstGeom prst="rect">
            <a:avLst/>
          </a:prstGeom>
        </p:spPr>
      </p:pic>
      <p:sp>
        <p:nvSpPr>
          <p:cNvPr id="12" name="TextBox 11">
            <a:extLst>
              <a:ext uri="{FF2B5EF4-FFF2-40B4-BE49-F238E27FC236}">
                <a16:creationId xmlns:a16="http://schemas.microsoft.com/office/drawing/2014/main" id="{48E1E97D-F93B-EE9A-D72F-CF5DEA5022E1}"/>
              </a:ext>
            </a:extLst>
          </p:cNvPr>
          <p:cNvSpPr txBox="1"/>
          <p:nvPr/>
        </p:nvSpPr>
        <p:spPr>
          <a:xfrm>
            <a:off x="10628243" y="6429535"/>
            <a:ext cx="1326004" cy="369332"/>
          </a:xfrm>
          <a:prstGeom prst="rect">
            <a:avLst/>
          </a:prstGeom>
          <a:noFill/>
        </p:spPr>
        <p:txBody>
          <a:bodyPr wrap="none" rtlCol="0">
            <a:spAutoFit/>
          </a:bodyPr>
          <a:lstStyle/>
          <a:p>
            <a:r>
              <a:rPr lang="en-US" dirty="0"/>
              <a:t>SSRL BL7-2</a:t>
            </a:r>
          </a:p>
        </p:txBody>
      </p:sp>
      <p:sp>
        <p:nvSpPr>
          <p:cNvPr id="13" name="TextBox 12">
            <a:extLst>
              <a:ext uri="{FF2B5EF4-FFF2-40B4-BE49-F238E27FC236}">
                <a16:creationId xmlns:a16="http://schemas.microsoft.com/office/drawing/2014/main" id="{BB889EAF-87BC-86AD-3BC5-896B6CD758CC}"/>
              </a:ext>
            </a:extLst>
          </p:cNvPr>
          <p:cNvSpPr txBox="1"/>
          <p:nvPr/>
        </p:nvSpPr>
        <p:spPr>
          <a:xfrm>
            <a:off x="2036479" y="1180042"/>
            <a:ext cx="5378936" cy="276999"/>
          </a:xfrm>
          <a:prstGeom prst="rect">
            <a:avLst/>
          </a:prstGeom>
          <a:noFill/>
        </p:spPr>
        <p:txBody>
          <a:bodyPr wrap="square" rtlCol="0">
            <a:spAutoFit/>
          </a:bodyPr>
          <a:lstStyle/>
          <a:p>
            <a:r>
              <a:rPr lang="en-US" sz="1200" dirty="0"/>
              <a:t>Noel et al., 2024, </a:t>
            </a:r>
            <a:r>
              <a:rPr lang="en-US" sz="1200" i="1" dirty="0"/>
              <a:t>Frontiers in Environmental Chemistry </a:t>
            </a:r>
          </a:p>
        </p:txBody>
      </p:sp>
      <p:sp>
        <p:nvSpPr>
          <p:cNvPr id="14" name="TextBox 13">
            <a:extLst>
              <a:ext uri="{FF2B5EF4-FFF2-40B4-BE49-F238E27FC236}">
                <a16:creationId xmlns:a16="http://schemas.microsoft.com/office/drawing/2014/main" id="{6CA0C1BB-499C-D380-7DB4-987B9543DC8F}"/>
              </a:ext>
            </a:extLst>
          </p:cNvPr>
          <p:cNvSpPr txBox="1"/>
          <p:nvPr/>
        </p:nvSpPr>
        <p:spPr>
          <a:xfrm>
            <a:off x="2019706" y="932465"/>
            <a:ext cx="10791418" cy="338554"/>
          </a:xfrm>
          <a:prstGeom prst="rect">
            <a:avLst/>
          </a:prstGeom>
          <a:noFill/>
        </p:spPr>
        <p:txBody>
          <a:bodyPr wrap="square">
            <a:spAutoFit/>
          </a:bodyPr>
          <a:lstStyle/>
          <a:p>
            <a:r>
              <a:rPr lang="en-US" sz="1600" i="1" dirty="0"/>
              <a:t>X-ray chemical imaging for assessing redox microsites within soils and sediments</a:t>
            </a:r>
            <a:endParaRPr lang="en-US" sz="1600" dirty="0"/>
          </a:p>
        </p:txBody>
      </p:sp>
    </p:spTree>
    <p:extLst>
      <p:ext uri="{BB962C8B-B14F-4D97-AF65-F5344CB8AC3E}">
        <p14:creationId xmlns:p14="http://schemas.microsoft.com/office/powerpoint/2010/main" val="3939030462"/>
      </p:ext>
    </p:extLst>
  </p:cSld>
  <p:clrMapOvr>
    <a:masterClrMapping/>
  </p:clrMapOvr>
  <mc:AlternateContent xmlns:mc="http://schemas.openxmlformats.org/markup-compatibility/2006" xmlns:p14="http://schemas.microsoft.com/office/powerpoint/2010/main">
    <mc:Choice Requires="p14">
      <p:transition spd="slow" p14:dur="2000" advTm="187414"/>
    </mc:Choice>
    <mc:Fallback xmlns="">
      <p:transition spd="slow" advTm="187414"/>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C4C0FC-B91F-F52C-5D0A-569437B5ED9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210D0EE-AAEC-FF7D-981A-C69DEEB3EB5A}"/>
              </a:ext>
            </a:extLst>
          </p:cNvPr>
          <p:cNvPicPr>
            <a:picLocks noChangeAspect="1"/>
          </p:cNvPicPr>
          <p:nvPr/>
        </p:nvPicPr>
        <p:blipFill>
          <a:blip r:embed="rId2"/>
          <a:stretch>
            <a:fillRect/>
          </a:stretch>
        </p:blipFill>
        <p:spPr>
          <a:xfrm>
            <a:off x="4580665" y="3907942"/>
            <a:ext cx="2567896" cy="2596293"/>
          </a:xfrm>
          <a:prstGeom prst="rect">
            <a:avLst/>
          </a:prstGeom>
        </p:spPr>
      </p:pic>
      <p:pic>
        <p:nvPicPr>
          <p:cNvPr id="19" name="Picture 18" descr="A map of the united states&#10;&#10;Description automatically generated">
            <a:extLst>
              <a:ext uri="{FF2B5EF4-FFF2-40B4-BE49-F238E27FC236}">
                <a16:creationId xmlns:a16="http://schemas.microsoft.com/office/drawing/2014/main" id="{724B2E7C-90F6-EE6C-7C57-5A413EEA443A}"/>
              </a:ext>
            </a:extLst>
          </p:cNvPr>
          <p:cNvPicPr>
            <a:picLocks noChangeAspect="1"/>
          </p:cNvPicPr>
          <p:nvPr/>
        </p:nvPicPr>
        <p:blipFill>
          <a:blip r:embed="rId3"/>
          <a:stretch>
            <a:fillRect/>
          </a:stretch>
        </p:blipFill>
        <p:spPr>
          <a:xfrm>
            <a:off x="-14514" y="0"/>
            <a:ext cx="1828800" cy="6858000"/>
          </a:xfrm>
          <a:prstGeom prst="rect">
            <a:avLst/>
          </a:prstGeom>
        </p:spPr>
      </p:pic>
      <p:sp>
        <p:nvSpPr>
          <p:cNvPr id="5" name="Title 4">
            <a:extLst>
              <a:ext uri="{FF2B5EF4-FFF2-40B4-BE49-F238E27FC236}">
                <a16:creationId xmlns:a16="http://schemas.microsoft.com/office/drawing/2014/main" id="{867EBBF2-1096-62D4-3037-56F1DD299AB4}"/>
              </a:ext>
            </a:extLst>
          </p:cNvPr>
          <p:cNvSpPr txBox="1">
            <a:spLocks/>
          </p:cNvSpPr>
          <p:nvPr/>
        </p:nvSpPr>
        <p:spPr>
          <a:xfrm>
            <a:off x="1814285" y="21277"/>
            <a:ext cx="10377715" cy="60737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dirty="0"/>
              <a:t>Microprobe Highlight: Cycling of Zinc in the Southern Ocean</a:t>
            </a:r>
          </a:p>
        </p:txBody>
      </p:sp>
      <p:sp>
        <p:nvSpPr>
          <p:cNvPr id="9" name="Content Placeholder 2">
            <a:extLst>
              <a:ext uri="{FF2B5EF4-FFF2-40B4-BE49-F238E27FC236}">
                <a16:creationId xmlns:a16="http://schemas.microsoft.com/office/drawing/2014/main" id="{127BD558-A6B9-D517-C799-065E7699EA8C}"/>
              </a:ext>
            </a:extLst>
          </p:cNvPr>
          <p:cNvSpPr txBox="1">
            <a:spLocks/>
          </p:cNvSpPr>
          <p:nvPr/>
        </p:nvSpPr>
        <p:spPr>
          <a:xfrm>
            <a:off x="2002885" y="1478993"/>
            <a:ext cx="5155561" cy="2366802"/>
          </a:xfrm>
          <a:prstGeom prst="rect">
            <a:avLst/>
          </a:prstGeom>
          <a:noFill/>
        </p:spPr>
        <p:txBody>
          <a:bodyPr wrap="square">
            <a:spAutoFit/>
          </a:bodyPr>
          <a:lstStyle>
            <a:defPPr>
              <a:defRPr lang="en-US"/>
            </a:defPPr>
            <a:lvl1pPr marL="306000" indent="-306000">
              <a:spcBef>
                <a:spcPct val="20000"/>
              </a:spcBef>
              <a:spcAft>
                <a:spcPts val="600"/>
              </a:spcAft>
              <a:buClr>
                <a:schemeClr val="accent1">
                  <a:lumMod val="60000"/>
                  <a:lumOff val="40000"/>
                </a:schemeClr>
              </a:buClr>
              <a:buSzPct val="92000"/>
              <a:buFont typeface="Wingdings 2" panose="05020102010507070707" pitchFamily="18" charset="2"/>
              <a:buChar char=""/>
              <a:defRPr sz="1400">
                <a:solidFill>
                  <a:schemeClr val="tx2"/>
                </a:solidFill>
                <a:cs typeface="Arial" panose="020B0604020202020204" pitchFamily="34" charset="0"/>
              </a:defRPr>
            </a:lvl1pPr>
            <a:lvl2pPr marL="763200" lvl="1" indent="-306000">
              <a:buClr>
                <a:schemeClr val="accent1">
                  <a:lumMod val="60000"/>
                  <a:lumOff val="40000"/>
                </a:schemeClr>
              </a:buClr>
              <a:buSzPct val="92000"/>
              <a:buFont typeface="Wingdings 2" panose="05020102010507070707" pitchFamily="18" charset="2"/>
              <a:buChar char=""/>
              <a:defRPr sz="1400">
                <a:solidFill>
                  <a:schemeClr val="tx2"/>
                </a:solidFill>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solidFill>
                  <a:srgbClr val="333333"/>
                </a:solidFill>
                <a:cs typeface="Calibri" panose="020F0502020204030204" pitchFamily="34" charset="0"/>
              </a:rPr>
              <a:t>Zinc is vital to marine organisms. Phytoplankton use a substantial amount of dissolved Zn in the oceans,  and Zn bound to particulate organic matter in them replenishes dissolved Zn in the ocean through remineralization</a:t>
            </a:r>
          </a:p>
          <a:p>
            <a:r>
              <a:rPr lang="en-US" dirty="0">
                <a:solidFill>
                  <a:srgbClr val="333333"/>
                </a:solidFill>
                <a:cs typeface="Calibri" panose="020F0502020204030204" pitchFamily="34" charset="0"/>
              </a:rPr>
              <a:t>Using XRF Mapping and Zn K-edge High-energy resolution Fluorescence-detected XANES, Duan et al found that Zn speciation changed from phosphoryl-bound Zn in cells to recalcitrant inorganic pools that include biogenic silica, clays, and iron, manganese, and aluminum oxides in the Southern Ocean water column. </a:t>
            </a:r>
            <a:endParaRPr lang="en-US" dirty="0"/>
          </a:p>
        </p:txBody>
      </p:sp>
      <p:sp>
        <p:nvSpPr>
          <p:cNvPr id="12" name="TextBox 11">
            <a:extLst>
              <a:ext uri="{FF2B5EF4-FFF2-40B4-BE49-F238E27FC236}">
                <a16:creationId xmlns:a16="http://schemas.microsoft.com/office/drawing/2014/main" id="{39923FE2-DDE0-24A3-FEFB-723735D33DF1}"/>
              </a:ext>
            </a:extLst>
          </p:cNvPr>
          <p:cNvSpPr txBox="1"/>
          <p:nvPr/>
        </p:nvSpPr>
        <p:spPr>
          <a:xfrm>
            <a:off x="9190060" y="6467391"/>
            <a:ext cx="2837636" cy="369332"/>
          </a:xfrm>
          <a:prstGeom prst="rect">
            <a:avLst/>
          </a:prstGeom>
          <a:noFill/>
        </p:spPr>
        <p:txBody>
          <a:bodyPr wrap="none" rtlCol="0">
            <a:spAutoFit/>
          </a:bodyPr>
          <a:lstStyle/>
          <a:p>
            <a:r>
              <a:rPr lang="en-US" dirty="0"/>
              <a:t>NSLS-II XFM &amp; APS 13-ID-E</a:t>
            </a:r>
          </a:p>
        </p:txBody>
      </p:sp>
      <p:sp>
        <p:nvSpPr>
          <p:cNvPr id="13" name="TextBox 12">
            <a:extLst>
              <a:ext uri="{FF2B5EF4-FFF2-40B4-BE49-F238E27FC236}">
                <a16:creationId xmlns:a16="http://schemas.microsoft.com/office/drawing/2014/main" id="{F2027806-4D9C-7982-04EA-608E95C9A8A3}"/>
              </a:ext>
            </a:extLst>
          </p:cNvPr>
          <p:cNvSpPr txBox="1"/>
          <p:nvPr/>
        </p:nvSpPr>
        <p:spPr>
          <a:xfrm>
            <a:off x="2036479" y="1180042"/>
            <a:ext cx="5378936" cy="276999"/>
          </a:xfrm>
          <a:prstGeom prst="rect">
            <a:avLst/>
          </a:prstGeom>
          <a:noFill/>
        </p:spPr>
        <p:txBody>
          <a:bodyPr wrap="square" rtlCol="0">
            <a:spAutoFit/>
          </a:bodyPr>
          <a:lstStyle/>
          <a:p>
            <a:r>
              <a:rPr lang="en-US" sz="1200" dirty="0"/>
              <a:t>Duan et al., 2024, </a:t>
            </a:r>
            <a:r>
              <a:rPr lang="en-US" sz="1200" i="1" dirty="0"/>
              <a:t>Science</a:t>
            </a:r>
          </a:p>
        </p:txBody>
      </p:sp>
      <p:sp>
        <p:nvSpPr>
          <p:cNvPr id="14" name="TextBox 13">
            <a:extLst>
              <a:ext uri="{FF2B5EF4-FFF2-40B4-BE49-F238E27FC236}">
                <a16:creationId xmlns:a16="http://schemas.microsoft.com/office/drawing/2014/main" id="{1BAC9249-BF68-3D0E-5A01-0FC214CDDD19}"/>
              </a:ext>
            </a:extLst>
          </p:cNvPr>
          <p:cNvSpPr txBox="1"/>
          <p:nvPr/>
        </p:nvSpPr>
        <p:spPr>
          <a:xfrm>
            <a:off x="2019706" y="932465"/>
            <a:ext cx="9649780" cy="338554"/>
          </a:xfrm>
          <a:prstGeom prst="rect">
            <a:avLst/>
          </a:prstGeom>
          <a:noFill/>
        </p:spPr>
        <p:txBody>
          <a:bodyPr wrap="square">
            <a:spAutoFit/>
          </a:bodyPr>
          <a:lstStyle/>
          <a:p>
            <a:r>
              <a:rPr lang="en-US" sz="1600" i="1" dirty="0"/>
              <a:t>Biogenic-to-lithogenic handoff of particulate Zn affects the Zn cycle in the Southern Ocean</a:t>
            </a:r>
            <a:endParaRPr lang="en-US" sz="1600" dirty="0"/>
          </a:p>
        </p:txBody>
      </p:sp>
      <p:pic>
        <p:nvPicPr>
          <p:cNvPr id="2" name="Picture 1" descr="A diagram of a structure&#10;&#10;Description automatically generated">
            <a:extLst>
              <a:ext uri="{FF2B5EF4-FFF2-40B4-BE49-F238E27FC236}">
                <a16:creationId xmlns:a16="http://schemas.microsoft.com/office/drawing/2014/main" id="{C2456750-F24D-D643-E13A-B7C5CFA293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1832" y="1395985"/>
            <a:ext cx="4800428" cy="3661701"/>
          </a:xfrm>
          <a:prstGeom prst="rect">
            <a:avLst/>
          </a:prstGeom>
        </p:spPr>
      </p:pic>
      <p:sp>
        <p:nvSpPr>
          <p:cNvPr id="4" name="Content Placeholder 2">
            <a:extLst>
              <a:ext uri="{FF2B5EF4-FFF2-40B4-BE49-F238E27FC236}">
                <a16:creationId xmlns:a16="http://schemas.microsoft.com/office/drawing/2014/main" id="{B70A83A2-EC46-4D80-7566-3A2F28701A9B}"/>
              </a:ext>
            </a:extLst>
          </p:cNvPr>
          <p:cNvSpPr txBox="1">
            <a:spLocks/>
          </p:cNvSpPr>
          <p:nvPr/>
        </p:nvSpPr>
        <p:spPr>
          <a:xfrm>
            <a:off x="1977310" y="3826579"/>
            <a:ext cx="2429227" cy="2677656"/>
          </a:xfrm>
          <a:prstGeom prst="rect">
            <a:avLst/>
          </a:prstGeom>
          <a:noFill/>
        </p:spPr>
        <p:txBody>
          <a:bodyPr wrap="square">
            <a:spAutoFit/>
          </a:bodyPr>
          <a:lstStyle>
            <a:defPPr>
              <a:defRPr lang="en-US"/>
            </a:defPPr>
            <a:lvl1pPr marL="306000" indent="-306000">
              <a:spcBef>
                <a:spcPct val="20000"/>
              </a:spcBef>
              <a:spcAft>
                <a:spcPts val="600"/>
              </a:spcAft>
              <a:buClr>
                <a:schemeClr val="accent1">
                  <a:lumMod val="60000"/>
                  <a:lumOff val="40000"/>
                </a:schemeClr>
              </a:buClr>
              <a:buSzPct val="92000"/>
              <a:buFont typeface="Wingdings 2" panose="05020102010507070707" pitchFamily="18" charset="2"/>
              <a:buChar char=""/>
              <a:defRPr sz="1400">
                <a:solidFill>
                  <a:schemeClr val="tx2"/>
                </a:solidFill>
                <a:cs typeface="Arial" panose="020B0604020202020204" pitchFamily="34" charset="0"/>
              </a:defRPr>
            </a:lvl1pPr>
            <a:lvl2pPr marL="763200" lvl="1" indent="-306000">
              <a:buClr>
                <a:schemeClr val="accent1">
                  <a:lumMod val="60000"/>
                  <a:lumOff val="40000"/>
                </a:schemeClr>
              </a:buClr>
              <a:buSzPct val="92000"/>
              <a:buFont typeface="Wingdings 2" panose="05020102010507070707" pitchFamily="18" charset="2"/>
              <a:buChar char=""/>
              <a:defRPr sz="1400">
                <a:solidFill>
                  <a:schemeClr val="tx2"/>
                </a:solidFill>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solidFill>
                  <a:srgbClr val="333333"/>
                </a:solidFill>
                <a:cs typeface="Calibri" panose="020F0502020204030204" pitchFamily="34" charset="0"/>
              </a:rPr>
              <a:t>Inorganically-bound Zn increases with depth and is the only phase found in ocean sediments.   This dramatic change in Zn speciation influences Zn bioavailability and explains the decoupling of Zn and phosphorus and the correlation of Zn and silicon in the water column. </a:t>
            </a:r>
            <a:endParaRPr lang="en-US" dirty="0">
              <a:cs typeface="Calibri" panose="020F0502020204030204" pitchFamily="34" charset="0"/>
            </a:endParaRPr>
          </a:p>
        </p:txBody>
      </p:sp>
      <p:sp>
        <p:nvSpPr>
          <p:cNvPr id="7" name="TextBox 6">
            <a:extLst>
              <a:ext uri="{FF2B5EF4-FFF2-40B4-BE49-F238E27FC236}">
                <a16:creationId xmlns:a16="http://schemas.microsoft.com/office/drawing/2014/main" id="{407314B8-0A36-57D8-FEE0-2AD00A104D38}"/>
              </a:ext>
            </a:extLst>
          </p:cNvPr>
          <p:cNvSpPr txBox="1"/>
          <p:nvPr/>
        </p:nvSpPr>
        <p:spPr>
          <a:xfrm>
            <a:off x="7473792" y="5393206"/>
            <a:ext cx="4718208" cy="738664"/>
          </a:xfrm>
          <a:prstGeom prst="rect">
            <a:avLst/>
          </a:prstGeom>
          <a:noFill/>
        </p:spPr>
        <p:txBody>
          <a:bodyPr wrap="square">
            <a:spAutoFit/>
          </a:bodyPr>
          <a:lstStyle/>
          <a:p>
            <a:pPr algn="just"/>
            <a:r>
              <a:rPr lang="en-US" sz="1400" b="0" i="0" dirty="0">
                <a:solidFill>
                  <a:srgbClr val="333333"/>
                </a:solidFill>
                <a:effectLst/>
                <a:cs typeface="Calibri" panose="020F0502020204030204" pitchFamily="34" charset="0"/>
              </a:rPr>
              <a:t>At 13-ID-E, the APS upgrade improves spatial </a:t>
            </a:r>
            <a:r>
              <a:rPr lang="en-US" sz="1400" dirty="0">
                <a:solidFill>
                  <a:srgbClr val="333333"/>
                </a:solidFill>
                <a:cs typeface="Calibri" panose="020F0502020204030204" pitchFamily="34" charset="0"/>
              </a:rPr>
              <a:t>resolution and speed for</a:t>
            </a:r>
            <a:r>
              <a:rPr lang="en-US" sz="1400" b="0" i="0" dirty="0">
                <a:solidFill>
                  <a:srgbClr val="333333"/>
                </a:solidFill>
                <a:effectLst/>
                <a:cs typeface="Calibri" panose="020F0502020204030204" pitchFamily="34" charset="0"/>
              </a:rPr>
              <a:t> XRF maps and improves count rates and efficiency for HERFD XANES. </a:t>
            </a:r>
            <a:endParaRPr lang="en-US" sz="1400" dirty="0">
              <a:cs typeface="Calibri" panose="020F0502020204030204" pitchFamily="34" charset="0"/>
            </a:endParaRPr>
          </a:p>
        </p:txBody>
      </p:sp>
    </p:spTree>
    <p:extLst>
      <p:ext uri="{BB962C8B-B14F-4D97-AF65-F5344CB8AC3E}">
        <p14:creationId xmlns:p14="http://schemas.microsoft.com/office/powerpoint/2010/main" val="1054929334"/>
      </p:ext>
    </p:extLst>
  </p:cSld>
  <p:clrMapOvr>
    <a:masterClrMapping/>
  </p:clrMapOvr>
  <mc:AlternateContent xmlns:mc="http://schemas.openxmlformats.org/markup-compatibility/2006" xmlns:p14="http://schemas.microsoft.com/office/powerpoint/2010/main">
    <mc:Choice Requires="p14">
      <p:transition spd="slow" p14:dur="2000" advTm="96560"/>
    </mc:Choice>
    <mc:Fallback xmlns="">
      <p:transition spd="slow" advTm="9656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782B2-E983-6691-F107-5FBD7884D575}"/>
            </a:ext>
          </a:extLst>
        </p:cNvPr>
        <p:cNvGrpSpPr/>
        <p:nvPr/>
      </p:nvGrpSpPr>
      <p:grpSpPr>
        <a:xfrm>
          <a:off x="0" y="0"/>
          <a:ext cx="0" cy="0"/>
          <a:chOff x="0" y="0"/>
          <a:chExt cx="0" cy="0"/>
        </a:xfrm>
      </p:grpSpPr>
      <p:pic>
        <p:nvPicPr>
          <p:cNvPr id="19" name="Picture 18" descr="A map of the united states&#10;&#10;Description automatically generated">
            <a:extLst>
              <a:ext uri="{FF2B5EF4-FFF2-40B4-BE49-F238E27FC236}">
                <a16:creationId xmlns:a16="http://schemas.microsoft.com/office/drawing/2014/main" id="{0489E742-F26F-26FE-D9EF-6A44265E7CD8}"/>
              </a:ext>
            </a:extLst>
          </p:cNvPr>
          <p:cNvPicPr>
            <a:picLocks noChangeAspect="1"/>
          </p:cNvPicPr>
          <p:nvPr/>
        </p:nvPicPr>
        <p:blipFill>
          <a:blip r:embed="rId2"/>
          <a:stretch>
            <a:fillRect/>
          </a:stretch>
        </p:blipFill>
        <p:spPr>
          <a:xfrm>
            <a:off x="-14514" y="0"/>
            <a:ext cx="1828800" cy="6858000"/>
          </a:xfrm>
          <a:prstGeom prst="rect">
            <a:avLst/>
          </a:prstGeom>
        </p:spPr>
      </p:pic>
      <p:sp>
        <p:nvSpPr>
          <p:cNvPr id="10" name="Title 1">
            <a:extLst>
              <a:ext uri="{FF2B5EF4-FFF2-40B4-BE49-F238E27FC236}">
                <a16:creationId xmlns:a16="http://schemas.microsoft.com/office/drawing/2014/main" id="{CD05B279-EABA-EC13-4E0D-234C40F8C237}"/>
              </a:ext>
            </a:extLst>
          </p:cNvPr>
          <p:cNvSpPr txBox="1">
            <a:spLocks/>
          </p:cNvSpPr>
          <p:nvPr/>
        </p:nvSpPr>
        <p:spPr>
          <a:xfrm>
            <a:off x="2014150" y="0"/>
            <a:ext cx="10177849" cy="117762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400" dirty="0" err="1">
                <a:solidFill>
                  <a:schemeClr val="dk1"/>
                </a:solidFill>
                <a:cs typeface="Calibri"/>
              </a:rPr>
              <a:t>SYnergy</a:t>
            </a:r>
            <a:r>
              <a:rPr lang="en-US" sz="2400" dirty="0">
                <a:solidFill>
                  <a:schemeClr val="dk1"/>
                </a:solidFill>
                <a:cs typeface="Calibri"/>
              </a:rPr>
              <a:t> of Soft and Tender X-rays for Earth Research (</a:t>
            </a:r>
            <a:r>
              <a:rPr lang="en-US" sz="2400" dirty="0">
                <a:solidFill>
                  <a:schemeClr val="dk1"/>
                </a:solidFill>
                <a:cs typeface="Calibri"/>
                <a:sym typeface="Calibri"/>
              </a:rPr>
              <a:t>SYSTER) Highlight: Chemical Imaging of Marine Iron Colloids Using Scanning Transmission X-ray Microscopy (STXM</a:t>
            </a:r>
            <a:r>
              <a:rPr lang="en-US" sz="2400" dirty="0">
                <a:solidFill>
                  <a:schemeClr val="dk1"/>
                </a:solidFill>
                <a:ea typeface="Calibri"/>
                <a:cs typeface="Calibri"/>
                <a:sym typeface="Calibri"/>
              </a:rPr>
              <a:t>)</a:t>
            </a:r>
            <a:endParaRPr lang="en-US" sz="2400" dirty="0"/>
          </a:p>
        </p:txBody>
      </p:sp>
      <p:sp>
        <p:nvSpPr>
          <p:cNvPr id="12" name="TextBox 11">
            <a:extLst>
              <a:ext uri="{FF2B5EF4-FFF2-40B4-BE49-F238E27FC236}">
                <a16:creationId xmlns:a16="http://schemas.microsoft.com/office/drawing/2014/main" id="{18F0E91B-6B6C-F3EA-C717-C83E384C14E1}"/>
              </a:ext>
            </a:extLst>
          </p:cNvPr>
          <p:cNvSpPr txBox="1"/>
          <p:nvPr/>
        </p:nvSpPr>
        <p:spPr>
          <a:xfrm>
            <a:off x="7679879" y="833013"/>
            <a:ext cx="3959060" cy="369332"/>
          </a:xfrm>
          <a:prstGeom prst="rect">
            <a:avLst/>
          </a:prstGeom>
          <a:noFill/>
        </p:spPr>
        <p:txBody>
          <a:bodyPr wrap="square">
            <a:spAutoFit/>
          </a:bodyPr>
          <a:lstStyle/>
          <a:p>
            <a:pPr marL="0" marR="0" lvl="0" indent="0" rtl="0">
              <a:spcBef>
                <a:spcPts val="0"/>
              </a:spcBef>
              <a:spcAft>
                <a:spcPts val="0"/>
              </a:spcAft>
              <a:buNone/>
            </a:pPr>
            <a:r>
              <a:rPr lang="en-US" sz="1800" dirty="0">
                <a:solidFill>
                  <a:schemeClr val="accent4"/>
                </a:solidFill>
                <a:latin typeface="Calibri"/>
                <a:ea typeface="Calibri"/>
                <a:cs typeface="Calibri"/>
                <a:sym typeface="Calibri"/>
              </a:rPr>
              <a:t>Dr. </a:t>
            </a:r>
            <a:r>
              <a:rPr lang="en-US" sz="1800" dirty="0" err="1">
                <a:solidFill>
                  <a:schemeClr val="accent4"/>
                </a:solidFill>
                <a:latin typeface="Calibri"/>
                <a:ea typeface="Calibri"/>
                <a:cs typeface="Calibri"/>
                <a:sym typeface="Calibri"/>
              </a:rPr>
              <a:t>Kyounglim</a:t>
            </a:r>
            <a:r>
              <a:rPr lang="en-US" sz="1800" dirty="0">
                <a:solidFill>
                  <a:schemeClr val="accent4"/>
                </a:solidFill>
                <a:latin typeface="Calibri"/>
                <a:ea typeface="Calibri"/>
                <a:cs typeface="Calibri"/>
                <a:sym typeface="Calibri"/>
              </a:rPr>
              <a:t> Kang (see poster session)</a:t>
            </a:r>
            <a:endParaRPr lang="en-US" dirty="0">
              <a:solidFill>
                <a:schemeClr val="accent4"/>
              </a:solidFill>
            </a:endParaRPr>
          </a:p>
        </p:txBody>
      </p:sp>
      <p:sp>
        <p:nvSpPr>
          <p:cNvPr id="13" name="TextBox 12">
            <a:extLst>
              <a:ext uri="{FF2B5EF4-FFF2-40B4-BE49-F238E27FC236}">
                <a16:creationId xmlns:a16="http://schemas.microsoft.com/office/drawing/2014/main" id="{72E11561-48D9-6536-5C6F-3F85183AAB42}"/>
              </a:ext>
            </a:extLst>
          </p:cNvPr>
          <p:cNvSpPr txBox="1"/>
          <p:nvPr/>
        </p:nvSpPr>
        <p:spPr>
          <a:xfrm>
            <a:off x="2037241" y="1149193"/>
            <a:ext cx="3947753" cy="2031325"/>
          </a:xfrm>
          <a:prstGeom prst="rect">
            <a:avLst/>
          </a:prstGeom>
          <a:noFill/>
          <a:ln w="19050">
            <a:solidFill>
              <a:schemeClr val="accent4"/>
            </a:solidFill>
          </a:ln>
        </p:spPr>
        <p:txBody>
          <a:bodyPr wrap="square" rtlCol="0">
            <a:spAutoFit/>
          </a:bodyPr>
          <a:lstStyle/>
          <a:p>
            <a:r>
              <a:rPr lang="en-US" b="1" dirty="0"/>
              <a:t>Problem: </a:t>
            </a:r>
            <a:r>
              <a:rPr lang="en-US" dirty="0"/>
              <a:t>Marine colloids—solids </a:t>
            </a:r>
            <a:r>
              <a:rPr lang="en-US" b="1" dirty="0">
                <a:solidFill>
                  <a:schemeClr val="accent4"/>
                </a:solidFill>
              </a:rPr>
              <a:t>200-2 nm</a:t>
            </a:r>
            <a:r>
              <a:rPr lang="en-US" dirty="0"/>
              <a:t>—are reactive &amp; have high transport potential. But the chemical speciation of iron &amp; carbon are unknown. Low iron concentrations, small size, and </a:t>
            </a:r>
            <a:r>
              <a:rPr lang="en-US" dirty="0" err="1"/>
              <a:t>seasalts</a:t>
            </a:r>
            <a:r>
              <a:rPr lang="en-US" dirty="0"/>
              <a:t> complicate analysis.</a:t>
            </a:r>
          </a:p>
        </p:txBody>
      </p:sp>
      <p:grpSp>
        <p:nvGrpSpPr>
          <p:cNvPr id="14" name="Group 13">
            <a:extLst>
              <a:ext uri="{FF2B5EF4-FFF2-40B4-BE49-F238E27FC236}">
                <a16:creationId xmlns:a16="http://schemas.microsoft.com/office/drawing/2014/main" id="{3B84A0F2-5245-1E85-6546-D15A3EB4D32D}"/>
              </a:ext>
            </a:extLst>
          </p:cNvPr>
          <p:cNvGrpSpPr/>
          <p:nvPr/>
        </p:nvGrpSpPr>
        <p:grpSpPr>
          <a:xfrm>
            <a:off x="2046583" y="4781253"/>
            <a:ext cx="3938409" cy="1978311"/>
            <a:chOff x="5474368" y="1872966"/>
            <a:chExt cx="4186472" cy="1942370"/>
          </a:xfrm>
        </p:grpSpPr>
        <p:grpSp>
          <p:nvGrpSpPr>
            <p:cNvPr id="15" name="Group 14">
              <a:extLst>
                <a:ext uri="{FF2B5EF4-FFF2-40B4-BE49-F238E27FC236}">
                  <a16:creationId xmlns:a16="http://schemas.microsoft.com/office/drawing/2014/main" id="{3FA1CBAD-F755-E9FD-8834-9E2A83DB5BD4}"/>
                </a:ext>
              </a:extLst>
            </p:cNvPr>
            <p:cNvGrpSpPr>
              <a:grpSpLocks noChangeAspect="1"/>
            </p:cNvGrpSpPr>
            <p:nvPr/>
          </p:nvGrpSpPr>
          <p:grpSpPr>
            <a:xfrm>
              <a:off x="5563683" y="2160375"/>
              <a:ext cx="4016270" cy="1617048"/>
              <a:chOff x="15518189" y="6273054"/>
              <a:chExt cx="13767819" cy="5543257"/>
            </a:xfrm>
          </p:grpSpPr>
          <p:pic>
            <p:nvPicPr>
              <p:cNvPr id="18" name="Google Shape;110;p1">
                <a:extLst>
                  <a:ext uri="{FF2B5EF4-FFF2-40B4-BE49-F238E27FC236}">
                    <a16:creationId xmlns:a16="http://schemas.microsoft.com/office/drawing/2014/main" id="{B26A3019-017F-683D-2115-9175AB681087}"/>
                  </a:ext>
                </a:extLst>
              </p:cNvPr>
              <p:cNvPicPr preferRelativeResize="0"/>
              <p:nvPr/>
            </p:nvPicPr>
            <p:blipFill rotWithShape="1">
              <a:blip r:embed="rId3">
                <a:alphaModFix/>
              </a:blip>
              <a:srcRect l="8306" t="3585" b="4169"/>
              <a:stretch/>
            </p:blipFill>
            <p:spPr>
              <a:xfrm>
                <a:off x="24741308" y="7244312"/>
                <a:ext cx="4544700" cy="4571999"/>
              </a:xfrm>
              <a:prstGeom prst="rect">
                <a:avLst/>
              </a:prstGeom>
              <a:noFill/>
              <a:ln>
                <a:noFill/>
              </a:ln>
            </p:spPr>
          </p:pic>
          <p:pic>
            <p:nvPicPr>
              <p:cNvPr id="20" name="Google Shape;111;p1">
                <a:extLst>
                  <a:ext uri="{FF2B5EF4-FFF2-40B4-BE49-F238E27FC236}">
                    <a16:creationId xmlns:a16="http://schemas.microsoft.com/office/drawing/2014/main" id="{37A14F34-B4CA-032B-B5FC-83123869B4A7}"/>
                  </a:ext>
                </a:extLst>
              </p:cNvPr>
              <p:cNvPicPr preferRelativeResize="0"/>
              <p:nvPr/>
            </p:nvPicPr>
            <p:blipFill rotWithShape="1">
              <a:blip r:embed="rId4">
                <a:alphaModFix/>
              </a:blip>
              <a:srcRect l="8306" t="3585" b="4169"/>
              <a:stretch/>
            </p:blipFill>
            <p:spPr>
              <a:xfrm>
                <a:off x="15518189" y="7244312"/>
                <a:ext cx="4544703" cy="4571999"/>
              </a:xfrm>
              <a:prstGeom prst="rect">
                <a:avLst/>
              </a:prstGeom>
              <a:noFill/>
              <a:ln>
                <a:noFill/>
              </a:ln>
            </p:spPr>
          </p:pic>
          <p:pic>
            <p:nvPicPr>
              <p:cNvPr id="21" name="Google Shape;113;p1">
                <a:extLst>
                  <a:ext uri="{FF2B5EF4-FFF2-40B4-BE49-F238E27FC236}">
                    <a16:creationId xmlns:a16="http://schemas.microsoft.com/office/drawing/2014/main" id="{647171FB-0C51-D780-CD64-BB24DBCAC139}"/>
                  </a:ext>
                </a:extLst>
              </p:cNvPr>
              <p:cNvPicPr preferRelativeResize="0"/>
              <p:nvPr/>
            </p:nvPicPr>
            <p:blipFill rotWithShape="1">
              <a:blip r:embed="rId5">
                <a:alphaModFix/>
              </a:blip>
              <a:srcRect l="7982" t="3645" b="3782"/>
              <a:stretch/>
            </p:blipFill>
            <p:spPr>
              <a:xfrm>
                <a:off x="20129742" y="7244312"/>
                <a:ext cx="4544700" cy="4571999"/>
              </a:xfrm>
              <a:prstGeom prst="rect">
                <a:avLst/>
              </a:prstGeom>
              <a:noFill/>
              <a:ln>
                <a:noFill/>
              </a:ln>
            </p:spPr>
          </p:pic>
          <p:sp>
            <p:nvSpPr>
              <p:cNvPr id="22" name="Google Shape;122;p1">
                <a:extLst>
                  <a:ext uri="{FF2B5EF4-FFF2-40B4-BE49-F238E27FC236}">
                    <a16:creationId xmlns:a16="http://schemas.microsoft.com/office/drawing/2014/main" id="{EC0308D6-6550-B9B2-8C5A-45C69DD5788A}"/>
                  </a:ext>
                </a:extLst>
              </p:cNvPr>
              <p:cNvSpPr txBox="1"/>
              <p:nvPr/>
            </p:nvSpPr>
            <p:spPr>
              <a:xfrm>
                <a:off x="16010239" y="6363721"/>
                <a:ext cx="3326947" cy="11604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dirty="0">
                    <a:solidFill>
                      <a:schemeClr val="dk1"/>
                    </a:solidFill>
                    <a:latin typeface="Calibri"/>
                    <a:ea typeface="Calibri"/>
                    <a:cs typeface="Calibri"/>
                    <a:sym typeface="Calibri"/>
                  </a:rPr>
                  <a:t>200 nm</a:t>
                </a:r>
                <a:endParaRPr sz="1600" dirty="0"/>
              </a:p>
            </p:txBody>
          </p:sp>
          <p:sp>
            <p:nvSpPr>
              <p:cNvPr id="23" name="Google Shape;123;p1">
                <a:extLst>
                  <a:ext uri="{FF2B5EF4-FFF2-40B4-BE49-F238E27FC236}">
                    <a16:creationId xmlns:a16="http://schemas.microsoft.com/office/drawing/2014/main" id="{44A85197-6D02-7D6A-AC69-C1D5AFD30513}"/>
                  </a:ext>
                </a:extLst>
              </p:cNvPr>
              <p:cNvSpPr txBox="1"/>
              <p:nvPr/>
            </p:nvSpPr>
            <p:spPr>
              <a:xfrm>
                <a:off x="20675906" y="6312747"/>
                <a:ext cx="3326947" cy="11604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dirty="0">
                    <a:solidFill>
                      <a:schemeClr val="dk1"/>
                    </a:solidFill>
                    <a:latin typeface="Calibri"/>
                    <a:ea typeface="Calibri"/>
                    <a:cs typeface="Calibri"/>
                    <a:sym typeface="Calibri"/>
                  </a:rPr>
                  <a:t>80 nm</a:t>
                </a:r>
                <a:endParaRPr sz="1600" dirty="0"/>
              </a:p>
            </p:txBody>
          </p:sp>
          <p:sp>
            <p:nvSpPr>
              <p:cNvPr id="24" name="Google Shape;124;p1">
                <a:extLst>
                  <a:ext uri="{FF2B5EF4-FFF2-40B4-BE49-F238E27FC236}">
                    <a16:creationId xmlns:a16="http://schemas.microsoft.com/office/drawing/2014/main" id="{E1A2AA0B-97B3-8F85-43AB-5F5817B79300}"/>
                  </a:ext>
                </a:extLst>
              </p:cNvPr>
              <p:cNvSpPr txBox="1"/>
              <p:nvPr/>
            </p:nvSpPr>
            <p:spPr>
              <a:xfrm>
                <a:off x="25350185" y="6273054"/>
                <a:ext cx="3326947" cy="11604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dirty="0">
                    <a:solidFill>
                      <a:schemeClr val="dk1"/>
                    </a:solidFill>
                    <a:latin typeface="Calibri"/>
                    <a:ea typeface="Calibri"/>
                    <a:cs typeface="Calibri"/>
                    <a:sym typeface="Calibri"/>
                  </a:rPr>
                  <a:t>28 nm</a:t>
                </a:r>
                <a:endParaRPr sz="1600" dirty="0"/>
              </a:p>
            </p:txBody>
          </p:sp>
        </p:grpSp>
        <p:sp>
          <p:nvSpPr>
            <p:cNvPr id="16" name="TextBox 15">
              <a:extLst>
                <a:ext uri="{FF2B5EF4-FFF2-40B4-BE49-F238E27FC236}">
                  <a16:creationId xmlns:a16="http://schemas.microsoft.com/office/drawing/2014/main" id="{096427C3-3601-C177-8197-0933A77D6D48}"/>
                </a:ext>
              </a:extLst>
            </p:cNvPr>
            <p:cNvSpPr txBox="1"/>
            <p:nvPr/>
          </p:nvSpPr>
          <p:spPr>
            <a:xfrm>
              <a:off x="5531837" y="1889820"/>
              <a:ext cx="3443251" cy="369332"/>
            </a:xfrm>
            <a:prstGeom prst="rect">
              <a:avLst/>
            </a:prstGeom>
            <a:noFill/>
          </p:spPr>
          <p:txBody>
            <a:bodyPr wrap="none" rtlCol="0">
              <a:spAutoFit/>
            </a:bodyPr>
            <a:lstStyle/>
            <a:p>
              <a:pPr algn="ctr"/>
              <a:r>
                <a:rPr lang="en-US" b="1" dirty="0">
                  <a:solidFill>
                    <a:schemeClr val="accent6"/>
                  </a:solidFill>
                </a:rPr>
                <a:t>Calibration</a:t>
              </a:r>
              <a:r>
                <a:rPr lang="en-US" b="1" dirty="0"/>
                <a:t> with Carbon Beads:</a:t>
              </a:r>
            </a:p>
          </p:txBody>
        </p:sp>
        <p:sp>
          <p:nvSpPr>
            <p:cNvPr id="17" name="Rectangle 16">
              <a:extLst>
                <a:ext uri="{FF2B5EF4-FFF2-40B4-BE49-F238E27FC236}">
                  <a16:creationId xmlns:a16="http://schemas.microsoft.com/office/drawing/2014/main" id="{792429C2-18E0-F5D7-234F-9459D51DB443}"/>
                </a:ext>
              </a:extLst>
            </p:cNvPr>
            <p:cNvSpPr/>
            <p:nvPr/>
          </p:nvSpPr>
          <p:spPr>
            <a:xfrm>
              <a:off x="5474368" y="1872966"/>
              <a:ext cx="4186472" cy="1942370"/>
            </a:xfrm>
            <a:prstGeom prst="rect">
              <a:avLst/>
            </a:prstGeom>
            <a:no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TextBox 24">
            <a:extLst>
              <a:ext uri="{FF2B5EF4-FFF2-40B4-BE49-F238E27FC236}">
                <a16:creationId xmlns:a16="http://schemas.microsoft.com/office/drawing/2014/main" id="{3B125410-26AC-5925-99CE-A3021A70F6B1}"/>
              </a:ext>
            </a:extLst>
          </p:cNvPr>
          <p:cNvSpPr txBox="1"/>
          <p:nvPr/>
        </p:nvSpPr>
        <p:spPr>
          <a:xfrm>
            <a:off x="2024884" y="3226569"/>
            <a:ext cx="3942929" cy="1477328"/>
          </a:xfrm>
          <a:prstGeom prst="rect">
            <a:avLst/>
          </a:prstGeom>
          <a:noFill/>
          <a:ln w="19050">
            <a:solidFill>
              <a:schemeClr val="accent5"/>
            </a:solidFill>
          </a:ln>
        </p:spPr>
        <p:txBody>
          <a:bodyPr wrap="square" rtlCol="0">
            <a:spAutoFit/>
          </a:bodyPr>
          <a:lstStyle/>
          <a:p>
            <a:r>
              <a:rPr lang="en-US" b="1" dirty="0"/>
              <a:t>Solution: </a:t>
            </a:r>
            <a:r>
              <a:rPr lang="en-US" b="1" dirty="0">
                <a:solidFill>
                  <a:schemeClr val="accent5"/>
                </a:solidFill>
              </a:rPr>
              <a:t>Develop methods </a:t>
            </a:r>
            <a:r>
              <a:rPr lang="en-US" dirty="0"/>
              <a:t>for sample collection, preparation &amp; </a:t>
            </a:r>
            <a:r>
              <a:rPr lang="en-US" dirty="0" err="1"/>
              <a:t>spectro</a:t>
            </a:r>
            <a:r>
              <a:rPr lang="en-US" dirty="0"/>
              <a:t>-microscopy using soft X-ray STXM beamline, Advanced Light Source</a:t>
            </a:r>
          </a:p>
        </p:txBody>
      </p:sp>
      <p:sp>
        <p:nvSpPr>
          <p:cNvPr id="26" name="TextBox 25">
            <a:extLst>
              <a:ext uri="{FF2B5EF4-FFF2-40B4-BE49-F238E27FC236}">
                <a16:creationId xmlns:a16="http://schemas.microsoft.com/office/drawing/2014/main" id="{FE988B79-3EB1-01D2-A245-7EAE11FA8CD5}"/>
              </a:ext>
            </a:extLst>
          </p:cNvPr>
          <p:cNvSpPr txBox="1"/>
          <p:nvPr/>
        </p:nvSpPr>
        <p:spPr>
          <a:xfrm>
            <a:off x="4658529" y="6414261"/>
            <a:ext cx="635752" cy="264962"/>
          </a:xfrm>
          <a:prstGeom prst="rect">
            <a:avLst/>
          </a:prstGeom>
          <a:noFill/>
        </p:spPr>
        <p:txBody>
          <a:bodyPr wrap="square">
            <a:spAutoFit/>
          </a:bodyPr>
          <a:lstStyle/>
          <a:p>
            <a:r>
              <a:rPr lang="en-US" sz="1200" dirty="0"/>
              <a:t>0.5 </a:t>
            </a:r>
            <a:r>
              <a:rPr lang="en-US" sz="1200" dirty="0">
                <a:solidFill>
                  <a:schemeClr val="dk1"/>
                </a:solidFill>
                <a:latin typeface="Calibri"/>
                <a:ea typeface="Calibri"/>
                <a:cs typeface="Calibri"/>
                <a:sym typeface="Calibri"/>
              </a:rPr>
              <a:t>µm</a:t>
            </a:r>
            <a:endParaRPr lang="en-US" sz="1200" dirty="0"/>
          </a:p>
        </p:txBody>
      </p:sp>
      <p:sp>
        <p:nvSpPr>
          <p:cNvPr id="27" name="TextBox 26">
            <a:extLst>
              <a:ext uri="{FF2B5EF4-FFF2-40B4-BE49-F238E27FC236}">
                <a16:creationId xmlns:a16="http://schemas.microsoft.com/office/drawing/2014/main" id="{BCF5F20F-4463-F00F-F091-93F8888CFF85}"/>
              </a:ext>
            </a:extLst>
          </p:cNvPr>
          <p:cNvSpPr txBox="1"/>
          <p:nvPr/>
        </p:nvSpPr>
        <p:spPr>
          <a:xfrm>
            <a:off x="2112258" y="6401096"/>
            <a:ext cx="635752" cy="264962"/>
          </a:xfrm>
          <a:prstGeom prst="rect">
            <a:avLst/>
          </a:prstGeom>
          <a:noFill/>
        </p:spPr>
        <p:txBody>
          <a:bodyPr wrap="square">
            <a:spAutoFit/>
          </a:bodyPr>
          <a:lstStyle/>
          <a:p>
            <a:r>
              <a:rPr lang="en-US" sz="1200" dirty="0"/>
              <a:t>0.5 </a:t>
            </a:r>
            <a:r>
              <a:rPr lang="en-US" sz="1200" dirty="0">
                <a:solidFill>
                  <a:schemeClr val="dk1"/>
                </a:solidFill>
                <a:latin typeface="Calibri"/>
                <a:ea typeface="Calibri"/>
                <a:cs typeface="Calibri"/>
                <a:sym typeface="Calibri"/>
              </a:rPr>
              <a:t>µm</a:t>
            </a:r>
            <a:endParaRPr lang="en-US" sz="1200" dirty="0"/>
          </a:p>
        </p:txBody>
      </p:sp>
      <p:sp>
        <p:nvSpPr>
          <p:cNvPr id="28" name="TextBox 27">
            <a:extLst>
              <a:ext uri="{FF2B5EF4-FFF2-40B4-BE49-F238E27FC236}">
                <a16:creationId xmlns:a16="http://schemas.microsoft.com/office/drawing/2014/main" id="{18BE0697-AF41-21C8-CCB5-32CF0731A364}"/>
              </a:ext>
            </a:extLst>
          </p:cNvPr>
          <p:cNvSpPr txBox="1"/>
          <p:nvPr/>
        </p:nvSpPr>
        <p:spPr>
          <a:xfrm>
            <a:off x="3410242" y="6377120"/>
            <a:ext cx="635752" cy="264962"/>
          </a:xfrm>
          <a:prstGeom prst="rect">
            <a:avLst/>
          </a:prstGeom>
          <a:noFill/>
        </p:spPr>
        <p:txBody>
          <a:bodyPr wrap="square">
            <a:spAutoFit/>
          </a:bodyPr>
          <a:lstStyle/>
          <a:p>
            <a:r>
              <a:rPr lang="en-US" sz="1200" dirty="0"/>
              <a:t>0.5 </a:t>
            </a:r>
            <a:r>
              <a:rPr lang="en-US" sz="1200" dirty="0">
                <a:solidFill>
                  <a:schemeClr val="dk1"/>
                </a:solidFill>
                <a:latin typeface="Calibri"/>
                <a:ea typeface="Calibri"/>
                <a:cs typeface="Calibri"/>
                <a:sym typeface="Calibri"/>
              </a:rPr>
              <a:t>µm</a:t>
            </a:r>
            <a:endParaRPr lang="en-US" sz="1200" dirty="0"/>
          </a:p>
        </p:txBody>
      </p:sp>
      <p:grpSp>
        <p:nvGrpSpPr>
          <p:cNvPr id="29" name="Group 28">
            <a:extLst>
              <a:ext uri="{FF2B5EF4-FFF2-40B4-BE49-F238E27FC236}">
                <a16:creationId xmlns:a16="http://schemas.microsoft.com/office/drawing/2014/main" id="{2FA35B61-E647-CCE1-8B86-9A6F37374AFA}"/>
              </a:ext>
            </a:extLst>
          </p:cNvPr>
          <p:cNvGrpSpPr/>
          <p:nvPr/>
        </p:nvGrpSpPr>
        <p:grpSpPr>
          <a:xfrm>
            <a:off x="6118804" y="4715127"/>
            <a:ext cx="5704095" cy="2045464"/>
            <a:chOff x="5161318" y="4891179"/>
            <a:chExt cx="6920723" cy="1743091"/>
          </a:xfrm>
        </p:grpSpPr>
        <p:pic>
          <p:nvPicPr>
            <p:cNvPr id="30" name="Google Shape;133;p1">
              <a:extLst>
                <a:ext uri="{FF2B5EF4-FFF2-40B4-BE49-F238E27FC236}">
                  <a16:creationId xmlns:a16="http://schemas.microsoft.com/office/drawing/2014/main" id="{FEFF0635-A217-4C14-FCEA-7829F45C6F80}"/>
                </a:ext>
              </a:extLst>
            </p:cNvPr>
            <p:cNvPicPr preferRelativeResize="0">
              <a:picLocks noChangeAspect="1"/>
            </p:cNvPicPr>
            <p:nvPr/>
          </p:nvPicPr>
          <p:blipFill rotWithShape="1">
            <a:blip r:embed="rId6">
              <a:alphaModFix/>
            </a:blip>
            <a:srcRect r="35128"/>
            <a:stretch/>
          </p:blipFill>
          <p:spPr>
            <a:xfrm>
              <a:off x="6588803" y="4979310"/>
              <a:ext cx="1537130" cy="1600200"/>
            </a:xfrm>
            <a:prstGeom prst="rect">
              <a:avLst/>
            </a:prstGeom>
            <a:noFill/>
            <a:ln>
              <a:noFill/>
            </a:ln>
          </p:spPr>
        </p:pic>
        <p:pic>
          <p:nvPicPr>
            <p:cNvPr id="31" name="Google Shape;155;p1">
              <a:extLst>
                <a:ext uri="{FF2B5EF4-FFF2-40B4-BE49-F238E27FC236}">
                  <a16:creationId xmlns:a16="http://schemas.microsoft.com/office/drawing/2014/main" id="{0184B556-9F6E-9C9D-9418-5DB846BFDDB6}"/>
                </a:ext>
              </a:extLst>
            </p:cNvPr>
            <p:cNvPicPr preferRelativeResize="0">
              <a:picLocks noChangeAspect="1"/>
            </p:cNvPicPr>
            <p:nvPr/>
          </p:nvPicPr>
          <p:blipFill rotWithShape="1">
            <a:blip r:embed="rId6">
              <a:alphaModFix/>
            </a:blip>
            <a:srcRect l="66938" t="42364" r="3529" b="19818"/>
            <a:stretch>
              <a:fillRect/>
            </a:stretch>
          </p:blipFill>
          <p:spPr>
            <a:xfrm>
              <a:off x="10943148" y="5436510"/>
              <a:ext cx="793040" cy="685800"/>
            </a:xfrm>
            <a:prstGeom prst="rect">
              <a:avLst/>
            </a:prstGeom>
            <a:noFill/>
            <a:ln>
              <a:noFill/>
            </a:ln>
          </p:spPr>
        </p:pic>
        <p:sp>
          <p:nvSpPr>
            <p:cNvPr id="32" name="Google Shape;161;p1">
              <a:extLst>
                <a:ext uri="{FF2B5EF4-FFF2-40B4-BE49-F238E27FC236}">
                  <a16:creationId xmlns:a16="http://schemas.microsoft.com/office/drawing/2014/main" id="{FA739BA6-B781-15DB-5D47-23A9FF028B3C}"/>
                </a:ext>
              </a:extLst>
            </p:cNvPr>
            <p:cNvSpPr txBox="1"/>
            <p:nvPr/>
          </p:nvSpPr>
          <p:spPr>
            <a:xfrm>
              <a:off x="5245236" y="5456265"/>
              <a:ext cx="1171516"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b="1" dirty="0">
                  <a:solidFill>
                    <a:schemeClr val="dk1"/>
                  </a:solidFill>
                  <a:latin typeface="Calibri"/>
                  <a:ea typeface="Calibri"/>
                  <a:cs typeface="Calibri"/>
                  <a:sym typeface="Calibri"/>
                </a:rPr>
                <a:t>Carbon 1s spectra</a:t>
              </a:r>
              <a:endParaRPr b="1" dirty="0"/>
            </a:p>
          </p:txBody>
        </p:sp>
        <p:sp>
          <p:nvSpPr>
            <p:cNvPr id="33" name="Google Shape;162;p1">
              <a:extLst>
                <a:ext uri="{FF2B5EF4-FFF2-40B4-BE49-F238E27FC236}">
                  <a16:creationId xmlns:a16="http://schemas.microsoft.com/office/drawing/2014/main" id="{4A84AF12-0982-D490-7936-FC2DC4824AAF}"/>
                </a:ext>
              </a:extLst>
            </p:cNvPr>
            <p:cNvSpPr txBox="1"/>
            <p:nvPr/>
          </p:nvSpPr>
          <p:spPr>
            <a:xfrm>
              <a:off x="8181020" y="5456265"/>
              <a:ext cx="1222759"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b="1" dirty="0">
                  <a:solidFill>
                    <a:schemeClr val="dk1"/>
                  </a:solidFill>
                  <a:latin typeface="Calibri"/>
                  <a:ea typeface="Calibri"/>
                  <a:cs typeface="Calibri"/>
                  <a:sym typeface="Calibri"/>
                </a:rPr>
                <a:t>Iron 2p </a:t>
              </a:r>
            </a:p>
            <a:p>
              <a:pPr marL="0" marR="0" lvl="0" indent="0" algn="ctr" rtl="0">
                <a:spcBef>
                  <a:spcPts val="0"/>
                </a:spcBef>
                <a:spcAft>
                  <a:spcPts val="0"/>
                </a:spcAft>
                <a:buNone/>
              </a:pPr>
              <a:r>
                <a:rPr lang="en-US" b="1" dirty="0">
                  <a:solidFill>
                    <a:schemeClr val="dk1"/>
                  </a:solidFill>
                  <a:latin typeface="Calibri"/>
                  <a:ea typeface="Calibri"/>
                  <a:cs typeface="Calibri"/>
                  <a:sym typeface="Calibri"/>
                </a:rPr>
                <a:t>spectra</a:t>
              </a:r>
              <a:endParaRPr b="1" dirty="0"/>
            </a:p>
          </p:txBody>
        </p:sp>
        <p:pic>
          <p:nvPicPr>
            <p:cNvPr id="34" name="Google Shape;163;p1">
              <a:extLst>
                <a:ext uri="{FF2B5EF4-FFF2-40B4-BE49-F238E27FC236}">
                  <a16:creationId xmlns:a16="http://schemas.microsoft.com/office/drawing/2014/main" id="{5FEF766D-C17A-ABCB-4DD2-A945F4AF7776}"/>
                </a:ext>
              </a:extLst>
            </p:cNvPr>
            <p:cNvPicPr preferRelativeResize="0">
              <a:picLocks noChangeAspect="1"/>
            </p:cNvPicPr>
            <p:nvPr/>
          </p:nvPicPr>
          <p:blipFill rotWithShape="1">
            <a:blip r:embed="rId7">
              <a:alphaModFix/>
            </a:blip>
            <a:srcRect r="37151"/>
            <a:stretch/>
          </p:blipFill>
          <p:spPr>
            <a:xfrm>
              <a:off x="9469500" y="4979310"/>
              <a:ext cx="1301598" cy="1600200"/>
            </a:xfrm>
            <a:prstGeom prst="rect">
              <a:avLst/>
            </a:prstGeom>
            <a:noFill/>
            <a:ln>
              <a:noFill/>
            </a:ln>
          </p:spPr>
        </p:pic>
        <p:sp>
          <p:nvSpPr>
            <p:cNvPr id="35" name="Rectangle 34">
              <a:extLst>
                <a:ext uri="{FF2B5EF4-FFF2-40B4-BE49-F238E27FC236}">
                  <a16:creationId xmlns:a16="http://schemas.microsoft.com/office/drawing/2014/main" id="{1DF09EBF-7A53-B777-5749-FD4982DA4FF3}"/>
                </a:ext>
              </a:extLst>
            </p:cNvPr>
            <p:cNvSpPr/>
            <p:nvPr/>
          </p:nvSpPr>
          <p:spPr>
            <a:xfrm>
              <a:off x="5161318" y="4891179"/>
              <a:ext cx="6920723" cy="1743091"/>
            </a:xfrm>
            <a:prstGeom prst="rect">
              <a:avLst/>
            </a:prstGeom>
            <a:no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6" name="Group 35">
            <a:extLst>
              <a:ext uri="{FF2B5EF4-FFF2-40B4-BE49-F238E27FC236}">
                <a16:creationId xmlns:a16="http://schemas.microsoft.com/office/drawing/2014/main" id="{C0F73625-1EBE-EF55-6523-1D066E82A5B9}"/>
              </a:ext>
            </a:extLst>
          </p:cNvPr>
          <p:cNvGrpSpPr/>
          <p:nvPr/>
        </p:nvGrpSpPr>
        <p:grpSpPr>
          <a:xfrm>
            <a:off x="6104024" y="1285102"/>
            <a:ext cx="5396022" cy="3341260"/>
            <a:chOff x="5153831" y="1303830"/>
            <a:chExt cx="6467556" cy="3493055"/>
          </a:xfrm>
        </p:grpSpPr>
        <p:grpSp>
          <p:nvGrpSpPr>
            <p:cNvPr id="37" name="Group 36">
              <a:extLst>
                <a:ext uri="{FF2B5EF4-FFF2-40B4-BE49-F238E27FC236}">
                  <a16:creationId xmlns:a16="http://schemas.microsoft.com/office/drawing/2014/main" id="{A6DD8999-D509-72FB-B6A8-78DFE2056521}"/>
                </a:ext>
              </a:extLst>
            </p:cNvPr>
            <p:cNvGrpSpPr/>
            <p:nvPr/>
          </p:nvGrpSpPr>
          <p:grpSpPr>
            <a:xfrm>
              <a:off x="5153831" y="1333232"/>
              <a:ext cx="6332071" cy="3350999"/>
              <a:chOff x="5404117" y="1345768"/>
              <a:chExt cx="6332071" cy="3350999"/>
            </a:xfrm>
          </p:grpSpPr>
          <p:grpSp>
            <p:nvGrpSpPr>
              <p:cNvPr id="39" name="Group 38">
                <a:extLst>
                  <a:ext uri="{FF2B5EF4-FFF2-40B4-BE49-F238E27FC236}">
                    <a16:creationId xmlns:a16="http://schemas.microsoft.com/office/drawing/2014/main" id="{3D8FE49F-991D-1D4E-DF11-85443267032E}"/>
                  </a:ext>
                </a:extLst>
              </p:cNvPr>
              <p:cNvGrpSpPr/>
              <p:nvPr/>
            </p:nvGrpSpPr>
            <p:grpSpPr>
              <a:xfrm>
                <a:off x="5404117" y="1345768"/>
                <a:ext cx="6332071" cy="3350999"/>
                <a:chOff x="4043331" y="2343066"/>
                <a:chExt cx="6332071" cy="3350999"/>
              </a:xfrm>
            </p:grpSpPr>
            <p:grpSp>
              <p:nvGrpSpPr>
                <p:cNvPr id="42" name="Group 41">
                  <a:extLst>
                    <a:ext uri="{FF2B5EF4-FFF2-40B4-BE49-F238E27FC236}">
                      <a16:creationId xmlns:a16="http://schemas.microsoft.com/office/drawing/2014/main" id="{E0EB2CDC-CB04-03A4-03AE-3B4E515325F7}"/>
                    </a:ext>
                  </a:extLst>
                </p:cNvPr>
                <p:cNvGrpSpPr/>
                <p:nvPr/>
              </p:nvGrpSpPr>
              <p:grpSpPr>
                <a:xfrm>
                  <a:off x="5820895" y="4264554"/>
                  <a:ext cx="4444677" cy="1429511"/>
                  <a:chOff x="6300729" y="5408415"/>
                  <a:chExt cx="4444677" cy="1429511"/>
                </a:xfrm>
              </p:grpSpPr>
              <p:grpSp>
                <p:nvGrpSpPr>
                  <p:cNvPr id="67" name="Google Shape;140;p1">
                    <a:extLst>
                      <a:ext uri="{FF2B5EF4-FFF2-40B4-BE49-F238E27FC236}">
                        <a16:creationId xmlns:a16="http://schemas.microsoft.com/office/drawing/2014/main" id="{80E44BE7-0850-6933-F181-7F622EFB8D2B}"/>
                      </a:ext>
                    </a:extLst>
                  </p:cNvPr>
                  <p:cNvGrpSpPr/>
                  <p:nvPr/>
                </p:nvGrpSpPr>
                <p:grpSpPr>
                  <a:xfrm>
                    <a:off x="6300729" y="5409198"/>
                    <a:ext cx="1368187" cy="1427944"/>
                    <a:chOff x="15664662" y="21646151"/>
                    <a:chExt cx="4292770" cy="4771689"/>
                  </a:xfrm>
                </p:grpSpPr>
                <p:pic>
                  <p:nvPicPr>
                    <p:cNvPr id="74" name="Google Shape;141;p1">
                      <a:extLst>
                        <a:ext uri="{FF2B5EF4-FFF2-40B4-BE49-F238E27FC236}">
                          <a16:creationId xmlns:a16="http://schemas.microsoft.com/office/drawing/2014/main" id="{B445C5EF-179D-39C3-5CCA-B5ABAA282650}"/>
                        </a:ext>
                      </a:extLst>
                    </p:cNvPr>
                    <p:cNvPicPr preferRelativeResize="0"/>
                    <p:nvPr/>
                  </p:nvPicPr>
                  <p:blipFill rotWithShape="1">
                    <a:blip r:embed="rId8">
                      <a:alphaModFix/>
                    </a:blip>
                    <a:srcRect l="10127" t="6744" r="8443" b="6529"/>
                    <a:stretch/>
                  </p:blipFill>
                  <p:spPr>
                    <a:xfrm>
                      <a:off x="15664662" y="21646151"/>
                      <a:ext cx="4292770" cy="4572000"/>
                    </a:xfrm>
                    <a:prstGeom prst="rect">
                      <a:avLst/>
                    </a:prstGeom>
                    <a:noFill/>
                    <a:ln>
                      <a:noFill/>
                    </a:ln>
                  </p:spPr>
                </p:pic>
                <p:sp>
                  <p:nvSpPr>
                    <p:cNvPr id="75" name="Google Shape;142;p1">
                      <a:extLst>
                        <a:ext uri="{FF2B5EF4-FFF2-40B4-BE49-F238E27FC236}">
                          <a16:creationId xmlns:a16="http://schemas.microsoft.com/office/drawing/2014/main" id="{FDD2CF75-E06C-C652-22DE-4E192C521BDA}"/>
                        </a:ext>
                      </a:extLst>
                    </p:cNvPr>
                    <p:cNvSpPr txBox="1"/>
                    <p:nvPr/>
                  </p:nvSpPr>
                  <p:spPr>
                    <a:xfrm>
                      <a:off x="16253620" y="25492340"/>
                      <a:ext cx="2388725" cy="925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dirty="0">
                          <a:solidFill>
                            <a:schemeClr val="dk1"/>
                          </a:solidFill>
                          <a:latin typeface="Calibri"/>
                          <a:ea typeface="Calibri"/>
                          <a:cs typeface="Calibri"/>
                          <a:sym typeface="Calibri"/>
                        </a:rPr>
                        <a:t>2 µm </a:t>
                      </a:r>
                      <a:endParaRPr sz="1200" dirty="0"/>
                    </a:p>
                  </p:txBody>
                </p:sp>
              </p:grpSp>
              <p:grpSp>
                <p:nvGrpSpPr>
                  <p:cNvPr id="68" name="Google Shape;143;p1">
                    <a:extLst>
                      <a:ext uri="{FF2B5EF4-FFF2-40B4-BE49-F238E27FC236}">
                        <a16:creationId xmlns:a16="http://schemas.microsoft.com/office/drawing/2014/main" id="{92F77DCB-1D01-9CF2-A525-1E66CC4D39E5}"/>
                      </a:ext>
                    </a:extLst>
                  </p:cNvPr>
                  <p:cNvGrpSpPr/>
                  <p:nvPr/>
                </p:nvGrpSpPr>
                <p:grpSpPr>
                  <a:xfrm>
                    <a:off x="7799063" y="5409861"/>
                    <a:ext cx="1429433" cy="1426619"/>
                    <a:chOff x="20493910" y="21747606"/>
                    <a:chExt cx="4424007" cy="4595121"/>
                  </a:xfrm>
                </p:grpSpPr>
                <p:pic>
                  <p:nvPicPr>
                    <p:cNvPr id="72" name="Google Shape;144;p1">
                      <a:extLst>
                        <a:ext uri="{FF2B5EF4-FFF2-40B4-BE49-F238E27FC236}">
                          <a16:creationId xmlns:a16="http://schemas.microsoft.com/office/drawing/2014/main" id="{65445265-05D5-A6C0-A137-AFEC51B72317}"/>
                        </a:ext>
                      </a:extLst>
                    </p:cNvPr>
                    <p:cNvPicPr preferRelativeResize="0"/>
                    <p:nvPr/>
                  </p:nvPicPr>
                  <p:blipFill rotWithShape="1">
                    <a:blip r:embed="rId9">
                      <a:alphaModFix/>
                    </a:blip>
                    <a:srcRect l="6959" t="6412" r="5557" b="5184"/>
                    <a:stretch/>
                  </p:blipFill>
                  <p:spPr>
                    <a:xfrm>
                      <a:off x="20493910" y="21747606"/>
                      <a:ext cx="4424007" cy="4470544"/>
                    </a:xfrm>
                    <a:prstGeom prst="rect">
                      <a:avLst/>
                    </a:prstGeom>
                    <a:noFill/>
                    <a:ln>
                      <a:noFill/>
                    </a:ln>
                  </p:spPr>
                </p:pic>
                <p:sp>
                  <p:nvSpPr>
                    <p:cNvPr id="73" name="Google Shape;145;p1">
                      <a:extLst>
                        <a:ext uri="{FF2B5EF4-FFF2-40B4-BE49-F238E27FC236}">
                          <a16:creationId xmlns:a16="http://schemas.microsoft.com/office/drawing/2014/main" id="{5563DFA7-F0C8-FAED-AF31-88766B30118E}"/>
                        </a:ext>
                      </a:extLst>
                    </p:cNvPr>
                    <p:cNvSpPr txBox="1"/>
                    <p:nvPr/>
                  </p:nvSpPr>
                  <p:spPr>
                    <a:xfrm>
                      <a:off x="20776431" y="25450646"/>
                      <a:ext cx="2661861" cy="89208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dirty="0">
                          <a:solidFill>
                            <a:schemeClr val="lt1"/>
                          </a:solidFill>
                          <a:latin typeface="Calibri"/>
                          <a:ea typeface="Calibri"/>
                          <a:cs typeface="Calibri"/>
                          <a:sym typeface="Calibri"/>
                        </a:rPr>
                        <a:t>2 µm </a:t>
                      </a:r>
                      <a:endParaRPr sz="1200" dirty="0"/>
                    </a:p>
                  </p:txBody>
                </p:sp>
              </p:grpSp>
              <p:grpSp>
                <p:nvGrpSpPr>
                  <p:cNvPr id="69" name="Google Shape;146;p1">
                    <a:extLst>
                      <a:ext uri="{FF2B5EF4-FFF2-40B4-BE49-F238E27FC236}">
                        <a16:creationId xmlns:a16="http://schemas.microsoft.com/office/drawing/2014/main" id="{1B316AC7-0F99-0F67-7271-AEA32A44621A}"/>
                      </a:ext>
                    </a:extLst>
                  </p:cNvPr>
                  <p:cNvGrpSpPr/>
                  <p:nvPr/>
                </p:nvGrpSpPr>
                <p:grpSpPr>
                  <a:xfrm>
                    <a:off x="9316130" y="5408415"/>
                    <a:ext cx="1429276" cy="1429511"/>
                    <a:chOff x="25365166" y="21646151"/>
                    <a:chExt cx="4493098" cy="4776923"/>
                  </a:xfrm>
                </p:grpSpPr>
                <p:pic>
                  <p:nvPicPr>
                    <p:cNvPr id="70" name="Google Shape;147;p1">
                      <a:extLst>
                        <a:ext uri="{FF2B5EF4-FFF2-40B4-BE49-F238E27FC236}">
                          <a16:creationId xmlns:a16="http://schemas.microsoft.com/office/drawing/2014/main" id="{7D7477C5-C6CB-37CD-71B3-12E25F33CF72}"/>
                        </a:ext>
                      </a:extLst>
                    </p:cNvPr>
                    <p:cNvPicPr preferRelativeResize="0"/>
                    <p:nvPr/>
                  </p:nvPicPr>
                  <p:blipFill rotWithShape="1">
                    <a:blip r:embed="rId10">
                      <a:alphaModFix/>
                    </a:blip>
                    <a:srcRect l="7980" t="3438" r="1582" b="4535"/>
                    <a:stretch/>
                  </p:blipFill>
                  <p:spPr>
                    <a:xfrm>
                      <a:off x="25365166" y="21646151"/>
                      <a:ext cx="4493098" cy="4572000"/>
                    </a:xfrm>
                    <a:prstGeom prst="rect">
                      <a:avLst/>
                    </a:prstGeom>
                    <a:noFill/>
                    <a:ln>
                      <a:noFill/>
                    </a:ln>
                  </p:spPr>
                </p:pic>
                <p:sp>
                  <p:nvSpPr>
                    <p:cNvPr id="71" name="Google Shape;148;p1">
                      <a:extLst>
                        <a:ext uri="{FF2B5EF4-FFF2-40B4-BE49-F238E27FC236}">
                          <a16:creationId xmlns:a16="http://schemas.microsoft.com/office/drawing/2014/main" id="{CEDFB369-3BDA-F3F6-44D9-0DA38FAAB866}"/>
                        </a:ext>
                      </a:extLst>
                    </p:cNvPr>
                    <p:cNvSpPr txBox="1"/>
                    <p:nvPr/>
                  </p:nvSpPr>
                  <p:spPr>
                    <a:xfrm>
                      <a:off x="25556342" y="25497574"/>
                      <a:ext cx="2703732" cy="925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dirty="0">
                          <a:solidFill>
                            <a:schemeClr val="lt1"/>
                          </a:solidFill>
                          <a:latin typeface="Calibri"/>
                          <a:ea typeface="Calibri"/>
                          <a:cs typeface="Calibri"/>
                          <a:sym typeface="Calibri"/>
                        </a:rPr>
                        <a:t>2 µm </a:t>
                      </a:r>
                      <a:endParaRPr sz="1200" dirty="0"/>
                    </a:p>
                  </p:txBody>
                </p:sp>
              </p:grpSp>
            </p:grpSp>
            <p:grpSp>
              <p:nvGrpSpPr>
                <p:cNvPr id="43" name="Group 42">
                  <a:extLst>
                    <a:ext uri="{FF2B5EF4-FFF2-40B4-BE49-F238E27FC236}">
                      <a16:creationId xmlns:a16="http://schemas.microsoft.com/office/drawing/2014/main" id="{7EDF0998-5EEB-7E00-7000-31BAA6462A43}"/>
                    </a:ext>
                  </a:extLst>
                </p:cNvPr>
                <p:cNvGrpSpPr/>
                <p:nvPr/>
              </p:nvGrpSpPr>
              <p:grpSpPr>
                <a:xfrm>
                  <a:off x="5820895" y="2724440"/>
                  <a:ext cx="4444755" cy="1455724"/>
                  <a:chOff x="6300729" y="3942732"/>
                  <a:chExt cx="4444755" cy="1455724"/>
                </a:xfrm>
              </p:grpSpPr>
              <p:grpSp>
                <p:nvGrpSpPr>
                  <p:cNvPr id="51" name="Group 50">
                    <a:extLst>
                      <a:ext uri="{FF2B5EF4-FFF2-40B4-BE49-F238E27FC236}">
                        <a16:creationId xmlns:a16="http://schemas.microsoft.com/office/drawing/2014/main" id="{4958611B-238F-3BC4-5460-6663041C7C2A}"/>
                      </a:ext>
                    </a:extLst>
                  </p:cNvPr>
                  <p:cNvGrpSpPr/>
                  <p:nvPr/>
                </p:nvGrpSpPr>
                <p:grpSpPr>
                  <a:xfrm>
                    <a:off x="7799063" y="3948762"/>
                    <a:ext cx="1429433" cy="1443665"/>
                    <a:chOff x="7041481" y="3957955"/>
                    <a:chExt cx="1429433" cy="1443665"/>
                  </a:xfrm>
                </p:grpSpPr>
                <p:grpSp>
                  <p:nvGrpSpPr>
                    <p:cNvPr id="63" name="Google Shape;137;p1">
                      <a:extLst>
                        <a:ext uri="{FF2B5EF4-FFF2-40B4-BE49-F238E27FC236}">
                          <a16:creationId xmlns:a16="http://schemas.microsoft.com/office/drawing/2014/main" id="{D1F07B8A-825A-7135-026C-8CD0E209A2C2}"/>
                        </a:ext>
                      </a:extLst>
                    </p:cNvPr>
                    <p:cNvGrpSpPr/>
                    <p:nvPr/>
                  </p:nvGrpSpPr>
                  <p:grpSpPr>
                    <a:xfrm>
                      <a:off x="7076925" y="3989509"/>
                      <a:ext cx="1368187" cy="1412111"/>
                      <a:chOff x="20502638" y="16765065"/>
                      <a:chExt cx="4372283" cy="4718778"/>
                    </a:xfrm>
                  </p:grpSpPr>
                  <p:pic>
                    <p:nvPicPr>
                      <p:cNvPr id="65" name="Google Shape;138;p1">
                        <a:extLst>
                          <a:ext uri="{FF2B5EF4-FFF2-40B4-BE49-F238E27FC236}">
                            <a16:creationId xmlns:a16="http://schemas.microsoft.com/office/drawing/2014/main" id="{DAEE5C3F-2F22-5B2C-D8A1-2F75872476FD}"/>
                          </a:ext>
                        </a:extLst>
                      </p:cNvPr>
                      <p:cNvPicPr preferRelativeResize="0"/>
                      <p:nvPr/>
                    </p:nvPicPr>
                    <p:blipFill rotWithShape="1">
                      <a:blip r:embed="rId11">
                        <a:alphaModFix/>
                      </a:blip>
                      <a:srcRect l="10177" t="4293" r="3758" b="5708"/>
                      <a:stretch/>
                    </p:blipFill>
                    <p:spPr>
                      <a:xfrm>
                        <a:off x="20502638" y="16765065"/>
                        <a:ext cx="4372283" cy="4571999"/>
                      </a:xfrm>
                      <a:prstGeom prst="rect">
                        <a:avLst/>
                      </a:prstGeom>
                      <a:noFill/>
                      <a:ln>
                        <a:noFill/>
                      </a:ln>
                    </p:spPr>
                  </p:pic>
                  <p:sp>
                    <p:nvSpPr>
                      <p:cNvPr id="66" name="Google Shape;139;p1">
                        <a:extLst>
                          <a:ext uri="{FF2B5EF4-FFF2-40B4-BE49-F238E27FC236}">
                            <a16:creationId xmlns:a16="http://schemas.microsoft.com/office/drawing/2014/main" id="{686374C8-DD2C-C088-99F4-1AD50211371C}"/>
                          </a:ext>
                        </a:extLst>
                      </p:cNvPr>
                      <p:cNvSpPr txBox="1"/>
                      <p:nvPr/>
                    </p:nvSpPr>
                    <p:spPr>
                      <a:xfrm>
                        <a:off x="20991219" y="20558343"/>
                        <a:ext cx="2325018" cy="925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dirty="0">
                            <a:solidFill>
                              <a:schemeClr val="lt1"/>
                            </a:solidFill>
                            <a:latin typeface="Calibri"/>
                            <a:ea typeface="Calibri"/>
                            <a:cs typeface="Calibri"/>
                            <a:sym typeface="Calibri"/>
                          </a:rPr>
                          <a:t>1 µm </a:t>
                        </a:r>
                        <a:endParaRPr sz="1200" dirty="0"/>
                      </a:p>
                    </p:txBody>
                  </p:sp>
                </p:grpSp>
                <p:sp>
                  <p:nvSpPr>
                    <p:cNvPr id="64" name="Google Shape;157;p1">
                      <a:extLst>
                        <a:ext uri="{FF2B5EF4-FFF2-40B4-BE49-F238E27FC236}">
                          <a16:creationId xmlns:a16="http://schemas.microsoft.com/office/drawing/2014/main" id="{DE556D92-D406-2F27-809E-2E108FF5039A}"/>
                        </a:ext>
                      </a:extLst>
                    </p:cNvPr>
                    <p:cNvSpPr/>
                    <p:nvPr/>
                  </p:nvSpPr>
                  <p:spPr>
                    <a:xfrm>
                      <a:off x="7041481" y="3957955"/>
                      <a:ext cx="1429433" cy="1443665"/>
                    </a:xfrm>
                    <a:prstGeom prst="rect">
                      <a:avLst/>
                    </a:prstGeom>
                    <a:noFill/>
                    <a:ln w="2857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Calibri"/>
                        <a:ea typeface="Calibri"/>
                        <a:cs typeface="Calibri"/>
                        <a:sym typeface="Calibri"/>
                      </a:endParaRPr>
                    </a:p>
                  </p:txBody>
                </p:sp>
              </p:grpSp>
              <p:grpSp>
                <p:nvGrpSpPr>
                  <p:cNvPr id="52" name="Group 51">
                    <a:extLst>
                      <a:ext uri="{FF2B5EF4-FFF2-40B4-BE49-F238E27FC236}">
                        <a16:creationId xmlns:a16="http://schemas.microsoft.com/office/drawing/2014/main" id="{36461B59-DF4B-9A39-78ED-E3CBC9B1D74A}"/>
                      </a:ext>
                    </a:extLst>
                  </p:cNvPr>
                  <p:cNvGrpSpPr/>
                  <p:nvPr/>
                </p:nvGrpSpPr>
                <p:grpSpPr>
                  <a:xfrm>
                    <a:off x="6300729" y="3967558"/>
                    <a:ext cx="1368187" cy="1406072"/>
                    <a:chOff x="5553153" y="4035187"/>
                    <a:chExt cx="1368187" cy="1406072"/>
                  </a:xfrm>
                </p:grpSpPr>
                <p:grpSp>
                  <p:nvGrpSpPr>
                    <p:cNvPr id="58" name="Google Shape;134;p1">
                      <a:extLst>
                        <a:ext uri="{FF2B5EF4-FFF2-40B4-BE49-F238E27FC236}">
                          <a16:creationId xmlns:a16="http://schemas.microsoft.com/office/drawing/2014/main" id="{F603B850-5DEC-132C-2277-1EB741ECA05F}"/>
                        </a:ext>
                      </a:extLst>
                    </p:cNvPr>
                    <p:cNvGrpSpPr/>
                    <p:nvPr/>
                  </p:nvGrpSpPr>
                  <p:grpSpPr>
                    <a:xfrm>
                      <a:off x="5553153" y="4035187"/>
                      <a:ext cx="1368187" cy="1406072"/>
                      <a:chOff x="15664661" y="16765065"/>
                      <a:chExt cx="4297222" cy="4698599"/>
                    </a:xfrm>
                  </p:grpSpPr>
                  <p:pic>
                    <p:nvPicPr>
                      <p:cNvPr id="61" name="Google Shape;135;p1">
                        <a:extLst>
                          <a:ext uri="{FF2B5EF4-FFF2-40B4-BE49-F238E27FC236}">
                            <a16:creationId xmlns:a16="http://schemas.microsoft.com/office/drawing/2014/main" id="{90D5E9D4-2F35-5705-C839-62BF7D87C79E}"/>
                          </a:ext>
                        </a:extLst>
                      </p:cNvPr>
                      <p:cNvPicPr preferRelativeResize="0"/>
                      <p:nvPr/>
                    </p:nvPicPr>
                    <p:blipFill rotWithShape="1">
                      <a:blip r:embed="rId12">
                        <a:alphaModFix/>
                      </a:blip>
                      <a:srcRect l="9979" t="4251" r="3954" b="4179"/>
                      <a:stretch/>
                    </p:blipFill>
                    <p:spPr>
                      <a:xfrm>
                        <a:off x="15664661" y="16765065"/>
                        <a:ext cx="4297222" cy="4572000"/>
                      </a:xfrm>
                      <a:prstGeom prst="rect">
                        <a:avLst/>
                      </a:prstGeom>
                      <a:noFill/>
                      <a:ln>
                        <a:noFill/>
                      </a:ln>
                    </p:spPr>
                  </p:pic>
                  <p:sp>
                    <p:nvSpPr>
                      <p:cNvPr id="62" name="Google Shape;136;p1">
                        <a:extLst>
                          <a:ext uri="{FF2B5EF4-FFF2-40B4-BE49-F238E27FC236}">
                            <a16:creationId xmlns:a16="http://schemas.microsoft.com/office/drawing/2014/main" id="{434E13AB-ECE7-B3DE-2C60-391E41D43783}"/>
                          </a:ext>
                        </a:extLst>
                      </p:cNvPr>
                      <p:cNvSpPr txBox="1"/>
                      <p:nvPr/>
                    </p:nvSpPr>
                    <p:spPr>
                      <a:xfrm>
                        <a:off x="15923822" y="20538164"/>
                        <a:ext cx="2638058" cy="925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dirty="0">
                            <a:solidFill>
                              <a:schemeClr val="dk1"/>
                            </a:solidFill>
                            <a:latin typeface="Calibri"/>
                            <a:ea typeface="Calibri"/>
                            <a:cs typeface="Calibri"/>
                            <a:sym typeface="Calibri"/>
                          </a:rPr>
                          <a:t>5 µm </a:t>
                        </a:r>
                        <a:endParaRPr sz="1200" dirty="0"/>
                      </a:p>
                    </p:txBody>
                  </p:sp>
                </p:grpSp>
                <p:sp>
                  <p:nvSpPr>
                    <p:cNvPr id="59" name="Google Shape;156;p1">
                      <a:extLst>
                        <a:ext uri="{FF2B5EF4-FFF2-40B4-BE49-F238E27FC236}">
                          <a16:creationId xmlns:a16="http://schemas.microsoft.com/office/drawing/2014/main" id="{58A162D5-67E0-68A9-793A-FBB4F26131B2}"/>
                        </a:ext>
                      </a:extLst>
                    </p:cNvPr>
                    <p:cNvSpPr/>
                    <p:nvPr/>
                  </p:nvSpPr>
                  <p:spPr>
                    <a:xfrm>
                      <a:off x="6187620" y="4358353"/>
                      <a:ext cx="273637" cy="273637"/>
                    </a:xfrm>
                    <a:prstGeom prst="rect">
                      <a:avLst/>
                    </a:prstGeom>
                    <a:noFill/>
                    <a:ln w="19050"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Calibri"/>
                        <a:ea typeface="Calibri"/>
                        <a:cs typeface="Calibri"/>
                        <a:sym typeface="Calibri"/>
                      </a:endParaRPr>
                    </a:p>
                  </p:txBody>
                </p:sp>
                <p:sp>
                  <p:nvSpPr>
                    <p:cNvPr id="60" name="Google Shape;167;p1">
                      <a:extLst>
                        <a:ext uri="{FF2B5EF4-FFF2-40B4-BE49-F238E27FC236}">
                          <a16:creationId xmlns:a16="http://schemas.microsoft.com/office/drawing/2014/main" id="{9360AAF8-BB68-6372-7797-A0AB94CBD48D}"/>
                        </a:ext>
                      </a:extLst>
                    </p:cNvPr>
                    <p:cNvSpPr/>
                    <p:nvPr/>
                  </p:nvSpPr>
                  <p:spPr>
                    <a:xfrm>
                      <a:off x="5782043" y="4092902"/>
                      <a:ext cx="292765" cy="293751"/>
                    </a:xfrm>
                    <a:prstGeom prst="rect">
                      <a:avLst/>
                    </a:prstGeom>
                    <a:noFill/>
                    <a:ln w="19050" cap="flat" cmpd="sng">
                      <a:solidFill>
                        <a:srgbClr val="00FF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Calibri"/>
                        <a:ea typeface="Calibri"/>
                        <a:cs typeface="Calibri"/>
                        <a:sym typeface="Calibri"/>
                      </a:endParaRPr>
                    </a:p>
                  </p:txBody>
                </p:sp>
              </p:grpSp>
              <p:grpSp>
                <p:nvGrpSpPr>
                  <p:cNvPr id="53" name="Group 52">
                    <a:extLst>
                      <a:ext uri="{FF2B5EF4-FFF2-40B4-BE49-F238E27FC236}">
                        <a16:creationId xmlns:a16="http://schemas.microsoft.com/office/drawing/2014/main" id="{61DC1502-D184-8352-47E1-68F859AA804D}"/>
                      </a:ext>
                    </a:extLst>
                  </p:cNvPr>
                  <p:cNvGrpSpPr/>
                  <p:nvPr/>
                </p:nvGrpSpPr>
                <p:grpSpPr>
                  <a:xfrm>
                    <a:off x="9316052" y="3942732"/>
                    <a:ext cx="1429432" cy="1455724"/>
                    <a:chOff x="8505882" y="3961007"/>
                    <a:chExt cx="1429432" cy="1455724"/>
                  </a:xfrm>
                </p:grpSpPr>
                <p:sp>
                  <p:nvSpPr>
                    <p:cNvPr id="54" name="Google Shape;168;p1">
                      <a:extLst>
                        <a:ext uri="{FF2B5EF4-FFF2-40B4-BE49-F238E27FC236}">
                          <a16:creationId xmlns:a16="http://schemas.microsoft.com/office/drawing/2014/main" id="{0F356D2B-7BC8-59EF-7C1F-D7A98C3EE5E3}"/>
                        </a:ext>
                      </a:extLst>
                    </p:cNvPr>
                    <p:cNvSpPr/>
                    <p:nvPr/>
                  </p:nvSpPr>
                  <p:spPr>
                    <a:xfrm>
                      <a:off x="8505882" y="3961007"/>
                      <a:ext cx="1429432" cy="1455724"/>
                    </a:xfrm>
                    <a:prstGeom prst="rect">
                      <a:avLst/>
                    </a:prstGeom>
                    <a:noFill/>
                    <a:ln w="28575" cap="flat" cmpd="sng">
                      <a:solidFill>
                        <a:srgbClr val="00FF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Calibri"/>
                        <a:ea typeface="Calibri"/>
                        <a:cs typeface="Calibri"/>
                        <a:sym typeface="Calibri"/>
                      </a:endParaRPr>
                    </a:p>
                  </p:txBody>
                </p:sp>
                <p:grpSp>
                  <p:nvGrpSpPr>
                    <p:cNvPr id="55" name="Group 54">
                      <a:extLst>
                        <a:ext uri="{FF2B5EF4-FFF2-40B4-BE49-F238E27FC236}">
                          <a16:creationId xmlns:a16="http://schemas.microsoft.com/office/drawing/2014/main" id="{CEE6EED7-0663-6F77-86D7-ABC66BFFF8BE}"/>
                        </a:ext>
                      </a:extLst>
                    </p:cNvPr>
                    <p:cNvGrpSpPr/>
                    <p:nvPr/>
                  </p:nvGrpSpPr>
                  <p:grpSpPr>
                    <a:xfrm>
                      <a:off x="8532035" y="3986838"/>
                      <a:ext cx="1368187" cy="1426489"/>
                      <a:chOff x="8532035" y="3986838"/>
                      <a:chExt cx="1368187" cy="1426489"/>
                    </a:xfrm>
                  </p:grpSpPr>
                  <p:pic>
                    <p:nvPicPr>
                      <p:cNvPr id="56" name="Google Shape;84;p1">
                        <a:extLst>
                          <a:ext uri="{FF2B5EF4-FFF2-40B4-BE49-F238E27FC236}">
                            <a16:creationId xmlns:a16="http://schemas.microsoft.com/office/drawing/2014/main" id="{0D13BD7C-4CB7-80C9-F4B1-65D562C68A72}"/>
                          </a:ext>
                        </a:extLst>
                      </p:cNvPr>
                      <p:cNvPicPr preferRelativeResize="0"/>
                      <p:nvPr/>
                    </p:nvPicPr>
                    <p:blipFill rotWithShape="1">
                      <a:blip r:embed="rId13">
                        <a:alphaModFix/>
                      </a:blip>
                      <a:srcRect l="8992" t="3951" r="2094" b="4850"/>
                      <a:stretch/>
                    </p:blipFill>
                    <p:spPr>
                      <a:xfrm>
                        <a:off x="8532035" y="3986838"/>
                        <a:ext cx="1368187" cy="1403333"/>
                      </a:xfrm>
                      <a:prstGeom prst="rect">
                        <a:avLst/>
                      </a:prstGeom>
                      <a:noFill/>
                      <a:ln>
                        <a:noFill/>
                      </a:ln>
                    </p:spPr>
                  </p:pic>
                  <p:sp>
                    <p:nvSpPr>
                      <p:cNvPr id="57" name="Google Shape;169;p1">
                        <a:extLst>
                          <a:ext uri="{FF2B5EF4-FFF2-40B4-BE49-F238E27FC236}">
                            <a16:creationId xmlns:a16="http://schemas.microsoft.com/office/drawing/2014/main" id="{28D0C533-F686-4E4B-59DD-A9CF46A6A100}"/>
                          </a:ext>
                        </a:extLst>
                      </p:cNvPr>
                      <p:cNvSpPr txBox="1"/>
                      <p:nvPr/>
                    </p:nvSpPr>
                    <p:spPr>
                      <a:xfrm>
                        <a:off x="8609548" y="5136368"/>
                        <a:ext cx="979980" cy="27695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dirty="0">
                            <a:solidFill>
                              <a:schemeClr val="lt1"/>
                            </a:solidFill>
                            <a:latin typeface="Calibri"/>
                            <a:ea typeface="Calibri"/>
                            <a:cs typeface="Calibri"/>
                            <a:sym typeface="Calibri"/>
                          </a:rPr>
                          <a:t>2 µm </a:t>
                        </a:r>
                        <a:endParaRPr sz="1200" dirty="0"/>
                      </a:p>
                    </p:txBody>
                  </p:sp>
                </p:grpSp>
              </p:grpSp>
            </p:grpSp>
            <p:sp>
              <p:nvSpPr>
                <p:cNvPr id="44" name="TextBox 43">
                  <a:extLst>
                    <a:ext uri="{FF2B5EF4-FFF2-40B4-BE49-F238E27FC236}">
                      <a16:creationId xmlns:a16="http://schemas.microsoft.com/office/drawing/2014/main" id="{D0922961-F8C3-AA74-26F0-786223F99F09}"/>
                    </a:ext>
                  </a:extLst>
                </p:cNvPr>
                <p:cNvSpPr txBox="1"/>
                <p:nvPr/>
              </p:nvSpPr>
              <p:spPr>
                <a:xfrm>
                  <a:off x="4234108" y="2735927"/>
                  <a:ext cx="1134603" cy="584775"/>
                </a:xfrm>
                <a:prstGeom prst="rect">
                  <a:avLst/>
                </a:prstGeom>
                <a:noFill/>
              </p:spPr>
              <p:txBody>
                <a:bodyPr wrap="square" rtlCol="0">
                  <a:spAutoFit/>
                </a:bodyPr>
                <a:lstStyle/>
                <a:p>
                  <a:pPr algn="ctr"/>
                  <a:r>
                    <a:rPr lang="en-US" sz="1600" dirty="0" err="1">
                      <a:solidFill>
                        <a:srgbClr val="FF0000"/>
                      </a:solidFill>
                    </a:rPr>
                    <a:t>Anopore</a:t>
                  </a:r>
                  <a:r>
                    <a:rPr lang="en-US" sz="1600" dirty="0">
                      <a:solidFill>
                        <a:srgbClr val="FF0000"/>
                      </a:solidFill>
                    </a:rPr>
                    <a:t> filtration</a:t>
                  </a:r>
                </a:p>
              </p:txBody>
            </p:sp>
            <p:sp>
              <p:nvSpPr>
                <p:cNvPr id="45" name="TextBox 44">
                  <a:extLst>
                    <a:ext uri="{FF2B5EF4-FFF2-40B4-BE49-F238E27FC236}">
                      <a16:creationId xmlns:a16="http://schemas.microsoft.com/office/drawing/2014/main" id="{671579D2-CFC6-C443-34EA-1DE719ABA204}"/>
                    </a:ext>
                  </a:extLst>
                </p:cNvPr>
                <p:cNvSpPr txBox="1"/>
                <p:nvPr/>
              </p:nvSpPr>
              <p:spPr>
                <a:xfrm>
                  <a:off x="4043331" y="4242775"/>
                  <a:ext cx="1516156" cy="584775"/>
                </a:xfrm>
                <a:prstGeom prst="rect">
                  <a:avLst/>
                </a:prstGeom>
                <a:noFill/>
              </p:spPr>
              <p:txBody>
                <a:bodyPr wrap="square" rtlCol="0">
                  <a:spAutoFit/>
                </a:bodyPr>
                <a:lstStyle/>
                <a:p>
                  <a:pPr algn="ctr"/>
                  <a:r>
                    <a:rPr lang="en-US" sz="1600" dirty="0">
                      <a:solidFill>
                        <a:srgbClr val="0000FF"/>
                      </a:solidFill>
                    </a:rPr>
                    <a:t>Nucleopore filtration</a:t>
                  </a:r>
                </a:p>
              </p:txBody>
            </p:sp>
            <p:grpSp>
              <p:nvGrpSpPr>
                <p:cNvPr id="46" name="Group 45">
                  <a:extLst>
                    <a:ext uri="{FF2B5EF4-FFF2-40B4-BE49-F238E27FC236}">
                      <a16:creationId xmlns:a16="http://schemas.microsoft.com/office/drawing/2014/main" id="{F5A6D1BD-F2A7-D1AD-2616-8C181BFD8C10}"/>
                    </a:ext>
                  </a:extLst>
                </p:cNvPr>
                <p:cNvGrpSpPr/>
                <p:nvPr/>
              </p:nvGrpSpPr>
              <p:grpSpPr>
                <a:xfrm>
                  <a:off x="5666760" y="2343066"/>
                  <a:ext cx="4708642" cy="369291"/>
                  <a:chOff x="6146594" y="3635789"/>
                  <a:chExt cx="4708642" cy="369291"/>
                </a:xfrm>
              </p:grpSpPr>
              <p:sp>
                <p:nvSpPr>
                  <p:cNvPr id="48" name="Google Shape;149;p1">
                    <a:extLst>
                      <a:ext uri="{FF2B5EF4-FFF2-40B4-BE49-F238E27FC236}">
                        <a16:creationId xmlns:a16="http://schemas.microsoft.com/office/drawing/2014/main" id="{8AC335E9-1391-6510-DE50-645888BC702F}"/>
                      </a:ext>
                    </a:extLst>
                  </p:cNvPr>
                  <p:cNvSpPr txBox="1"/>
                  <p:nvPr/>
                </p:nvSpPr>
                <p:spPr>
                  <a:xfrm>
                    <a:off x="6146594" y="3635789"/>
                    <a:ext cx="1746513" cy="36929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b="1" dirty="0">
                        <a:solidFill>
                          <a:schemeClr val="dk1"/>
                        </a:solidFill>
                        <a:latin typeface="Calibri"/>
                        <a:ea typeface="Calibri"/>
                        <a:cs typeface="Calibri"/>
                        <a:sym typeface="Calibri"/>
                      </a:rPr>
                      <a:t>Image</a:t>
                    </a:r>
                    <a:endParaRPr b="1" dirty="0"/>
                  </a:p>
                </p:txBody>
              </p:sp>
              <p:sp>
                <p:nvSpPr>
                  <p:cNvPr id="49" name="Google Shape;149;p1">
                    <a:extLst>
                      <a:ext uri="{FF2B5EF4-FFF2-40B4-BE49-F238E27FC236}">
                        <a16:creationId xmlns:a16="http://schemas.microsoft.com/office/drawing/2014/main" id="{103DE0B0-4A7C-2143-B093-0A7CE68D2631}"/>
                      </a:ext>
                    </a:extLst>
                  </p:cNvPr>
                  <p:cNvSpPr txBox="1"/>
                  <p:nvPr/>
                </p:nvSpPr>
                <p:spPr>
                  <a:xfrm>
                    <a:off x="7668802" y="3635789"/>
                    <a:ext cx="1746513" cy="36929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b="1" dirty="0">
                        <a:solidFill>
                          <a:schemeClr val="dk1"/>
                        </a:solidFill>
                        <a:latin typeface="Calibri"/>
                        <a:ea typeface="Calibri"/>
                        <a:cs typeface="Calibri"/>
                        <a:sym typeface="Calibri"/>
                      </a:rPr>
                      <a:t>Carbon Map</a:t>
                    </a:r>
                    <a:endParaRPr b="1" dirty="0"/>
                  </a:p>
                </p:txBody>
              </p:sp>
              <p:sp>
                <p:nvSpPr>
                  <p:cNvPr id="50" name="Google Shape;149;p1">
                    <a:extLst>
                      <a:ext uri="{FF2B5EF4-FFF2-40B4-BE49-F238E27FC236}">
                        <a16:creationId xmlns:a16="http://schemas.microsoft.com/office/drawing/2014/main" id="{191F955C-0848-61B1-FB81-9BE270014A98}"/>
                      </a:ext>
                    </a:extLst>
                  </p:cNvPr>
                  <p:cNvSpPr txBox="1"/>
                  <p:nvPr/>
                </p:nvSpPr>
                <p:spPr>
                  <a:xfrm>
                    <a:off x="9108723" y="3635789"/>
                    <a:ext cx="1746513" cy="36929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b="1" dirty="0">
                        <a:solidFill>
                          <a:schemeClr val="dk1"/>
                        </a:solidFill>
                        <a:latin typeface="Calibri"/>
                        <a:ea typeface="Calibri"/>
                        <a:cs typeface="Calibri"/>
                        <a:sym typeface="Calibri"/>
                      </a:rPr>
                      <a:t>Iron Map</a:t>
                    </a:r>
                    <a:endParaRPr b="1" dirty="0"/>
                  </a:p>
                </p:txBody>
              </p:sp>
            </p:grpSp>
            <p:sp>
              <p:nvSpPr>
                <p:cNvPr id="47" name="Google Shape;149;p1">
                  <a:extLst>
                    <a:ext uri="{FF2B5EF4-FFF2-40B4-BE49-F238E27FC236}">
                      <a16:creationId xmlns:a16="http://schemas.microsoft.com/office/drawing/2014/main" id="{6CC52944-250E-7D47-1812-90F2DCD33607}"/>
                    </a:ext>
                  </a:extLst>
                </p:cNvPr>
                <p:cNvSpPr txBox="1"/>
                <p:nvPr/>
              </p:nvSpPr>
              <p:spPr>
                <a:xfrm>
                  <a:off x="4130641" y="2371190"/>
                  <a:ext cx="1341536" cy="36929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b="1" dirty="0">
                      <a:solidFill>
                        <a:schemeClr val="dk1"/>
                      </a:solidFill>
                      <a:latin typeface="Calibri"/>
                      <a:ea typeface="Calibri"/>
                      <a:cs typeface="Calibri"/>
                      <a:sym typeface="Calibri"/>
                    </a:rPr>
                    <a:t>Filter</a:t>
                  </a:r>
                  <a:endParaRPr b="1" dirty="0"/>
                </a:p>
              </p:txBody>
            </p:sp>
          </p:grpSp>
          <p:pic>
            <p:nvPicPr>
              <p:cNvPr id="40" name="Picture 39">
                <a:extLst>
                  <a:ext uri="{FF2B5EF4-FFF2-40B4-BE49-F238E27FC236}">
                    <a16:creationId xmlns:a16="http://schemas.microsoft.com/office/drawing/2014/main" id="{F4ADE6A0-B345-6C1B-2271-F354BDCEFD45}"/>
                  </a:ext>
                </a:extLst>
              </p:cNvPr>
              <p:cNvPicPr>
                <a:picLocks noChangeAspect="1"/>
              </p:cNvPicPr>
              <p:nvPr/>
            </p:nvPicPr>
            <p:blipFill>
              <a:blip r:embed="rId14"/>
              <a:stretch>
                <a:fillRect/>
              </a:stretch>
            </p:blipFill>
            <p:spPr>
              <a:xfrm>
                <a:off x="5615524" y="2371319"/>
                <a:ext cx="1134604" cy="693369"/>
              </a:xfrm>
              <a:prstGeom prst="rect">
                <a:avLst/>
              </a:prstGeom>
            </p:spPr>
          </p:pic>
          <p:pic>
            <p:nvPicPr>
              <p:cNvPr id="41" name="Picture 40">
                <a:extLst>
                  <a:ext uri="{FF2B5EF4-FFF2-40B4-BE49-F238E27FC236}">
                    <a16:creationId xmlns:a16="http://schemas.microsoft.com/office/drawing/2014/main" id="{90E84199-82BD-913F-871A-A01318E2BA1F}"/>
                  </a:ext>
                </a:extLst>
              </p:cNvPr>
              <p:cNvPicPr>
                <a:picLocks noChangeAspect="1"/>
              </p:cNvPicPr>
              <p:nvPr/>
            </p:nvPicPr>
            <p:blipFill>
              <a:blip r:embed="rId15"/>
              <a:stretch>
                <a:fillRect/>
              </a:stretch>
            </p:blipFill>
            <p:spPr>
              <a:xfrm rot="5400000">
                <a:off x="5797655" y="3826556"/>
                <a:ext cx="747640" cy="870135"/>
              </a:xfrm>
              <a:prstGeom prst="rect">
                <a:avLst/>
              </a:prstGeom>
            </p:spPr>
          </p:pic>
        </p:grpSp>
        <p:sp>
          <p:nvSpPr>
            <p:cNvPr id="38" name="Rectangle 37">
              <a:extLst>
                <a:ext uri="{FF2B5EF4-FFF2-40B4-BE49-F238E27FC236}">
                  <a16:creationId xmlns:a16="http://schemas.microsoft.com/office/drawing/2014/main" id="{2E43F12B-9B22-7DA6-F0FB-D306FCE4981C}"/>
                </a:ext>
              </a:extLst>
            </p:cNvPr>
            <p:cNvSpPr/>
            <p:nvPr/>
          </p:nvSpPr>
          <p:spPr>
            <a:xfrm>
              <a:off x="5153831" y="1303830"/>
              <a:ext cx="6467556" cy="3493055"/>
            </a:xfrm>
            <a:prstGeom prst="rect">
              <a:avLst/>
            </a:prstGeom>
            <a:no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16296815"/>
      </p:ext>
    </p:extLst>
  </p:cSld>
  <p:clrMapOvr>
    <a:masterClrMapping/>
  </p:clrMapOvr>
  <mc:AlternateContent xmlns:mc="http://schemas.openxmlformats.org/markup-compatibility/2006" xmlns:p14="http://schemas.microsoft.com/office/powerpoint/2010/main">
    <mc:Choice Requires="p14">
      <p:transition spd="slow" p14:dur="2000" advTm="118606"/>
    </mc:Choice>
    <mc:Fallback xmlns="">
      <p:transition spd="slow" advTm="118606"/>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28DC1D-8B91-16AB-2CD9-BA39D6E63D16}"/>
            </a:ext>
          </a:extLst>
        </p:cNvPr>
        <p:cNvGrpSpPr/>
        <p:nvPr/>
      </p:nvGrpSpPr>
      <p:grpSpPr>
        <a:xfrm>
          <a:off x="0" y="0"/>
          <a:ext cx="0" cy="0"/>
          <a:chOff x="0" y="0"/>
          <a:chExt cx="0" cy="0"/>
        </a:xfrm>
      </p:grpSpPr>
      <p:pic>
        <p:nvPicPr>
          <p:cNvPr id="19" name="Picture 18" descr="A map of the united states&#10;&#10;Description automatically generated">
            <a:extLst>
              <a:ext uri="{FF2B5EF4-FFF2-40B4-BE49-F238E27FC236}">
                <a16:creationId xmlns:a16="http://schemas.microsoft.com/office/drawing/2014/main" id="{7D28B427-860B-48BC-952A-BCD142393F80}"/>
              </a:ext>
            </a:extLst>
          </p:cNvPr>
          <p:cNvPicPr>
            <a:picLocks noChangeAspect="1"/>
          </p:cNvPicPr>
          <p:nvPr/>
        </p:nvPicPr>
        <p:blipFill>
          <a:blip r:embed="rId2"/>
          <a:stretch>
            <a:fillRect/>
          </a:stretch>
        </p:blipFill>
        <p:spPr>
          <a:xfrm>
            <a:off x="-14514" y="0"/>
            <a:ext cx="1828800" cy="6858000"/>
          </a:xfrm>
          <a:prstGeom prst="rect">
            <a:avLst/>
          </a:prstGeom>
        </p:spPr>
      </p:pic>
      <p:sp>
        <p:nvSpPr>
          <p:cNvPr id="10" name="Title 1">
            <a:extLst>
              <a:ext uri="{FF2B5EF4-FFF2-40B4-BE49-F238E27FC236}">
                <a16:creationId xmlns:a16="http://schemas.microsoft.com/office/drawing/2014/main" id="{13C4E3FA-4EDB-2E5B-ACFF-719E2B8D2085}"/>
              </a:ext>
            </a:extLst>
          </p:cNvPr>
          <p:cNvSpPr txBox="1">
            <a:spLocks/>
          </p:cNvSpPr>
          <p:nvPr/>
        </p:nvSpPr>
        <p:spPr>
          <a:xfrm>
            <a:off x="2014150" y="1"/>
            <a:ext cx="10177849" cy="7909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400" dirty="0">
                <a:solidFill>
                  <a:schemeClr val="dk1"/>
                </a:solidFill>
                <a:cs typeface="Calibri"/>
                <a:sym typeface="Calibri"/>
              </a:rPr>
              <a:t>SYSTER Highlight: </a:t>
            </a:r>
            <a:r>
              <a:rPr lang="en-US" sz="2400" dirty="0">
                <a:solidFill>
                  <a:schemeClr val="dk1"/>
                </a:solidFill>
                <a:latin typeface="Calibri"/>
                <a:ea typeface="Calibri"/>
                <a:cs typeface="Calibri"/>
                <a:sym typeface="Calibri"/>
              </a:rPr>
              <a:t>Carbon, Iron &amp; Sulfur Speciation in Prairie Pothole Sediment with Synchrotron </a:t>
            </a:r>
            <a:r>
              <a:rPr lang="en-US" sz="2400" dirty="0" err="1">
                <a:solidFill>
                  <a:schemeClr val="dk1"/>
                </a:solidFill>
                <a:latin typeface="Calibri"/>
                <a:ea typeface="Calibri"/>
                <a:cs typeface="Calibri"/>
                <a:sym typeface="Calibri"/>
              </a:rPr>
              <a:t>Spectromicroscopy</a:t>
            </a:r>
            <a:endParaRPr lang="en-US" sz="2400" dirty="0"/>
          </a:p>
        </p:txBody>
      </p:sp>
      <p:sp>
        <p:nvSpPr>
          <p:cNvPr id="2" name="TextBox 1">
            <a:extLst>
              <a:ext uri="{FF2B5EF4-FFF2-40B4-BE49-F238E27FC236}">
                <a16:creationId xmlns:a16="http://schemas.microsoft.com/office/drawing/2014/main" id="{9139CB49-9255-775F-E417-75DC7306C92E}"/>
              </a:ext>
            </a:extLst>
          </p:cNvPr>
          <p:cNvSpPr txBox="1"/>
          <p:nvPr/>
        </p:nvSpPr>
        <p:spPr>
          <a:xfrm>
            <a:off x="7743696" y="384707"/>
            <a:ext cx="4260549" cy="369332"/>
          </a:xfrm>
          <a:prstGeom prst="rect">
            <a:avLst/>
          </a:prstGeom>
          <a:noFill/>
        </p:spPr>
        <p:txBody>
          <a:bodyPr wrap="square">
            <a:spAutoFit/>
          </a:bodyPr>
          <a:lstStyle/>
          <a:p>
            <a:pPr marL="0" marR="0" lvl="0" indent="0" rtl="0">
              <a:spcBef>
                <a:spcPts val="0"/>
              </a:spcBef>
              <a:spcAft>
                <a:spcPts val="0"/>
              </a:spcAft>
              <a:buNone/>
            </a:pPr>
            <a:r>
              <a:rPr lang="en-US" sz="1800" dirty="0">
                <a:solidFill>
                  <a:schemeClr val="accent4"/>
                </a:solidFill>
                <a:latin typeface="Calibri"/>
                <a:ea typeface="Calibri"/>
                <a:cs typeface="Calibri"/>
                <a:sym typeface="Calibri"/>
              </a:rPr>
              <a:t>Dr. Edwin Rivas Meraz (see poster session)</a:t>
            </a:r>
            <a:endParaRPr lang="en-US" dirty="0">
              <a:solidFill>
                <a:schemeClr val="accent4"/>
              </a:solidFill>
            </a:endParaRPr>
          </a:p>
        </p:txBody>
      </p:sp>
      <p:sp>
        <p:nvSpPr>
          <p:cNvPr id="3" name="TextBox 2">
            <a:extLst>
              <a:ext uri="{FF2B5EF4-FFF2-40B4-BE49-F238E27FC236}">
                <a16:creationId xmlns:a16="http://schemas.microsoft.com/office/drawing/2014/main" id="{0C602351-4C27-D90A-EFEA-D4833B436780}"/>
              </a:ext>
            </a:extLst>
          </p:cNvPr>
          <p:cNvSpPr txBox="1"/>
          <p:nvPr/>
        </p:nvSpPr>
        <p:spPr>
          <a:xfrm>
            <a:off x="1869772" y="938913"/>
            <a:ext cx="4485504" cy="2031324"/>
          </a:xfrm>
          <a:prstGeom prst="rect">
            <a:avLst/>
          </a:prstGeom>
          <a:noFill/>
          <a:ln w="19050">
            <a:solidFill>
              <a:schemeClr val="accent4"/>
            </a:solidFill>
          </a:ln>
        </p:spPr>
        <p:txBody>
          <a:bodyPr wrap="square" rtlCol="0">
            <a:spAutoFit/>
          </a:bodyPr>
          <a:lstStyle/>
          <a:p>
            <a:r>
              <a:rPr lang="en-US" b="1" dirty="0"/>
              <a:t>Context: </a:t>
            </a:r>
            <a:r>
              <a:rPr lang="en-US" dirty="0"/>
              <a:t>Prairie pothole wetlands have high concentrations of organic C, Fe &amp; S. Biotic &amp; abiotic processes link the bio-geochemical cycles of these elements. At the sediment-water interface, dissolved oxygen reacts with chemically reduced S &amp; Fe to produce reactive oxygen species (ROS).</a:t>
            </a:r>
          </a:p>
        </p:txBody>
      </p:sp>
      <p:sp>
        <p:nvSpPr>
          <p:cNvPr id="4" name="TextBox 3">
            <a:extLst>
              <a:ext uri="{FF2B5EF4-FFF2-40B4-BE49-F238E27FC236}">
                <a16:creationId xmlns:a16="http://schemas.microsoft.com/office/drawing/2014/main" id="{813A27FC-B20E-017F-87E8-86CC6C2725E9}"/>
              </a:ext>
            </a:extLst>
          </p:cNvPr>
          <p:cNvSpPr txBox="1"/>
          <p:nvPr/>
        </p:nvSpPr>
        <p:spPr>
          <a:xfrm>
            <a:off x="1869772" y="4207267"/>
            <a:ext cx="4471875" cy="2308324"/>
          </a:xfrm>
          <a:prstGeom prst="rect">
            <a:avLst/>
          </a:prstGeom>
          <a:noFill/>
          <a:ln w="19050">
            <a:solidFill>
              <a:schemeClr val="accent6"/>
            </a:solidFill>
          </a:ln>
        </p:spPr>
        <p:txBody>
          <a:bodyPr wrap="square" rtlCol="0">
            <a:spAutoFit/>
          </a:bodyPr>
          <a:lstStyle/>
          <a:p>
            <a:r>
              <a:rPr lang="en-US" b="1" dirty="0"/>
              <a:t>Approach:</a:t>
            </a:r>
          </a:p>
          <a:p>
            <a:pPr marL="342900" indent="-342900">
              <a:buAutoNum type="arabicParenBoth"/>
            </a:pPr>
            <a:r>
              <a:rPr lang="en-US" dirty="0"/>
              <a:t>Measure element speciation in natural sediments </a:t>
            </a:r>
          </a:p>
          <a:p>
            <a:pPr marL="342900" indent="-342900">
              <a:buAutoNum type="arabicParenBoth"/>
            </a:pPr>
            <a:r>
              <a:rPr lang="en-US" dirty="0"/>
              <a:t>Conduct ex situ &amp; in situ experiments</a:t>
            </a:r>
          </a:p>
          <a:p>
            <a:pPr marL="342900" indent="-342900">
              <a:buAutoNum type="arabicParenBoth"/>
            </a:pPr>
            <a:r>
              <a:rPr lang="en-US" dirty="0"/>
              <a:t>Soft &amp; tender X-ray </a:t>
            </a:r>
            <a:r>
              <a:rPr lang="en-US" dirty="0" err="1"/>
              <a:t>spectro</a:t>
            </a:r>
            <a:r>
              <a:rPr lang="en-US" dirty="0"/>
              <a:t>-microscopy (C 1s, Fe 2p, S 1s)</a:t>
            </a:r>
          </a:p>
          <a:p>
            <a:pPr marL="342900" indent="-342900">
              <a:buAutoNum type="arabicParenBoth"/>
            </a:pPr>
            <a:r>
              <a:rPr lang="en-US" dirty="0"/>
              <a:t>Advanced Light Source BLs 5.3.2.2, 11.0.2.2 &amp; 7.0.1.2 </a:t>
            </a:r>
          </a:p>
        </p:txBody>
      </p:sp>
      <p:sp>
        <p:nvSpPr>
          <p:cNvPr id="5" name="TextBox 4">
            <a:extLst>
              <a:ext uri="{FF2B5EF4-FFF2-40B4-BE49-F238E27FC236}">
                <a16:creationId xmlns:a16="http://schemas.microsoft.com/office/drawing/2014/main" id="{1B01AF4D-8EEE-5D88-E9F0-8DA991848971}"/>
              </a:ext>
            </a:extLst>
          </p:cNvPr>
          <p:cNvSpPr txBox="1"/>
          <p:nvPr/>
        </p:nvSpPr>
        <p:spPr>
          <a:xfrm>
            <a:off x="1856143" y="3127087"/>
            <a:ext cx="4485504" cy="923330"/>
          </a:xfrm>
          <a:prstGeom prst="rect">
            <a:avLst/>
          </a:prstGeom>
          <a:noFill/>
          <a:ln w="19050">
            <a:solidFill>
              <a:schemeClr val="accent5"/>
            </a:solidFill>
          </a:ln>
        </p:spPr>
        <p:txBody>
          <a:bodyPr wrap="square" rtlCol="0">
            <a:spAutoFit/>
          </a:bodyPr>
          <a:lstStyle/>
          <a:p>
            <a:r>
              <a:rPr lang="en-US" b="1" dirty="0"/>
              <a:t>Question: </a:t>
            </a:r>
            <a:r>
              <a:rPr lang="en-US" dirty="0"/>
              <a:t>How do ROS species affect speciation of C, Fe &amp; S? soft X-ray STXM beamline, Advanced Light Source</a:t>
            </a:r>
          </a:p>
        </p:txBody>
      </p:sp>
      <p:grpSp>
        <p:nvGrpSpPr>
          <p:cNvPr id="6" name="Group 5">
            <a:extLst>
              <a:ext uri="{FF2B5EF4-FFF2-40B4-BE49-F238E27FC236}">
                <a16:creationId xmlns:a16="http://schemas.microsoft.com/office/drawing/2014/main" id="{4578AB2D-EC39-A825-0208-DC92CD2DB675}"/>
              </a:ext>
            </a:extLst>
          </p:cNvPr>
          <p:cNvGrpSpPr>
            <a:grpSpLocks noChangeAspect="1"/>
          </p:cNvGrpSpPr>
          <p:nvPr/>
        </p:nvGrpSpPr>
        <p:grpSpPr>
          <a:xfrm>
            <a:off x="6464969" y="922870"/>
            <a:ext cx="5662863" cy="2042525"/>
            <a:chOff x="4929567" y="1096189"/>
            <a:chExt cx="6584654" cy="2375004"/>
          </a:xfrm>
        </p:grpSpPr>
        <p:pic>
          <p:nvPicPr>
            <p:cNvPr id="7" name="Picture 6" descr="A diagram of a normal distribution&#10;&#10;AI-generated content may be incorrect.">
              <a:extLst>
                <a:ext uri="{FF2B5EF4-FFF2-40B4-BE49-F238E27FC236}">
                  <a16:creationId xmlns:a16="http://schemas.microsoft.com/office/drawing/2014/main" id="{5398AE9E-AD67-4C3E-EBD1-D66811F27F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0599" y="1360532"/>
              <a:ext cx="6429375" cy="2057400"/>
            </a:xfrm>
            <a:prstGeom prst="rect">
              <a:avLst/>
            </a:prstGeom>
          </p:spPr>
        </p:pic>
        <p:sp>
          <p:nvSpPr>
            <p:cNvPr id="8" name="TextBox 7">
              <a:extLst>
                <a:ext uri="{FF2B5EF4-FFF2-40B4-BE49-F238E27FC236}">
                  <a16:creationId xmlns:a16="http://schemas.microsoft.com/office/drawing/2014/main" id="{1C95E7CB-4359-DF1E-D2B2-8609D3124F85}"/>
                </a:ext>
              </a:extLst>
            </p:cNvPr>
            <p:cNvSpPr txBox="1"/>
            <p:nvPr/>
          </p:nvSpPr>
          <p:spPr>
            <a:xfrm>
              <a:off x="5048677" y="1098677"/>
              <a:ext cx="6321838" cy="357876"/>
            </a:xfrm>
            <a:prstGeom prst="rect">
              <a:avLst/>
            </a:prstGeom>
            <a:noFill/>
          </p:spPr>
          <p:txBody>
            <a:bodyPr wrap="square">
              <a:spAutoFit/>
            </a:bodyPr>
            <a:lstStyle/>
            <a:p>
              <a:r>
                <a:rPr lang="en-US" sz="1400" b="1" dirty="0">
                  <a:latin typeface="Arial" panose="020B0604020202020204" pitchFamily="34" charset="0"/>
                </a:rPr>
                <a:t>Iron in Sediments (NNF clusters, 2p spectra &amp; fitting)</a:t>
              </a:r>
              <a:endParaRPr lang="en-US" sz="1400" b="1" dirty="0"/>
            </a:p>
          </p:txBody>
        </p:sp>
        <p:sp>
          <p:nvSpPr>
            <p:cNvPr id="9" name="Rectangle 8">
              <a:extLst>
                <a:ext uri="{FF2B5EF4-FFF2-40B4-BE49-F238E27FC236}">
                  <a16:creationId xmlns:a16="http://schemas.microsoft.com/office/drawing/2014/main" id="{C45BD3DA-6C6D-3509-5496-0BF5C2C786FA}"/>
                </a:ext>
              </a:extLst>
            </p:cNvPr>
            <p:cNvSpPr/>
            <p:nvPr/>
          </p:nvSpPr>
          <p:spPr>
            <a:xfrm>
              <a:off x="4929567" y="1096189"/>
              <a:ext cx="6584654" cy="2375004"/>
            </a:xfrm>
            <a:prstGeom prst="rect">
              <a:avLst/>
            </a:prstGeom>
            <a:no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75">
            <a:extLst>
              <a:ext uri="{FF2B5EF4-FFF2-40B4-BE49-F238E27FC236}">
                <a16:creationId xmlns:a16="http://schemas.microsoft.com/office/drawing/2014/main" id="{D15DF484-6B0D-49F6-6BA5-502B0B2F29B5}"/>
              </a:ext>
            </a:extLst>
          </p:cNvPr>
          <p:cNvGrpSpPr>
            <a:grpSpLocks noChangeAspect="1"/>
          </p:cNvGrpSpPr>
          <p:nvPr/>
        </p:nvGrpSpPr>
        <p:grpSpPr>
          <a:xfrm>
            <a:off x="6543530" y="3414811"/>
            <a:ext cx="3100402" cy="2964296"/>
            <a:chOff x="11511886" y="14455087"/>
            <a:chExt cx="6334575" cy="6056483"/>
          </a:xfrm>
        </p:grpSpPr>
        <p:pic>
          <p:nvPicPr>
            <p:cNvPr id="78" name="Picture 77">
              <a:extLst>
                <a:ext uri="{FF2B5EF4-FFF2-40B4-BE49-F238E27FC236}">
                  <a16:creationId xmlns:a16="http://schemas.microsoft.com/office/drawing/2014/main" id="{A83BA7A8-4D26-4A4B-17FD-23D722E53A56}"/>
                </a:ext>
              </a:extLst>
            </p:cNvPr>
            <p:cNvPicPr>
              <a:picLocks noChangeAspect="1"/>
            </p:cNvPicPr>
            <p:nvPr/>
          </p:nvPicPr>
          <p:blipFill>
            <a:blip r:embed="rId4"/>
            <a:srcRect l="29410" r="29568"/>
            <a:stretch>
              <a:fillRect/>
            </a:stretch>
          </p:blipFill>
          <p:spPr>
            <a:xfrm>
              <a:off x="11955035" y="15852932"/>
              <a:ext cx="2310209" cy="2314262"/>
            </a:xfrm>
            <a:prstGeom prst="rect">
              <a:avLst/>
            </a:prstGeom>
          </p:spPr>
        </p:pic>
        <p:sp>
          <p:nvSpPr>
            <p:cNvPr id="79" name="TextBox 78">
              <a:extLst>
                <a:ext uri="{FF2B5EF4-FFF2-40B4-BE49-F238E27FC236}">
                  <a16:creationId xmlns:a16="http://schemas.microsoft.com/office/drawing/2014/main" id="{4B180B6F-FD4A-6BCB-8A33-F23327479935}"/>
                </a:ext>
              </a:extLst>
            </p:cNvPr>
            <p:cNvSpPr txBox="1"/>
            <p:nvPr/>
          </p:nvSpPr>
          <p:spPr>
            <a:xfrm>
              <a:off x="11511886" y="14455087"/>
              <a:ext cx="6334575" cy="872831"/>
            </a:xfrm>
            <a:prstGeom prst="rect">
              <a:avLst/>
            </a:prstGeom>
            <a:noFill/>
          </p:spPr>
          <p:txBody>
            <a:bodyPr wrap="square">
              <a:spAutoFit/>
            </a:bodyPr>
            <a:lstStyle/>
            <a:p>
              <a:pPr algn="ctr"/>
              <a:r>
                <a:rPr lang="en-US" sz="1400" b="1" dirty="0">
                  <a:latin typeface="Arial" panose="020B0604020202020204" pitchFamily="34" charset="0"/>
                </a:rPr>
                <a:t>Carbon in Sediments </a:t>
              </a:r>
            </a:p>
            <a:p>
              <a:pPr algn="ctr"/>
              <a:r>
                <a:rPr lang="en-US" sz="1400" b="1" dirty="0">
                  <a:latin typeface="Arial" panose="020B0604020202020204" pitchFamily="34" charset="0"/>
                </a:rPr>
                <a:t>(NNF clusters &amp; 1s spectra)</a:t>
              </a:r>
              <a:endParaRPr lang="en-US" sz="1400" b="1" dirty="0"/>
            </a:p>
          </p:txBody>
        </p:sp>
        <p:pic>
          <p:nvPicPr>
            <p:cNvPr id="80" name="Picture 79" descr="A black background with colorful text&#10;&#10;AI-generated content may be incorrect.">
              <a:extLst>
                <a:ext uri="{FF2B5EF4-FFF2-40B4-BE49-F238E27FC236}">
                  <a16:creationId xmlns:a16="http://schemas.microsoft.com/office/drawing/2014/main" id="{65FE70BB-898E-6D33-CB37-90CBD461862E}"/>
                </a:ext>
              </a:extLst>
            </p:cNvPr>
            <p:cNvPicPr>
              <a:picLocks noChangeAspect="1"/>
            </p:cNvPicPr>
            <p:nvPr/>
          </p:nvPicPr>
          <p:blipFill>
            <a:blip r:embed="rId5" cstate="email">
              <a:extLst>
                <a:ext uri="{28A0092B-C50C-407E-A947-70E740481C1C}">
                  <a14:useLocalDpi xmlns:a14="http://schemas.microsoft.com/office/drawing/2010/main" val="0"/>
                </a:ext>
              </a:extLst>
            </a:blip>
            <a:srcRect t="10893" b="5418"/>
            <a:stretch>
              <a:fillRect/>
            </a:stretch>
          </p:blipFill>
          <p:spPr>
            <a:xfrm>
              <a:off x="14691234" y="15775475"/>
              <a:ext cx="2892737" cy="2420936"/>
            </a:xfrm>
            <a:prstGeom prst="rect">
              <a:avLst/>
            </a:prstGeom>
          </p:spPr>
        </p:pic>
        <p:pic>
          <p:nvPicPr>
            <p:cNvPr id="81" name="Picture 80" descr="A black and white image of a barcode&#10;&#10;AI-generated content may be incorrect.">
              <a:extLst>
                <a:ext uri="{FF2B5EF4-FFF2-40B4-BE49-F238E27FC236}">
                  <a16:creationId xmlns:a16="http://schemas.microsoft.com/office/drawing/2014/main" id="{55C64F19-99C1-62B2-4F68-403FBB9D0D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744275" y="18614753"/>
              <a:ext cx="1896818" cy="1896817"/>
            </a:xfrm>
            <a:prstGeom prst="rect">
              <a:avLst/>
            </a:prstGeom>
          </p:spPr>
        </p:pic>
        <p:pic>
          <p:nvPicPr>
            <p:cNvPr id="82" name="Picture 81" descr="A black background with white and black text&#10;&#10;AI-generated content may be incorrect.">
              <a:extLst>
                <a:ext uri="{FF2B5EF4-FFF2-40B4-BE49-F238E27FC236}">
                  <a16:creationId xmlns:a16="http://schemas.microsoft.com/office/drawing/2014/main" id="{16E24583-88E0-C9CC-A8AA-470DA279D2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684853" y="18614752"/>
              <a:ext cx="1896818" cy="1896817"/>
            </a:xfrm>
            <a:prstGeom prst="rect">
              <a:avLst/>
            </a:prstGeom>
          </p:spPr>
        </p:pic>
        <p:pic>
          <p:nvPicPr>
            <p:cNvPr id="83" name="Picture 82" descr="A black background with colorful dots&#10;&#10;AI-generated content may be incorrect.">
              <a:extLst>
                <a:ext uri="{FF2B5EF4-FFF2-40B4-BE49-F238E27FC236}">
                  <a16:creationId xmlns:a16="http://schemas.microsoft.com/office/drawing/2014/main" id="{FE22C2CE-21BA-21CE-D1F2-C532CC13EF0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625426" y="18614747"/>
              <a:ext cx="1896818" cy="1896817"/>
            </a:xfrm>
            <a:prstGeom prst="rect">
              <a:avLst/>
            </a:prstGeom>
          </p:spPr>
        </p:pic>
        <p:sp>
          <p:nvSpPr>
            <p:cNvPr id="84" name="TextBox 83">
              <a:extLst>
                <a:ext uri="{FF2B5EF4-FFF2-40B4-BE49-F238E27FC236}">
                  <a16:creationId xmlns:a16="http://schemas.microsoft.com/office/drawing/2014/main" id="{F494052B-E887-0D3D-47C6-1ED9D40DC403}"/>
                </a:ext>
              </a:extLst>
            </p:cNvPr>
            <p:cNvSpPr txBox="1"/>
            <p:nvPr/>
          </p:nvSpPr>
          <p:spPr>
            <a:xfrm>
              <a:off x="13951646" y="18176623"/>
              <a:ext cx="1525715" cy="513431"/>
            </a:xfrm>
            <a:prstGeom prst="rect">
              <a:avLst/>
            </a:prstGeom>
            <a:noFill/>
          </p:spPr>
          <p:txBody>
            <a:bodyPr wrap="square">
              <a:spAutoFit/>
            </a:bodyPr>
            <a:lstStyle/>
            <a:p>
              <a:pPr algn="ctr"/>
              <a:r>
                <a:rPr lang="en-US" sz="1400" dirty="0">
                  <a:solidFill>
                    <a:srgbClr val="69E340"/>
                  </a:solidFill>
                  <a:latin typeface="Arial" panose="020B0604020202020204" pitchFamily="34" charset="0"/>
                </a:rPr>
                <a:t>NNF 2</a:t>
              </a:r>
              <a:endParaRPr lang="en-US" sz="1400" dirty="0">
                <a:solidFill>
                  <a:srgbClr val="69E340"/>
                </a:solidFill>
              </a:endParaRPr>
            </a:p>
          </p:txBody>
        </p:sp>
        <p:sp>
          <p:nvSpPr>
            <p:cNvPr id="85" name="TextBox 84">
              <a:extLst>
                <a:ext uri="{FF2B5EF4-FFF2-40B4-BE49-F238E27FC236}">
                  <a16:creationId xmlns:a16="http://schemas.microsoft.com/office/drawing/2014/main" id="{B4F12E94-76DE-7B1D-BD48-23849D41FEFF}"/>
                </a:ext>
              </a:extLst>
            </p:cNvPr>
            <p:cNvSpPr txBox="1"/>
            <p:nvPr/>
          </p:nvSpPr>
          <p:spPr>
            <a:xfrm>
              <a:off x="15977969" y="18176349"/>
              <a:ext cx="1525715" cy="513431"/>
            </a:xfrm>
            <a:prstGeom prst="rect">
              <a:avLst/>
            </a:prstGeom>
            <a:noFill/>
          </p:spPr>
          <p:txBody>
            <a:bodyPr wrap="square">
              <a:spAutoFit/>
            </a:bodyPr>
            <a:lstStyle/>
            <a:p>
              <a:pPr algn="ctr"/>
              <a:r>
                <a:rPr lang="en-US" sz="1400" dirty="0">
                  <a:solidFill>
                    <a:srgbClr val="FF0000"/>
                  </a:solidFill>
                  <a:latin typeface="Arial" panose="020B0604020202020204" pitchFamily="34" charset="0"/>
                </a:rPr>
                <a:t>NNF 3</a:t>
              </a:r>
              <a:endParaRPr lang="en-US" sz="1400" dirty="0">
                <a:solidFill>
                  <a:srgbClr val="FF0000"/>
                </a:solidFill>
              </a:endParaRPr>
            </a:p>
          </p:txBody>
        </p:sp>
        <p:sp>
          <p:nvSpPr>
            <p:cNvPr id="86" name="TextBox 85">
              <a:extLst>
                <a:ext uri="{FF2B5EF4-FFF2-40B4-BE49-F238E27FC236}">
                  <a16:creationId xmlns:a16="http://schemas.microsoft.com/office/drawing/2014/main" id="{6D9542EA-17F6-55E8-AC0C-6833A43C6241}"/>
                </a:ext>
              </a:extLst>
            </p:cNvPr>
            <p:cNvSpPr txBox="1"/>
            <p:nvPr/>
          </p:nvSpPr>
          <p:spPr>
            <a:xfrm>
              <a:off x="11832668" y="18176623"/>
              <a:ext cx="1525715" cy="513431"/>
            </a:xfrm>
            <a:prstGeom prst="rect">
              <a:avLst/>
            </a:prstGeom>
            <a:noFill/>
          </p:spPr>
          <p:txBody>
            <a:bodyPr wrap="square">
              <a:spAutoFit/>
            </a:bodyPr>
            <a:lstStyle/>
            <a:p>
              <a:pPr algn="ctr"/>
              <a:r>
                <a:rPr lang="en-US" sz="1400" dirty="0">
                  <a:solidFill>
                    <a:srgbClr val="1803F1"/>
                  </a:solidFill>
                  <a:latin typeface="Arial" panose="020B0604020202020204" pitchFamily="34" charset="0"/>
                </a:rPr>
                <a:t>NNF 1</a:t>
              </a:r>
              <a:endParaRPr lang="en-US" sz="1400" dirty="0">
                <a:solidFill>
                  <a:srgbClr val="1803F1"/>
                </a:solidFill>
              </a:endParaRPr>
            </a:p>
          </p:txBody>
        </p:sp>
      </p:grpSp>
      <p:sp>
        <p:nvSpPr>
          <p:cNvPr id="77" name="Rectangle 76">
            <a:extLst>
              <a:ext uri="{FF2B5EF4-FFF2-40B4-BE49-F238E27FC236}">
                <a16:creationId xmlns:a16="http://schemas.microsoft.com/office/drawing/2014/main" id="{91B10EC3-E885-3A44-8E62-9B666C6A0FD0}"/>
              </a:ext>
            </a:extLst>
          </p:cNvPr>
          <p:cNvSpPr/>
          <p:nvPr/>
        </p:nvSpPr>
        <p:spPr>
          <a:xfrm>
            <a:off x="6500257" y="3256549"/>
            <a:ext cx="3186949" cy="3178568"/>
          </a:xfrm>
          <a:prstGeom prst="rect">
            <a:avLst/>
          </a:prstGeom>
          <a:no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8" name="Group 87">
            <a:extLst>
              <a:ext uri="{FF2B5EF4-FFF2-40B4-BE49-F238E27FC236}">
                <a16:creationId xmlns:a16="http://schemas.microsoft.com/office/drawing/2014/main" id="{6E7D51CC-351F-0984-722A-CA458E846107}"/>
              </a:ext>
            </a:extLst>
          </p:cNvPr>
          <p:cNvGrpSpPr>
            <a:grpSpLocks noChangeAspect="1"/>
          </p:cNvGrpSpPr>
          <p:nvPr/>
        </p:nvGrpSpPr>
        <p:grpSpPr>
          <a:xfrm>
            <a:off x="9796523" y="4073940"/>
            <a:ext cx="2324186" cy="2339732"/>
            <a:chOff x="24825341" y="18182167"/>
            <a:chExt cx="6357409" cy="6399932"/>
          </a:xfrm>
        </p:grpSpPr>
        <p:pic>
          <p:nvPicPr>
            <p:cNvPr id="91" name="Picture 90">
              <a:extLst>
                <a:ext uri="{FF2B5EF4-FFF2-40B4-BE49-F238E27FC236}">
                  <a16:creationId xmlns:a16="http://schemas.microsoft.com/office/drawing/2014/main" id="{54476F32-9805-2B60-2112-67FAB47B25CF}"/>
                </a:ext>
              </a:extLst>
            </p:cNvPr>
            <p:cNvPicPr>
              <a:picLocks noChangeAspect="1"/>
            </p:cNvPicPr>
            <p:nvPr/>
          </p:nvPicPr>
          <p:blipFill>
            <a:blip r:embed="rId9" cstate="email">
              <a:extLst>
                <a:ext uri="{28A0092B-C50C-407E-A947-70E740481C1C}">
                  <a14:useLocalDpi xmlns:a14="http://schemas.microsoft.com/office/drawing/2010/main" val="0"/>
                </a:ext>
              </a:extLst>
            </a:blip>
            <a:srcRect/>
            <a:stretch/>
          </p:blipFill>
          <p:spPr>
            <a:xfrm>
              <a:off x="27730005" y="18182167"/>
              <a:ext cx="3452745" cy="3165015"/>
            </a:xfrm>
            <a:prstGeom prst="rect">
              <a:avLst/>
            </a:prstGeom>
          </p:spPr>
        </p:pic>
        <p:pic>
          <p:nvPicPr>
            <p:cNvPr id="92" name="Picture 91">
              <a:extLst>
                <a:ext uri="{FF2B5EF4-FFF2-40B4-BE49-F238E27FC236}">
                  <a16:creationId xmlns:a16="http://schemas.microsoft.com/office/drawing/2014/main" id="{977B81C4-A59E-2625-B4BF-05607CFB40D6}"/>
                </a:ext>
              </a:extLst>
            </p:cNvPr>
            <p:cNvPicPr>
              <a:picLocks noChangeAspect="1"/>
            </p:cNvPicPr>
            <p:nvPr/>
          </p:nvPicPr>
          <p:blipFill>
            <a:blip r:embed="rId10" cstate="email">
              <a:extLst>
                <a:ext uri="{28A0092B-C50C-407E-A947-70E740481C1C}">
                  <a14:useLocalDpi xmlns:a14="http://schemas.microsoft.com/office/drawing/2010/main" val="0"/>
                </a:ext>
              </a:extLst>
            </a:blip>
            <a:srcRect l="16698" r="16698"/>
            <a:stretch/>
          </p:blipFill>
          <p:spPr>
            <a:xfrm>
              <a:off x="24825341" y="21625142"/>
              <a:ext cx="2870641" cy="2875085"/>
            </a:xfrm>
            <a:prstGeom prst="rect">
              <a:avLst/>
            </a:prstGeom>
          </p:spPr>
        </p:pic>
        <p:pic>
          <p:nvPicPr>
            <p:cNvPr id="93" name="Picture 92">
              <a:extLst>
                <a:ext uri="{FF2B5EF4-FFF2-40B4-BE49-F238E27FC236}">
                  <a16:creationId xmlns:a16="http://schemas.microsoft.com/office/drawing/2014/main" id="{FE6AB067-0A13-7130-AE62-73D09A042725}"/>
                </a:ext>
              </a:extLst>
            </p:cNvPr>
            <p:cNvPicPr>
              <a:picLocks noChangeAspect="1"/>
            </p:cNvPicPr>
            <p:nvPr/>
          </p:nvPicPr>
          <p:blipFill>
            <a:blip r:embed="rId11" cstate="email">
              <a:extLst>
                <a:ext uri="{28A0092B-C50C-407E-A947-70E740481C1C}">
                  <a14:useLocalDpi xmlns:a14="http://schemas.microsoft.com/office/drawing/2010/main" val="0"/>
                </a:ext>
              </a:extLst>
            </a:blip>
            <a:srcRect/>
            <a:stretch/>
          </p:blipFill>
          <p:spPr>
            <a:xfrm>
              <a:off x="27715844" y="21420298"/>
              <a:ext cx="3381604" cy="3161801"/>
            </a:xfrm>
            <a:prstGeom prst="rect">
              <a:avLst/>
            </a:prstGeom>
          </p:spPr>
        </p:pic>
        <p:pic>
          <p:nvPicPr>
            <p:cNvPr id="94" name="Picture 93">
              <a:extLst>
                <a:ext uri="{FF2B5EF4-FFF2-40B4-BE49-F238E27FC236}">
                  <a16:creationId xmlns:a16="http://schemas.microsoft.com/office/drawing/2014/main" id="{6A2A4EBD-51A0-2A0F-0BBD-62E0559237A2}"/>
                </a:ext>
              </a:extLst>
            </p:cNvPr>
            <p:cNvPicPr>
              <a:picLocks noChangeAspect="1"/>
            </p:cNvPicPr>
            <p:nvPr/>
          </p:nvPicPr>
          <p:blipFill>
            <a:blip r:embed="rId12"/>
            <a:srcRect l="16782" r="17327"/>
            <a:stretch>
              <a:fillRect/>
            </a:stretch>
          </p:blipFill>
          <p:spPr>
            <a:xfrm>
              <a:off x="24830349" y="18217004"/>
              <a:ext cx="2869333" cy="2904882"/>
            </a:xfrm>
            <a:prstGeom prst="rect">
              <a:avLst/>
            </a:prstGeom>
          </p:spPr>
        </p:pic>
      </p:grpSp>
      <p:sp>
        <p:nvSpPr>
          <p:cNvPr id="89" name="TextBox 88">
            <a:extLst>
              <a:ext uri="{FF2B5EF4-FFF2-40B4-BE49-F238E27FC236}">
                <a16:creationId xmlns:a16="http://schemas.microsoft.com/office/drawing/2014/main" id="{70FA21B0-094C-4040-E927-BFD427539A05}"/>
              </a:ext>
            </a:extLst>
          </p:cNvPr>
          <p:cNvSpPr txBox="1"/>
          <p:nvPr/>
        </p:nvSpPr>
        <p:spPr>
          <a:xfrm>
            <a:off x="9796523" y="3346943"/>
            <a:ext cx="2277950" cy="442447"/>
          </a:xfrm>
          <a:prstGeom prst="rect">
            <a:avLst/>
          </a:prstGeom>
          <a:noFill/>
        </p:spPr>
        <p:txBody>
          <a:bodyPr wrap="square">
            <a:spAutoFit/>
          </a:bodyPr>
          <a:lstStyle/>
          <a:p>
            <a:pPr algn="ctr"/>
            <a:r>
              <a:rPr lang="en-US" sz="1400" b="1" dirty="0">
                <a:latin typeface="Arial" panose="020B0604020202020204" pitchFamily="34" charset="0"/>
              </a:rPr>
              <a:t>Iron Sulfide Experiments</a:t>
            </a:r>
          </a:p>
          <a:p>
            <a:pPr algn="ctr"/>
            <a:r>
              <a:rPr lang="en-US" sz="1400" b="1" dirty="0">
                <a:latin typeface="Arial" panose="020B0604020202020204" pitchFamily="34" charset="0"/>
              </a:rPr>
              <a:t>(NNF clusters &amp; 2p spectra)</a:t>
            </a:r>
            <a:endParaRPr lang="en-US" sz="1400" b="1" dirty="0"/>
          </a:p>
        </p:txBody>
      </p:sp>
      <p:sp>
        <p:nvSpPr>
          <p:cNvPr id="90" name="Rectangle 89">
            <a:extLst>
              <a:ext uri="{FF2B5EF4-FFF2-40B4-BE49-F238E27FC236}">
                <a16:creationId xmlns:a16="http://schemas.microsoft.com/office/drawing/2014/main" id="{E39D15EB-A95C-C7B8-FEAF-A7047B9B96D5}"/>
              </a:ext>
            </a:extLst>
          </p:cNvPr>
          <p:cNvSpPr/>
          <p:nvPr/>
        </p:nvSpPr>
        <p:spPr>
          <a:xfrm>
            <a:off x="9730876" y="3256550"/>
            <a:ext cx="2427241" cy="3182498"/>
          </a:xfrm>
          <a:prstGeom prst="rect">
            <a:avLst/>
          </a:prstGeom>
          <a:no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5890950"/>
      </p:ext>
    </p:extLst>
  </p:cSld>
  <p:clrMapOvr>
    <a:masterClrMapping/>
  </p:clrMapOvr>
  <mc:AlternateContent xmlns:mc="http://schemas.openxmlformats.org/markup-compatibility/2006" xmlns:p14="http://schemas.microsoft.com/office/powerpoint/2010/main">
    <mc:Choice Requires="p14">
      <p:transition spd="slow" p14:dur="2000" advTm="108733"/>
    </mc:Choice>
    <mc:Fallback xmlns="">
      <p:transition spd="slow" advTm="108733"/>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EFCBF1-E2DC-20BD-7FB5-3A9606F25469}"/>
            </a:ext>
          </a:extLst>
        </p:cNvPr>
        <p:cNvGrpSpPr/>
        <p:nvPr/>
      </p:nvGrpSpPr>
      <p:grpSpPr>
        <a:xfrm>
          <a:off x="0" y="0"/>
          <a:ext cx="0" cy="0"/>
          <a:chOff x="0" y="0"/>
          <a:chExt cx="0" cy="0"/>
        </a:xfrm>
      </p:grpSpPr>
      <p:pic>
        <p:nvPicPr>
          <p:cNvPr id="19" name="Picture 18" descr="A map of the united states&#10;&#10;Description automatically generated">
            <a:extLst>
              <a:ext uri="{FF2B5EF4-FFF2-40B4-BE49-F238E27FC236}">
                <a16:creationId xmlns:a16="http://schemas.microsoft.com/office/drawing/2014/main" id="{787C588C-7266-3D03-B5C2-F5A47363BDFA}"/>
              </a:ext>
            </a:extLst>
          </p:cNvPr>
          <p:cNvPicPr>
            <a:picLocks noChangeAspect="1"/>
          </p:cNvPicPr>
          <p:nvPr/>
        </p:nvPicPr>
        <p:blipFill>
          <a:blip r:embed="rId2"/>
          <a:stretch>
            <a:fillRect/>
          </a:stretch>
        </p:blipFill>
        <p:spPr>
          <a:xfrm>
            <a:off x="-14514" y="0"/>
            <a:ext cx="1828800" cy="6858000"/>
          </a:xfrm>
          <a:prstGeom prst="rect">
            <a:avLst/>
          </a:prstGeom>
        </p:spPr>
      </p:pic>
      <p:sp>
        <p:nvSpPr>
          <p:cNvPr id="2" name="Title 4">
            <a:extLst>
              <a:ext uri="{FF2B5EF4-FFF2-40B4-BE49-F238E27FC236}">
                <a16:creationId xmlns:a16="http://schemas.microsoft.com/office/drawing/2014/main" id="{4BCDCAB4-7F74-2F9C-6248-4D010087441D}"/>
              </a:ext>
            </a:extLst>
          </p:cNvPr>
          <p:cNvSpPr>
            <a:spLocks noGrp="1"/>
          </p:cNvSpPr>
          <p:nvPr>
            <p:ph type="ctrTitle"/>
          </p:nvPr>
        </p:nvSpPr>
        <p:spPr>
          <a:xfrm>
            <a:off x="2019706" y="95134"/>
            <a:ext cx="9523545" cy="957944"/>
          </a:xfrm>
        </p:spPr>
        <p:txBody>
          <a:bodyPr>
            <a:noAutofit/>
          </a:bodyPr>
          <a:lstStyle/>
          <a:p>
            <a:r>
              <a:rPr lang="en-US" sz="3200" dirty="0"/>
              <a:t>Looking ahead: Benefits of APS and ALS upgrades to SEES environmental science users </a:t>
            </a:r>
          </a:p>
        </p:txBody>
      </p:sp>
      <p:sp>
        <p:nvSpPr>
          <p:cNvPr id="4" name="TextBox 3">
            <a:extLst>
              <a:ext uri="{FF2B5EF4-FFF2-40B4-BE49-F238E27FC236}">
                <a16:creationId xmlns:a16="http://schemas.microsoft.com/office/drawing/2014/main" id="{E8DFA413-A40A-2CA1-7D2F-BE014CEE1875}"/>
              </a:ext>
            </a:extLst>
          </p:cNvPr>
          <p:cNvSpPr txBox="1"/>
          <p:nvPr/>
        </p:nvSpPr>
        <p:spPr>
          <a:xfrm>
            <a:off x="2339330" y="965992"/>
            <a:ext cx="5533219" cy="2923877"/>
          </a:xfrm>
          <a:prstGeom prst="rect">
            <a:avLst/>
          </a:prstGeom>
          <a:noFill/>
        </p:spPr>
        <p:txBody>
          <a:bodyPr wrap="square" rtlCol="0">
            <a:spAutoFit/>
          </a:bodyPr>
          <a:lstStyle/>
          <a:p>
            <a:r>
              <a:rPr lang="en-US" u="sng" dirty="0"/>
              <a:t>APS Sector 13</a:t>
            </a:r>
          </a:p>
          <a:p>
            <a:pPr marL="306000" indent="-306000">
              <a:buClr>
                <a:schemeClr val="accent1">
                  <a:lumMod val="60000"/>
                  <a:lumOff val="40000"/>
                </a:schemeClr>
              </a:buClr>
              <a:buSzPct val="92000"/>
              <a:buFont typeface="Wingdings 2" panose="05020102010507070707" pitchFamily="18" charset="2"/>
              <a:buChar char=""/>
            </a:pPr>
            <a:r>
              <a:rPr lang="en-US" sz="1400" dirty="0">
                <a:solidFill>
                  <a:srgbClr val="333333"/>
                </a:solidFill>
                <a:cs typeface="Calibri" panose="020F0502020204030204" pitchFamily="34" charset="0"/>
              </a:rPr>
              <a:t>2-5x more flux</a:t>
            </a:r>
          </a:p>
          <a:p>
            <a:pPr marL="306000" indent="-306000">
              <a:buClr>
                <a:schemeClr val="accent1">
                  <a:lumMod val="60000"/>
                  <a:lumOff val="40000"/>
                </a:schemeClr>
              </a:buClr>
              <a:buSzPct val="92000"/>
              <a:buFont typeface="Wingdings 2" panose="05020102010507070707" pitchFamily="18" charset="2"/>
              <a:buChar char=""/>
            </a:pPr>
            <a:r>
              <a:rPr lang="en-US" sz="1400" dirty="0">
                <a:solidFill>
                  <a:srgbClr val="333333"/>
                </a:solidFill>
                <a:cs typeface="Calibri" panose="020F0502020204030204" pitchFamily="34" charset="0"/>
              </a:rPr>
              <a:t>Smaller focus driven by APS-U and upgraded optics</a:t>
            </a:r>
          </a:p>
          <a:p>
            <a:pPr marL="763200" lvl="1" indent="-306000">
              <a:buClr>
                <a:schemeClr val="accent1">
                  <a:lumMod val="60000"/>
                  <a:lumOff val="40000"/>
                </a:schemeClr>
              </a:buClr>
              <a:buSzPct val="92000"/>
              <a:buFont typeface="Wingdings 2" panose="05020102010507070707" pitchFamily="18" charset="2"/>
              <a:buChar char=""/>
            </a:pPr>
            <a:r>
              <a:rPr lang="en-US" sz="1400" dirty="0">
                <a:solidFill>
                  <a:srgbClr val="333333"/>
                </a:solidFill>
                <a:cs typeface="Calibri" panose="020F0502020204030204" pitchFamily="34" charset="0"/>
              </a:rPr>
              <a:t>APS 13-ID-E, eventual spot size ~ 0.3 um</a:t>
            </a:r>
          </a:p>
          <a:p>
            <a:pPr lvl="1">
              <a:buClr>
                <a:schemeClr val="accent1">
                  <a:lumMod val="60000"/>
                  <a:lumOff val="40000"/>
                </a:schemeClr>
              </a:buClr>
              <a:buSzPct val="92000"/>
            </a:pPr>
            <a:r>
              <a:rPr lang="en-US" sz="1400" dirty="0">
                <a:solidFill>
                  <a:srgbClr val="333333"/>
                </a:solidFill>
                <a:cs typeface="Calibri" panose="020F0502020204030204" pitchFamily="34" charset="0"/>
              </a:rPr>
              <a:t>        (currently ~0.7 um, was ~2 um before APS-U)</a:t>
            </a:r>
          </a:p>
          <a:p>
            <a:pPr marL="763200" lvl="1" indent="-306000">
              <a:buClr>
                <a:schemeClr val="accent1">
                  <a:lumMod val="60000"/>
                  <a:lumOff val="40000"/>
                </a:schemeClr>
              </a:buClr>
              <a:buSzPct val="92000"/>
              <a:buFont typeface="Wingdings 2" panose="05020102010507070707" pitchFamily="18" charset="2"/>
              <a:buChar char=""/>
            </a:pPr>
            <a:r>
              <a:rPr lang="en-US" sz="1400" dirty="0">
                <a:solidFill>
                  <a:srgbClr val="333333"/>
                </a:solidFill>
                <a:cs typeface="Calibri" panose="020F0502020204030204" pitchFamily="34" charset="0"/>
              </a:rPr>
              <a:t>APS 13-ID-C, eventual spot size &lt; 1um</a:t>
            </a:r>
          </a:p>
          <a:p>
            <a:pPr lvl="1">
              <a:buClr>
                <a:schemeClr val="accent1">
                  <a:lumMod val="60000"/>
                  <a:lumOff val="40000"/>
                </a:schemeClr>
              </a:buClr>
              <a:buSzPct val="92000"/>
            </a:pPr>
            <a:r>
              <a:rPr lang="en-US" sz="1400" dirty="0">
                <a:solidFill>
                  <a:srgbClr val="333333"/>
                </a:solidFill>
                <a:cs typeface="Calibri" panose="020F0502020204030204" pitchFamily="34" charset="0"/>
              </a:rPr>
              <a:t>        (currently ~ 20 um, was 30 um before APS-U)</a:t>
            </a:r>
          </a:p>
          <a:p>
            <a:endParaRPr lang="en-US" sz="800" dirty="0"/>
          </a:p>
          <a:p>
            <a:r>
              <a:rPr lang="en-US" u="sng" dirty="0"/>
              <a:t>APS and ALS </a:t>
            </a:r>
          </a:p>
          <a:p>
            <a:pPr marL="306000" indent="-306000">
              <a:buClr>
                <a:schemeClr val="accent1">
                  <a:lumMod val="60000"/>
                  <a:lumOff val="40000"/>
                </a:schemeClr>
              </a:buClr>
              <a:buSzPct val="92000"/>
              <a:buFont typeface="Wingdings 2" panose="05020102010507070707" pitchFamily="18" charset="2"/>
              <a:buChar char=""/>
            </a:pPr>
            <a:r>
              <a:rPr lang="en-US" sz="1400" dirty="0">
                <a:solidFill>
                  <a:srgbClr val="333333"/>
                </a:solidFill>
                <a:cs typeface="Calibri" panose="020F0502020204030204" pitchFamily="34" charset="0"/>
              </a:rPr>
              <a:t>100x increase in coherence (extent to which X-rays are in phase)</a:t>
            </a:r>
          </a:p>
          <a:p>
            <a:pPr marL="763200" lvl="1" indent="-306000">
              <a:buClr>
                <a:schemeClr val="accent1">
                  <a:lumMod val="60000"/>
                  <a:lumOff val="40000"/>
                </a:schemeClr>
              </a:buClr>
              <a:buSzPct val="92000"/>
              <a:buFont typeface="Wingdings 2" panose="05020102010507070707" pitchFamily="18" charset="2"/>
              <a:buChar char=""/>
            </a:pPr>
            <a:r>
              <a:rPr lang="en-US" sz="1400" dirty="0">
                <a:solidFill>
                  <a:srgbClr val="333333"/>
                </a:solidFill>
                <a:cs typeface="Calibri" panose="020F0502020204030204" pitchFamily="34" charset="0"/>
              </a:rPr>
              <a:t>Enable new coherent scattering capabilities at APS 13-ID-C</a:t>
            </a:r>
          </a:p>
          <a:p>
            <a:pPr marL="763200" lvl="1" indent="-306000">
              <a:buClr>
                <a:schemeClr val="accent1">
                  <a:lumMod val="60000"/>
                  <a:lumOff val="40000"/>
                </a:schemeClr>
              </a:buClr>
              <a:buSzPct val="92000"/>
              <a:buFont typeface="Wingdings 2" panose="05020102010507070707" pitchFamily="18" charset="2"/>
              <a:buChar char=""/>
            </a:pPr>
            <a:r>
              <a:rPr lang="en-US" sz="1400" dirty="0">
                <a:solidFill>
                  <a:srgbClr val="333333"/>
                </a:solidFill>
                <a:cs typeface="Calibri" panose="020F0502020204030204" pitchFamily="34" charset="0"/>
              </a:rPr>
              <a:t>Enhance ptychography capabilities at ALS “COSMIC”</a:t>
            </a:r>
          </a:p>
          <a:p>
            <a:pPr marL="763200" lvl="1" indent="-306000">
              <a:buClr>
                <a:schemeClr val="accent1">
                  <a:lumMod val="60000"/>
                  <a:lumOff val="40000"/>
                </a:schemeClr>
              </a:buClr>
              <a:buSzPct val="92000"/>
              <a:buFont typeface="Wingdings 2" panose="05020102010507070707" pitchFamily="18" charset="2"/>
              <a:buChar char=""/>
            </a:pPr>
            <a:endParaRPr lang="en-US" sz="1400" dirty="0">
              <a:solidFill>
                <a:srgbClr val="333333"/>
              </a:solidFill>
              <a:cs typeface="Calibri" panose="020F0502020204030204" pitchFamily="34" charset="0"/>
            </a:endParaRPr>
          </a:p>
        </p:txBody>
      </p:sp>
      <p:pic>
        <p:nvPicPr>
          <p:cNvPr id="5" name="Picture 4" descr="A graph of a solar energy&#10;&#10;AI-generated content may be incorrect.">
            <a:extLst>
              <a:ext uri="{FF2B5EF4-FFF2-40B4-BE49-F238E27FC236}">
                <a16:creationId xmlns:a16="http://schemas.microsoft.com/office/drawing/2014/main" id="{1DA7566C-F42F-4552-25A7-E943FD937B3E}"/>
              </a:ext>
            </a:extLst>
          </p:cNvPr>
          <p:cNvPicPr>
            <a:picLocks noChangeAspect="1"/>
          </p:cNvPicPr>
          <p:nvPr/>
        </p:nvPicPr>
        <p:blipFill>
          <a:blip r:embed="rId3"/>
          <a:stretch>
            <a:fillRect/>
          </a:stretch>
        </p:blipFill>
        <p:spPr>
          <a:xfrm>
            <a:off x="8022690" y="1746915"/>
            <a:ext cx="4106255" cy="3084254"/>
          </a:xfrm>
          <a:prstGeom prst="rect">
            <a:avLst/>
          </a:prstGeom>
        </p:spPr>
      </p:pic>
      <p:sp>
        <p:nvSpPr>
          <p:cNvPr id="7" name="TextBox 6">
            <a:extLst>
              <a:ext uri="{FF2B5EF4-FFF2-40B4-BE49-F238E27FC236}">
                <a16:creationId xmlns:a16="http://schemas.microsoft.com/office/drawing/2014/main" id="{5273E9C8-FD67-5469-54E1-BC7CE6F85BD3}"/>
              </a:ext>
            </a:extLst>
          </p:cNvPr>
          <p:cNvSpPr txBox="1"/>
          <p:nvPr/>
        </p:nvSpPr>
        <p:spPr>
          <a:xfrm>
            <a:off x="8983776" y="1730270"/>
            <a:ext cx="2868590" cy="276999"/>
          </a:xfrm>
          <a:prstGeom prst="rect">
            <a:avLst/>
          </a:prstGeom>
          <a:noFill/>
        </p:spPr>
        <p:txBody>
          <a:bodyPr wrap="square">
            <a:spAutoFit/>
          </a:bodyPr>
          <a:lstStyle/>
          <a:p>
            <a:r>
              <a:rPr lang="en-US" sz="1200" dirty="0"/>
              <a:t>https://als.lbl.gov/als-u/als-u-approach/</a:t>
            </a:r>
          </a:p>
        </p:txBody>
      </p:sp>
      <p:sp>
        <p:nvSpPr>
          <p:cNvPr id="8" name="TextBox 7">
            <a:extLst>
              <a:ext uri="{FF2B5EF4-FFF2-40B4-BE49-F238E27FC236}">
                <a16:creationId xmlns:a16="http://schemas.microsoft.com/office/drawing/2014/main" id="{D4A093E6-E5AC-F859-66E3-BF9B8A4EF04C}"/>
              </a:ext>
            </a:extLst>
          </p:cNvPr>
          <p:cNvSpPr txBox="1"/>
          <p:nvPr/>
        </p:nvSpPr>
        <p:spPr>
          <a:xfrm>
            <a:off x="8586729" y="5150426"/>
            <a:ext cx="1817996" cy="923330"/>
          </a:xfrm>
          <a:prstGeom prst="rect">
            <a:avLst/>
          </a:prstGeom>
          <a:noFill/>
        </p:spPr>
        <p:txBody>
          <a:bodyPr wrap="square" rtlCol="0">
            <a:spAutoFit/>
          </a:bodyPr>
          <a:lstStyle/>
          <a:p>
            <a:r>
              <a:rPr lang="en-US" dirty="0"/>
              <a:t>Want to learn more about coherence?</a:t>
            </a:r>
          </a:p>
        </p:txBody>
      </p:sp>
      <p:pic>
        <p:nvPicPr>
          <p:cNvPr id="9" name="Picture 8">
            <a:extLst>
              <a:ext uri="{FF2B5EF4-FFF2-40B4-BE49-F238E27FC236}">
                <a16:creationId xmlns:a16="http://schemas.microsoft.com/office/drawing/2014/main" id="{EEDCC269-F56C-CAF9-2A1A-E3EC3B3257A5}"/>
              </a:ext>
            </a:extLst>
          </p:cNvPr>
          <p:cNvPicPr>
            <a:picLocks noChangeAspect="1"/>
          </p:cNvPicPr>
          <p:nvPr/>
        </p:nvPicPr>
        <p:blipFill>
          <a:blip r:embed="rId4"/>
          <a:stretch>
            <a:fillRect/>
          </a:stretch>
        </p:blipFill>
        <p:spPr>
          <a:xfrm>
            <a:off x="2412275" y="3700371"/>
            <a:ext cx="5257478" cy="2957331"/>
          </a:xfrm>
          <a:prstGeom prst="rect">
            <a:avLst/>
          </a:prstGeom>
        </p:spPr>
      </p:pic>
      <p:cxnSp>
        <p:nvCxnSpPr>
          <p:cNvPr id="11" name="Straight Arrow Connector 10">
            <a:extLst>
              <a:ext uri="{FF2B5EF4-FFF2-40B4-BE49-F238E27FC236}">
                <a16:creationId xmlns:a16="http://schemas.microsoft.com/office/drawing/2014/main" id="{A97BE4C6-6BAA-6918-A615-A90DFA2A8877}"/>
              </a:ext>
            </a:extLst>
          </p:cNvPr>
          <p:cNvCxnSpPr/>
          <p:nvPr/>
        </p:nvCxnSpPr>
        <p:spPr>
          <a:xfrm flipH="1">
            <a:off x="7702569" y="5612091"/>
            <a:ext cx="851344"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51708602"/>
      </p:ext>
    </p:extLst>
  </p:cSld>
  <p:clrMapOvr>
    <a:masterClrMapping/>
  </p:clrMapOvr>
  <mc:AlternateContent xmlns:mc="http://schemas.openxmlformats.org/markup-compatibility/2006" xmlns:p14="http://schemas.microsoft.com/office/powerpoint/2010/main">
    <mc:Choice Requires="p14">
      <p:transition spd="slow" p14:dur="2000" advTm="134535"/>
    </mc:Choice>
    <mc:Fallback xmlns="">
      <p:transition spd="slow" advTm="134535"/>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A0B9ED-7F64-506A-8271-E821D53D6740}"/>
            </a:ext>
          </a:extLst>
        </p:cNvPr>
        <p:cNvGrpSpPr/>
        <p:nvPr/>
      </p:nvGrpSpPr>
      <p:grpSpPr>
        <a:xfrm>
          <a:off x="0" y="0"/>
          <a:ext cx="0" cy="0"/>
          <a:chOff x="0" y="0"/>
          <a:chExt cx="0" cy="0"/>
        </a:xfrm>
      </p:grpSpPr>
      <p:pic>
        <p:nvPicPr>
          <p:cNvPr id="19" name="Picture 18" descr="A map of the united states&#10;&#10;Description automatically generated">
            <a:extLst>
              <a:ext uri="{FF2B5EF4-FFF2-40B4-BE49-F238E27FC236}">
                <a16:creationId xmlns:a16="http://schemas.microsoft.com/office/drawing/2014/main" id="{96ADA955-D46A-4E48-29AE-694429B6D49C}"/>
              </a:ext>
            </a:extLst>
          </p:cNvPr>
          <p:cNvPicPr>
            <a:picLocks noChangeAspect="1"/>
          </p:cNvPicPr>
          <p:nvPr/>
        </p:nvPicPr>
        <p:blipFill>
          <a:blip r:embed="rId2"/>
          <a:stretch>
            <a:fillRect/>
          </a:stretch>
        </p:blipFill>
        <p:spPr>
          <a:xfrm>
            <a:off x="-14514" y="0"/>
            <a:ext cx="1828800" cy="6858000"/>
          </a:xfrm>
          <a:prstGeom prst="rect">
            <a:avLst/>
          </a:prstGeom>
        </p:spPr>
      </p:pic>
      <p:sp>
        <p:nvSpPr>
          <p:cNvPr id="2" name="Title 4">
            <a:extLst>
              <a:ext uri="{FF2B5EF4-FFF2-40B4-BE49-F238E27FC236}">
                <a16:creationId xmlns:a16="http://schemas.microsoft.com/office/drawing/2014/main" id="{DF3C8EB3-AE70-739E-173E-BD761F2BF634}"/>
              </a:ext>
            </a:extLst>
          </p:cNvPr>
          <p:cNvSpPr>
            <a:spLocks noGrp="1"/>
          </p:cNvSpPr>
          <p:nvPr>
            <p:ph type="ctrTitle"/>
          </p:nvPr>
        </p:nvSpPr>
        <p:spPr>
          <a:xfrm>
            <a:off x="2019706" y="313780"/>
            <a:ext cx="9523545" cy="634175"/>
          </a:xfrm>
        </p:spPr>
        <p:txBody>
          <a:bodyPr>
            <a:normAutofit fontScale="90000"/>
          </a:bodyPr>
          <a:lstStyle/>
          <a:p>
            <a:r>
              <a:rPr lang="en-US" sz="4800" dirty="0"/>
              <a:t>Conclusions</a:t>
            </a:r>
            <a:endParaRPr lang="en-US" sz="2400" dirty="0"/>
          </a:p>
        </p:txBody>
      </p:sp>
      <p:sp>
        <p:nvSpPr>
          <p:cNvPr id="4" name="TextBox 3">
            <a:extLst>
              <a:ext uri="{FF2B5EF4-FFF2-40B4-BE49-F238E27FC236}">
                <a16:creationId xmlns:a16="http://schemas.microsoft.com/office/drawing/2014/main" id="{9FC3BE66-26B1-CB95-9B7A-78A521E0DCE5}"/>
              </a:ext>
            </a:extLst>
          </p:cNvPr>
          <p:cNvSpPr txBox="1"/>
          <p:nvPr/>
        </p:nvSpPr>
        <p:spPr>
          <a:xfrm>
            <a:off x="2230068" y="1200265"/>
            <a:ext cx="7845749" cy="4103688"/>
          </a:xfrm>
          <a:prstGeom prst="rect">
            <a:avLst/>
          </a:prstGeom>
          <a:noFill/>
        </p:spPr>
        <p:txBody>
          <a:bodyPr wrap="square">
            <a:spAutoFit/>
          </a:bodyPr>
          <a:lstStyle/>
          <a:p>
            <a:pPr marL="306000" indent="-306000">
              <a:spcBef>
                <a:spcPts val="200"/>
              </a:spcBef>
              <a:spcAft>
                <a:spcPts val="600"/>
              </a:spcAft>
              <a:buClr>
                <a:schemeClr val="accent1">
                  <a:lumMod val="60000"/>
                  <a:lumOff val="40000"/>
                </a:schemeClr>
              </a:buClr>
              <a:buSzPct val="92000"/>
              <a:buFont typeface="Wingdings 2" panose="05020102010507070707" pitchFamily="18" charset="2"/>
              <a:buChar char=""/>
            </a:pPr>
            <a:r>
              <a:rPr lang="en-US" dirty="0">
                <a:solidFill>
                  <a:schemeClr val="tx2"/>
                </a:solidFill>
                <a:cs typeface="Arial" panose="020B0604020202020204" pitchFamily="34" charset="0"/>
              </a:rPr>
              <a:t>Environmental scientists use SEES-supported facilities to explore mineral-water interfacial reactions, mineral transformations, biogeochemical and abiotic redox processes, contaminant fate and transport, terrestrial and ocean systems, …</a:t>
            </a:r>
          </a:p>
          <a:p>
            <a:pPr marL="306000" indent="-306000">
              <a:spcBef>
                <a:spcPts val="200"/>
              </a:spcBef>
              <a:buClr>
                <a:schemeClr val="accent1">
                  <a:lumMod val="60000"/>
                  <a:lumOff val="40000"/>
                </a:schemeClr>
              </a:buClr>
              <a:buSzPct val="92000"/>
              <a:buFont typeface="Wingdings 2" panose="05020102010507070707" pitchFamily="18" charset="2"/>
              <a:buChar char=""/>
            </a:pPr>
            <a:r>
              <a:rPr lang="en-US" dirty="0">
                <a:solidFill>
                  <a:schemeClr val="tx2"/>
                </a:solidFill>
                <a:cs typeface="Arial" panose="020B0604020202020204" pitchFamily="34" charset="0"/>
              </a:rPr>
              <a:t>SEES supports environmental science at all 4 DOE storage rings:</a:t>
            </a:r>
          </a:p>
          <a:p>
            <a:pPr marL="763200" lvl="1" indent="-306000">
              <a:spcAft>
                <a:spcPts val="600"/>
              </a:spcAft>
              <a:buClr>
                <a:schemeClr val="accent1">
                  <a:lumMod val="60000"/>
                  <a:lumOff val="40000"/>
                </a:schemeClr>
              </a:buClr>
              <a:buSzPct val="92000"/>
              <a:buFont typeface="Wingdings 2" panose="05020102010507070707" pitchFamily="18" charset="2"/>
              <a:buChar char=""/>
            </a:pPr>
            <a:r>
              <a:rPr lang="en-US" dirty="0">
                <a:solidFill>
                  <a:schemeClr val="tx2"/>
                </a:solidFill>
                <a:cs typeface="Arial" panose="020B0604020202020204" pitchFamily="34" charset="0"/>
              </a:rPr>
              <a:t>ALS, APS, NSLS-II, SSRL </a:t>
            </a:r>
          </a:p>
          <a:p>
            <a:pPr marL="306000" indent="-306000">
              <a:spcBef>
                <a:spcPts val="200"/>
              </a:spcBef>
              <a:spcAft>
                <a:spcPts val="600"/>
              </a:spcAft>
              <a:buClr>
                <a:schemeClr val="accent1">
                  <a:lumMod val="60000"/>
                  <a:lumOff val="40000"/>
                </a:schemeClr>
              </a:buClr>
              <a:buSzPct val="92000"/>
              <a:buFont typeface="Wingdings 2" panose="05020102010507070707" pitchFamily="18" charset="2"/>
              <a:buChar char=""/>
            </a:pPr>
            <a:r>
              <a:rPr lang="en-US" dirty="0">
                <a:solidFill>
                  <a:schemeClr val="tx2"/>
                </a:solidFill>
                <a:cs typeface="Arial" panose="020B0604020202020204" pitchFamily="34" charset="0"/>
              </a:rPr>
              <a:t>SEES provides direct facility support and enhanced access to additional beamlines with a broad suite of capabilities that are essential tools for environmental scientists</a:t>
            </a:r>
          </a:p>
          <a:p>
            <a:pPr marL="306000" indent="-306000">
              <a:spcBef>
                <a:spcPts val="200"/>
              </a:spcBef>
              <a:spcAft>
                <a:spcPts val="600"/>
              </a:spcAft>
              <a:buClr>
                <a:schemeClr val="accent1">
                  <a:lumMod val="60000"/>
                  <a:lumOff val="40000"/>
                </a:schemeClr>
              </a:buClr>
              <a:buSzPct val="92000"/>
              <a:buFont typeface="Wingdings 2" panose="05020102010507070707" pitchFamily="18" charset="2"/>
              <a:buChar char=""/>
            </a:pPr>
            <a:r>
              <a:rPr lang="en-US" dirty="0">
                <a:solidFill>
                  <a:schemeClr val="tx2"/>
                </a:solidFill>
                <a:cs typeface="Arial" panose="020B0604020202020204" pitchFamily="34" charset="0"/>
              </a:rPr>
              <a:t>Recent, ongoing, and upcoming upgrades to APS and ALS will yield more X-ray flux, smaller focal spots, and access to methods that leverage extraordinary enhancements in X-ray coherence</a:t>
            </a:r>
          </a:p>
          <a:p>
            <a:pPr marL="306000" indent="-306000">
              <a:spcBef>
                <a:spcPts val="200"/>
              </a:spcBef>
              <a:spcAft>
                <a:spcPts val="600"/>
              </a:spcAft>
              <a:buClr>
                <a:schemeClr val="accent1">
                  <a:lumMod val="60000"/>
                  <a:lumOff val="40000"/>
                </a:schemeClr>
              </a:buClr>
              <a:buSzPct val="92000"/>
              <a:buFont typeface="Wingdings 2" panose="05020102010507070707" pitchFamily="18" charset="2"/>
              <a:buChar char=""/>
            </a:pPr>
            <a:endParaRPr lang="en-US" dirty="0">
              <a:solidFill>
                <a:schemeClr val="tx2"/>
              </a:solidFill>
              <a:cs typeface="Arial" panose="020B0604020202020204" pitchFamily="34" charset="0"/>
            </a:endParaRPr>
          </a:p>
        </p:txBody>
      </p:sp>
    </p:spTree>
    <p:extLst>
      <p:ext uri="{BB962C8B-B14F-4D97-AF65-F5344CB8AC3E}">
        <p14:creationId xmlns:p14="http://schemas.microsoft.com/office/powerpoint/2010/main" val="3840323107"/>
      </p:ext>
    </p:extLst>
  </p:cSld>
  <p:clrMapOvr>
    <a:masterClrMapping/>
  </p:clrMapOvr>
  <mc:AlternateContent xmlns:mc="http://schemas.openxmlformats.org/markup-compatibility/2006" xmlns:p14="http://schemas.microsoft.com/office/powerpoint/2010/main">
    <mc:Choice Requires="p14">
      <p:transition spd="slow" p14:dur="2000" advTm="55719"/>
    </mc:Choice>
    <mc:Fallback xmlns="">
      <p:transition spd="slow" advTm="55719"/>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5108F2-F88B-39E8-3ECC-7E9C1F67693B}"/>
            </a:ext>
          </a:extLst>
        </p:cNvPr>
        <p:cNvGrpSpPr/>
        <p:nvPr/>
      </p:nvGrpSpPr>
      <p:grpSpPr>
        <a:xfrm>
          <a:off x="0" y="0"/>
          <a:ext cx="0" cy="0"/>
          <a:chOff x="0" y="0"/>
          <a:chExt cx="0" cy="0"/>
        </a:xfrm>
      </p:grpSpPr>
      <p:pic>
        <p:nvPicPr>
          <p:cNvPr id="19" name="Picture 18" descr="A map of the united states&#10;&#10;Description automatically generated">
            <a:extLst>
              <a:ext uri="{FF2B5EF4-FFF2-40B4-BE49-F238E27FC236}">
                <a16:creationId xmlns:a16="http://schemas.microsoft.com/office/drawing/2014/main" id="{CB2FAED2-1E64-DD0F-6992-DAB5B10FF68A}"/>
              </a:ext>
            </a:extLst>
          </p:cNvPr>
          <p:cNvPicPr>
            <a:picLocks noChangeAspect="1"/>
          </p:cNvPicPr>
          <p:nvPr/>
        </p:nvPicPr>
        <p:blipFill>
          <a:blip r:embed="rId2"/>
          <a:stretch>
            <a:fillRect/>
          </a:stretch>
        </p:blipFill>
        <p:spPr>
          <a:xfrm>
            <a:off x="-14514" y="0"/>
            <a:ext cx="1828800" cy="6858000"/>
          </a:xfrm>
          <a:prstGeom prst="rect">
            <a:avLst/>
          </a:prstGeom>
        </p:spPr>
      </p:pic>
      <p:sp>
        <p:nvSpPr>
          <p:cNvPr id="2" name="Title 4">
            <a:extLst>
              <a:ext uri="{FF2B5EF4-FFF2-40B4-BE49-F238E27FC236}">
                <a16:creationId xmlns:a16="http://schemas.microsoft.com/office/drawing/2014/main" id="{0177F6E3-81BA-71F1-0596-1348212FAA64}"/>
              </a:ext>
            </a:extLst>
          </p:cNvPr>
          <p:cNvSpPr>
            <a:spLocks noGrp="1"/>
          </p:cNvSpPr>
          <p:nvPr>
            <p:ph type="ctrTitle"/>
          </p:nvPr>
        </p:nvSpPr>
        <p:spPr>
          <a:xfrm>
            <a:off x="2019706" y="313780"/>
            <a:ext cx="9523545" cy="634175"/>
          </a:xfrm>
        </p:spPr>
        <p:txBody>
          <a:bodyPr>
            <a:normAutofit fontScale="90000"/>
          </a:bodyPr>
          <a:lstStyle/>
          <a:p>
            <a:r>
              <a:rPr lang="en-US" sz="4800" dirty="0"/>
              <a:t>Acknowledgments</a:t>
            </a:r>
            <a:endParaRPr lang="en-US" sz="2400" dirty="0"/>
          </a:p>
        </p:txBody>
      </p:sp>
      <p:pic>
        <p:nvPicPr>
          <p:cNvPr id="7" name="Picture 6" descr="A black text on a white background&#10;&#10;Description automatically generated">
            <a:extLst>
              <a:ext uri="{FF2B5EF4-FFF2-40B4-BE49-F238E27FC236}">
                <a16:creationId xmlns:a16="http://schemas.microsoft.com/office/drawing/2014/main" id="{3E9B0CD0-4C1D-40F6-1797-525AD952E8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2196" y="5026618"/>
            <a:ext cx="2312586" cy="753209"/>
          </a:xfrm>
          <a:prstGeom prst="rect">
            <a:avLst/>
          </a:prstGeom>
        </p:spPr>
      </p:pic>
      <p:pic>
        <p:nvPicPr>
          <p:cNvPr id="10" name="Picture 9" descr="A blue text on a black background&#10;&#10;Description automatically generated">
            <a:extLst>
              <a:ext uri="{FF2B5EF4-FFF2-40B4-BE49-F238E27FC236}">
                <a16:creationId xmlns:a16="http://schemas.microsoft.com/office/drawing/2014/main" id="{3BF3C4B4-5C4B-47F1-AE0F-D9622B1024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3269" y="813558"/>
            <a:ext cx="7055069" cy="1704975"/>
          </a:xfrm>
          <a:prstGeom prst="rect">
            <a:avLst/>
          </a:prstGeom>
        </p:spPr>
      </p:pic>
      <p:pic>
        <p:nvPicPr>
          <p:cNvPr id="12" name="Picture 11">
            <a:extLst>
              <a:ext uri="{FF2B5EF4-FFF2-40B4-BE49-F238E27FC236}">
                <a16:creationId xmlns:a16="http://schemas.microsoft.com/office/drawing/2014/main" id="{39A8245A-3F3E-D672-8D95-7B464D930483}"/>
              </a:ext>
            </a:extLst>
          </p:cNvPr>
          <p:cNvPicPr>
            <a:picLocks noChangeAspect="1"/>
          </p:cNvPicPr>
          <p:nvPr/>
        </p:nvPicPr>
        <p:blipFill>
          <a:blip r:embed="rId5"/>
          <a:stretch>
            <a:fillRect/>
          </a:stretch>
        </p:blipFill>
        <p:spPr>
          <a:xfrm>
            <a:off x="2997454" y="2677738"/>
            <a:ext cx="2890809" cy="1001146"/>
          </a:xfrm>
          <a:prstGeom prst="rect">
            <a:avLst/>
          </a:prstGeom>
        </p:spPr>
      </p:pic>
      <p:pic>
        <p:nvPicPr>
          <p:cNvPr id="13" name="Picture 12" descr="A logo with a tree on it&#10;&#10;Description automatically generated">
            <a:extLst>
              <a:ext uri="{FF2B5EF4-FFF2-40B4-BE49-F238E27FC236}">
                <a16:creationId xmlns:a16="http://schemas.microsoft.com/office/drawing/2014/main" id="{33625861-7E04-C394-CDB0-B89EC07A8F66}"/>
              </a:ext>
            </a:extLst>
          </p:cNvPr>
          <p:cNvPicPr>
            <a:picLocks noChangeAspect="1"/>
          </p:cNvPicPr>
          <p:nvPr/>
        </p:nvPicPr>
        <p:blipFill>
          <a:blip r:embed="rId6"/>
          <a:stretch>
            <a:fillRect/>
          </a:stretch>
        </p:blipFill>
        <p:spPr>
          <a:xfrm>
            <a:off x="6206567" y="2518533"/>
            <a:ext cx="2441448" cy="1372094"/>
          </a:xfrm>
          <a:prstGeom prst="rect">
            <a:avLst/>
          </a:prstGeom>
        </p:spPr>
      </p:pic>
      <p:pic>
        <p:nvPicPr>
          <p:cNvPr id="14" name="Picture 13" descr="A red and yellow letter m on a black background&#10;&#10;Description automatically generated">
            <a:extLst>
              <a:ext uri="{FF2B5EF4-FFF2-40B4-BE49-F238E27FC236}">
                <a16:creationId xmlns:a16="http://schemas.microsoft.com/office/drawing/2014/main" id="{8FB0B702-C0B1-AA7C-8F63-8E7548FB96F5}"/>
              </a:ext>
            </a:extLst>
          </p:cNvPr>
          <p:cNvPicPr>
            <a:picLocks noChangeAspect="1"/>
          </p:cNvPicPr>
          <p:nvPr/>
        </p:nvPicPr>
        <p:blipFill>
          <a:blip r:embed="rId7"/>
          <a:stretch>
            <a:fillRect/>
          </a:stretch>
        </p:blipFill>
        <p:spPr>
          <a:xfrm>
            <a:off x="8564111" y="2862127"/>
            <a:ext cx="2679192" cy="684906"/>
          </a:xfrm>
          <a:prstGeom prst="rect">
            <a:avLst/>
          </a:prstGeom>
        </p:spPr>
      </p:pic>
      <p:pic>
        <p:nvPicPr>
          <p:cNvPr id="20" name="Picture 19" descr="A logo of a chain&#10;&#10;AI-generated content may be incorrect.">
            <a:extLst>
              <a:ext uri="{FF2B5EF4-FFF2-40B4-BE49-F238E27FC236}">
                <a16:creationId xmlns:a16="http://schemas.microsoft.com/office/drawing/2014/main" id="{731B7B7F-45B8-8D8F-0338-04F2FD26B16F}"/>
              </a:ext>
            </a:extLst>
          </p:cNvPr>
          <p:cNvPicPr>
            <a:picLocks noChangeAspect="1"/>
          </p:cNvPicPr>
          <p:nvPr/>
        </p:nvPicPr>
        <p:blipFill>
          <a:blip r:embed="rId8"/>
          <a:stretch>
            <a:fillRect/>
          </a:stretch>
        </p:blipFill>
        <p:spPr>
          <a:xfrm>
            <a:off x="6530702" y="4047993"/>
            <a:ext cx="2000250" cy="1095375"/>
          </a:xfrm>
          <a:prstGeom prst="rect">
            <a:avLst/>
          </a:prstGeom>
        </p:spPr>
      </p:pic>
      <p:pic>
        <p:nvPicPr>
          <p:cNvPr id="22" name="Picture 21" descr="A logo with blue circles and black text&#10;&#10;AI-generated content may be incorrect.">
            <a:extLst>
              <a:ext uri="{FF2B5EF4-FFF2-40B4-BE49-F238E27FC236}">
                <a16:creationId xmlns:a16="http://schemas.microsoft.com/office/drawing/2014/main" id="{427CA6F9-D7D8-FF41-8024-66B26627F355}"/>
              </a:ext>
            </a:extLst>
          </p:cNvPr>
          <p:cNvPicPr>
            <a:picLocks noChangeAspect="1"/>
          </p:cNvPicPr>
          <p:nvPr/>
        </p:nvPicPr>
        <p:blipFill>
          <a:blip r:embed="rId9"/>
          <a:stretch>
            <a:fillRect/>
          </a:stretch>
        </p:blipFill>
        <p:spPr>
          <a:xfrm>
            <a:off x="9114176" y="3821404"/>
            <a:ext cx="1579062" cy="1025005"/>
          </a:xfrm>
          <a:prstGeom prst="rect">
            <a:avLst/>
          </a:prstGeom>
        </p:spPr>
      </p:pic>
      <p:pic>
        <p:nvPicPr>
          <p:cNvPr id="26" name="Picture 25" descr="A close-up of logos&#10;&#10;AI-generated content may be incorrect.">
            <a:extLst>
              <a:ext uri="{FF2B5EF4-FFF2-40B4-BE49-F238E27FC236}">
                <a16:creationId xmlns:a16="http://schemas.microsoft.com/office/drawing/2014/main" id="{990CEA54-B497-3E16-DA20-71D18097F47C}"/>
              </a:ext>
            </a:extLst>
          </p:cNvPr>
          <p:cNvPicPr>
            <a:picLocks noChangeAspect="1"/>
          </p:cNvPicPr>
          <p:nvPr/>
        </p:nvPicPr>
        <p:blipFill>
          <a:blip r:embed="rId10"/>
          <a:srcRect t="9980" b="65079"/>
          <a:stretch>
            <a:fillRect/>
          </a:stretch>
        </p:blipFill>
        <p:spPr>
          <a:xfrm>
            <a:off x="2340463" y="5871126"/>
            <a:ext cx="2511094" cy="608540"/>
          </a:xfrm>
          <a:prstGeom prst="rect">
            <a:avLst/>
          </a:prstGeom>
        </p:spPr>
      </p:pic>
      <p:pic>
        <p:nvPicPr>
          <p:cNvPr id="30" name="Picture 29" descr="A rainbow and blue text&#10;&#10;AI-generated content may be incorrect.">
            <a:extLst>
              <a:ext uri="{FF2B5EF4-FFF2-40B4-BE49-F238E27FC236}">
                <a16:creationId xmlns:a16="http://schemas.microsoft.com/office/drawing/2014/main" id="{786697F4-ECF2-D52C-027E-FE59F1522B6A}"/>
              </a:ext>
            </a:extLst>
          </p:cNvPr>
          <p:cNvPicPr>
            <a:picLocks noChangeAspect="1"/>
          </p:cNvPicPr>
          <p:nvPr/>
        </p:nvPicPr>
        <p:blipFill>
          <a:blip r:embed="rId11"/>
          <a:stretch>
            <a:fillRect/>
          </a:stretch>
        </p:blipFill>
        <p:spPr>
          <a:xfrm>
            <a:off x="2603929" y="4025708"/>
            <a:ext cx="2247628" cy="789167"/>
          </a:xfrm>
          <a:prstGeom prst="rect">
            <a:avLst/>
          </a:prstGeom>
        </p:spPr>
      </p:pic>
      <p:pic>
        <p:nvPicPr>
          <p:cNvPr id="32" name="Picture 31" descr="A blue and white logo&#10;&#10;AI-generated content may be incorrect.">
            <a:extLst>
              <a:ext uri="{FF2B5EF4-FFF2-40B4-BE49-F238E27FC236}">
                <a16:creationId xmlns:a16="http://schemas.microsoft.com/office/drawing/2014/main" id="{B3472463-192D-1BA4-C39C-F56D2C1D7F8C}"/>
              </a:ext>
            </a:extLst>
          </p:cNvPr>
          <p:cNvPicPr>
            <a:picLocks noChangeAspect="1"/>
          </p:cNvPicPr>
          <p:nvPr/>
        </p:nvPicPr>
        <p:blipFill>
          <a:blip r:embed="rId12"/>
          <a:stretch>
            <a:fillRect/>
          </a:stretch>
        </p:blipFill>
        <p:spPr>
          <a:xfrm>
            <a:off x="9114176" y="5294235"/>
            <a:ext cx="1828399" cy="1069577"/>
          </a:xfrm>
          <a:prstGeom prst="rect">
            <a:avLst/>
          </a:prstGeom>
        </p:spPr>
      </p:pic>
      <p:pic>
        <p:nvPicPr>
          <p:cNvPr id="34" name="Picture 33" descr="A logo for a company&#10;&#10;AI-generated content may be incorrect.">
            <a:extLst>
              <a:ext uri="{FF2B5EF4-FFF2-40B4-BE49-F238E27FC236}">
                <a16:creationId xmlns:a16="http://schemas.microsoft.com/office/drawing/2014/main" id="{7A1FE6B2-39B3-7E33-66F0-2360908F95D6}"/>
              </a:ext>
            </a:extLst>
          </p:cNvPr>
          <p:cNvPicPr>
            <a:picLocks noChangeAspect="1"/>
          </p:cNvPicPr>
          <p:nvPr/>
        </p:nvPicPr>
        <p:blipFill>
          <a:blip r:embed="rId13"/>
          <a:srcRect l="30543" t="30624" r="31185" b="44352"/>
          <a:stretch>
            <a:fillRect/>
          </a:stretch>
        </p:blipFill>
        <p:spPr>
          <a:xfrm>
            <a:off x="6530702" y="5509235"/>
            <a:ext cx="2284519" cy="575678"/>
          </a:xfrm>
          <a:prstGeom prst="rect">
            <a:avLst/>
          </a:prstGeom>
        </p:spPr>
      </p:pic>
      <p:pic>
        <p:nvPicPr>
          <p:cNvPr id="35" name="Picture 34" descr="A logo of the united states of america&#10;&#10;Description automatically generated">
            <a:extLst>
              <a:ext uri="{FF2B5EF4-FFF2-40B4-BE49-F238E27FC236}">
                <a16:creationId xmlns:a16="http://schemas.microsoft.com/office/drawing/2014/main" id="{829D8D76-71A7-950A-16FE-DD8601F3841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092907" y="3890627"/>
            <a:ext cx="1004043" cy="1004043"/>
          </a:xfrm>
          <a:prstGeom prst="rect">
            <a:avLst/>
          </a:prstGeom>
        </p:spPr>
      </p:pic>
      <p:pic>
        <p:nvPicPr>
          <p:cNvPr id="37" name="Picture 36" descr="A logo with a red and white circle&#10;&#10;AI-generated content may be incorrect.">
            <a:extLst>
              <a:ext uri="{FF2B5EF4-FFF2-40B4-BE49-F238E27FC236}">
                <a16:creationId xmlns:a16="http://schemas.microsoft.com/office/drawing/2014/main" id="{8B35F3FF-39A8-C02B-9D0E-B6A6FE9B12C3}"/>
              </a:ext>
            </a:extLst>
          </p:cNvPr>
          <p:cNvPicPr>
            <a:picLocks noChangeAspect="1"/>
          </p:cNvPicPr>
          <p:nvPr/>
        </p:nvPicPr>
        <p:blipFill>
          <a:blip r:embed="rId15"/>
          <a:stretch>
            <a:fillRect/>
          </a:stretch>
        </p:blipFill>
        <p:spPr>
          <a:xfrm>
            <a:off x="5083737" y="5130056"/>
            <a:ext cx="1049590" cy="987849"/>
          </a:xfrm>
          <a:prstGeom prst="rect">
            <a:avLst/>
          </a:prstGeom>
        </p:spPr>
      </p:pic>
    </p:spTree>
    <p:extLst>
      <p:ext uri="{BB962C8B-B14F-4D97-AF65-F5344CB8AC3E}">
        <p14:creationId xmlns:p14="http://schemas.microsoft.com/office/powerpoint/2010/main" val="1749257340"/>
      </p:ext>
    </p:extLst>
  </p:cSld>
  <p:clrMapOvr>
    <a:masterClrMapping/>
  </p:clrMapOvr>
  <mc:AlternateContent xmlns:mc="http://schemas.openxmlformats.org/markup-compatibility/2006" xmlns:p14="http://schemas.microsoft.com/office/powerpoint/2010/main">
    <mc:Choice Requires="p14">
      <p:transition spd="slow" p14:dur="2000" advTm="33010"/>
    </mc:Choice>
    <mc:Fallback xmlns="">
      <p:transition spd="slow" advTm="3301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2630E6-BB20-03D7-150D-53C736CEAA9A}"/>
            </a:ext>
          </a:extLst>
        </p:cNvPr>
        <p:cNvGrpSpPr/>
        <p:nvPr/>
      </p:nvGrpSpPr>
      <p:grpSpPr>
        <a:xfrm>
          <a:off x="0" y="0"/>
          <a:ext cx="0" cy="0"/>
          <a:chOff x="0" y="0"/>
          <a:chExt cx="0" cy="0"/>
        </a:xfrm>
      </p:grpSpPr>
      <p:pic>
        <p:nvPicPr>
          <p:cNvPr id="19" name="Picture 18" descr="A map of the united states&#10;&#10;Description automatically generated">
            <a:extLst>
              <a:ext uri="{FF2B5EF4-FFF2-40B4-BE49-F238E27FC236}">
                <a16:creationId xmlns:a16="http://schemas.microsoft.com/office/drawing/2014/main" id="{E57C9563-BCA6-D7EB-4FF6-8BACEECD4BDF}"/>
              </a:ext>
            </a:extLst>
          </p:cNvPr>
          <p:cNvPicPr>
            <a:picLocks noChangeAspect="1"/>
          </p:cNvPicPr>
          <p:nvPr/>
        </p:nvPicPr>
        <p:blipFill>
          <a:blip r:embed="rId2"/>
          <a:stretch>
            <a:fillRect/>
          </a:stretch>
        </p:blipFill>
        <p:spPr>
          <a:xfrm>
            <a:off x="-14514" y="0"/>
            <a:ext cx="1828800" cy="6858000"/>
          </a:xfrm>
          <a:prstGeom prst="rect">
            <a:avLst/>
          </a:prstGeom>
        </p:spPr>
      </p:pic>
      <p:sp>
        <p:nvSpPr>
          <p:cNvPr id="2" name="Title 4">
            <a:extLst>
              <a:ext uri="{FF2B5EF4-FFF2-40B4-BE49-F238E27FC236}">
                <a16:creationId xmlns:a16="http://schemas.microsoft.com/office/drawing/2014/main" id="{75DF048F-6BDE-C6A7-0B35-FB847197301C}"/>
              </a:ext>
            </a:extLst>
          </p:cNvPr>
          <p:cNvSpPr>
            <a:spLocks noGrp="1"/>
          </p:cNvSpPr>
          <p:nvPr>
            <p:ph type="ctrTitle"/>
          </p:nvPr>
        </p:nvSpPr>
        <p:spPr>
          <a:xfrm>
            <a:off x="2019706" y="313781"/>
            <a:ext cx="9523545" cy="1355628"/>
          </a:xfrm>
        </p:spPr>
        <p:txBody>
          <a:bodyPr>
            <a:normAutofit fontScale="90000"/>
          </a:bodyPr>
          <a:lstStyle/>
          <a:p>
            <a:r>
              <a:rPr lang="en-US" sz="4800" dirty="0"/>
              <a:t>Techniques used by environmental scientists at SEES facilities</a:t>
            </a:r>
            <a:endParaRPr lang="en-US" sz="2400" dirty="0"/>
          </a:p>
        </p:txBody>
      </p:sp>
      <p:sp>
        <p:nvSpPr>
          <p:cNvPr id="5" name="TextBox 4">
            <a:extLst>
              <a:ext uri="{FF2B5EF4-FFF2-40B4-BE49-F238E27FC236}">
                <a16:creationId xmlns:a16="http://schemas.microsoft.com/office/drawing/2014/main" id="{5B22AABE-E8F2-6132-B07B-F33ADE552D51}"/>
              </a:ext>
            </a:extLst>
          </p:cNvPr>
          <p:cNvSpPr txBox="1"/>
          <p:nvPr/>
        </p:nvSpPr>
        <p:spPr>
          <a:xfrm>
            <a:off x="2212651" y="2097248"/>
            <a:ext cx="6830679" cy="4165243"/>
          </a:xfrm>
          <a:prstGeom prst="rect">
            <a:avLst/>
          </a:prstGeom>
          <a:noFill/>
        </p:spPr>
        <p:txBody>
          <a:bodyPr wrap="square">
            <a:spAutoFit/>
          </a:bodyPr>
          <a:lstStyle/>
          <a:p>
            <a:pPr marL="306000" indent="-306000">
              <a:spcBef>
                <a:spcPts val="200"/>
              </a:spcBef>
              <a:spcAft>
                <a:spcPts val="600"/>
              </a:spcAft>
              <a:buClr>
                <a:schemeClr val="accent1">
                  <a:lumMod val="60000"/>
                  <a:lumOff val="40000"/>
                </a:schemeClr>
              </a:buClr>
              <a:buSzPct val="92000"/>
              <a:buFont typeface="Wingdings 2" panose="05020102010507070707" pitchFamily="18" charset="2"/>
              <a:buChar char=""/>
            </a:pPr>
            <a:r>
              <a:rPr lang="en-US" dirty="0">
                <a:solidFill>
                  <a:schemeClr val="tx2"/>
                </a:solidFill>
                <a:cs typeface="Arial" panose="020B0604020202020204" pitchFamily="34" charset="0"/>
              </a:rPr>
              <a:t>X-ray absorption spectroscopy (XAS)</a:t>
            </a:r>
          </a:p>
          <a:p>
            <a:pPr marL="306000" indent="-306000">
              <a:spcBef>
                <a:spcPts val="200"/>
              </a:spcBef>
              <a:spcAft>
                <a:spcPts val="600"/>
              </a:spcAft>
              <a:buClr>
                <a:schemeClr val="accent1">
                  <a:lumMod val="60000"/>
                  <a:lumOff val="40000"/>
                </a:schemeClr>
              </a:buClr>
              <a:buSzPct val="92000"/>
              <a:buFont typeface="Wingdings 2" panose="05020102010507070707" pitchFamily="18" charset="2"/>
              <a:buChar char=""/>
            </a:pPr>
            <a:r>
              <a:rPr lang="en-US" dirty="0">
                <a:solidFill>
                  <a:schemeClr val="tx2"/>
                </a:solidFill>
                <a:cs typeface="Arial" panose="020B0604020202020204" pitchFamily="34" charset="0"/>
              </a:rPr>
              <a:t>X-ray fluorescence (XRF)</a:t>
            </a:r>
          </a:p>
          <a:p>
            <a:pPr marL="306000" indent="-306000">
              <a:spcBef>
                <a:spcPts val="200"/>
              </a:spcBef>
              <a:spcAft>
                <a:spcPts val="600"/>
              </a:spcAft>
              <a:buClr>
                <a:schemeClr val="accent1">
                  <a:lumMod val="60000"/>
                  <a:lumOff val="40000"/>
                </a:schemeClr>
              </a:buClr>
              <a:buSzPct val="92000"/>
              <a:buFont typeface="Wingdings 2" panose="05020102010507070707" pitchFamily="18" charset="2"/>
              <a:buChar char=""/>
            </a:pPr>
            <a:r>
              <a:rPr lang="en-US" dirty="0">
                <a:solidFill>
                  <a:schemeClr val="tx2"/>
                </a:solidFill>
                <a:cs typeface="Arial" panose="020B0604020202020204" pitchFamily="34" charset="0"/>
              </a:rPr>
              <a:t>X-ray powder diffraction (XRD)</a:t>
            </a:r>
          </a:p>
          <a:p>
            <a:pPr marL="306000" indent="-306000">
              <a:spcBef>
                <a:spcPts val="200"/>
              </a:spcBef>
              <a:spcAft>
                <a:spcPts val="600"/>
              </a:spcAft>
              <a:buClr>
                <a:schemeClr val="accent1">
                  <a:lumMod val="60000"/>
                  <a:lumOff val="40000"/>
                </a:schemeClr>
              </a:buClr>
              <a:buSzPct val="92000"/>
              <a:buFont typeface="Wingdings 2" panose="05020102010507070707" pitchFamily="18" charset="2"/>
              <a:buChar char=""/>
            </a:pPr>
            <a:r>
              <a:rPr lang="en-US" dirty="0">
                <a:solidFill>
                  <a:schemeClr val="tx2"/>
                </a:solidFill>
                <a:cs typeface="Arial" panose="020B0604020202020204" pitchFamily="34" charset="0"/>
              </a:rPr>
              <a:t>Scanning transmission X-ray microscopy (STXM)</a:t>
            </a:r>
          </a:p>
          <a:p>
            <a:pPr marL="306000" indent="-306000">
              <a:spcBef>
                <a:spcPts val="200"/>
              </a:spcBef>
              <a:spcAft>
                <a:spcPts val="600"/>
              </a:spcAft>
              <a:buClr>
                <a:schemeClr val="accent1">
                  <a:lumMod val="60000"/>
                  <a:lumOff val="40000"/>
                </a:schemeClr>
              </a:buClr>
              <a:buSzPct val="92000"/>
              <a:buFont typeface="Wingdings 2" panose="05020102010507070707" pitchFamily="18" charset="2"/>
              <a:buChar char=""/>
            </a:pPr>
            <a:r>
              <a:rPr lang="en-US" dirty="0">
                <a:solidFill>
                  <a:schemeClr val="tx2"/>
                </a:solidFill>
                <a:cs typeface="Arial" panose="020B0604020202020204" pitchFamily="34" charset="0"/>
              </a:rPr>
              <a:t>Ptychography</a:t>
            </a:r>
          </a:p>
          <a:p>
            <a:pPr marL="306000" indent="-306000">
              <a:spcBef>
                <a:spcPts val="200"/>
              </a:spcBef>
              <a:spcAft>
                <a:spcPts val="600"/>
              </a:spcAft>
              <a:buClr>
                <a:schemeClr val="accent1">
                  <a:lumMod val="60000"/>
                  <a:lumOff val="40000"/>
                </a:schemeClr>
              </a:buClr>
              <a:buSzPct val="92000"/>
              <a:buFont typeface="Wingdings 2" panose="05020102010507070707" pitchFamily="18" charset="2"/>
              <a:buChar char=""/>
            </a:pPr>
            <a:r>
              <a:rPr lang="en-US" dirty="0">
                <a:solidFill>
                  <a:schemeClr val="tx2"/>
                </a:solidFill>
                <a:cs typeface="Arial" panose="020B0604020202020204" pitchFamily="34" charset="0"/>
              </a:rPr>
              <a:t>Crystal truncation rod (CTR) diffraction</a:t>
            </a:r>
          </a:p>
          <a:p>
            <a:pPr marL="306000" indent="-306000">
              <a:spcBef>
                <a:spcPts val="200"/>
              </a:spcBef>
              <a:spcAft>
                <a:spcPts val="600"/>
              </a:spcAft>
              <a:buClr>
                <a:schemeClr val="accent1">
                  <a:lumMod val="60000"/>
                  <a:lumOff val="40000"/>
                </a:schemeClr>
              </a:buClr>
              <a:buSzPct val="92000"/>
              <a:buFont typeface="Wingdings 2" panose="05020102010507070707" pitchFamily="18" charset="2"/>
              <a:buChar char=""/>
            </a:pPr>
            <a:r>
              <a:rPr lang="en-US" dirty="0">
                <a:solidFill>
                  <a:schemeClr val="tx2"/>
                </a:solidFill>
                <a:cs typeface="Arial" panose="020B0604020202020204" pitchFamily="34" charset="0"/>
              </a:rPr>
              <a:t>X-ray reflectivity (XRR)</a:t>
            </a:r>
          </a:p>
          <a:p>
            <a:pPr marL="306000" indent="-306000">
              <a:spcBef>
                <a:spcPts val="200"/>
              </a:spcBef>
              <a:spcAft>
                <a:spcPts val="600"/>
              </a:spcAft>
              <a:buClr>
                <a:schemeClr val="accent1">
                  <a:lumMod val="60000"/>
                  <a:lumOff val="40000"/>
                </a:schemeClr>
              </a:buClr>
              <a:buSzPct val="92000"/>
              <a:buFont typeface="Wingdings 2" panose="05020102010507070707" pitchFamily="18" charset="2"/>
              <a:buChar char=""/>
            </a:pPr>
            <a:r>
              <a:rPr lang="en-US" dirty="0">
                <a:solidFill>
                  <a:schemeClr val="tx2"/>
                </a:solidFill>
                <a:cs typeface="Arial" panose="020B0604020202020204" pitchFamily="34" charset="0"/>
              </a:rPr>
              <a:t>Resonant anomalous X-ray reflectivity (RAXR)</a:t>
            </a:r>
          </a:p>
          <a:p>
            <a:pPr marL="306000" indent="-306000">
              <a:spcBef>
                <a:spcPts val="200"/>
              </a:spcBef>
              <a:spcAft>
                <a:spcPts val="600"/>
              </a:spcAft>
              <a:buClr>
                <a:schemeClr val="accent1">
                  <a:lumMod val="60000"/>
                  <a:lumOff val="40000"/>
                </a:schemeClr>
              </a:buClr>
              <a:buSzPct val="92000"/>
              <a:buFont typeface="Wingdings 2" panose="05020102010507070707" pitchFamily="18" charset="2"/>
              <a:buChar char=""/>
            </a:pPr>
            <a:r>
              <a:rPr lang="en-US" dirty="0">
                <a:solidFill>
                  <a:schemeClr val="tx2"/>
                </a:solidFill>
                <a:cs typeface="Arial" panose="020B0604020202020204" pitchFamily="34" charset="0"/>
              </a:rPr>
              <a:t>Long-period X-ray standing waves (LP-XSW)</a:t>
            </a:r>
          </a:p>
          <a:p>
            <a:pPr marL="306000" indent="-306000">
              <a:spcBef>
                <a:spcPts val="200"/>
              </a:spcBef>
              <a:spcAft>
                <a:spcPts val="600"/>
              </a:spcAft>
              <a:buClr>
                <a:schemeClr val="accent1">
                  <a:lumMod val="60000"/>
                  <a:lumOff val="40000"/>
                </a:schemeClr>
              </a:buClr>
              <a:buSzPct val="92000"/>
              <a:buFont typeface="Wingdings 2" panose="05020102010507070707" pitchFamily="18" charset="2"/>
              <a:buChar char=""/>
            </a:pPr>
            <a:r>
              <a:rPr lang="en-US" dirty="0">
                <a:solidFill>
                  <a:schemeClr val="tx2"/>
                </a:solidFill>
                <a:cs typeface="Arial" panose="020B0604020202020204" pitchFamily="34" charset="0"/>
              </a:rPr>
              <a:t>3D Reciprocal space maps (RSM)</a:t>
            </a:r>
          </a:p>
          <a:p>
            <a:pPr marL="306000" indent="-306000">
              <a:spcBef>
                <a:spcPts val="200"/>
              </a:spcBef>
              <a:spcAft>
                <a:spcPts val="600"/>
              </a:spcAft>
              <a:buClr>
                <a:schemeClr val="accent1">
                  <a:lumMod val="60000"/>
                  <a:lumOff val="40000"/>
                </a:schemeClr>
              </a:buClr>
              <a:buSzPct val="92000"/>
              <a:buFont typeface="Wingdings 2" panose="05020102010507070707" pitchFamily="18" charset="2"/>
              <a:buChar char=""/>
            </a:pPr>
            <a:r>
              <a:rPr lang="en-US" dirty="0">
                <a:solidFill>
                  <a:schemeClr val="tx2"/>
                </a:solidFill>
                <a:cs typeface="Arial" panose="020B0604020202020204" pitchFamily="34" charset="0"/>
              </a:rPr>
              <a:t>Coherent surface scattering (coming soon!)</a:t>
            </a:r>
          </a:p>
        </p:txBody>
      </p:sp>
      <p:sp>
        <p:nvSpPr>
          <p:cNvPr id="9" name="TextBox 8">
            <a:extLst>
              <a:ext uri="{FF2B5EF4-FFF2-40B4-BE49-F238E27FC236}">
                <a16:creationId xmlns:a16="http://schemas.microsoft.com/office/drawing/2014/main" id="{8C0952CE-C23B-ABED-B425-36B698B0A3C4}"/>
              </a:ext>
            </a:extLst>
          </p:cNvPr>
          <p:cNvSpPr txBox="1"/>
          <p:nvPr/>
        </p:nvSpPr>
        <p:spPr>
          <a:xfrm>
            <a:off x="6655355" y="2335246"/>
            <a:ext cx="4135773" cy="646331"/>
          </a:xfrm>
          <a:prstGeom prst="rect">
            <a:avLst/>
          </a:prstGeom>
          <a:noFill/>
        </p:spPr>
        <p:txBody>
          <a:bodyPr wrap="square">
            <a:spAutoFit/>
          </a:bodyPr>
          <a:lstStyle/>
          <a:p>
            <a:r>
              <a:rPr lang="en-US" dirty="0">
                <a:solidFill>
                  <a:schemeClr val="accent1">
                    <a:lumMod val="60000"/>
                    <a:lumOff val="40000"/>
                  </a:schemeClr>
                </a:solidFill>
              </a:rPr>
              <a:t>available with microbeam mapping or at grazing incidence for surface-specificity</a:t>
            </a:r>
          </a:p>
        </p:txBody>
      </p:sp>
      <p:sp>
        <p:nvSpPr>
          <p:cNvPr id="10" name="Right Brace 9">
            <a:extLst>
              <a:ext uri="{FF2B5EF4-FFF2-40B4-BE49-F238E27FC236}">
                <a16:creationId xmlns:a16="http://schemas.microsoft.com/office/drawing/2014/main" id="{AFB692A9-2EEA-3BA0-5750-C4EEEBC94795}"/>
              </a:ext>
            </a:extLst>
          </p:cNvPr>
          <p:cNvSpPr/>
          <p:nvPr/>
        </p:nvSpPr>
        <p:spPr>
          <a:xfrm>
            <a:off x="6364492" y="2190446"/>
            <a:ext cx="274795" cy="935932"/>
          </a:xfrm>
          <a:prstGeom prst="rightBrace">
            <a:avLst>
              <a:gd name="adj1" fmla="val 24688"/>
              <a:gd name="adj2" fmla="val 50000"/>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00B0F0"/>
              </a:solidFill>
            </a:endParaRPr>
          </a:p>
        </p:txBody>
      </p:sp>
    </p:spTree>
    <p:extLst>
      <p:ext uri="{BB962C8B-B14F-4D97-AF65-F5344CB8AC3E}">
        <p14:creationId xmlns:p14="http://schemas.microsoft.com/office/powerpoint/2010/main" val="3203597035"/>
      </p:ext>
    </p:extLst>
  </p:cSld>
  <p:clrMapOvr>
    <a:masterClrMapping/>
  </p:clrMapOvr>
  <mc:AlternateContent xmlns:mc="http://schemas.openxmlformats.org/markup-compatibility/2006" xmlns:p14="http://schemas.microsoft.com/office/powerpoint/2010/main">
    <mc:Choice Requires="p14">
      <p:transition spd="slow" p14:dur="2000" advTm="70907"/>
    </mc:Choice>
    <mc:Fallback xmlns="">
      <p:transition spd="slow" advTm="70907"/>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93ACFA-62BF-50AD-C4A5-1C574490358E}"/>
            </a:ext>
          </a:extLst>
        </p:cNvPr>
        <p:cNvGrpSpPr/>
        <p:nvPr/>
      </p:nvGrpSpPr>
      <p:grpSpPr>
        <a:xfrm>
          <a:off x="0" y="0"/>
          <a:ext cx="0" cy="0"/>
          <a:chOff x="0" y="0"/>
          <a:chExt cx="0" cy="0"/>
        </a:xfrm>
      </p:grpSpPr>
      <p:pic>
        <p:nvPicPr>
          <p:cNvPr id="19" name="Picture 18" descr="A map of the united states&#10;&#10;Description automatically generated">
            <a:extLst>
              <a:ext uri="{FF2B5EF4-FFF2-40B4-BE49-F238E27FC236}">
                <a16:creationId xmlns:a16="http://schemas.microsoft.com/office/drawing/2014/main" id="{956E8E7F-C95C-89B7-E221-EB352A48E27A}"/>
              </a:ext>
            </a:extLst>
          </p:cNvPr>
          <p:cNvPicPr>
            <a:picLocks noChangeAspect="1"/>
          </p:cNvPicPr>
          <p:nvPr/>
        </p:nvPicPr>
        <p:blipFill>
          <a:blip r:embed="rId2"/>
          <a:stretch>
            <a:fillRect/>
          </a:stretch>
        </p:blipFill>
        <p:spPr>
          <a:xfrm>
            <a:off x="-14514" y="0"/>
            <a:ext cx="1828800" cy="6858000"/>
          </a:xfrm>
          <a:prstGeom prst="rect">
            <a:avLst/>
          </a:prstGeom>
        </p:spPr>
      </p:pic>
      <p:graphicFrame>
        <p:nvGraphicFramePr>
          <p:cNvPr id="4" name="Table 3">
            <a:extLst>
              <a:ext uri="{FF2B5EF4-FFF2-40B4-BE49-F238E27FC236}">
                <a16:creationId xmlns:a16="http://schemas.microsoft.com/office/drawing/2014/main" id="{E79FCB43-59CF-739B-83A1-5BC23FCCDAA3}"/>
              </a:ext>
            </a:extLst>
          </p:cNvPr>
          <p:cNvGraphicFramePr>
            <a:graphicFrameLocks noGrp="1"/>
          </p:cNvGraphicFramePr>
          <p:nvPr>
            <p:extLst>
              <p:ext uri="{D42A27DB-BD31-4B8C-83A1-F6EECF244321}">
                <p14:modId xmlns:p14="http://schemas.microsoft.com/office/powerpoint/2010/main" val="218408766"/>
              </p:ext>
            </p:extLst>
          </p:nvPr>
        </p:nvGraphicFramePr>
        <p:xfrm>
          <a:off x="2133769" y="577909"/>
          <a:ext cx="9624612" cy="5217160"/>
        </p:xfrm>
        <a:graphic>
          <a:graphicData uri="http://schemas.openxmlformats.org/drawingml/2006/table">
            <a:tbl>
              <a:tblPr firstRow="1" bandRow="1">
                <a:tableStyleId>{5C22544A-7EE6-4342-B048-85BDC9FD1C3A}</a:tableStyleId>
              </a:tblPr>
              <a:tblGrid>
                <a:gridCol w="1411790">
                  <a:extLst>
                    <a:ext uri="{9D8B030D-6E8A-4147-A177-3AD203B41FA5}">
                      <a16:colId xmlns:a16="http://schemas.microsoft.com/office/drawing/2014/main" val="2900032731"/>
                    </a:ext>
                  </a:extLst>
                </a:gridCol>
                <a:gridCol w="1582622">
                  <a:extLst>
                    <a:ext uri="{9D8B030D-6E8A-4147-A177-3AD203B41FA5}">
                      <a16:colId xmlns:a16="http://schemas.microsoft.com/office/drawing/2014/main" val="39833607"/>
                    </a:ext>
                  </a:extLst>
                </a:gridCol>
                <a:gridCol w="1649691">
                  <a:extLst>
                    <a:ext uri="{9D8B030D-6E8A-4147-A177-3AD203B41FA5}">
                      <a16:colId xmlns:a16="http://schemas.microsoft.com/office/drawing/2014/main" val="884348450"/>
                    </a:ext>
                  </a:extLst>
                </a:gridCol>
                <a:gridCol w="4980509">
                  <a:extLst>
                    <a:ext uri="{9D8B030D-6E8A-4147-A177-3AD203B41FA5}">
                      <a16:colId xmlns:a16="http://schemas.microsoft.com/office/drawing/2014/main" val="1425633739"/>
                    </a:ext>
                  </a:extLst>
                </a:gridCol>
              </a:tblGrid>
              <a:tr h="370840">
                <a:tc>
                  <a:txBody>
                    <a:bodyPr/>
                    <a:lstStyle/>
                    <a:p>
                      <a:r>
                        <a:rPr lang="en-US" dirty="0" err="1"/>
                        <a:t>Lightsource</a:t>
                      </a:r>
                      <a:endParaRPr lang="en-US" dirty="0"/>
                    </a:p>
                  </a:txBody>
                  <a:tcPr/>
                </a:tc>
                <a:tc>
                  <a:txBody>
                    <a:bodyPr/>
                    <a:lstStyle/>
                    <a:p>
                      <a:r>
                        <a:rPr lang="en-US" dirty="0"/>
                        <a:t>Beamline(s)</a:t>
                      </a:r>
                    </a:p>
                  </a:txBody>
                  <a:tcPr/>
                </a:tc>
                <a:tc>
                  <a:txBody>
                    <a:bodyPr/>
                    <a:lstStyle/>
                    <a:p>
                      <a:r>
                        <a:rPr lang="en-US" dirty="0"/>
                        <a:t>SEES Program</a:t>
                      </a:r>
                    </a:p>
                  </a:txBody>
                  <a:tcPr/>
                </a:tc>
                <a:tc>
                  <a:txBody>
                    <a:bodyPr/>
                    <a:lstStyle/>
                    <a:p>
                      <a:r>
                        <a:rPr lang="en-US" dirty="0"/>
                        <a:t>Techniques</a:t>
                      </a:r>
                    </a:p>
                  </a:txBody>
                  <a:tcPr/>
                </a:tc>
                <a:extLst>
                  <a:ext uri="{0D108BD9-81ED-4DB2-BD59-A6C34878D82A}">
                    <a16:rowId xmlns:a16="http://schemas.microsoft.com/office/drawing/2014/main" val="2534997535"/>
                  </a:ext>
                </a:extLst>
              </a:tr>
              <a:tr h="370840">
                <a:tc>
                  <a:txBody>
                    <a:bodyPr/>
                    <a:lstStyle/>
                    <a:p>
                      <a:r>
                        <a:rPr lang="en-US" dirty="0"/>
                        <a:t>ALS</a:t>
                      </a:r>
                    </a:p>
                  </a:txBody>
                  <a:tcPr/>
                </a:tc>
                <a:tc>
                  <a:txBody>
                    <a:bodyPr/>
                    <a:lstStyle/>
                    <a:p>
                      <a:r>
                        <a:rPr lang="en-US" sz="1800" dirty="0"/>
                        <a:t>5.3.2.1 (BM)</a:t>
                      </a:r>
                    </a:p>
                    <a:p>
                      <a:r>
                        <a:rPr lang="en-US" sz="1800" dirty="0"/>
                        <a:t>5.3.2.2 (BM)</a:t>
                      </a:r>
                    </a:p>
                    <a:p>
                      <a:r>
                        <a:rPr lang="en-US" sz="1800" dirty="0"/>
                        <a:t>11.0.2.2 (ID)</a:t>
                      </a:r>
                    </a:p>
                  </a:txBody>
                  <a:tcPr/>
                </a:tc>
                <a:tc>
                  <a:txBody>
                    <a:bodyPr/>
                    <a:lstStyle/>
                    <a:p>
                      <a:r>
                        <a:rPr lang="en-US" dirty="0"/>
                        <a:t>SYSTER </a:t>
                      </a:r>
                    </a:p>
                    <a:p>
                      <a:r>
                        <a:rPr lang="en-US" sz="1400" dirty="0"/>
                        <a:t>U. Minnesota</a:t>
                      </a:r>
                    </a:p>
                  </a:txBody>
                  <a:tcPr/>
                </a:tc>
                <a:tc>
                  <a:txBody>
                    <a:bodyPr/>
                    <a:lstStyle/>
                    <a:p>
                      <a:pPr marL="0" indent="0">
                        <a:buFont typeface="Arial" panose="020B0604020202020204" pitchFamily="34" charset="0"/>
                        <a:buNone/>
                      </a:pPr>
                      <a:r>
                        <a:rPr lang="en-US" sz="1800" dirty="0"/>
                        <a:t>STXM, XAS</a:t>
                      </a:r>
                    </a:p>
                  </a:txBody>
                  <a:tcPr/>
                </a:tc>
                <a:extLst>
                  <a:ext uri="{0D108BD9-81ED-4DB2-BD59-A6C34878D82A}">
                    <a16:rowId xmlns:a16="http://schemas.microsoft.com/office/drawing/2014/main" val="327368839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7.0.1.2 (ID) “COSMIC”</a:t>
                      </a:r>
                    </a:p>
                  </a:txBody>
                  <a:tcPr/>
                </a:tc>
                <a:tc>
                  <a:txBody>
                    <a:bodyPr/>
                    <a:lstStyle/>
                    <a:p>
                      <a:r>
                        <a:rPr lang="en-US" dirty="0"/>
                        <a:t>SYSTER </a:t>
                      </a:r>
                    </a:p>
                    <a:p>
                      <a:r>
                        <a:rPr lang="en-US" sz="1400" dirty="0"/>
                        <a:t>U. Minnesota</a:t>
                      </a:r>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t>STXM, XAS, XRF, Ptychography, Fluorescence Nanoprobe</a:t>
                      </a:r>
                    </a:p>
                  </a:txBody>
                  <a:tcPr/>
                </a:tc>
                <a:extLst>
                  <a:ext uri="{0D108BD9-81ED-4DB2-BD59-A6C34878D82A}">
                    <a16:rowId xmlns:a16="http://schemas.microsoft.com/office/drawing/2014/main" val="2609427657"/>
                  </a:ext>
                </a:extLst>
              </a:tr>
              <a:tr h="370840">
                <a:tc>
                  <a:txBody>
                    <a:bodyPr/>
                    <a:lstStyle/>
                    <a:p>
                      <a:r>
                        <a:rPr lang="en-US" dirty="0"/>
                        <a:t>APS</a:t>
                      </a:r>
                    </a:p>
                  </a:txBody>
                  <a:tcPr/>
                </a:tc>
                <a:tc>
                  <a:txBody>
                    <a:bodyPr/>
                    <a:lstStyle/>
                    <a:p>
                      <a:r>
                        <a:rPr lang="en-US" dirty="0"/>
                        <a:t>13-BM-C</a:t>
                      </a:r>
                    </a:p>
                  </a:txBody>
                  <a:tcPr/>
                </a:tc>
                <a:tc>
                  <a:txBody>
                    <a:bodyPr/>
                    <a:lstStyle/>
                    <a:p>
                      <a:r>
                        <a:rPr lang="en-US" dirty="0"/>
                        <a:t>GSECARS </a:t>
                      </a:r>
                    </a:p>
                    <a:p>
                      <a:r>
                        <a:rPr lang="en-US" sz="1400" dirty="0"/>
                        <a:t>U. Chicago</a:t>
                      </a:r>
                    </a:p>
                  </a:txBody>
                  <a:tcPr/>
                </a:tc>
                <a:tc>
                  <a:txBody>
                    <a:bodyPr/>
                    <a:lstStyle/>
                    <a:p>
                      <a:pPr marL="0" indent="0">
                        <a:buFont typeface="Arial" panose="020B0604020202020204" pitchFamily="34" charset="0"/>
                        <a:buNone/>
                      </a:pPr>
                      <a:r>
                        <a:rPr lang="en-US" sz="1800" dirty="0"/>
                        <a:t>CTR, XRR, Time-resolved powder XRD</a:t>
                      </a:r>
                    </a:p>
                  </a:txBody>
                  <a:tcPr/>
                </a:tc>
                <a:extLst>
                  <a:ext uri="{0D108BD9-81ED-4DB2-BD59-A6C34878D82A}">
                    <a16:rowId xmlns:a16="http://schemas.microsoft.com/office/drawing/2014/main" val="761435249"/>
                  </a:ext>
                </a:extLst>
              </a:tr>
              <a:tr h="370840">
                <a:tc>
                  <a:txBody>
                    <a:bodyPr/>
                    <a:lstStyle/>
                    <a:p>
                      <a:r>
                        <a:rPr lang="en-US" dirty="0"/>
                        <a:t>APS</a:t>
                      </a:r>
                    </a:p>
                  </a:txBody>
                  <a:tcPr/>
                </a:tc>
                <a:tc>
                  <a:txBody>
                    <a:bodyPr/>
                    <a:lstStyle/>
                    <a:p>
                      <a:r>
                        <a:rPr lang="en-US" dirty="0"/>
                        <a:t>13-ID-C</a:t>
                      </a:r>
                    </a:p>
                  </a:txBody>
                  <a:tcPr/>
                </a:tc>
                <a:tc>
                  <a:txBody>
                    <a:bodyPr/>
                    <a:lstStyle/>
                    <a:p>
                      <a:r>
                        <a:rPr lang="en-US" dirty="0"/>
                        <a:t>GSECARS </a:t>
                      </a:r>
                    </a:p>
                    <a:p>
                      <a:r>
                        <a:rPr lang="en-US" sz="1400" dirty="0"/>
                        <a:t>U. Chicago</a:t>
                      </a:r>
                    </a:p>
                  </a:txBody>
                  <a:tcPr/>
                </a:tc>
                <a:tc>
                  <a:txBody>
                    <a:bodyPr/>
                    <a:lstStyle/>
                    <a:p>
                      <a:pPr marL="0" indent="0">
                        <a:buFont typeface="Arial" panose="020B0604020202020204" pitchFamily="34" charset="0"/>
                        <a:buNone/>
                      </a:pPr>
                      <a:r>
                        <a:rPr lang="en-US" sz="1800" dirty="0"/>
                        <a:t>CTR, XRR, RAXR, LP-XSW, RSM, Grazing-incidence XRF/XAFS/XRD, Coherent scattering (soon)</a:t>
                      </a:r>
                    </a:p>
                  </a:txBody>
                  <a:tcPr/>
                </a:tc>
                <a:extLst>
                  <a:ext uri="{0D108BD9-81ED-4DB2-BD59-A6C34878D82A}">
                    <a16:rowId xmlns:a16="http://schemas.microsoft.com/office/drawing/2014/main" val="2203475852"/>
                  </a:ext>
                </a:extLst>
              </a:tr>
              <a:tr h="370840">
                <a:tc>
                  <a:txBody>
                    <a:bodyPr/>
                    <a:lstStyle/>
                    <a:p>
                      <a:r>
                        <a:rPr lang="en-US" dirty="0"/>
                        <a:t>APS</a:t>
                      </a:r>
                    </a:p>
                  </a:txBody>
                  <a:tcPr/>
                </a:tc>
                <a:tc>
                  <a:txBody>
                    <a:bodyPr/>
                    <a:lstStyle/>
                    <a:p>
                      <a:r>
                        <a:rPr lang="en-US" dirty="0"/>
                        <a:t>13-ID-E</a:t>
                      </a:r>
                    </a:p>
                  </a:txBody>
                  <a:tcPr/>
                </a:tc>
                <a:tc>
                  <a:txBody>
                    <a:bodyPr/>
                    <a:lstStyle/>
                    <a:p>
                      <a:r>
                        <a:rPr lang="en-US" dirty="0"/>
                        <a:t>GSECARS </a:t>
                      </a:r>
                    </a:p>
                    <a:p>
                      <a:r>
                        <a:rPr lang="en-US" sz="1400" dirty="0"/>
                        <a:t>U. Chicago</a:t>
                      </a:r>
                    </a:p>
                  </a:txBody>
                  <a:tcPr/>
                </a:tc>
                <a:tc>
                  <a:txBody>
                    <a:bodyPr/>
                    <a:lstStyle/>
                    <a:p>
                      <a:pPr marL="0" indent="0">
                        <a:buFont typeface="Arial" panose="020B0604020202020204" pitchFamily="34" charset="0"/>
                        <a:buNone/>
                      </a:pPr>
                      <a:r>
                        <a:rPr lang="en-US" sz="1800" dirty="0"/>
                        <a:t>Microprobe XRF, XAS, XRD</a:t>
                      </a:r>
                    </a:p>
                  </a:txBody>
                  <a:tcPr/>
                </a:tc>
                <a:extLst>
                  <a:ext uri="{0D108BD9-81ED-4DB2-BD59-A6C34878D82A}">
                    <a16:rowId xmlns:a16="http://schemas.microsoft.com/office/drawing/2014/main" val="981154688"/>
                  </a:ext>
                </a:extLst>
              </a:tr>
              <a:tr h="370840">
                <a:tc>
                  <a:txBody>
                    <a:bodyPr/>
                    <a:lstStyle/>
                    <a:p>
                      <a:r>
                        <a:rPr lang="en-US" dirty="0"/>
                        <a:t>NSLS-II</a:t>
                      </a:r>
                    </a:p>
                  </a:txBody>
                  <a:tcPr/>
                </a:tc>
                <a:tc>
                  <a:txBody>
                    <a:bodyPr/>
                    <a:lstStyle/>
                    <a:p>
                      <a:r>
                        <a:rPr lang="en-US" dirty="0"/>
                        <a:t>4-BM “XFM”</a:t>
                      </a:r>
                    </a:p>
                  </a:txBody>
                  <a:tcPr/>
                </a:tc>
                <a:tc>
                  <a:txBody>
                    <a:bodyPr/>
                    <a:lstStyle/>
                    <a:p>
                      <a:r>
                        <a:rPr lang="en-US" dirty="0"/>
                        <a:t>GSECARS </a:t>
                      </a:r>
                    </a:p>
                    <a:p>
                      <a:r>
                        <a:rPr lang="en-US" sz="1400" dirty="0"/>
                        <a:t>U. Chicago</a:t>
                      </a:r>
                    </a:p>
                  </a:txBody>
                  <a:tcPr/>
                </a:tc>
                <a:tc>
                  <a:txBody>
                    <a:bodyPr/>
                    <a:lstStyle/>
                    <a:p>
                      <a:pPr marL="0" indent="0">
                        <a:buFont typeface="Arial" panose="020B0604020202020204" pitchFamily="34" charset="0"/>
                        <a:buNone/>
                      </a:pPr>
                      <a:r>
                        <a:rPr lang="en-US" sz="1800" dirty="0"/>
                        <a:t>Microprobe XRF, XAS, XRD</a:t>
                      </a:r>
                    </a:p>
                  </a:txBody>
                  <a:tcPr/>
                </a:tc>
                <a:extLst>
                  <a:ext uri="{0D108BD9-81ED-4DB2-BD59-A6C34878D82A}">
                    <a16:rowId xmlns:a16="http://schemas.microsoft.com/office/drawing/2014/main" val="1835731973"/>
                  </a:ext>
                </a:extLst>
              </a:tr>
              <a:tr h="370840">
                <a:tc>
                  <a:txBody>
                    <a:bodyPr/>
                    <a:lstStyle/>
                    <a:p>
                      <a:r>
                        <a:rPr lang="en-US" dirty="0"/>
                        <a:t>SSRL</a:t>
                      </a:r>
                    </a:p>
                  </a:txBody>
                  <a:tcPr/>
                </a:tc>
                <a:tc>
                  <a:txBody>
                    <a:bodyPr/>
                    <a:lstStyle/>
                    <a:p>
                      <a:r>
                        <a:rPr lang="en-US" dirty="0"/>
                        <a:t>11-2, 4-1, 4-3, 14-3a, 7-3</a:t>
                      </a:r>
                    </a:p>
                  </a:txBody>
                  <a:tcPr/>
                </a:tc>
                <a:tc>
                  <a:txBody>
                    <a:bodyPr/>
                    <a:lstStyle/>
                    <a:p>
                      <a:r>
                        <a:rPr lang="en-US" dirty="0"/>
                        <a:t>SSRL</a:t>
                      </a:r>
                    </a:p>
                    <a:p>
                      <a:r>
                        <a:rPr lang="en-US" sz="1400" dirty="0"/>
                        <a:t>Stanford</a:t>
                      </a:r>
                    </a:p>
                  </a:txBody>
                  <a:tcPr/>
                </a:tc>
                <a:tc>
                  <a:txBody>
                    <a:bodyPr/>
                    <a:lstStyle/>
                    <a:p>
                      <a:pPr marL="0" indent="0">
                        <a:buFont typeface="Arial" panose="020B0604020202020204" pitchFamily="34" charset="0"/>
                        <a:buNone/>
                      </a:pPr>
                      <a:r>
                        <a:rPr lang="en-US" sz="1800" dirty="0"/>
                        <a:t>Microprobe, mini-beam, and bulk XRF, XAS, XRD</a:t>
                      </a:r>
                    </a:p>
                  </a:txBody>
                  <a:tcPr/>
                </a:tc>
                <a:extLst>
                  <a:ext uri="{0D108BD9-81ED-4DB2-BD59-A6C34878D82A}">
                    <a16:rowId xmlns:a16="http://schemas.microsoft.com/office/drawing/2014/main" val="1720358107"/>
                  </a:ext>
                </a:extLst>
              </a:tr>
            </a:tbl>
          </a:graphicData>
        </a:graphic>
      </p:graphicFrame>
      <p:sp>
        <p:nvSpPr>
          <p:cNvPr id="2" name="TextBox 1">
            <a:extLst>
              <a:ext uri="{FF2B5EF4-FFF2-40B4-BE49-F238E27FC236}">
                <a16:creationId xmlns:a16="http://schemas.microsoft.com/office/drawing/2014/main" id="{99998FD4-0028-C1D6-FFCD-8B8969F92350}"/>
              </a:ext>
            </a:extLst>
          </p:cNvPr>
          <p:cNvSpPr txBox="1"/>
          <p:nvPr/>
        </p:nvSpPr>
        <p:spPr>
          <a:xfrm>
            <a:off x="2133769" y="5795069"/>
            <a:ext cx="9522695" cy="830997"/>
          </a:xfrm>
          <a:prstGeom prst="rect">
            <a:avLst/>
          </a:prstGeom>
          <a:noFill/>
        </p:spPr>
        <p:txBody>
          <a:bodyPr wrap="square" rtlCol="0">
            <a:spAutoFit/>
          </a:bodyPr>
          <a:lstStyle/>
          <a:p>
            <a:pPr marL="285750" indent="-285750">
              <a:buFont typeface="Arial" panose="020B0604020202020204" pitchFamily="34" charset="0"/>
              <a:buChar char="•"/>
            </a:pPr>
            <a:r>
              <a:rPr lang="en-US" sz="1600" dirty="0"/>
              <a:t>Beamlines offer complementary energy ranges, spatial resolutions, and other capabilities</a:t>
            </a:r>
          </a:p>
          <a:p>
            <a:pPr marL="285750" indent="-285750">
              <a:buFont typeface="Arial" panose="020B0604020202020204" pitchFamily="34" charset="0"/>
              <a:buChar char="•"/>
            </a:pPr>
            <a:r>
              <a:rPr lang="en-US" sz="1600" dirty="0"/>
              <a:t>Where overlaps exist, they enable access and support for more EES users in techniques for which demand significantly exceeds available beam time</a:t>
            </a:r>
          </a:p>
        </p:txBody>
      </p:sp>
    </p:spTree>
    <p:extLst>
      <p:ext uri="{BB962C8B-B14F-4D97-AF65-F5344CB8AC3E}">
        <p14:creationId xmlns:p14="http://schemas.microsoft.com/office/powerpoint/2010/main" val="3535142255"/>
      </p:ext>
    </p:extLst>
  </p:cSld>
  <p:clrMapOvr>
    <a:masterClrMapping/>
  </p:clrMapOvr>
  <mc:AlternateContent xmlns:mc="http://schemas.openxmlformats.org/markup-compatibility/2006" xmlns:p14="http://schemas.microsoft.com/office/powerpoint/2010/main">
    <mc:Choice Requires="p14">
      <p:transition spd="slow" p14:dur="2000" advTm="59427"/>
    </mc:Choice>
    <mc:Fallback xmlns="">
      <p:transition spd="slow" advTm="59427"/>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F861AB-B7AD-CA6E-4701-282CC5ED680D}"/>
            </a:ext>
          </a:extLst>
        </p:cNvPr>
        <p:cNvGrpSpPr/>
        <p:nvPr/>
      </p:nvGrpSpPr>
      <p:grpSpPr>
        <a:xfrm>
          <a:off x="0" y="0"/>
          <a:ext cx="0" cy="0"/>
          <a:chOff x="0" y="0"/>
          <a:chExt cx="0" cy="0"/>
        </a:xfrm>
      </p:grpSpPr>
      <p:pic>
        <p:nvPicPr>
          <p:cNvPr id="19" name="Picture 18" descr="A map of the united states&#10;&#10;Description automatically generated">
            <a:extLst>
              <a:ext uri="{FF2B5EF4-FFF2-40B4-BE49-F238E27FC236}">
                <a16:creationId xmlns:a16="http://schemas.microsoft.com/office/drawing/2014/main" id="{2BB56F45-1EFB-D79B-14D5-EA0F863FC108}"/>
              </a:ext>
            </a:extLst>
          </p:cNvPr>
          <p:cNvPicPr>
            <a:picLocks noChangeAspect="1"/>
          </p:cNvPicPr>
          <p:nvPr/>
        </p:nvPicPr>
        <p:blipFill>
          <a:blip r:embed="rId2"/>
          <a:stretch>
            <a:fillRect/>
          </a:stretch>
        </p:blipFill>
        <p:spPr>
          <a:xfrm>
            <a:off x="-14514" y="0"/>
            <a:ext cx="1828800" cy="6858000"/>
          </a:xfrm>
          <a:prstGeom prst="rect">
            <a:avLst/>
          </a:prstGeom>
        </p:spPr>
      </p:pic>
      <p:sp>
        <p:nvSpPr>
          <p:cNvPr id="2" name="Title 4">
            <a:extLst>
              <a:ext uri="{FF2B5EF4-FFF2-40B4-BE49-F238E27FC236}">
                <a16:creationId xmlns:a16="http://schemas.microsoft.com/office/drawing/2014/main" id="{E1DA0EF8-F5D6-DBC8-041D-F5754098734F}"/>
              </a:ext>
            </a:extLst>
          </p:cNvPr>
          <p:cNvSpPr>
            <a:spLocks noGrp="1"/>
          </p:cNvSpPr>
          <p:nvPr>
            <p:ph type="ctrTitle"/>
          </p:nvPr>
        </p:nvSpPr>
        <p:spPr>
          <a:xfrm>
            <a:off x="2019706" y="313780"/>
            <a:ext cx="9523545" cy="634175"/>
          </a:xfrm>
        </p:spPr>
        <p:txBody>
          <a:bodyPr>
            <a:normAutofit fontScale="90000"/>
          </a:bodyPr>
          <a:lstStyle/>
          <a:p>
            <a:r>
              <a:rPr lang="en-US" sz="4800" dirty="0"/>
              <a:t>Crystal Truncation Rod (CTR) Diffraction</a:t>
            </a:r>
            <a:endParaRPr lang="en-US" sz="2400" dirty="0"/>
          </a:p>
        </p:txBody>
      </p:sp>
      <p:sp>
        <p:nvSpPr>
          <p:cNvPr id="53" name="TextBox 39">
            <a:extLst>
              <a:ext uri="{FF2B5EF4-FFF2-40B4-BE49-F238E27FC236}">
                <a16:creationId xmlns:a16="http://schemas.microsoft.com/office/drawing/2014/main" id="{0602418D-1378-562B-FBA7-94C4C6504841}"/>
              </a:ext>
            </a:extLst>
          </p:cNvPr>
          <p:cNvSpPr txBox="1">
            <a:spLocks noChangeArrowheads="1"/>
          </p:cNvSpPr>
          <p:nvPr/>
        </p:nvSpPr>
        <p:spPr bwMode="auto">
          <a:xfrm>
            <a:off x="2215355" y="5409390"/>
            <a:ext cx="5398721" cy="1083374"/>
          </a:xfrm>
          <a:prstGeom prst="rect">
            <a:avLst/>
          </a:prstGeom>
          <a:noFill/>
          <a:ln w="9525">
            <a:noFill/>
            <a:miter lim="800000"/>
            <a:headEnd/>
            <a:tailEnd/>
          </a:ln>
        </p:spPr>
        <p:txBody>
          <a:bodyPr wrap="square">
            <a:prstTxWarp prst="textNoShape">
              <a:avLst/>
            </a:prstTxWarp>
            <a:spAutoFit/>
          </a:bodyPr>
          <a:lstStyle/>
          <a:p>
            <a:pPr marL="306000" indent="-306000" fontAlgn="auto">
              <a:spcBef>
                <a:spcPct val="20000"/>
              </a:spcBef>
              <a:spcAft>
                <a:spcPts val="600"/>
              </a:spcAft>
              <a:buClr>
                <a:schemeClr val="accent1">
                  <a:lumMod val="60000"/>
                  <a:lumOff val="40000"/>
                </a:schemeClr>
              </a:buClr>
              <a:buSzPct val="92000"/>
              <a:buFont typeface="Wingdings 2" panose="05020102010507070707" pitchFamily="18" charset="2"/>
              <a:buChar char=""/>
            </a:pPr>
            <a:r>
              <a:rPr lang="en-US" sz="1600" dirty="0">
                <a:solidFill>
                  <a:schemeClr val="tx2"/>
                </a:solidFill>
                <a:cs typeface="Arial" panose="020B0604020202020204" pitchFamily="34" charset="0"/>
              </a:rPr>
              <a:t>Atomic-scale structures of surfaces and interfaces</a:t>
            </a:r>
          </a:p>
          <a:p>
            <a:pPr marL="306000" indent="-306000" fontAlgn="auto">
              <a:spcBef>
                <a:spcPct val="20000"/>
              </a:spcBef>
              <a:spcAft>
                <a:spcPts val="600"/>
              </a:spcAft>
              <a:buClr>
                <a:schemeClr val="accent1">
                  <a:lumMod val="60000"/>
                  <a:lumOff val="40000"/>
                </a:schemeClr>
              </a:buClr>
              <a:buSzPct val="92000"/>
              <a:buFont typeface="Wingdings 2" panose="05020102010507070707" pitchFamily="18" charset="2"/>
              <a:buChar char=""/>
            </a:pPr>
            <a:r>
              <a:rPr lang="en-US" sz="1600" dirty="0">
                <a:solidFill>
                  <a:schemeClr val="tx2"/>
                </a:solidFill>
                <a:cs typeface="Arial" panose="020B0604020202020204" pitchFamily="34" charset="0"/>
              </a:rPr>
              <a:t>Highly sensitive to surface termination</a:t>
            </a:r>
          </a:p>
          <a:p>
            <a:pPr marL="306000" indent="-306000" fontAlgn="auto">
              <a:spcBef>
                <a:spcPct val="20000"/>
              </a:spcBef>
              <a:spcAft>
                <a:spcPts val="600"/>
              </a:spcAft>
              <a:buClr>
                <a:schemeClr val="accent1">
                  <a:lumMod val="60000"/>
                  <a:lumOff val="40000"/>
                </a:schemeClr>
              </a:buClr>
              <a:buSzPct val="92000"/>
              <a:buFont typeface="Wingdings 2" panose="05020102010507070707" pitchFamily="18" charset="2"/>
              <a:buChar char=""/>
            </a:pPr>
            <a:r>
              <a:rPr lang="en-US" sz="1600" dirty="0">
                <a:solidFill>
                  <a:schemeClr val="tx2"/>
                </a:solidFill>
                <a:cs typeface="Arial" panose="020B0604020202020204" pitchFamily="34" charset="0"/>
              </a:rPr>
              <a:t>High-energy x-rays enable work under liquids and gases</a:t>
            </a:r>
          </a:p>
        </p:txBody>
      </p:sp>
      <p:grpSp>
        <p:nvGrpSpPr>
          <p:cNvPr id="54" name="Group 53">
            <a:extLst>
              <a:ext uri="{FF2B5EF4-FFF2-40B4-BE49-F238E27FC236}">
                <a16:creationId xmlns:a16="http://schemas.microsoft.com/office/drawing/2014/main" id="{E845A21C-15CB-6A1F-FAC2-B7D4BA546F48}"/>
              </a:ext>
            </a:extLst>
          </p:cNvPr>
          <p:cNvGrpSpPr>
            <a:grpSpLocks noChangeAspect="1"/>
          </p:cNvGrpSpPr>
          <p:nvPr/>
        </p:nvGrpSpPr>
        <p:grpSpPr>
          <a:xfrm>
            <a:off x="2330231" y="1381510"/>
            <a:ext cx="4183861" cy="4110991"/>
            <a:chOff x="4987465" y="739935"/>
            <a:chExt cx="3770970" cy="3705292"/>
          </a:xfrm>
        </p:grpSpPr>
        <p:sp>
          <p:nvSpPr>
            <p:cNvPr id="55" name="Rectangle 54">
              <a:extLst>
                <a:ext uri="{FF2B5EF4-FFF2-40B4-BE49-F238E27FC236}">
                  <a16:creationId xmlns:a16="http://schemas.microsoft.com/office/drawing/2014/main" id="{8DFD62BF-97F0-E610-78FD-37FBEF8119AC}"/>
                </a:ext>
              </a:extLst>
            </p:cNvPr>
            <p:cNvSpPr/>
            <p:nvPr/>
          </p:nvSpPr>
          <p:spPr>
            <a:xfrm>
              <a:off x="5301106" y="1702027"/>
              <a:ext cx="2752698" cy="2743200"/>
            </a:xfrm>
            <a:prstGeom prst="rect">
              <a:avLst/>
            </a:prstGeom>
            <a:solidFill>
              <a:srgbClr val="FFC000">
                <a:lumMod val="60000"/>
                <a:lumOff val="40000"/>
              </a:srgbClr>
            </a:solidFill>
            <a:ln w="12700" cap="flat" cmpd="sng" algn="ctr">
              <a:solidFill>
                <a:srgbClr val="FFC000">
                  <a:lumMod val="60000"/>
                  <a:lumOff val="40000"/>
                </a:srgbClr>
              </a:solidFill>
              <a:prstDash val="solid"/>
              <a:miter lim="800000"/>
            </a:ln>
            <a:effectLst/>
            <a:scene3d>
              <a:camera prst="orthographicFront">
                <a:rot lat="17100000" lon="1980000" rev="19680000"/>
              </a:camera>
              <a:lightRig rig="twoPt" dir="t"/>
            </a:scene3d>
            <a:sp3d extrusionH="381000"/>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6" name="Rectangle 55">
              <a:extLst>
                <a:ext uri="{FF2B5EF4-FFF2-40B4-BE49-F238E27FC236}">
                  <a16:creationId xmlns:a16="http://schemas.microsoft.com/office/drawing/2014/main" id="{D79D2A2E-C3DC-6FA1-6B85-B1C328E2C212}"/>
                </a:ext>
              </a:extLst>
            </p:cNvPr>
            <p:cNvSpPr/>
            <p:nvPr/>
          </p:nvSpPr>
          <p:spPr>
            <a:xfrm>
              <a:off x="5294877" y="1367555"/>
              <a:ext cx="2743200" cy="2743200"/>
            </a:xfrm>
            <a:prstGeom prst="rect">
              <a:avLst/>
            </a:prstGeom>
            <a:solidFill>
              <a:srgbClr val="9999FF"/>
            </a:solidFill>
            <a:ln w="12700" cap="flat" cmpd="sng" algn="ctr">
              <a:solidFill>
                <a:srgbClr val="9999FF"/>
              </a:solidFill>
              <a:prstDash val="solid"/>
              <a:miter lim="800000"/>
            </a:ln>
            <a:effectLst/>
            <a:scene3d>
              <a:camera prst="orthographicFront">
                <a:rot lat="17100000" lon="1980000" rev="19680000"/>
              </a:camera>
              <a:lightRig rig="twoPt" dir="t">
                <a:rot lat="0" lon="0" rev="19200000"/>
              </a:lightRig>
            </a:scene3d>
            <a:sp3d extrusionH="381000"/>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7" name="TextBox 56">
              <a:extLst>
                <a:ext uri="{FF2B5EF4-FFF2-40B4-BE49-F238E27FC236}">
                  <a16:creationId xmlns:a16="http://schemas.microsoft.com/office/drawing/2014/main" id="{AB797DD8-EC48-F093-694C-F76A9F151111}"/>
                </a:ext>
              </a:extLst>
            </p:cNvPr>
            <p:cNvSpPr txBox="1"/>
            <p:nvPr/>
          </p:nvSpPr>
          <p:spPr>
            <a:xfrm>
              <a:off x="5785805" y="3083971"/>
              <a:ext cx="1335302"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Calibri" panose="020F0502020204030204"/>
                  <a:ea typeface="+mn-ea"/>
                  <a:cs typeface="+mn-cs"/>
                </a:rPr>
                <a:t>surface unit cell</a:t>
              </a:r>
            </a:p>
          </p:txBody>
        </p:sp>
        <p:sp>
          <p:nvSpPr>
            <p:cNvPr id="58" name="TextBox 57">
              <a:extLst>
                <a:ext uri="{FF2B5EF4-FFF2-40B4-BE49-F238E27FC236}">
                  <a16:creationId xmlns:a16="http://schemas.microsoft.com/office/drawing/2014/main" id="{AF16F13D-6059-C3A0-3336-7661D02602CD}"/>
                </a:ext>
              </a:extLst>
            </p:cNvPr>
            <p:cNvSpPr txBox="1"/>
            <p:nvPr/>
          </p:nvSpPr>
          <p:spPr>
            <a:xfrm>
              <a:off x="5845308" y="3437119"/>
              <a:ext cx="1117614"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Calibri" panose="020F0502020204030204"/>
                  <a:ea typeface="+mn-ea"/>
                  <a:cs typeface="+mn-cs"/>
                </a:rPr>
                <a:t>bulk unit cell</a:t>
              </a:r>
            </a:p>
          </p:txBody>
        </p:sp>
        <p:sp>
          <p:nvSpPr>
            <p:cNvPr id="59" name="Oval 58">
              <a:extLst>
                <a:ext uri="{FF2B5EF4-FFF2-40B4-BE49-F238E27FC236}">
                  <a16:creationId xmlns:a16="http://schemas.microsoft.com/office/drawing/2014/main" id="{C9841184-BBB0-FD64-21B3-D213179F1F73}"/>
                </a:ext>
              </a:extLst>
            </p:cNvPr>
            <p:cNvSpPr/>
            <p:nvPr/>
          </p:nvSpPr>
          <p:spPr>
            <a:xfrm>
              <a:off x="5958020" y="1065433"/>
              <a:ext cx="91440" cy="91440"/>
            </a:xfrm>
            <a:prstGeom prst="ellipse">
              <a:avLst/>
            </a:prstGeom>
            <a:solidFill>
              <a:srgbClr val="FF7C80">
                <a:alpha val="0"/>
              </a:srgbClr>
            </a:solidFill>
            <a:ln w="12700" cap="flat" cmpd="sng" algn="ctr">
              <a:solidFill>
                <a:srgbClr val="FF7C80"/>
              </a:solidFill>
              <a:prstDash val="solid"/>
              <a:miter lim="800000"/>
            </a:ln>
            <a:effectLst/>
            <a:scene3d>
              <a:camera prst="orthographicFront">
                <a:rot lat="17100000" lon="0" rev="0"/>
              </a:camera>
              <a:lightRig rig="threePt" dir="t"/>
            </a:scene3d>
            <a:sp3d extrusionH="1524000"/>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60" name="Oval 59">
              <a:extLst>
                <a:ext uri="{FF2B5EF4-FFF2-40B4-BE49-F238E27FC236}">
                  <a16:creationId xmlns:a16="http://schemas.microsoft.com/office/drawing/2014/main" id="{A3ACF3E0-F246-7520-3B4B-ECDEB563A1B3}"/>
                </a:ext>
              </a:extLst>
            </p:cNvPr>
            <p:cNvSpPr/>
            <p:nvPr/>
          </p:nvSpPr>
          <p:spPr>
            <a:xfrm>
              <a:off x="5770556" y="1355397"/>
              <a:ext cx="91440" cy="91440"/>
            </a:xfrm>
            <a:prstGeom prst="ellipse">
              <a:avLst/>
            </a:prstGeom>
            <a:solidFill>
              <a:srgbClr val="FF7C80">
                <a:alpha val="0"/>
              </a:srgbClr>
            </a:solidFill>
            <a:ln w="12700" cap="flat" cmpd="sng" algn="ctr">
              <a:solidFill>
                <a:srgbClr val="FF7C80"/>
              </a:solidFill>
              <a:prstDash val="solid"/>
              <a:miter lim="800000"/>
            </a:ln>
            <a:effectLst/>
            <a:scene3d>
              <a:camera prst="orthographicFront">
                <a:rot lat="17100000" lon="0" rev="0"/>
              </a:camera>
              <a:lightRig rig="threePt" dir="t"/>
            </a:scene3d>
            <a:sp3d extrusionH="1524000"/>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61" name="Oval 60">
              <a:extLst>
                <a:ext uri="{FF2B5EF4-FFF2-40B4-BE49-F238E27FC236}">
                  <a16:creationId xmlns:a16="http://schemas.microsoft.com/office/drawing/2014/main" id="{4F5D1CAA-A63C-AC3D-5377-28070DC3BD58}"/>
                </a:ext>
              </a:extLst>
            </p:cNvPr>
            <p:cNvSpPr/>
            <p:nvPr/>
          </p:nvSpPr>
          <p:spPr>
            <a:xfrm>
              <a:off x="6741358" y="1062197"/>
              <a:ext cx="91440" cy="91440"/>
            </a:xfrm>
            <a:prstGeom prst="ellipse">
              <a:avLst/>
            </a:prstGeom>
            <a:solidFill>
              <a:srgbClr val="FF7C80">
                <a:alpha val="0"/>
              </a:srgbClr>
            </a:solidFill>
            <a:ln w="12700" cap="flat" cmpd="sng" algn="ctr">
              <a:solidFill>
                <a:srgbClr val="FF7C80"/>
              </a:solidFill>
              <a:prstDash val="solid"/>
              <a:miter lim="800000"/>
            </a:ln>
            <a:effectLst/>
            <a:scene3d>
              <a:camera prst="orthographicFront">
                <a:rot lat="17100000" lon="0" rev="0"/>
              </a:camera>
              <a:lightRig rig="threePt" dir="t"/>
            </a:scene3d>
            <a:sp3d extrusionH="1524000"/>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62" name="Oval 61">
              <a:extLst>
                <a:ext uri="{FF2B5EF4-FFF2-40B4-BE49-F238E27FC236}">
                  <a16:creationId xmlns:a16="http://schemas.microsoft.com/office/drawing/2014/main" id="{5E470FE1-D982-0D0D-A3CD-7E64D657E31E}"/>
                </a:ext>
              </a:extLst>
            </p:cNvPr>
            <p:cNvSpPr/>
            <p:nvPr/>
          </p:nvSpPr>
          <p:spPr>
            <a:xfrm>
              <a:off x="6562625" y="1350738"/>
              <a:ext cx="91440" cy="91440"/>
            </a:xfrm>
            <a:prstGeom prst="ellipse">
              <a:avLst/>
            </a:prstGeom>
            <a:solidFill>
              <a:srgbClr val="FF7C80">
                <a:alpha val="0"/>
              </a:srgbClr>
            </a:solidFill>
            <a:ln w="12700" cap="flat" cmpd="sng" algn="ctr">
              <a:solidFill>
                <a:srgbClr val="FF7C80"/>
              </a:solidFill>
              <a:prstDash val="solid"/>
              <a:miter lim="800000"/>
            </a:ln>
            <a:effectLst/>
            <a:scene3d>
              <a:camera prst="orthographicFront">
                <a:rot lat="17100000" lon="0" rev="0"/>
              </a:camera>
              <a:lightRig rig="threePt" dir="t"/>
            </a:scene3d>
            <a:sp3d extrusionH="1524000"/>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63" name="Oval 62">
              <a:extLst>
                <a:ext uri="{FF2B5EF4-FFF2-40B4-BE49-F238E27FC236}">
                  <a16:creationId xmlns:a16="http://schemas.microsoft.com/office/drawing/2014/main" id="{09C2F6C8-6F0E-A636-58A2-26AB3E84F2DC}"/>
                </a:ext>
              </a:extLst>
            </p:cNvPr>
            <p:cNvSpPr/>
            <p:nvPr/>
          </p:nvSpPr>
          <p:spPr>
            <a:xfrm>
              <a:off x="7524696" y="1055743"/>
              <a:ext cx="91440" cy="91440"/>
            </a:xfrm>
            <a:prstGeom prst="ellipse">
              <a:avLst/>
            </a:prstGeom>
            <a:solidFill>
              <a:srgbClr val="FF7C80">
                <a:alpha val="0"/>
              </a:srgbClr>
            </a:solidFill>
            <a:ln w="12700" cap="flat" cmpd="sng" algn="ctr">
              <a:solidFill>
                <a:srgbClr val="FF7C80"/>
              </a:solidFill>
              <a:prstDash val="solid"/>
              <a:miter lim="800000"/>
            </a:ln>
            <a:effectLst/>
            <a:scene3d>
              <a:camera prst="orthographicFront">
                <a:rot lat="17100000" lon="0" rev="0"/>
              </a:camera>
              <a:lightRig rig="threePt" dir="t"/>
            </a:scene3d>
            <a:sp3d extrusionH="1524000"/>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64" name="Oval 63">
              <a:extLst>
                <a:ext uri="{FF2B5EF4-FFF2-40B4-BE49-F238E27FC236}">
                  <a16:creationId xmlns:a16="http://schemas.microsoft.com/office/drawing/2014/main" id="{BB87970B-7057-C2E4-0F5C-C5F574F3F82E}"/>
                </a:ext>
              </a:extLst>
            </p:cNvPr>
            <p:cNvSpPr/>
            <p:nvPr/>
          </p:nvSpPr>
          <p:spPr>
            <a:xfrm>
              <a:off x="7354694" y="1343929"/>
              <a:ext cx="91440" cy="91440"/>
            </a:xfrm>
            <a:prstGeom prst="ellipse">
              <a:avLst/>
            </a:prstGeom>
            <a:solidFill>
              <a:srgbClr val="FF7C80">
                <a:alpha val="0"/>
              </a:srgbClr>
            </a:solidFill>
            <a:ln w="12700" cap="flat" cmpd="sng" algn="ctr">
              <a:solidFill>
                <a:srgbClr val="FF7C80"/>
              </a:solidFill>
              <a:prstDash val="solid"/>
              <a:miter lim="800000"/>
            </a:ln>
            <a:effectLst/>
            <a:scene3d>
              <a:camera prst="orthographicFront">
                <a:rot lat="17100000" lon="0" rev="0"/>
              </a:camera>
              <a:lightRig rig="threePt" dir="t"/>
            </a:scene3d>
            <a:sp3d extrusionH="1524000"/>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65" name="Oval 64">
              <a:extLst>
                <a:ext uri="{FF2B5EF4-FFF2-40B4-BE49-F238E27FC236}">
                  <a16:creationId xmlns:a16="http://schemas.microsoft.com/office/drawing/2014/main" id="{1085CC88-053D-22A4-CB5C-018B0E394C15}"/>
                </a:ext>
              </a:extLst>
            </p:cNvPr>
            <p:cNvSpPr/>
            <p:nvPr/>
          </p:nvSpPr>
          <p:spPr>
            <a:xfrm>
              <a:off x="5770556" y="2303196"/>
              <a:ext cx="91440" cy="91440"/>
            </a:xfrm>
            <a:prstGeom prst="ellipse">
              <a:avLst/>
            </a:prstGeom>
            <a:solidFill>
              <a:sysClr val="windowText" lastClr="000000"/>
            </a:solidFill>
            <a:ln w="12700" cap="flat" cmpd="sng" algn="ctr">
              <a:noFill/>
              <a:prstDash val="solid"/>
              <a:miter lim="800000"/>
            </a:ln>
            <a:effectLst/>
            <a:scene3d>
              <a:camera prst="orthographicFront"/>
              <a:lightRig rig="flat" dir="t"/>
            </a:scene3d>
            <a:sp3d>
              <a:bevelT w="44450" h="44450"/>
              <a:bevelB w="44450" h="4445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66" name="Oval 65">
              <a:extLst>
                <a:ext uri="{FF2B5EF4-FFF2-40B4-BE49-F238E27FC236}">
                  <a16:creationId xmlns:a16="http://schemas.microsoft.com/office/drawing/2014/main" id="{DDB51910-4609-FA50-8AB7-35EFDE863CB5}"/>
                </a:ext>
              </a:extLst>
            </p:cNvPr>
            <p:cNvSpPr/>
            <p:nvPr/>
          </p:nvSpPr>
          <p:spPr>
            <a:xfrm>
              <a:off x="5760728" y="1688683"/>
              <a:ext cx="91440" cy="91440"/>
            </a:xfrm>
            <a:prstGeom prst="ellipse">
              <a:avLst/>
            </a:prstGeom>
            <a:solidFill>
              <a:sysClr val="windowText" lastClr="000000"/>
            </a:solidFill>
            <a:ln w="12700" cap="flat" cmpd="sng" algn="ctr">
              <a:noFill/>
              <a:prstDash val="solid"/>
              <a:miter lim="800000"/>
            </a:ln>
            <a:effectLst/>
            <a:scene3d>
              <a:camera prst="orthographicFront"/>
              <a:lightRig rig="flat" dir="t"/>
            </a:scene3d>
            <a:sp3d>
              <a:bevelT w="44450" h="44450"/>
              <a:bevelB w="44450" h="4445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67" name="Oval 66">
              <a:extLst>
                <a:ext uri="{FF2B5EF4-FFF2-40B4-BE49-F238E27FC236}">
                  <a16:creationId xmlns:a16="http://schemas.microsoft.com/office/drawing/2014/main" id="{B73038A5-F8E4-E7EA-0586-DD661F35BAC3}"/>
                </a:ext>
              </a:extLst>
            </p:cNvPr>
            <p:cNvSpPr/>
            <p:nvPr/>
          </p:nvSpPr>
          <p:spPr>
            <a:xfrm>
              <a:off x="6564750" y="2299834"/>
              <a:ext cx="91440" cy="91440"/>
            </a:xfrm>
            <a:prstGeom prst="ellipse">
              <a:avLst/>
            </a:prstGeom>
            <a:solidFill>
              <a:sysClr val="windowText" lastClr="000000"/>
            </a:solidFill>
            <a:ln w="12700" cap="flat" cmpd="sng" algn="ctr">
              <a:noFill/>
              <a:prstDash val="solid"/>
              <a:miter lim="800000"/>
            </a:ln>
            <a:effectLst/>
            <a:scene3d>
              <a:camera prst="orthographicFront"/>
              <a:lightRig rig="flat" dir="t"/>
            </a:scene3d>
            <a:sp3d>
              <a:bevelT w="44450" h="44450"/>
              <a:bevelB w="44450" h="4445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68" name="Oval 67">
              <a:extLst>
                <a:ext uri="{FF2B5EF4-FFF2-40B4-BE49-F238E27FC236}">
                  <a16:creationId xmlns:a16="http://schemas.microsoft.com/office/drawing/2014/main" id="{6EA38424-8948-FFA6-B3EE-1DE7C95756EB}"/>
                </a:ext>
              </a:extLst>
            </p:cNvPr>
            <p:cNvSpPr/>
            <p:nvPr/>
          </p:nvSpPr>
          <p:spPr>
            <a:xfrm>
              <a:off x="6562296" y="1685321"/>
              <a:ext cx="91440" cy="91440"/>
            </a:xfrm>
            <a:prstGeom prst="ellipse">
              <a:avLst/>
            </a:prstGeom>
            <a:solidFill>
              <a:sysClr val="windowText" lastClr="000000"/>
            </a:solidFill>
            <a:ln w="12700" cap="flat" cmpd="sng" algn="ctr">
              <a:noFill/>
              <a:prstDash val="solid"/>
              <a:miter lim="800000"/>
            </a:ln>
            <a:effectLst/>
            <a:scene3d>
              <a:camera prst="orthographicFront"/>
              <a:lightRig rig="flat" dir="t"/>
            </a:scene3d>
            <a:sp3d>
              <a:bevelT w="44450" h="44450"/>
              <a:bevelB w="44450" h="4445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69" name="Oval 68">
              <a:extLst>
                <a:ext uri="{FF2B5EF4-FFF2-40B4-BE49-F238E27FC236}">
                  <a16:creationId xmlns:a16="http://schemas.microsoft.com/office/drawing/2014/main" id="{4BDF1D51-0A21-C751-8655-E263E5224070}"/>
                </a:ext>
              </a:extLst>
            </p:cNvPr>
            <p:cNvSpPr/>
            <p:nvPr/>
          </p:nvSpPr>
          <p:spPr>
            <a:xfrm>
              <a:off x="7355219" y="2297370"/>
              <a:ext cx="91440" cy="91440"/>
            </a:xfrm>
            <a:prstGeom prst="ellipse">
              <a:avLst/>
            </a:prstGeom>
            <a:solidFill>
              <a:sysClr val="windowText" lastClr="000000"/>
            </a:solidFill>
            <a:ln w="12700" cap="flat" cmpd="sng" algn="ctr">
              <a:noFill/>
              <a:prstDash val="solid"/>
              <a:miter lim="800000"/>
            </a:ln>
            <a:effectLst/>
            <a:scene3d>
              <a:camera prst="orthographicFront"/>
              <a:lightRig rig="flat" dir="t"/>
            </a:scene3d>
            <a:sp3d>
              <a:bevelT w="44450" h="44450"/>
              <a:bevelB w="44450" h="4445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70" name="Oval 69">
              <a:extLst>
                <a:ext uri="{FF2B5EF4-FFF2-40B4-BE49-F238E27FC236}">
                  <a16:creationId xmlns:a16="http://schemas.microsoft.com/office/drawing/2014/main" id="{33C0B6DD-DAD7-8E02-E21A-38AC280464A0}"/>
                </a:ext>
              </a:extLst>
            </p:cNvPr>
            <p:cNvSpPr/>
            <p:nvPr/>
          </p:nvSpPr>
          <p:spPr>
            <a:xfrm>
              <a:off x="7345391" y="1682857"/>
              <a:ext cx="91440" cy="91440"/>
            </a:xfrm>
            <a:prstGeom prst="ellipse">
              <a:avLst/>
            </a:prstGeom>
            <a:solidFill>
              <a:sysClr val="windowText" lastClr="000000"/>
            </a:solidFill>
            <a:ln w="12700" cap="flat" cmpd="sng" algn="ctr">
              <a:noFill/>
              <a:prstDash val="solid"/>
              <a:miter lim="800000"/>
            </a:ln>
            <a:effectLst/>
            <a:scene3d>
              <a:camera prst="orthographicFront"/>
              <a:lightRig rig="flat" dir="t"/>
            </a:scene3d>
            <a:sp3d>
              <a:bevelT w="44450" h="44450"/>
              <a:bevelB w="44450" h="4445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71" name="Oval 70">
              <a:extLst>
                <a:ext uri="{FF2B5EF4-FFF2-40B4-BE49-F238E27FC236}">
                  <a16:creationId xmlns:a16="http://schemas.microsoft.com/office/drawing/2014/main" id="{F07CA57C-E172-A2D9-96A4-4DC3AD37D93E}"/>
                </a:ext>
              </a:extLst>
            </p:cNvPr>
            <p:cNvSpPr/>
            <p:nvPr/>
          </p:nvSpPr>
          <p:spPr>
            <a:xfrm>
              <a:off x="5959826" y="1968899"/>
              <a:ext cx="91440" cy="91440"/>
            </a:xfrm>
            <a:prstGeom prst="ellipse">
              <a:avLst/>
            </a:prstGeom>
            <a:solidFill>
              <a:sysClr val="windowText" lastClr="000000"/>
            </a:solidFill>
            <a:ln w="12700" cap="flat" cmpd="sng" algn="ctr">
              <a:noFill/>
              <a:prstDash val="solid"/>
              <a:miter lim="800000"/>
            </a:ln>
            <a:effectLst/>
            <a:scene3d>
              <a:camera prst="orthographicFront"/>
              <a:lightRig rig="flat" dir="t"/>
            </a:scene3d>
            <a:sp3d>
              <a:bevelT w="44450" h="44450"/>
              <a:bevelB w="44450" h="4445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72" name="Oval 71">
              <a:extLst>
                <a:ext uri="{FF2B5EF4-FFF2-40B4-BE49-F238E27FC236}">
                  <a16:creationId xmlns:a16="http://schemas.microsoft.com/office/drawing/2014/main" id="{D5637B59-0E9C-0FCD-3E87-D70A3928160C}"/>
                </a:ext>
              </a:extLst>
            </p:cNvPr>
            <p:cNvSpPr/>
            <p:nvPr/>
          </p:nvSpPr>
          <p:spPr>
            <a:xfrm>
              <a:off x="5957372" y="1354386"/>
              <a:ext cx="91440" cy="91440"/>
            </a:xfrm>
            <a:prstGeom prst="ellipse">
              <a:avLst/>
            </a:prstGeom>
            <a:solidFill>
              <a:sysClr val="windowText" lastClr="000000"/>
            </a:solidFill>
            <a:ln w="12700" cap="flat" cmpd="sng" algn="ctr">
              <a:noFill/>
              <a:prstDash val="solid"/>
              <a:miter lim="800000"/>
            </a:ln>
            <a:effectLst/>
            <a:scene3d>
              <a:camera prst="orthographicFront"/>
              <a:lightRig rig="flat" dir="t"/>
            </a:scene3d>
            <a:sp3d>
              <a:bevelT w="44450" h="44450"/>
              <a:bevelB w="44450" h="4445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73" name="Oval 72">
              <a:extLst>
                <a:ext uri="{FF2B5EF4-FFF2-40B4-BE49-F238E27FC236}">
                  <a16:creationId xmlns:a16="http://schemas.microsoft.com/office/drawing/2014/main" id="{4198A0F9-CD7F-589D-8512-C7CBF2F38826}"/>
                </a:ext>
              </a:extLst>
            </p:cNvPr>
            <p:cNvSpPr/>
            <p:nvPr/>
          </p:nvSpPr>
          <p:spPr>
            <a:xfrm>
              <a:off x="6739272" y="1965537"/>
              <a:ext cx="91440" cy="91440"/>
            </a:xfrm>
            <a:prstGeom prst="ellipse">
              <a:avLst/>
            </a:prstGeom>
            <a:solidFill>
              <a:sysClr val="windowText" lastClr="000000"/>
            </a:solidFill>
            <a:ln w="12700" cap="flat" cmpd="sng" algn="ctr">
              <a:noFill/>
              <a:prstDash val="solid"/>
              <a:miter lim="800000"/>
            </a:ln>
            <a:effectLst/>
            <a:scene3d>
              <a:camera prst="orthographicFront"/>
              <a:lightRig rig="flat" dir="t"/>
            </a:scene3d>
            <a:sp3d>
              <a:bevelT w="44450" h="44450"/>
              <a:bevelB w="44450" h="4445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74" name="Oval 73">
              <a:extLst>
                <a:ext uri="{FF2B5EF4-FFF2-40B4-BE49-F238E27FC236}">
                  <a16:creationId xmlns:a16="http://schemas.microsoft.com/office/drawing/2014/main" id="{63F5CA5E-11A5-1622-D4AF-84A14E97AE45}"/>
                </a:ext>
              </a:extLst>
            </p:cNvPr>
            <p:cNvSpPr/>
            <p:nvPr/>
          </p:nvSpPr>
          <p:spPr>
            <a:xfrm>
              <a:off x="6744192" y="1351024"/>
              <a:ext cx="91440" cy="91440"/>
            </a:xfrm>
            <a:prstGeom prst="ellipse">
              <a:avLst/>
            </a:prstGeom>
            <a:solidFill>
              <a:sysClr val="windowText" lastClr="000000"/>
            </a:solidFill>
            <a:ln w="12700" cap="flat" cmpd="sng" algn="ctr">
              <a:noFill/>
              <a:prstDash val="solid"/>
              <a:miter lim="800000"/>
            </a:ln>
            <a:effectLst/>
            <a:scene3d>
              <a:camera prst="orthographicFront"/>
              <a:lightRig rig="flat" dir="t"/>
            </a:scene3d>
            <a:sp3d>
              <a:bevelT w="44450" h="44450"/>
              <a:bevelB w="44450" h="4445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75" name="Oval 74">
              <a:extLst>
                <a:ext uri="{FF2B5EF4-FFF2-40B4-BE49-F238E27FC236}">
                  <a16:creationId xmlns:a16="http://schemas.microsoft.com/office/drawing/2014/main" id="{16F22033-DA17-1E73-1668-E76F2B9A43B3}"/>
                </a:ext>
              </a:extLst>
            </p:cNvPr>
            <p:cNvSpPr/>
            <p:nvPr/>
          </p:nvSpPr>
          <p:spPr>
            <a:xfrm>
              <a:off x="7522367" y="1963073"/>
              <a:ext cx="91440" cy="91440"/>
            </a:xfrm>
            <a:prstGeom prst="ellipse">
              <a:avLst/>
            </a:prstGeom>
            <a:solidFill>
              <a:sysClr val="windowText" lastClr="000000"/>
            </a:solidFill>
            <a:ln w="12700" cap="flat" cmpd="sng" algn="ctr">
              <a:noFill/>
              <a:prstDash val="solid"/>
              <a:miter lim="800000"/>
            </a:ln>
            <a:effectLst/>
            <a:scene3d>
              <a:camera prst="orthographicFront"/>
              <a:lightRig rig="flat" dir="t"/>
            </a:scene3d>
            <a:sp3d>
              <a:bevelT w="44450" h="44450"/>
              <a:bevelB w="44450" h="4445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76" name="Oval 75">
              <a:extLst>
                <a:ext uri="{FF2B5EF4-FFF2-40B4-BE49-F238E27FC236}">
                  <a16:creationId xmlns:a16="http://schemas.microsoft.com/office/drawing/2014/main" id="{0B40A537-6452-2C81-44B7-465DF4207F16}"/>
                </a:ext>
              </a:extLst>
            </p:cNvPr>
            <p:cNvSpPr/>
            <p:nvPr/>
          </p:nvSpPr>
          <p:spPr>
            <a:xfrm>
              <a:off x="7519913" y="1348560"/>
              <a:ext cx="91440" cy="91440"/>
            </a:xfrm>
            <a:prstGeom prst="ellipse">
              <a:avLst/>
            </a:prstGeom>
            <a:solidFill>
              <a:sysClr val="windowText" lastClr="000000"/>
            </a:solidFill>
            <a:ln w="12700" cap="flat" cmpd="sng" algn="ctr">
              <a:noFill/>
              <a:prstDash val="solid"/>
              <a:miter lim="800000"/>
            </a:ln>
            <a:effectLst/>
            <a:scene3d>
              <a:camera prst="orthographicFront"/>
              <a:lightRig rig="flat" dir="t"/>
            </a:scene3d>
            <a:sp3d>
              <a:bevelT w="44450" h="44450"/>
              <a:bevelB w="44450" h="4445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77" name="TextBox 76">
              <a:extLst>
                <a:ext uri="{FF2B5EF4-FFF2-40B4-BE49-F238E27FC236}">
                  <a16:creationId xmlns:a16="http://schemas.microsoft.com/office/drawing/2014/main" id="{37150E96-D966-0F69-168B-62455585EC72}"/>
                </a:ext>
              </a:extLst>
            </p:cNvPr>
            <p:cNvSpPr txBox="1"/>
            <p:nvPr/>
          </p:nvSpPr>
          <p:spPr>
            <a:xfrm>
              <a:off x="5262569" y="879222"/>
              <a:ext cx="467692"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Calibri" panose="020F0502020204030204"/>
                  <a:ea typeface="+mn-ea"/>
                  <a:cs typeface="+mn-cs"/>
                </a:rPr>
                <a:t>CTR</a:t>
              </a:r>
            </a:p>
          </p:txBody>
        </p:sp>
        <p:sp>
          <p:nvSpPr>
            <p:cNvPr id="78" name="TextBox 77">
              <a:extLst>
                <a:ext uri="{FF2B5EF4-FFF2-40B4-BE49-F238E27FC236}">
                  <a16:creationId xmlns:a16="http://schemas.microsoft.com/office/drawing/2014/main" id="{D1496199-6EFA-F2E5-D6D9-440AB4E69E5F}"/>
                </a:ext>
              </a:extLst>
            </p:cNvPr>
            <p:cNvSpPr txBox="1"/>
            <p:nvPr/>
          </p:nvSpPr>
          <p:spPr>
            <a:xfrm>
              <a:off x="4987465" y="1181157"/>
              <a:ext cx="789774"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Calibri" panose="020F0502020204030204"/>
                  <a:ea typeface="+mn-ea"/>
                  <a:cs typeface="+mn-cs"/>
                </a:rPr>
                <a:t>Bragg peak</a:t>
              </a:r>
            </a:p>
          </p:txBody>
        </p:sp>
        <p:cxnSp>
          <p:nvCxnSpPr>
            <p:cNvPr id="79" name="Curved Connector 119">
              <a:extLst>
                <a:ext uri="{FF2B5EF4-FFF2-40B4-BE49-F238E27FC236}">
                  <a16:creationId xmlns:a16="http://schemas.microsoft.com/office/drawing/2014/main" id="{6BB69558-E5C5-D594-5175-83F33746049F}"/>
                </a:ext>
              </a:extLst>
            </p:cNvPr>
            <p:cNvCxnSpPr/>
            <p:nvPr/>
          </p:nvCxnSpPr>
          <p:spPr>
            <a:xfrm>
              <a:off x="5657989" y="1046683"/>
              <a:ext cx="160159" cy="361499"/>
            </a:xfrm>
            <a:prstGeom prst="curvedConnector2">
              <a:avLst/>
            </a:prstGeom>
            <a:noFill/>
            <a:ln w="12700" cap="flat" cmpd="sng" algn="ctr">
              <a:solidFill>
                <a:sysClr val="windowText" lastClr="000000"/>
              </a:solidFill>
              <a:prstDash val="solid"/>
              <a:miter lim="800000"/>
              <a:tailEnd type="triangle"/>
            </a:ln>
            <a:effectLst/>
          </p:spPr>
        </p:cxnSp>
        <p:cxnSp>
          <p:nvCxnSpPr>
            <p:cNvPr id="80" name="Curved Connector 120">
              <a:extLst>
                <a:ext uri="{FF2B5EF4-FFF2-40B4-BE49-F238E27FC236}">
                  <a16:creationId xmlns:a16="http://schemas.microsoft.com/office/drawing/2014/main" id="{CB451306-671F-58F5-8272-E5020FBE7A25}"/>
                </a:ext>
              </a:extLst>
            </p:cNvPr>
            <p:cNvCxnSpPr/>
            <p:nvPr/>
          </p:nvCxnSpPr>
          <p:spPr>
            <a:xfrm>
              <a:off x="5262569" y="1642523"/>
              <a:ext cx="492521" cy="87793"/>
            </a:xfrm>
            <a:prstGeom prst="curvedConnector3">
              <a:avLst>
                <a:gd name="adj1" fmla="val 591"/>
              </a:avLst>
            </a:prstGeom>
            <a:noFill/>
            <a:ln w="12700" cap="flat" cmpd="sng" algn="ctr">
              <a:solidFill>
                <a:sysClr val="windowText" lastClr="000000"/>
              </a:solidFill>
              <a:prstDash val="solid"/>
              <a:miter lim="800000"/>
              <a:tailEnd type="triangle"/>
            </a:ln>
            <a:effectLst/>
          </p:spPr>
        </p:cxnSp>
        <p:cxnSp>
          <p:nvCxnSpPr>
            <p:cNvPr id="81" name="Straight Arrow Connector 80">
              <a:extLst>
                <a:ext uri="{FF2B5EF4-FFF2-40B4-BE49-F238E27FC236}">
                  <a16:creationId xmlns:a16="http://schemas.microsoft.com/office/drawing/2014/main" id="{516AFB01-EC35-AE1D-6AEB-962F5CE7325E}"/>
                </a:ext>
              </a:extLst>
            </p:cNvPr>
            <p:cNvCxnSpPr/>
            <p:nvPr/>
          </p:nvCxnSpPr>
          <p:spPr>
            <a:xfrm flipV="1">
              <a:off x="8167212" y="910021"/>
              <a:ext cx="2406" cy="330799"/>
            </a:xfrm>
            <a:prstGeom prst="straightConnector1">
              <a:avLst/>
            </a:prstGeom>
            <a:noFill/>
            <a:ln w="12700" cap="flat" cmpd="sng" algn="ctr">
              <a:solidFill>
                <a:sysClr val="windowText" lastClr="000000"/>
              </a:solidFill>
              <a:prstDash val="solid"/>
              <a:miter lim="800000"/>
              <a:tailEnd type="triangle"/>
            </a:ln>
            <a:effectLst/>
          </p:spPr>
        </p:cxnSp>
        <p:cxnSp>
          <p:nvCxnSpPr>
            <p:cNvPr id="82" name="Straight Arrow Connector 81">
              <a:extLst>
                <a:ext uri="{FF2B5EF4-FFF2-40B4-BE49-F238E27FC236}">
                  <a16:creationId xmlns:a16="http://schemas.microsoft.com/office/drawing/2014/main" id="{635FC4D5-FDEB-B88A-31C5-32376DBD51A5}"/>
                </a:ext>
              </a:extLst>
            </p:cNvPr>
            <p:cNvCxnSpPr/>
            <p:nvPr/>
          </p:nvCxnSpPr>
          <p:spPr>
            <a:xfrm>
              <a:off x="8157817" y="1237544"/>
              <a:ext cx="364845" cy="1726"/>
            </a:xfrm>
            <a:prstGeom prst="straightConnector1">
              <a:avLst/>
            </a:prstGeom>
            <a:noFill/>
            <a:ln w="12700" cap="flat" cmpd="sng" algn="ctr">
              <a:solidFill>
                <a:sysClr val="windowText" lastClr="000000"/>
              </a:solidFill>
              <a:prstDash val="solid"/>
              <a:miter lim="800000"/>
              <a:tailEnd type="triangle"/>
            </a:ln>
            <a:effectLst/>
          </p:spPr>
        </p:cxnSp>
        <p:cxnSp>
          <p:nvCxnSpPr>
            <p:cNvPr id="83" name="Straight Arrow Connector 82">
              <a:extLst>
                <a:ext uri="{FF2B5EF4-FFF2-40B4-BE49-F238E27FC236}">
                  <a16:creationId xmlns:a16="http://schemas.microsoft.com/office/drawing/2014/main" id="{0E67CDB1-79D8-2AC8-FF1D-DCA6DAB321EA}"/>
                </a:ext>
              </a:extLst>
            </p:cNvPr>
            <p:cNvCxnSpPr/>
            <p:nvPr/>
          </p:nvCxnSpPr>
          <p:spPr>
            <a:xfrm flipH="1">
              <a:off x="8010159" y="1239270"/>
              <a:ext cx="159459" cy="242517"/>
            </a:xfrm>
            <a:prstGeom prst="straightConnector1">
              <a:avLst/>
            </a:prstGeom>
            <a:noFill/>
            <a:ln w="12700" cap="flat" cmpd="sng" algn="ctr">
              <a:solidFill>
                <a:sysClr val="windowText" lastClr="000000"/>
              </a:solidFill>
              <a:prstDash val="solid"/>
              <a:miter lim="800000"/>
              <a:tailEnd type="triangle"/>
            </a:ln>
            <a:effectLst/>
          </p:spPr>
        </p:cxnSp>
        <p:sp>
          <p:nvSpPr>
            <p:cNvPr id="84" name="TextBox 83">
              <a:extLst>
                <a:ext uri="{FF2B5EF4-FFF2-40B4-BE49-F238E27FC236}">
                  <a16:creationId xmlns:a16="http://schemas.microsoft.com/office/drawing/2014/main" id="{7BDD0675-DD7D-4926-D0F1-3EDD991CA862}"/>
                </a:ext>
              </a:extLst>
            </p:cNvPr>
            <p:cNvSpPr txBox="1"/>
            <p:nvPr/>
          </p:nvSpPr>
          <p:spPr>
            <a:xfrm>
              <a:off x="8152490" y="739935"/>
              <a:ext cx="260008"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Calibri" panose="020F0502020204030204"/>
                  <a:ea typeface="+mn-ea"/>
                  <a:cs typeface="+mn-cs"/>
                </a:rPr>
                <a:t>L</a:t>
              </a:r>
            </a:p>
          </p:txBody>
        </p:sp>
        <p:sp>
          <p:nvSpPr>
            <p:cNvPr id="85" name="TextBox 84">
              <a:extLst>
                <a:ext uri="{FF2B5EF4-FFF2-40B4-BE49-F238E27FC236}">
                  <a16:creationId xmlns:a16="http://schemas.microsoft.com/office/drawing/2014/main" id="{75FC7E19-5887-D610-F25D-D129F2CC0508}"/>
                </a:ext>
              </a:extLst>
            </p:cNvPr>
            <p:cNvSpPr txBox="1"/>
            <p:nvPr/>
          </p:nvSpPr>
          <p:spPr>
            <a:xfrm>
              <a:off x="8480795" y="1083655"/>
              <a:ext cx="277640"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Calibri" panose="020F0502020204030204"/>
                  <a:ea typeface="+mn-ea"/>
                  <a:cs typeface="+mn-cs"/>
                </a:rPr>
                <a:t>K</a:t>
              </a:r>
            </a:p>
          </p:txBody>
        </p:sp>
        <p:sp>
          <p:nvSpPr>
            <p:cNvPr id="86" name="TextBox 85">
              <a:extLst>
                <a:ext uri="{FF2B5EF4-FFF2-40B4-BE49-F238E27FC236}">
                  <a16:creationId xmlns:a16="http://schemas.microsoft.com/office/drawing/2014/main" id="{5FC0C43A-424A-034D-69A3-7CB5C951F25C}"/>
                </a:ext>
              </a:extLst>
            </p:cNvPr>
            <p:cNvSpPr txBox="1"/>
            <p:nvPr/>
          </p:nvSpPr>
          <p:spPr>
            <a:xfrm>
              <a:off x="7828592" y="1153637"/>
              <a:ext cx="296876"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Calibri" panose="020F0502020204030204"/>
                  <a:ea typeface="+mn-ea"/>
                  <a:cs typeface="+mn-cs"/>
                </a:rPr>
                <a:t>H</a:t>
              </a:r>
            </a:p>
          </p:txBody>
        </p:sp>
      </p:grpSp>
      <p:grpSp>
        <p:nvGrpSpPr>
          <p:cNvPr id="87" name="Group 86">
            <a:extLst>
              <a:ext uri="{FF2B5EF4-FFF2-40B4-BE49-F238E27FC236}">
                <a16:creationId xmlns:a16="http://schemas.microsoft.com/office/drawing/2014/main" id="{B24464F0-67A1-485E-1771-F040D6EF6C3C}"/>
              </a:ext>
            </a:extLst>
          </p:cNvPr>
          <p:cNvGrpSpPr>
            <a:grpSpLocks noChangeAspect="1"/>
          </p:cNvGrpSpPr>
          <p:nvPr/>
        </p:nvGrpSpPr>
        <p:grpSpPr>
          <a:xfrm>
            <a:off x="6827849" y="1322378"/>
            <a:ext cx="5318847" cy="4715060"/>
            <a:chOff x="5699625" y="866896"/>
            <a:chExt cx="4690195" cy="4157772"/>
          </a:xfrm>
        </p:grpSpPr>
        <p:grpSp>
          <p:nvGrpSpPr>
            <p:cNvPr id="88" name="Group 57">
              <a:extLst>
                <a:ext uri="{FF2B5EF4-FFF2-40B4-BE49-F238E27FC236}">
                  <a16:creationId xmlns:a16="http://schemas.microsoft.com/office/drawing/2014/main" id="{537AC129-399A-B515-C8C5-C4EE0FA365D1}"/>
                </a:ext>
              </a:extLst>
            </p:cNvPr>
            <p:cNvGrpSpPr>
              <a:grpSpLocks/>
            </p:cNvGrpSpPr>
            <p:nvPr/>
          </p:nvGrpSpPr>
          <p:grpSpPr bwMode="auto">
            <a:xfrm>
              <a:off x="5699625" y="884225"/>
              <a:ext cx="4283779" cy="4140443"/>
              <a:chOff x="4175626" y="921628"/>
              <a:chExt cx="4283368" cy="4141276"/>
            </a:xfrm>
          </p:grpSpPr>
          <p:sp>
            <p:nvSpPr>
              <p:cNvPr id="95" name="TextBox 43">
                <a:extLst>
                  <a:ext uri="{FF2B5EF4-FFF2-40B4-BE49-F238E27FC236}">
                    <a16:creationId xmlns:a16="http://schemas.microsoft.com/office/drawing/2014/main" id="{93743FCF-5ECA-38AC-53EC-8E57BEB310D1}"/>
                  </a:ext>
                </a:extLst>
              </p:cNvPr>
              <p:cNvSpPr txBox="1">
                <a:spLocks noChangeArrowheads="1"/>
              </p:cNvSpPr>
              <p:nvPr/>
            </p:nvSpPr>
            <p:spPr bwMode="auto">
              <a:xfrm rot="16200000">
                <a:off x="4015088" y="3029626"/>
                <a:ext cx="628824" cy="307747"/>
              </a:xfrm>
              <a:prstGeom prst="rect">
                <a:avLst/>
              </a:prstGeom>
              <a:noFill/>
              <a:ln w="9525">
                <a:noFill/>
                <a:miter lim="800000"/>
                <a:headEnd/>
                <a:tailEnd/>
              </a:ln>
            </p:spPr>
            <p:txBody>
              <a:bodyPr wrap="none">
                <a:prstTxWarp prst="textNoShape">
                  <a:avLst/>
                </a:prstTxWarp>
                <a:spAutoFit/>
              </a:bodyPr>
              <a:lstStyle/>
              <a:p>
                <a:pPr marL="0" marR="0" lvl="0" indent="0" defTabSz="914400" eaLnBrk="0" fontAlgn="auto" latinLnBrk="0" hangingPunct="0">
                  <a:lnSpc>
                    <a:spcPct val="100000"/>
                  </a:lnSpc>
                  <a:spcBef>
                    <a:spcPct val="2500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Calibri" panose="020F0502020204030204"/>
                    <a:ea typeface="ＭＳ Ｐゴシック" charset="-128"/>
                    <a:cs typeface="ＭＳ Ｐゴシック" charset="-128"/>
                  </a:rPr>
                  <a:t>|F</a:t>
                </a:r>
                <a:r>
                  <a:rPr kumimoji="0" lang="en-US" sz="1400" b="1" i="0" u="none" strike="noStrike" kern="0" cap="none" spc="0" normalizeH="0" baseline="-25000" noProof="0" dirty="0">
                    <a:ln>
                      <a:noFill/>
                    </a:ln>
                    <a:solidFill>
                      <a:prstClr val="black"/>
                    </a:solidFill>
                    <a:effectLst/>
                    <a:uLnTx/>
                    <a:uFillTx/>
                    <a:latin typeface="Calibri" panose="020F0502020204030204"/>
                    <a:ea typeface="ＭＳ Ｐゴシック" charset="-128"/>
                    <a:cs typeface="ＭＳ Ｐゴシック" charset="-128"/>
                  </a:rPr>
                  <a:t>HKL</a:t>
                </a:r>
                <a:r>
                  <a:rPr kumimoji="0" lang="en-US" sz="1400" b="1" i="0" u="none" strike="noStrike" kern="0" cap="none" spc="0" normalizeH="0" baseline="0" noProof="0" dirty="0">
                    <a:ln>
                      <a:noFill/>
                    </a:ln>
                    <a:solidFill>
                      <a:prstClr val="black"/>
                    </a:solidFill>
                    <a:effectLst/>
                    <a:uLnTx/>
                    <a:uFillTx/>
                    <a:latin typeface="Calibri" panose="020F0502020204030204"/>
                    <a:ea typeface="ＭＳ Ｐゴシック" charset="-128"/>
                    <a:cs typeface="ＭＳ Ｐゴシック" charset="-128"/>
                  </a:rPr>
                  <a:t>|</a:t>
                </a:r>
              </a:p>
            </p:txBody>
          </p:sp>
          <p:sp>
            <p:nvSpPr>
              <p:cNvPr id="96" name="TextBox 44">
                <a:extLst>
                  <a:ext uri="{FF2B5EF4-FFF2-40B4-BE49-F238E27FC236}">
                    <a16:creationId xmlns:a16="http://schemas.microsoft.com/office/drawing/2014/main" id="{553CF78F-363E-CC6F-6AB0-D0867D1C5321}"/>
                  </a:ext>
                </a:extLst>
              </p:cNvPr>
              <p:cNvSpPr txBox="1">
                <a:spLocks noChangeArrowheads="1"/>
              </p:cNvSpPr>
              <p:nvPr/>
            </p:nvSpPr>
            <p:spPr bwMode="auto">
              <a:xfrm>
                <a:off x="5789288" y="4755065"/>
                <a:ext cx="2062227" cy="307839"/>
              </a:xfrm>
              <a:prstGeom prst="rect">
                <a:avLst/>
              </a:prstGeom>
              <a:noFill/>
              <a:ln w="9525">
                <a:noFill/>
                <a:miter lim="800000"/>
                <a:headEnd/>
                <a:tailEnd/>
              </a:ln>
            </p:spPr>
            <p:txBody>
              <a:bodyPr wrap="none">
                <a:prstTxWarp prst="textNoShape">
                  <a:avLst/>
                </a:prstTxWarp>
                <a:spAutoFit/>
              </a:bodyPr>
              <a:lstStyle/>
              <a:p>
                <a:pPr marL="0" marR="0" lvl="0" indent="0" defTabSz="914400" eaLnBrk="0" fontAlgn="auto" latinLnBrk="0" hangingPunct="0">
                  <a:lnSpc>
                    <a:spcPct val="100000"/>
                  </a:lnSpc>
                  <a:spcBef>
                    <a:spcPct val="2500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Calibri" panose="020F0502020204030204"/>
                    <a:ea typeface="ＭＳ Ｐゴシック" charset="-128"/>
                    <a:cs typeface="ＭＳ Ｐゴシック" charset="-128"/>
                  </a:rPr>
                  <a:t>L (reciprocal lattice units)</a:t>
                </a:r>
              </a:p>
            </p:txBody>
          </p:sp>
          <p:cxnSp>
            <p:nvCxnSpPr>
              <p:cNvPr id="97" name="Straight Arrow Connector 47">
                <a:extLst>
                  <a:ext uri="{FF2B5EF4-FFF2-40B4-BE49-F238E27FC236}">
                    <a16:creationId xmlns:a16="http://schemas.microsoft.com/office/drawing/2014/main" id="{FD040491-29B7-E210-7C80-822B6108D339}"/>
                  </a:ext>
                </a:extLst>
              </p:cNvPr>
              <p:cNvCxnSpPr>
                <a:cxnSpLocks noChangeShapeType="1"/>
              </p:cNvCxnSpPr>
              <p:nvPr/>
            </p:nvCxnSpPr>
            <p:spPr bwMode="auto">
              <a:xfrm rot="5400000" flipH="1" flipV="1">
                <a:off x="5129784" y="1463040"/>
                <a:ext cx="380206" cy="794"/>
              </a:xfrm>
              <a:prstGeom prst="straightConnector1">
                <a:avLst/>
              </a:prstGeom>
              <a:noFill/>
              <a:ln w="9525">
                <a:solidFill>
                  <a:sysClr val="windowText" lastClr="000000"/>
                </a:solidFill>
                <a:prstDash val="dash"/>
                <a:round/>
                <a:headEnd/>
                <a:tailEnd type="stealth" w="med" len="med"/>
              </a:ln>
            </p:spPr>
          </p:cxnSp>
          <p:cxnSp>
            <p:nvCxnSpPr>
              <p:cNvPr id="98" name="Straight Arrow Connector 50">
                <a:extLst>
                  <a:ext uri="{FF2B5EF4-FFF2-40B4-BE49-F238E27FC236}">
                    <a16:creationId xmlns:a16="http://schemas.microsoft.com/office/drawing/2014/main" id="{6C5FBA39-3621-6B19-BB34-1150CBAADC62}"/>
                  </a:ext>
                </a:extLst>
              </p:cNvPr>
              <p:cNvCxnSpPr>
                <a:cxnSpLocks noChangeShapeType="1"/>
              </p:cNvCxnSpPr>
              <p:nvPr/>
            </p:nvCxnSpPr>
            <p:spPr bwMode="auto">
              <a:xfrm rot="5400000" flipH="1" flipV="1">
                <a:off x="6693408" y="1463040"/>
                <a:ext cx="380206" cy="794"/>
              </a:xfrm>
              <a:prstGeom prst="straightConnector1">
                <a:avLst/>
              </a:prstGeom>
              <a:noFill/>
              <a:ln w="9525">
                <a:solidFill>
                  <a:sysClr val="windowText" lastClr="000000"/>
                </a:solidFill>
                <a:prstDash val="dash"/>
                <a:round/>
                <a:headEnd/>
                <a:tailEnd type="stealth" w="med" len="med"/>
              </a:ln>
            </p:spPr>
          </p:cxnSp>
          <p:cxnSp>
            <p:nvCxnSpPr>
              <p:cNvPr id="99" name="Straight Arrow Connector 51">
                <a:extLst>
                  <a:ext uri="{FF2B5EF4-FFF2-40B4-BE49-F238E27FC236}">
                    <a16:creationId xmlns:a16="http://schemas.microsoft.com/office/drawing/2014/main" id="{6DE6B8BB-160F-7764-04C2-CE3EFEE5B0B9}"/>
                  </a:ext>
                </a:extLst>
              </p:cNvPr>
              <p:cNvCxnSpPr>
                <a:cxnSpLocks noChangeShapeType="1"/>
              </p:cNvCxnSpPr>
              <p:nvPr/>
            </p:nvCxnSpPr>
            <p:spPr bwMode="auto">
              <a:xfrm rot="5400000" flipH="1" flipV="1">
                <a:off x="8268494" y="1463040"/>
                <a:ext cx="380206" cy="794"/>
              </a:xfrm>
              <a:prstGeom prst="straightConnector1">
                <a:avLst/>
              </a:prstGeom>
              <a:noFill/>
              <a:ln w="9525">
                <a:solidFill>
                  <a:sysClr val="windowText" lastClr="000000"/>
                </a:solidFill>
                <a:prstDash val="dash"/>
                <a:round/>
                <a:headEnd/>
                <a:tailEnd type="stealth" w="med" len="med"/>
              </a:ln>
            </p:spPr>
          </p:cxnSp>
          <p:sp>
            <p:nvSpPr>
              <p:cNvPr id="100" name="TextBox 52">
                <a:extLst>
                  <a:ext uri="{FF2B5EF4-FFF2-40B4-BE49-F238E27FC236}">
                    <a16:creationId xmlns:a16="http://schemas.microsoft.com/office/drawing/2014/main" id="{44EE25A4-937D-BF95-9443-D3AD26E2A7E1}"/>
                  </a:ext>
                </a:extLst>
              </p:cNvPr>
              <p:cNvSpPr txBox="1">
                <a:spLocks noChangeArrowheads="1"/>
              </p:cNvSpPr>
              <p:nvPr/>
            </p:nvSpPr>
            <p:spPr bwMode="auto">
              <a:xfrm>
                <a:off x="4850667" y="921628"/>
                <a:ext cx="876593" cy="271454"/>
              </a:xfrm>
              <a:prstGeom prst="rect">
                <a:avLst/>
              </a:prstGeom>
              <a:noFill/>
              <a:ln w="9525">
                <a:noFill/>
                <a:miter lim="800000"/>
                <a:headEnd/>
                <a:tailEnd/>
              </a:ln>
            </p:spPr>
            <p:txBody>
              <a:bodyPr wrap="none">
                <a:prstTxWarp prst="textNoShape">
                  <a:avLst/>
                </a:prstTxWarp>
                <a:spAutoFit/>
              </a:bodyPr>
              <a:lstStyle/>
              <a:p>
                <a:pPr marL="0" marR="0" lvl="0" indent="0" defTabSz="914400" eaLnBrk="0" fontAlgn="auto" latinLnBrk="0" hangingPunct="0">
                  <a:lnSpc>
                    <a:spcPct val="100000"/>
                  </a:lnSpc>
                  <a:spcBef>
                    <a:spcPct val="2500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Calibri" panose="020F0502020204030204"/>
                    <a:ea typeface="ＭＳ Ｐゴシック" charset="-128"/>
                    <a:cs typeface="ＭＳ Ｐゴシック" charset="-128"/>
                  </a:rPr>
                  <a:t>Bragg peak</a:t>
                </a:r>
              </a:p>
            </p:txBody>
          </p:sp>
        </p:grpSp>
        <p:pic>
          <p:nvPicPr>
            <p:cNvPr id="89" name="Picture 3" descr="UO2_111_surf.JPG">
              <a:extLst>
                <a:ext uri="{FF2B5EF4-FFF2-40B4-BE49-F238E27FC236}">
                  <a16:creationId xmlns:a16="http://schemas.microsoft.com/office/drawing/2014/main" id="{3082310F-7BA0-18CF-08DA-A464144D6F42}"/>
                </a:ext>
              </a:extLst>
            </p:cNvPr>
            <p:cNvPicPr>
              <a:picLocks noChangeAspect="1"/>
            </p:cNvPicPr>
            <p:nvPr/>
          </p:nvPicPr>
          <p:blipFill>
            <a:blip r:embed="rId3" cstate="print"/>
            <a:srcRect l="29353" t="32857" r="29243" b="30000"/>
            <a:stretch>
              <a:fillRect/>
            </a:stretch>
          </p:blipFill>
          <p:spPr bwMode="auto">
            <a:xfrm>
              <a:off x="6477000" y="3162999"/>
              <a:ext cx="1524000" cy="990600"/>
            </a:xfrm>
            <a:prstGeom prst="rect">
              <a:avLst/>
            </a:prstGeom>
            <a:noFill/>
            <a:ln w="9525">
              <a:noFill/>
              <a:miter lim="800000"/>
              <a:headEnd/>
              <a:tailEnd/>
            </a:ln>
          </p:spPr>
        </p:pic>
        <p:sp>
          <p:nvSpPr>
            <p:cNvPr id="90" name="TextBox 52">
              <a:extLst>
                <a:ext uri="{FF2B5EF4-FFF2-40B4-BE49-F238E27FC236}">
                  <a16:creationId xmlns:a16="http://schemas.microsoft.com/office/drawing/2014/main" id="{491758E5-A32A-7721-924D-3E2822CC9AF8}"/>
                </a:ext>
              </a:extLst>
            </p:cNvPr>
            <p:cNvSpPr txBox="1">
              <a:spLocks noChangeArrowheads="1"/>
            </p:cNvSpPr>
            <p:nvPr/>
          </p:nvSpPr>
          <p:spPr bwMode="auto">
            <a:xfrm>
              <a:off x="7935395" y="884225"/>
              <a:ext cx="874924" cy="271400"/>
            </a:xfrm>
            <a:prstGeom prst="rect">
              <a:avLst/>
            </a:prstGeom>
            <a:noFill/>
            <a:ln w="9525">
              <a:noFill/>
              <a:miter lim="800000"/>
              <a:headEnd/>
              <a:tailEnd/>
            </a:ln>
          </p:spPr>
          <p:txBody>
            <a:bodyPr wrap="none">
              <a:prstTxWarp prst="textNoShape">
                <a:avLst/>
              </a:prstTxWarp>
              <a:spAutoFit/>
            </a:bodyPr>
            <a:lstStyle/>
            <a:p>
              <a:pPr eaLnBrk="0" fontAlgn="auto" hangingPunct="0">
                <a:spcBef>
                  <a:spcPct val="25000"/>
                </a:spcBef>
                <a:spcAft>
                  <a:spcPts val="0"/>
                </a:spcAft>
              </a:pPr>
              <a:r>
                <a:rPr lang="en-US" sz="1400" dirty="0">
                  <a:solidFill>
                    <a:prstClr val="black"/>
                  </a:solidFill>
                  <a:latin typeface="Calibri" panose="020F0502020204030204"/>
                  <a:ea typeface="ＭＳ Ｐゴシック" charset="-128"/>
                  <a:cs typeface="ＭＳ Ｐゴシック" charset="-128"/>
                </a:rPr>
                <a:t>Bragg peak</a:t>
              </a:r>
            </a:p>
          </p:txBody>
        </p:sp>
        <p:sp>
          <p:nvSpPr>
            <p:cNvPr id="91" name="TextBox 52">
              <a:extLst>
                <a:ext uri="{FF2B5EF4-FFF2-40B4-BE49-F238E27FC236}">
                  <a16:creationId xmlns:a16="http://schemas.microsoft.com/office/drawing/2014/main" id="{B8281235-195B-BD1E-C716-4145E61F99DB}"/>
                </a:ext>
              </a:extLst>
            </p:cNvPr>
            <p:cNvSpPr txBox="1">
              <a:spLocks noChangeArrowheads="1"/>
            </p:cNvSpPr>
            <p:nvPr/>
          </p:nvSpPr>
          <p:spPr bwMode="auto">
            <a:xfrm>
              <a:off x="9514896" y="866896"/>
              <a:ext cx="874924" cy="271400"/>
            </a:xfrm>
            <a:prstGeom prst="rect">
              <a:avLst/>
            </a:prstGeom>
            <a:noFill/>
            <a:ln w="9525">
              <a:noFill/>
              <a:miter lim="800000"/>
              <a:headEnd/>
              <a:tailEnd/>
            </a:ln>
          </p:spPr>
          <p:txBody>
            <a:bodyPr wrap="none">
              <a:prstTxWarp prst="textNoShape">
                <a:avLst/>
              </a:prstTxWarp>
              <a:spAutoFit/>
            </a:bodyPr>
            <a:lstStyle/>
            <a:p>
              <a:pPr eaLnBrk="0" fontAlgn="auto" hangingPunct="0">
                <a:spcBef>
                  <a:spcPct val="25000"/>
                </a:spcBef>
                <a:spcAft>
                  <a:spcPts val="0"/>
                </a:spcAft>
              </a:pPr>
              <a:r>
                <a:rPr lang="en-US" sz="1400" dirty="0">
                  <a:solidFill>
                    <a:prstClr val="black"/>
                  </a:solidFill>
                  <a:latin typeface="Calibri" panose="020F0502020204030204"/>
                  <a:ea typeface="ＭＳ Ｐゴシック" charset="-128"/>
                  <a:cs typeface="ＭＳ Ｐゴシック" charset="-128"/>
                </a:rPr>
                <a:t>Bragg peak</a:t>
              </a:r>
            </a:p>
          </p:txBody>
        </p:sp>
        <p:grpSp>
          <p:nvGrpSpPr>
            <p:cNvPr id="92" name="Group 91">
              <a:extLst>
                <a:ext uri="{FF2B5EF4-FFF2-40B4-BE49-F238E27FC236}">
                  <a16:creationId xmlns:a16="http://schemas.microsoft.com/office/drawing/2014/main" id="{0E203135-81C1-36E0-5735-F6010A31135F}"/>
                </a:ext>
              </a:extLst>
            </p:cNvPr>
            <p:cNvGrpSpPr/>
            <p:nvPr/>
          </p:nvGrpSpPr>
          <p:grpSpPr>
            <a:xfrm>
              <a:off x="5881681" y="1494998"/>
              <a:ext cx="4227513" cy="2974975"/>
              <a:chOff x="5881681" y="1494998"/>
              <a:chExt cx="4227513" cy="2974975"/>
            </a:xfrm>
          </p:grpSpPr>
          <p:pic>
            <p:nvPicPr>
              <p:cNvPr id="93" name="Picture 2">
                <a:extLst>
                  <a:ext uri="{FF2B5EF4-FFF2-40B4-BE49-F238E27FC236}">
                    <a16:creationId xmlns:a16="http://schemas.microsoft.com/office/drawing/2014/main" id="{7731867B-006F-BD0C-AB5F-6606E2D19A30}"/>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5881681" y="1494998"/>
                <a:ext cx="4227513" cy="2974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4" name="Rectangle 93">
                <a:extLst>
                  <a:ext uri="{FF2B5EF4-FFF2-40B4-BE49-F238E27FC236}">
                    <a16:creationId xmlns:a16="http://schemas.microsoft.com/office/drawing/2014/main" id="{7B11636B-8C3F-8C0B-12DC-63B2E1E72FAE}"/>
                  </a:ext>
                </a:extLst>
              </p:cNvPr>
              <p:cNvSpPr/>
              <p:nvPr/>
            </p:nvSpPr>
            <p:spPr>
              <a:xfrm>
                <a:off x="8682183" y="3269671"/>
                <a:ext cx="1300427" cy="593815"/>
              </a:xfrm>
              <a:prstGeom prst="rect">
                <a:avLst/>
              </a:prstGeom>
              <a:solidFill>
                <a:sysClr val="window" lastClr="FFFFFF"/>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Calibri" panose="020F0502020204030204"/>
                    <a:ea typeface="+mn-ea"/>
                    <a:cs typeface="+mn-cs"/>
                  </a:rPr>
                  <a:t>Bulk termination</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FF0000"/>
                    </a:solidFill>
                    <a:effectLst/>
                    <a:uLnTx/>
                    <a:uFillTx/>
                    <a:latin typeface="Calibri" panose="020F0502020204030204"/>
                    <a:ea typeface="+mn-ea"/>
                    <a:cs typeface="+mn-cs"/>
                  </a:rPr>
                  <a:t>Move top atoms down</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0000FF"/>
                    </a:solidFill>
                    <a:effectLst/>
                    <a:uLnTx/>
                    <a:uFillTx/>
                    <a:latin typeface="Calibri" panose="020F0502020204030204"/>
                    <a:ea typeface="+mn-ea"/>
                    <a:cs typeface="+mn-cs"/>
                  </a:rPr>
                  <a:t>Top atoms </a:t>
                </a:r>
                <a:r>
                  <a:rPr kumimoji="0" lang="en-US" sz="1100" b="0" i="0" u="none" strike="noStrike" kern="0" cap="none" spc="0" normalizeH="0" baseline="0" noProof="0" dirty="0" err="1">
                    <a:ln>
                      <a:noFill/>
                    </a:ln>
                    <a:solidFill>
                      <a:srgbClr val="0000FF"/>
                    </a:solidFill>
                    <a:effectLst/>
                    <a:uLnTx/>
                    <a:uFillTx/>
                    <a:latin typeface="Calibri" panose="020F0502020204030204"/>
                    <a:ea typeface="+mn-ea"/>
                    <a:cs typeface="+mn-cs"/>
                  </a:rPr>
                  <a:t>occ</a:t>
                </a:r>
                <a:r>
                  <a:rPr kumimoji="0" lang="en-US" sz="1100" b="0" i="0" u="none" strike="noStrike" kern="0" cap="none" spc="0" normalizeH="0" baseline="0" noProof="0" dirty="0">
                    <a:ln>
                      <a:noFill/>
                    </a:ln>
                    <a:solidFill>
                      <a:srgbClr val="0000FF"/>
                    </a:solidFill>
                    <a:effectLst/>
                    <a:uLnTx/>
                    <a:uFillTx/>
                    <a:latin typeface="Calibri" panose="020F0502020204030204"/>
                    <a:ea typeface="+mn-ea"/>
                    <a:cs typeface="+mn-cs"/>
                  </a:rPr>
                  <a:t> = 70%</a:t>
                </a:r>
              </a:p>
            </p:txBody>
          </p:sp>
        </p:grpSp>
      </p:grpSp>
    </p:spTree>
    <p:extLst>
      <p:ext uri="{BB962C8B-B14F-4D97-AF65-F5344CB8AC3E}">
        <p14:creationId xmlns:p14="http://schemas.microsoft.com/office/powerpoint/2010/main" val="2848367362"/>
      </p:ext>
    </p:extLst>
  </p:cSld>
  <p:clrMapOvr>
    <a:masterClrMapping/>
  </p:clrMapOvr>
  <mc:AlternateContent xmlns:mc="http://schemas.openxmlformats.org/markup-compatibility/2006" xmlns:p14="http://schemas.microsoft.com/office/powerpoint/2010/main">
    <mc:Choice Requires="p14">
      <p:transition spd="slow" p14:dur="2000" advTm="66122"/>
    </mc:Choice>
    <mc:Fallback xmlns="">
      <p:transition spd="slow" advTm="66122"/>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E8B320-EFD2-B2C8-DA20-CE960F66B60C}"/>
            </a:ext>
          </a:extLst>
        </p:cNvPr>
        <p:cNvGrpSpPr/>
        <p:nvPr/>
      </p:nvGrpSpPr>
      <p:grpSpPr>
        <a:xfrm>
          <a:off x="0" y="0"/>
          <a:ext cx="0" cy="0"/>
          <a:chOff x="0" y="0"/>
          <a:chExt cx="0" cy="0"/>
        </a:xfrm>
      </p:grpSpPr>
      <p:pic>
        <p:nvPicPr>
          <p:cNvPr id="19" name="Picture 18" descr="A map of the united states&#10;&#10;Description automatically generated">
            <a:extLst>
              <a:ext uri="{FF2B5EF4-FFF2-40B4-BE49-F238E27FC236}">
                <a16:creationId xmlns:a16="http://schemas.microsoft.com/office/drawing/2014/main" id="{93AF702A-91A5-AEB9-C79F-8CB5E577A343}"/>
              </a:ext>
            </a:extLst>
          </p:cNvPr>
          <p:cNvPicPr>
            <a:picLocks noChangeAspect="1"/>
          </p:cNvPicPr>
          <p:nvPr/>
        </p:nvPicPr>
        <p:blipFill>
          <a:blip r:embed="rId2"/>
          <a:stretch>
            <a:fillRect/>
          </a:stretch>
        </p:blipFill>
        <p:spPr>
          <a:xfrm>
            <a:off x="-14514" y="0"/>
            <a:ext cx="1828800" cy="6858000"/>
          </a:xfrm>
          <a:prstGeom prst="rect">
            <a:avLst/>
          </a:prstGeom>
        </p:spPr>
      </p:pic>
      <p:sp>
        <p:nvSpPr>
          <p:cNvPr id="2" name="Title 4">
            <a:extLst>
              <a:ext uri="{FF2B5EF4-FFF2-40B4-BE49-F238E27FC236}">
                <a16:creationId xmlns:a16="http://schemas.microsoft.com/office/drawing/2014/main" id="{F6D02E2B-EE4C-6B39-5240-32F5E26489D4}"/>
              </a:ext>
            </a:extLst>
          </p:cNvPr>
          <p:cNvSpPr>
            <a:spLocks noGrp="1"/>
          </p:cNvSpPr>
          <p:nvPr>
            <p:ph type="ctrTitle"/>
          </p:nvPr>
        </p:nvSpPr>
        <p:spPr>
          <a:xfrm>
            <a:off x="2019706" y="313780"/>
            <a:ext cx="9523545" cy="512371"/>
          </a:xfrm>
        </p:spPr>
        <p:txBody>
          <a:bodyPr>
            <a:noAutofit/>
          </a:bodyPr>
          <a:lstStyle/>
          <a:p>
            <a:r>
              <a:rPr lang="en-US" sz="2800" dirty="0"/>
              <a:t>CTR Science Highlight: Pyrite oxidation under </a:t>
            </a:r>
            <a:r>
              <a:rPr lang="en-US" sz="2800" dirty="0" err="1"/>
              <a:t>suboxic</a:t>
            </a:r>
            <a:r>
              <a:rPr lang="en-US" sz="2800" dirty="0"/>
              <a:t> conditions</a:t>
            </a:r>
          </a:p>
        </p:txBody>
      </p:sp>
      <p:pic>
        <p:nvPicPr>
          <p:cNvPr id="4" name="Picture 3">
            <a:extLst>
              <a:ext uri="{FF2B5EF4-FFF2-40B4-BE49-F238E27FC236}">
                <a16:creationId xmlns:a16="http://schemas.microsoft.com/office/drawing/2014/main" id="{E9213B0D-0AF8-B35B-82A0-0743DDB5B17A}"/>
              </a:ext>
            </a:extLst>
          </p:cNvPr>
          <p:cNvPicPr>
            <a:picLocks noChangeAspect="1"/>
          </p:cNvPicPr>
          <p:nvPr/>
        </p:nvPicPr>
        <p:blipFill>
          <a:blip r:embed="rId3"/>
          <a:stretch>
            <a:fillRect/>
          </a:stretch>
        </p:blipFill>
        <p:spPr>
          <a:xfrm>
            <a:off x="5286103" y="2093485"/>
            <a:ext cx="5581999" cy="4045757"/>
          </a:xfrm>
          <a:prstGeom prst="rect">
            <a:avLst/>
          </a:prstGeom>
        </p:spPr>
      </p:pic>
      <p:grpSp>
        <p:nvGrpSpPr>
          <p:cNvPr id="5" name="Group 4">
            <a:extLst>
              <a:ext uri="{FF2B5EF4-FFF2-40B4-BE49-F238E27FC236}">
                <a16:creationId xmlns:a16="http://schemas.microsoft.com/office/drawing/2014/main" id="{1B1A7C01-F508-A2A5-B73A-4D805965B7C4}"/>
              </a:ext>
            </a:extLst>
          </p:cNvPr>
          <p:cNvGrpSpPr/>
          <p:nvPr/>
        </p:nvGrpSpPr>
        <p:grpSpPr>
          <a:xfrm>
            <a:off x="10915845" y="4289694"/>
            <a:ext cx="1480455" cy="954107"/>
            <a:chOff x="10656606" y="4866638"/>
            <a:chExt cx="1480455" cy="954107"/>
          </a:xfrm>
        </p:grpSpPr>
        <p:sp>
          <p:nvSpPr>
            <p:cNvPr id="6" name="Oval 5">
              <a:extLst>
                <a:ext uri="{FF2B5EF4-FFF2-40B4-BE49-F238E27FC236}">
                  <a16:creationId xmlns:a16="http://schemas.microsoft.com/office/drawing/2014/main" id="{208561D8-E24C-83C8-EEEA-6059E19216D8}"/>
                </a:ext>
              </a:extLst>
            </p:cNvPr>
            <p:cNvSpPr>
              <a:spLocks/>
            </p:cNvSpPr>
            <p:nvPr/>
          </p:nvSpPr>
          <p:spPr>
            <a:xfrm>
              <a:off x="10708674" y="4957682"/>
              <a:ext cx="91440" cy="9144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5BA798DE-A89D-C45C-2B5E-D7C49453C6B8}"/>
                </a:ext>
              </a:extLst>
            </p:cNvPr>
            <p:cNvCxnSpPr>
              <a:cxnSpLocks/>
            </p:cNvCxnSpPr>
            <p:nvPr/>
          </p:nvCxnSpPr>
          <p:spPr>
            <a:xfrm>
              <a:off x="10656606" y="5239468"/>
              <a:ext cx="204101" cy="0"/>
            </a:xfrm>
            <a:prstGeom prst="line">
              <a:avLst/>
            </a:prstGeom>
            <a:ln w="28575">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160FBCE-4002-E6CF-51B9-55C214E42675}"/>
                </a:ext>
              </a:extLst>
            </p:cNvPr>
            <p:cNvCxnSpPr>
              <a:cxnSpLocks/>
            </p:cNvCxnSpPr>
            <p:nvPr/>
          </p:nvCxnSpPr>
          <p:spPr>
            <a:xfrm>
              <a:off x="10656606" y="5672473"/>
              <a:ext cx="196871" cy="0"/>
            </a:xfrm>
            <a:prstGeom prst="line">
              <a:avLst/>
            </a:prstGeom>
            <a:ln w="28575">
              <a:solidFill>
                <a:srgbClr val="0000CC"/>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EDFA6B7-AB6C-5C97-29B2-F8F73B2DCAFE}"/>
                </a:ext>
              </a:extLst>
            </p:cNvPr>
            <p:cNvSpPr txBox="1"/>
            <p:nvPr/>
          </p:nvSpPr>
          <p:spPr>
            <a:xfrm>
              <a:off x="10857522" y="4866638"/>
              <a:ext cx="1279539" cy="954107"/>
            </a:xfrm>
            <a:prstGeom prst="rect">
              <a:avLst/>
            </a:prstGeom>
            <a:noFill/>
          </p:spPr>
          <p:txBody>
            <a:bodyPr wrap="square" rtlCol="0">
              <a:spAutoFit/>
            </a:bodyPr>
            <a:lstStyle/>
            <a:p>
              <a:r>
                <a:rPr lang="en-US" sz="1400" dirty="0"/>
                <a:t>CTR Data</a:t>
              </a:r>
            </a:p>
            <a:p>
              <a:r>
                <a:rPr lang="en-US" sz="1400" dirty="0"/>
                <a:t>Unrelaxed surface</a:t>
              </a:r>
            </a:p>
            <a:p>
              <a:r>
                <a:rPr lang="en-US" sz="1400" dirty="0"/>
                <a:t>Best fit</a:t>
              </a:r>
            </a:p>
          </p:txBody>
        </p:sp>
      </p:grpSp>
      <p:grpSp>
        <p:nvGrpSpPr>
          <p:cNvPr id="10" name="Group 9">
            <a:extLst>
              <a:ext uri="{FF2B5EF4-FFF2-40B4-BE49-F238E27FC236}">
                <a16:creationId xmlns:a16="http://schemas.microsoft.com/office/drawing/2014/main" id="{334B40F7-ACE4-6576-6968-326947BC5F35}"/>
              </a:ext>
            </a:extLst>
          </p:cNvPr>
          <p:cNvGrpSpPr/>
          <p:nvPr/>
        </p:nvGrpSpPr>
        <p:grpSpPr>
          <a:xfrm>
            <a:off x="11085551" y="2587339"/>
            <a:ext cx="1077916" cy="1169551"/>
            <a:chOff x="10993113" y="2327147"/>
            <a:chExt cx="1077916" cy="1169551"/>
          </a:xfrm>
        </p:grpSpPr>
        <p:sp>
          <p:nvSpPr>
            <p:cNvPr id="11" name="Oval 10">
              <a:extLst>
                <a:ext uri="{FF2B5EF4-FFF2-40B4-BE49-F238E27FC236}">
                  <a16:creationId xmlns:a16="http://schemas.microsoft.com/office/drawing/2014/main" id="{23758608-16D7-4BF9-69C3-05FA6D01F843}"/>
                </a:ext>
              </a:extLst>
            </p:cNvPr>
            <p:cNvSpPr>
              <a:spLocks noChangeAspect="1"/>
            </p:cNvSpPr>
            <p:nvPr/>
          </p:nvSpPr>
          <p:spPr>
            <a:xfrm>
              <a:off x="10993113" y="2438330"/>
              <a:ext cx="109728" cy="109728"/>
            </a:xfrm>
            <a:prstGeom prst="ellipse">
              <a:avLst/>
            </a:prstGeom>
            <a:solidFill>
              <a:srgbClr val="CC3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769EC7F-572A-E612-FDCC-EE23BE3DA31E}"/>
                </a:ext>
              </a:extLst>
            </p:cNvPr>
            <p:cNvSpPr txBox="1"/>
            <p:nvPr/>
          </p:nvSpPr>
          <p:spPr>
            <a:xfrm>
              <a:off x="11150584" y="2327147"/>
              <a:ext cx="920445" cy="1169551"/>
            </a:xfrm>
            <a:prstGeom prst="rect">
              <a:avLst/>
            </a:prstGeom>
            <a:noFill/>
          </p:spPr>
          <p:txBody>
            <a:bodyPr wrap="none" rtlCol="0">
              <a:spAutoFit/>
            </a:bodyPr>
            <a:lstStyle/>
            <a:p>
              <a:r>
                <a:rPr lang="en-US" sz="1400" dirty="0"/>
                <a:t>Fe</a:t>
              </a:r>
            </a:p>
            <a:p>
              <a:r>
                <a:rPr lang="en-US" sz="1400" dirty="0"/>
                <a:t>S</a:t>
              </a:r>
            </a:p>
            <a:p>
              <a:r>
                <a:rPr lang="en-US" sz="1400" dirty="0"/>
                <a:t>O-</a:t>
              </a:r>
            </a:p>
            <a:p>
              <a:r>
                <a:rPr lang="en-US" sz="1400" dirty="0"/>
                <a:t>O (water)</a:t>
              </a:r>
            </a:p>
            <a:p>
              <a:endParaRPr lang="en-US" sz="1400" dirty="0"/>
            </a:p>
          </p:txBody>
        </p:sp>
        <p:sp>
          <p:nvSpPr>
            <p:cNvPr id="13" name="Oval 12">
              <a:extLst>
                <a:ext uri="{FF2B5EF4-FFF2-40B4-BE49-F238E27FC236}">
                  <a16:creationId xmlns:a16="http://schemas.microsoft.com/office/drawing/2014/main" id="{340EC0DC-65E9-D58A-2617-15ADB24C7D95}"/>
                </a:ext>
              </a:extLst>
            </p:cNvPr>
            <p:cNvSpPr>
              <a:spLocks noChangeAspect="1"/>
            </p:cNvSpPr>
            <p:nvPr/>
          </p:nvSpPr>
          <p:spPr>
            <a:xfrm>
              <a:off x="10993113" y="2646102"/>
              <a:ext cx="109728" cy="109728"/>
            </a:xfrm>
            <a:prstGeom prst="ellipse">
              <a:avLst/>
            </a:prstGeom>
            <a:solidFill>
              <a:srgbClr val="FCF60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826ACCD-D4AE-C77A-517C-007418AFFDE9}"/>
                </a:ext>
              </a:extLst>
            </p:cNvPr>
            <p:cNvSpPr>
              <a:spLocks noChangeAspect="1"/>
            </p:cNvSpPr>
            <p:nvPr/>
          </p:nvSpPr>
          <p:spPr>
            <a:xfrm>
              <a:off x="10993113" y="2853366"/>
              <a:ext cx="109728" cy="109728"/>
            </a:xfrm>
            <a:prstGeom prst="ellipse">
              <a:avLst/>
            </a:prstGeom>
            <a:solidFill>
              <a:srgbClr val="0000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50A0CF36-B1A8-C42B-A3EF-6867D9271473}"/>
                </a:ext>
              </a:extLst>
            </p:cNvPr>
            <p:cNvSpPr>
              <a:spLocks noChangeAspect="1"/>
            </p:cNvSpPr>
            <p:nvPr/>
          </p:nvSpPr>
          <p:spPr>
            <a:xfrm>
              <a:off x="10993113" y="3076111"/>
              <a:ext cx="109728" cy="109728"/>
            </a:xfrm>
            <a:prstGeom prst="ellipse">
              <a:avLst/>
            </a:prstGeom>
            <a:solidFill>
              <a:srgbClr val="00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a:extLst>
              <a:ext uri="{FF2B5EF4-FFF2-40B4-BE49-F238E27FC236}">
                <a16:creationId xmlns:a16="http://schemas.microsoft.com/office/drawing/2014/main" id="{F23F0DA6-548D-1046-5D94-244D99C39404}"/>
              </a:ext>
            </a:extLst>
          </p:cNvPr>
          <p:cNvSpPr txBox="1"/>
          <p:nvPr/>
        </p:nvSpPr>
        <p:spPr>
          <a:xfrm>
            <a:off x="2104787" y="933055"/>
            <a:ext cx="9936022" cy="523220"/>
          </a:xfrm>
          <a:prstGeom prst="rect">
            <a:avLst/>
          </a:prstGeom>
          <a:noFill/>
        </p:spPr>
        <p:txBody>
          <a:bodyPr wrap="square">
            <a:spAutoFit/>
          </a:bodyPr>
          <a:lstStyle/>
          <a:p>
            <a:r>
              <a:rPr lang="en-US" sz="1600" i="1" dirty="0"/>
              <a:t>Pyrite (001) interface chemistry is controlled by a </a:t>
            </a:r>
            <a:r>
              <a:rPr lang="en-US" sz="1600" i="1" dirty="0" err="1"/>
              <a:t>sulfoxy</a:t>
            </a:r>
            <a:r>
              <a:rPr lang="en-US" sz="1600" i="1" dirty="0"/>
              <a:t> termination.  </a:t>
            </a:r>
          </a:p>
          <a:p>
            <a:r>
              <a:rPr lang="en-US" sz="1200" dirty="0"/>
              <a:t>Wanhala et al. (submitted), </a:t>
            </a:r>
            <a:r>
              <a:rPr lang="en-US" sz="1200" i="1" dirty="0"/>
              <a:t>J. Amer. Chem. Soc.</a:t>
            </a:r>
          </a:p>
        </p:txBody>
      </p:sp>
      <p:sp>
        <p:nvSpPr>
          <p:cNvPr id="17" name="TextBox 16">
            <a:extLst>
              <a:ext uri="{FF2B5EF4-FFF2-40B4-BE49-F238E27FC236}">
                <a16:creationId xmlns:a16="http://schemas.microsoft.com/office/drawing/2014/main" id="{031B102F-7EF8-4DBD-2237-6B291A656C92}"/>
              </a:ext>
            </a:extLst>
          </p:cNvPr>
          <p:cNvSpPr txBox="1"/>
          <p:nvPr/>
        </p:nvSpPr>
        <p:spPr>
          <a:xfrm>
            <a:off x="2015202" y="2002477"/>
            <a:ext cx="3396273" cy="4785926"/>
          </a:xfrm>
          <a:prstGeom prst="rect">
            <a:avLst/>
          </a:prstGeom>
          <a:noFill/>
        </p:spPr>
        <p:txBody>
          <a:bodyPr wrap="square">
            <a:spAutoFit/>
          </a:bodyPr>
          <a:lstStyle/>
          <a:p>
            <a:pPr marL="306000" indent="-306000">
              <a:spcBef>
                <a:spcPct val="20000"/>
              </a:spcBef>
              <a:spcAft>
                <a:spcPts val="600"/>
              </a:spcAft>
              <a:buClr>
                <a:schemeClr val="accent1">
                  <a:lumMod val="60000"/>
                  <a:lumOff val="40000"/>
                </a:schemeClr>
              </a:buClr>
              <a:buSzPct val="92000"/>
              <a:buFont typeface="Wingdings 2" panose="05020102010507070707" pitchFamily="18" charset="2"/>
              <a:buChar char=""/>
            </a:pPr>
            <a:r>
              <a:rPr lang="en-US" altLang="en-US" sz="1400" dirty="0">
                <a:solidFill>
                  <a:schemeClr val="tx2"/>
                </a:solidFill>
                <a:cs typeface="Arial" panose="020B0604020202020204" pitchFamily="34" charset="0"/>
              </a:rPr>
              <a:t>Pyrite (FeS2) - most common sulfide mineral on Earth </a:t>
            </a:r>
          </a:p>
          <a:p>
            <a:pPr marL="306000" indent="-306000">
              <a:spcBef>
                <a:spcPct val="20000"/>
              </a:spcBef>
              <a:spcAft>
                <a:spcPts val="600"/>
              </a:spcAft>
              <a:buClr>
                <a:schemeClr val="accent1">
                  <a:lumMod val="60000"/>
                  <a:lumOff val="40000"/>
                </a:schemeClr>
              </a:buClr>
              <a:buSzPct val="92000"/>
              <a:buFont typeface="Wingdings 2" panose="05020102010507070707" pitchFamily="18" charset="2"/>
              <a:buChar char=""/>
            </a:pPr>
            <a:r>
              <a:rPr lang="en-US" altLang="en-US" sz="1400" dirty="0">
                <a:solidFill>
                  <a:schemeClr val="tx2"/>
                </a:solidFill>
                <a:cs typeface="Arial" panose="020B0604020202020204" pitchFamily="34" charset="0"/>
              </a:rPr>
              <a:t>Oxidation produces sulfuric acid, generates radicals, and leads to release of toxic metal(loid)s</a:t>
            </a:r>
          </a:p>
          <a:p>
            <a:pPr marL="306000" indent="-306000">
              <a:spcBef>
                <a:spcPct val="20000"/>
              </a:spcBef>
              <a:spcAft>
                <a:spcPts val="600"/>
              </a:spcAft>
              <a:buClr>
                <a:schemeClr val="accent1">
                  <a:lumMod val="60000"/>
                  <a:lumOff val="40000"/>
                </a:schemeClr>
              </a:buClr>
              <a:buSzPct val="92000"/>
              <a:buFont typeface="Wingdings 2" panose="05020102010507070707" pitchFamily="18" charset="2"/>
              <a:buChar char=""/>
            </a:pPr>
            <a:r>
              <a:rPr lang="en-US" altLang="en-US" sz="1400" dirty="0">
                <a:solidFill>
                  <a:schemeClr val="tx2"/>
                </a:solidFill>
                <a:cs typeface="Arial" panose="020B0604020202020204" pitchFamily="34" charset="0"/>
              </a:rPr>
              <a:t>Affects geochemistry of natural waters and influences atmosphere through interactions with global C and O</a:t>
            </a:r>
            <a:r>
              <a:rPr lang="en-US" altLang="en-US" sz="1400" baseline="-25000" dirty="0">
                <a:solidFill>
                  <a:schemeClr val="tx2"/>
                </a:solidFill>
                <a:cs typeface="Arial" panose="020B0604020202020204" pitchFamily="34" charset="0"/>
              </a:rPr>
              <a:t>2</a:t>
            </a:r>
            <a:r>
              <a:rPr lang="en-US" altLang="en-US" sz="1400" dirty="0">
                <a:solidFill>
                  <a:schemeClr val="tx2"/>
                </a:solidFill>
                <a:cs typeface="Arial" panose="020B0604020202020204" pitchFamily="34" charset="0"/>
              </a:rPr>
              <a:t> cycles</a:t>
            </a:r>
          </a:p>
          <a:p>
            <a:pPr marL="306000" indent="-306000">
              <a:spcBef>
                <a:spcPct val="20000"/>
              </a:spcBef>
              <a:spcAft>
                <a:spcPts val="600"/>
              </a:spcAft>
              <a:buClr>
                <a:schemeClr val="accent1">
                  <a:lumMod val="60000"/>
                  <a:lumOff val="40000"/>
                </a:schemeClr>
              </a:buClr>
              <a:buSzPct val="92000"/>
              <a:buFont typeface="Wingdings 2" panose="05020102010507070707" pitchFamily="18" charset="2"/>
              <a:buChar char=""/>
            </a:pPr>
            <a:r>
              <a:rPr lang="en-US" altLang="en-US" sz="1400" dirty="0">
                <a:solidFill>
                  <a:schemeClr val="tx2"/>
                </a:solidFill>
                <a:cs typeface="Arial" panose="020B0604020202020204" pitchFamily="34" charset="0"/>
              </a:rPr>
              <a:t>Study combines CTR, DFT, XPS, AFM to investigate pyrite (001) termination under </a:t>
            </a:r>
            <a:r>
              <a:rPr lang="en-US" altLang="en-US" sz="1400" dirty="0" err="1">
                <a:solidFill>
                  <a:schemeClr val="tx2"/>
                </a:solidFill>
                <a:cs typeface="Arial" panose="020B0604020202020204" pitchFamily="34" charset="0"/>
              </a:rPr>
              <a:t>suboxic</a:t>
            </a:r>
            <a:r>
              <a:rPr lang="en-US" altLang="en-US" sz="1400" dirty="0">
                <a:solidFill>
                  <a:schemeClr val="tx2"/>
                </a:solidFill>
                <a:cs typeface="Arial" panose="020B0604020202020204" pitchFamily="34" charset="0"/>
              </a:rPr>
              <a:t> conditions in nominally deoxygenated DI water</a:t>
            </a:r>
          </a:p>
          <a:p>
            <a:pPr marL="306000" indent="-306000">
              <a:spcBef>
                <a:spcPct val="20000"/>
              </a:spcBef>
              <a:spcAft>
                <a:spcPts val="600"/>
              </a:spcAft>
              <a:buClr>
                <a:schemeClr val="accent1">
                  <a:lumMod val="60000"/>
                  <a:lumOff val="40000"/>
                </a:schemeClr>
              </a:buClr>
              <a:buSzPct val="92000"/>
              <a:buFont typeface="Wingdings 2" panose="05020102010507070707" pitchFamily="18" charset="2"/>
              <a:buChar char=""/>
            </a:pPr>
            <a:r>
              <a:rPr lang="en-US" altLang="en-US" sz="1400" dirty="0">
                <a:solidFill>
                  <a:schemeClr val="tx2"/>
                </a:solidFill>
                <a:cs typeface="Arial" panose="020B0604020202020204" pitchFamily="34" charset="0"/>
              </a:rPr>
              <a:t>Surface S bind O</a:t>
            </a:r>
            <a:r>
              <a:rPr lang="en-US" altLang="en-US" sz="1400" baseline="30000" dirty="0">
                <a:solidFill>
                  <a:schemeClr val="tx2"/>
                </a:solidFill>
                <a:cs typeface="Arial" panose="020B0604020202020204" pitchFamily="34" charset="0"/>
              </a:rPr>
              <a:t>-</a:t>
            </a:r>
            <a:r>
              <a:rPr lang="en-US" altLang="en-US" sz="1400" dirty="0">
                <a:solidFill>
                  <a:schemeClr val="tx2"/>
                </a:solidFill>
                <a:cs typeface="Arial" panose="020B0604020202020204" pitchFamily="34" charset="0"/>
              </a:rPr>
              <a:t>, Surface Fe</a:t>
            </a:r>
            <a:r>
              <a:rPr lang="en-US" altLang="en-US" sz="1400" baseline="30000" dirty="0">
                <a:solidFill>
                  <a:schemeClr val="tx2"/>
                </a:solidFill>
                <a:cs typeface="Arial" panose="020B0604020202020204" pitchFamily="34" charset="0"/>
              </a:rPr>
              <a:t> </a:t>
            </a:r>
            <a:r>
              <a:rPr lang="en-US" altLang="en-US" sz="1400" dirty="0">
                <a:solidFill>
                  <a:schemeClr val="tx2"/>
                </a:solidFill>
                <a:cs typeface="Arial" panose="020B0604020202020204" pitchFamily="34" charset="0"/>
              </a:rPr>
              <a:t>bind H</a:t>
            </a:r>
            <a:r>
              <a:rPr lang="en-US" altLang="en-US" sz="1400" baseline="-25000" dirty="0">
                <a:solidFill>
                  <a:schemeClr val="tx2"/>
                </a:solidFill>
                <a:cs typeface="Arial" panose="020B0604020202020204" pitchFamily="34" charset="0"/>
              </a:rPr>
              <a:t>2</a:t>
            </a:r>
            <a:r>
              <a:rPr lang="en-US" altLang="en-US" sz="1400" dirty="0">
                <a:solidFill>
                  <a:schemeClr val="tx2"/>
                </a:solidFill>
                <a:cs typeface="Arial" panose="020B0604020202020204" pitchFamily="34" charset="0"/>
              </a:rPr>
              <a:t>O</a:t>
            </a:r>
          </a:p>
          <a:p>
            <a:pPr marL="306000" indent="-306000">
              <a:spcBef>
                <a:spcPct val="20000"/>
              </a:spcBef>
              <a:spcAft>
                <a:spcPts val="600"/>
              </a:spcAft>
              <a:buClr>
                <a:schemeClr val="accent1">
                  <a:lumMod val="60000"/>
                  <a:lumOff val="40000"/>
                </a:schemeClr>
              </a:buClr>
              <a:buSzPct val="92000"/>
              <a:buFont typeface="Wingdings 2" panose="05020102010507070707" pitchFamily="18" charset="2"/>
              <a:buChar char=""/>
            </a:pPr>
            <a:r>
              <a:rPr lang="en-US" altLang="en-US" sz="1400" dirty="0">
                <a:solidFill>
                  <a:schemeClr val="tx2"/>
                </a:solidFill>
                <a:cs typeface="Arial" panose="020B0604020202020204" pitchFamily="34" charset="0"/>
              </a:rPr>
              <a:t>Contrary to previous assumptions, sulfur plays significant role in early stages of pyrite oxidation while surface Fe remains divalent</a:t>
            </a:r>
          </a:p>
        </p:txBody>
      </p:sp>
      <p:sp>
        <p:nvSpPr>
          <p:cNvPr id="3" name="TextBox 2">
            <a:extLst>
              <a:ext uri="{FF2B5EF4-FFF2-40B4-BE49-F238E27FC236}">
                <a16:creationId xmlns:a16="http://schemas.microsoft.com/office/drawing/2014/main" id="{915FFE82-5F86-3A2D-3905-BBFE238CFB4A}"/>
              </a:ext>
            </a:extLst>
          </p:cNvPr>
          <p:cNvSpPr txBox="1"/>
          <p:nvPr/>
        </p:nvSpPr>
        <p:spPr>
          <a:xfrm>
            <a:off x="10628243" y="6429535"/>
            <a:ext cx="1412566" cy="369332"/>
          </a:xfrm>
          <a:prstGeom prst="rect">
            <a:avLst/>
          </a:prstGeom>
          <a:noFill/>
        </p:spPr>
        <p:txBody>
          <a:bodyPr wrap="none" rtlCol="0">
            <a:spAutoFit/>
          </a:bodyPr>
          <a:lstStyle/>
          <a:p>
            <a:r>
              <a:rPr lang="en-US" dirty="0"/>
              <a:t>APS 13-ID-C</a:t>
            </a:r>
          </a:p>
        </p:txBody>
      </p:sp>
    </p:spTree>
    <p:extLst>
      <p:ext uri="{BB962C8B-B14F-4D97-AF65-F5344CB8AC3E}">
        <p14:creationId xmlns:p14="http://schemas.microsoft.com/office/powerpoint/2010/main" val="2608992020"/>
      </p:ext>
    </p:extLst>
  </p:cSld>
  <p:clrMapOvr>
    <a:masterClrMapping/>
  </p:clrMapOvr>
  <mc:AlternateContent xmlns:mc="http://schemas.openxmlformats.org/markup-compatibility/2006" xmlns:p14="http://schemas.microsoft.com/office/powerpoint/2010/main">
    <mc:Choice Requires="p14">
      <p:transition spd="slow" p14:dur="2000" advTm="113422"/>
    </mc:Choice>
    <mc:Fallback xmlns="">
      <p:transition spd="slow" advTm="113422"/>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227AAD-3181-1C4F-0F68-5A17D14F9C19}"/>
            </a:ext>
          </a:extLst>
        </p:cNvPr>
        <p:cNvGrpSpPr/>
        <p:nvPr/>
      </p:nvGrpSpPr>
      <p:grpSpPr>
        <a:xfrm>
          <a:off x="0" y="0"/>
          <a:ext cx="0" cy="0"/>
          <a:chOff x="0" y="0"/>
          <a:chExt cx="0" cy="0"/>
        </a:xfrm>
      </p:grpSpPr>
      <p:pic>
        <p:nvPicPr>
          <p:cNvPr id="19" name="Picture 18" descr="A map of the united states&#10;&#10;Description automatically generated">
            <a:extLst>
              <a:ext uri="{FF2B5EF4-FFF2-40B4-BE49-F238E27FC236}">
                <a16:creationId xmlns:a16="http://schemas.microsoft.com/office/drawing/2014/main" id="{CAD46AF9-8BEA-F725-356A-DF21B7FDEEF1}"/>
              </a:ext>
            </a:extLst>
          </p:cNvPr>
          <p:cNvPicPr>
            <a:picLocks noChangeAspect="1"/>
          </p:cNvPicPr>
          <p:nvPr/>
        </p:nvPicPr>
        <p:blipFill>
          <a:blip r:embed="rId2"/>
          <a:stretch>
            <a:fillRect/>
          </a:stretch>
        </p:blipFill>
        <p:spPr>
          <a:xfrm>
            <a:off x="-14514" y="0"/>
            <a:ext cx="1828800" cy="6858000"/>
          </a:xfrm>
          <a:prstGeom prst="rect">
            <a:avLst/>
          </a:prstGeom>
        </p:spPr>
      </p:pic>
      <p:sp>
        <p:nvSpPr>
          <p:cNvPr id="2" name="Title 4">
            <a:extLst>
              <a:ext uri="{FF2B5EF4-FFF2-40B4-BE49-F238E27FC236}">
                <a16:creationId xmlns:a16="http://schemas.microsoft.com/office/drawing/2014/main" id="{1B760628-F92B-41AA-AB4F-CE2483F0154C}"/>
              </a:ext>
            </a:extLst>
          </p:cNvPr>
          <p:cNvSpPr>
            <a:spLocks noGrp="1"/>
          </p:cNvSpPr>
          <p:nvPr>
            <p:ph type="ctrTitle"/>
          </p:nvPr>
        </p:nvSpPr>
        <p:spPr>
          <a:xfrm>
            <a:off x="2019706" y="313780"/>
            <a:ext cx="9523545" cy="634175"/>
          </a:xfrm>
        </p:spPr>
        <p:txBody>
          <a:bodyPr>
            <a:normAutofit/>
          </a:bodyPr>
          <a:lstStyle/>
          <a:p>
            <a:r>
              <a:rPr lang="en-US" sz="3800" dirty="0"/>
              <a:t>Resonant Anomalous X-ray Reflectivity (RAXR)</a:t>
            </a:r>
          </a:p>
        </p:txBody>
      </p:sp>
      <p:grpSp>
        <p:nvGrpSpPr>
          <p:cNvPr id="29" name="Group 28">
            <a:extLst>
              <a:ext uri="{FF2B5EF4-FFF2-40B4-BE49-F238E27FC236}">
                <a16:creationId xmlns:a16="http://schemas.microsoft.com/office/drawing/2014/main" id="{74B7BB70-E8FF-3569-D652-990F5AC136FB}"/>
              </a:ext>
            </a:extLst>
          </p:cNvPr>
          <p:cNvGrpSpPr/>
          <p:nvPr/>
        </p:nvGrpSpPr>
        <p:grpSpPr>
          <a:xfrm>
            <a:off x="2019706" y="1428750"/>
            <a:ext cx="9959430" cy="4952473"/>
            <a:chOff x="2019706" y="1428750"/>
            <a:chExt cx="9959430" cy="4952473"/>
          </a:xfrm>
        </p:grpSpPr>
        <p:sp>
          <p:nvSpPr>
            <p:cNvPr id="3" name="TextBox 2">
              <a:extLst>
                <a:ext uri="{FF2B5EF4-FFF2-40B4-BE49-F238E27FC236}">
                  <a16:creationId xmlns:a16="http://schemas.microsoft.com/office/drawing/2014/main" id="{298188BC-FFC8-41B7-4F79-3ECF487E83C5}"/>
                </a:ext>
              </a:extLst>
            </p:cNvPr>
            <p:cNvSpPr txBox="1"/>
            <p:nvPr/>
          </p:nvSpPr>
          <p:spPr>
            <a:xfrm>
              <a:off x="6489034" y="1441094"/>
              <a:ext cx="675631" cy="369332"/>
            </a:xfrm>
            <a:prstGeom prst="rect">
              <a:avLst/>
            </a:prstGeom>
            <a:noFill/>
          </p:spPr>
          <p:txBody>
            <a:bodyPr wrap="square" rtlCol="0">
              <a:spAutoFit/>
            </a:bodyPr>
            <a:lstStyle/>
            <a:p>
              <a:r>
                <a:rPr lang="en-US" dirty="0"/>
                <a:t>CTR</a:t>
              </a:r>
            </a:p>
          </p:txBody>
        </p:sp>
        <p:sp>
          <p:nvSpPr>
            <p:cNvPr id="4" name="TextBox 3">
              <a:extLst>
                <a:ext uri="{FF2B5EF4-FFF2-40B4-BE49-F238E27FC236}">
                  <a16:creationId xmlns:a16="http://schemas.microsoft.com/office/drawing/2014/main" id="{EEB8FD37-7BD1-B75D-CD7D-29DB097C877F}"/>
                </a:ext>
              </a:extLst>
            </p:cNvPr>
            <p:cNvSpPr txBox="1"/>
            <p:nvPr/>
          </p:nvSpPr>
          <p:spPr>
            <a:xfrm>
              <a:off x="8935800" y="1428750"/>
              <a:ext cx="2337074" cy="324453"/>
            </a:xfrm>
            <a:prstGeom prst="rect">
              <a:avLst/>
            </a:prstGeom>
            <a:noFill/>
          </p:spPr>
          <p:txBody>
            <a:bodyPr wrap="none" rtlCol="0">
              <a:spAutoFit/>
            </a:bodyPr>
            <a:lstStyle/>
            <a:p>
              <a:r>
                <a:rPr lang="en-US" dirty="0"/>
                <a:t>Interfacial electron density</a:t>
              </a:r>
            </a:p>
          </p:txBody>
        </p:sp>
        <p:sp>
          <p:nvSpPr>
            <p:cNvPr id="5" name="TextBox 4">
              <a:extLst>
                <a:ext uri="{FF2B5EF4-FFF2-40B4-BE49-F238E27FC236}">
                  <a16:creationId xmlns:a16="http://schemas.microsoft.com/office/drawing/2014/main" id="{D08BCE90-3976-264B-D0CF-B362AC6FE31A}"/>
                </a:ext>
              </a:extLst>
            </p:cNvPr>
            <p:cNvSpPr txBox="1"/>
            <p:nvPr/>
          </p:nvSpPr>
          <p:spPr>
            <a:xfrm>
              <a:off x="5004557" y="4963481"/>
              <a:ext cx="5565303" cy="957185"/>
            </a:xfrm>
            <a:prstGeom prst="rect">
              <a:avLst/>
            </a:prstGeom>
            <a:noFill/>
          </p:spPr>
          <p:txBody>
            <a:bodyPr wrap="square">
              <a:spAutoFit/>
            </a:bodyPr>
            <a:lstStyle>
              <a:defPPr>
                <a:defRPr lang="en-US"/>
              </a:defPPr>
              <a:lvl1pPr marL="306000" indent="-306000">
                <a:spcBef>
                  <a:spcPct val="20000"/>
                </a:spcBef>
                <a:spcAft>
                  <a:spcPts val="600"/>
                </a:spcAft>
                <a:buClr>
                  <a:schemeClr val="accent2"/>
                </a:buClr>
                <a:buSzPct val="92000"/>
                <a:buFont typeface="Wingdings 2" panose="05020102010507070707" pitchFamily="18" charset="2"/>
                <a:buChar char=""/>
                <a:defRPr sz="1400">
                  <a:solidFill>
                    <a:schemeClr val="tx2"/>
                  </a:solidFill>
                  <a:cs typeface="Arial" panose="020B0604020202020204" pitchFamily="34" charset="0"/>
                </a:defRPr>
              </a:lvl1pPr>
            </a:lstStyle>
            <a:p>
              <a:r>
                <a:rPr lang="en-US" sz="1600" dirty="0"/>
                <a:t>Scan energy across absorption edge for element of interest at several points along a CTR</a:t>
              </a:r>
            </a:p>
            <a:p>
              <a:r>
                <a:rPr lang="en-US" sz="1600" dirty="0"/>
                <a:t>Combines spectroscopy with scattering</a:t>
              </a:r>
            </a:p>
          </p:txBody>
        </p:sp>
        <p:pic>
          <p:nvPicPr>
            <p:cNvPr id="6" name="Main graphic">
              <a:extLst>
                <a:ext uri="{FF2B5EF4-FFF2-40B4-BE49-F238E27FC236}">
                  <a16:creationId xmlns:a16="http://schemas.microsoft.com/office/drawing/2014/main" id="{42C6AAC6-6DF1-4661-106B-DA7FE1A6CE5D}"/>
                </a:ext>
              </a:extLst>
            </p:cNvPr>
            <p:cNvPicPr>
              <a:picLocks noChangeAspect="1"/>
            </p:cNvPicPr>
            <p:nvPr/>
          </p:nvPicPr>
          <p:blipFill rotWithShape="1">
            <a:blip r:embed="rId3"/>
            <a:srcRect l="33463" r="32682" b="53366"/>
            <a:stretch/>
          </p:blipFill>
          <p:spPr>
            <a:xfrm>
              <a:off x="8477187" y="2020854"/>
              <a:ext cx="3501949" cy="2554237"/>
            </a:xfrm>
            <a:prstGeom prst="rect">
              <a:avLst/>
            </a:prstGeom>
            <a:ln>
              <a:noFill/>
            </a:ln>
          </p:spPr>
        </p:pic>
        <p:pic>
          <p:nvPicPr>
            <p:cNvPr id="7" name="Picture 6">
              <a:extLst>
                <a:ext uri="{FF2B5EF4-FFF2-40B4-BE49-F238E27FC236}">
                  <a16:creationId xmlns:a16="http://schemas.microsoft.com/office/drawing/2014/main" id="{A85EA731-C5DD-170A-6FBA-97C434D2DEF8}"/>
                </a:ext>
              </a:extLst>
            </p:cNvPr>
            <p:cNvPicPr>
              <a:picLocks noChangeAspect="1"/>
            </p:cNvPicPr>
            <p:nvPr/>
          </p:nvPicPr>
          <p:blipFill rotWithShape="1">
            <a:blip r:embed="rId4">
              <a:extLst>
                <a:ext uri="{28A0092B-C50C-407E-A947-70E740481C1C}">
                  <a14:useLocalDpi xmlns:a14="http://schemas.microsoft.com/office/drawing/2010/main" val="0"/>
                </a:ext>
              </a:extLst>
            </a:blip>
            <a:srcRect l="1877" t="4812" r="52098" b="50000"/>
            <a:stretch/>
          </p:blipFill>
          <p:spPr bwMode="auto">
            <a:xfrm>
              <a:off x="4873925" y="1988974"/>
              <a:ext cx="3479693" cy="2766775"/>
            </a:xfrm>
            <a:prstGeom prst="rect">
              <a:avLst/>
            </a:prstGeom>
            <a:noFill/>
            <a:ln>
              <a:noFill/>
            </a:ln>
          </p:spPr>
        </p:pic>
        <p:pic>
          <p:nvPicPr>
            <p:cNvPr id="8" name="Picture 7">
              <a:extLst>
                <a:ext uri="{FF2B5EF4-FFF2-40B4-BE49-F238E27FC236}">
                  <a16:creationId xmlns:a16="http://schemas.microsoft.com/office/drawing/2014/main" id="{E2AB1461-8E97-A35B-3D80-92DE722A37BF}"/>
                </a:ext>
              </a:extLst>
            </p:cNvPr>
            <p:cNvPicPr>
              <a:picLocks noChangeAspect="1"/>
            </p:cNvPicPr>
            <p:nvPr/>
          </p:nvPicPr>
          <p:blipFill rotWithShape="1">
            <a:blip r:embed="rId5">
              <a:extLst>
                <a:ext uri="{28A0092B-C50C-407E-A947-70E740481C1C}">
                  <a14:useLocalDpi xmlns:a14="http://schemas.microsoft.com/office/drawing/2010/main" val="0"/>
                </a:ext>
              </a:extLst>
            </a:blip>
            <a:srcRect r="55220"/>
            <a:stretch/>
          </p:blipFill>
          <p:spPr bwMode="auto">
            <a:xfrm>
              <a:off x="2019706" y="1757850"/>
              <a:ext cx="2444189" cy="3827786"/>
            </a:xfrm>
            <a:prstGeom prst="rect">
              <a:avLst/>
            </a:prstGeom>
            <a:noFill/>
            <a:ln>
              <a:noFill/>
            </a:ln>
          </p:spPr>
        </p:pic>
        <p:sp>
          <p:nvSpPr>
            <p:cNvPr id="9" name="TextBox 8">
              <a:extLst>
                <a:ext uri="{FF2B5EF4-FFF2-40B4-BE49-F238E27FC236}">
                  <a16:creationId xmlns:a16="http://schemas.microsoft.com/office/drawing/2014/main" id="{CAF3B05D-376A-9F33-20FE-FA53BBC0B212}"/>
                </a:ext>
              </a:extLst>
            </p:cNvPr>
            <p:cNvSpPr txBox="1"/>
            <p:nvPr/>
          </p:nvSpPr>
          <p:spPr>
            <a:xfrm>
              <a:off x="2995987" y="1428750"/>
              <a:ext cx="686082" cy="324453"/>
            </a:xfrm>
            <a:prstGeom prst="rect">
              <a:avLst/>
            </a:prstGeom>
            <a:noFill/>
          </p:spPr>
          <p:txBody>
            <a:bodyPr wrap="none" rtlCol="0">
              <a:spAutoFit/>
            </a:bodyPr>
            <a:lstStyle/>
            <a:p>
              <a:r>
                <a:rPr lang="en-US" dirty="0"/>
                <a:t>RAXR</a:t>
              </a:r>
            </a:p>
          </p:txBody>
        </p:sp>
        <p:sp>
          <p:nvSpPr>
            <p:cNvPr id="10" name="TextBox 9">
              <a:extLst>
                <a:ext uri="{FF2B5EF4-FFF2-40B4-BE49-F238E27FC236}">
                  <a16:creationId xmlns:a16="http://schemas.microsoft.com/office/drawing/2014/main" id="{CDF17571-2171-8174-74A5-8C5AF79272E3}"/>
                </a:ext>
              </a:extLst>
            </p:cNvPr>
            <p:cNvSpPr txBox="1"/>
            <p:nvPr/>
          </p:nvSpPr>
          <p:spPr>
            <a:xfrm>
              <a:off x="9813140" y="4429759"/>
              <a:ext cx="1260961" cy="323165"/>
            </a:xfrm>
            <a:prstGeom prst="rect">
              <a:avLst/>
            </a:prstGeom>
            <a:noFill/>
          </p:spPr>
          <p:txBody>
            <a:bodyPr wrap="square" rtlCol="0">
              <a:spAutoFit/>
            </a:bodyPr>
            <a:lstStyle/>
            <a:p>
              <a:r>
                <a:rPr lang="en-US" sz="1500" b="1" dirty="0">
                  <a:latin typeface="Arial" panose="020B0604020202020204" pitchFamily="34" charset="0"/>
                  <a:cs typeface="Arial" panose="020B0604020202020204" pitchFamily="34" charset="0"/>
                </a:rPr>
                <a:t>Height (Å)</a:t>
              </a:r>
            </a:p>
          </p:txBody>
        </p:sp>
        <p:sp>
          <p:nvSpPr>
            <p:cNvPr id="11" name="TextBox 10">
              <a:extLst>
                <a:ext uri="{FF2B5EF4-FFF2-40B4-BE49-F238E27FC236}">
                  <a16:creationId xmlns:a16="http://schemas.microsoft.com/office/drawing/2014/main" id="{88482DD3-349C-D012-7C4F-CC22C3A06CBD}"/>
                </a:ext>
              </a:extLst>
            </p:cNvPr>
            <p:cNvSpPr txBox="1"/>
            <p:nvPr/>
          </p:nvSpPr>
          <p:spPr>
            <a:xfrm>
              <a:off x="10503353" y="2418852"/>
              <a:ext cx="1141500" cy="324453"/>
            </a:xfrm>
            <a:prstGeom prst="rect">
              <a:avLst/>
            </a:prstGeom>
            <a:noFill/>
          </p:spPr>
          <p:txBody>
            <a:bodyPr wrap="none" rtlCol="0">
              <a:spAutoFit/>
            </a:bodyPr>
            <a:lstStyle/>
            <a:p>
              <a:r>
                <a:rPr lang="en-US" dirty="0"/>
                <a:t>Total (CTR)</a:t>
              </a:r>
            </a:p>
          </p:txBody>
        </p:sp>
        <p:sp>
          <p:nvSpPr>
            <p:cNvPr id="12" name="TextBox 11">
              <a:extLst>
                <a:ext uri="{FF2B5EF4-FFF2-40B4-BE49-F238E27FC236}">
                  <a16:creationId xmlns:a16="http://schemas.microsoft.com/office/drawing/2014/main" id="{EB9ECE22-5F11-376A-C684-6A90D0D50902}"/>
                </a:ext>
              </a:extLst>
            </p:cNvPr>
            <p:cNvSpPr txBox="1"/>
            <p:nvPr/>
          </p:nvSpPr>
          <p:spPr>
            <a:xfrm>
              <a:off x="10837637" y="2863627"/>
              <a:ext cx="1141499" cy="830997"/>
            </a:xfrm>
            <a:prstGeom prst="rect">
              <a:avLst/>
            </a:prstGeom>
            <a:noFill/>
          </p:spPr>
          <p:txBody>
            <a:bodyPr wrap="square" rtlCol="0">
              <a:spAutoFit/>
            </a:bodyPr>
            <a:lstStyle/>
            <a:p>
              <a:r>
                <a:rPr lang="en-US" sz="1600" dirty="0"/>
                <a:t>Element-specific (RAXR)</a:t>
              </a:r>
            </a:p>
          </p:txBody>
        </p:sp>
        <p:cxnSp>
          <p:nvCxnSpPr>
            <p:cNvPr id="13" name="Straight Arrow Connector 12">
              <a:extLst>
                <a:ext uri="{FF2B5EF4-FFF2-40B4-BE49-F238E27FC236}">
                  <a16:creationId xmlns:a16="http://schemas.microsoft.com/office/drawing/2014/main" id="{C6EBFBC3-2048-5F05-8DF9-9833C20C4E40}"/>
                </a:ext>
              </a:extLst>
            </p:cNvPr>
            <p:cNvCxnSpPr>
              <a:cxnSpLocks/>
            </p:cNvCxnSpPr>
            <p:nvPr/>
          </p:nvCxnSpPr>
          <p:spPr>
            <a:xfrm flipH="1">
              <a:off x="10293800" y="2588785"/>
              <a:ext cx="276061" cy="154519"/>
            </a:xfrm>
            <a:prstGeom prst="straightConnector1">
              <a:avLst/>
            </a:prstGeom>
            <a:ln w="285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8F7A9241-70FF-BF22-7D84-B60CF8DB550E}"/>
                </a:ext>
              </a:extLst>
            </p:cNvPr>
            <p:cNvCxnSpPr>
              <a:cxnSpLocks/>
            </p:cNvCxnSpPr>
            <p:nvPr/>
          </p:nvCxnSpPr>
          <p:spPr>
            <a:xfrm flipH="1">
              <a:off x="10569860" y="3671743"/>
              <a:ext cx="504242" cy="466466"/>
            </a:xfrm>
            <a:prstGeom prst="straightConnector1">
              <a:avLst/>
            </a:prstGeom>
            <a:ln w="28575">
              <a:solidFill>
                <a:srgbClr val="00CC66"/>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E0F16C5E-B440-FE0B-5C32-EFE2AF12D7F3}"/>
                </a:ext>
              </a:extLst>
            </p:cNvPr>
            <p:cNvCxnSpPr>
              <a:cxnSpLocks/>
            </p:cNvCxnSpPr>
            <p:nvPr/>
          </p:nvCxnSpPr>
          <p:spPr>
            <a:xfrm flipH="1">
              <a:off x="10944597" y="3671743"/>
              <a:ext cx="452102" cy="563779"/>
            </a:xfrm>
            <a:prstGeom prst="straightConnector1">
              <a:avLst/>
            </a:prstGeom>
            <a:ln w="28575">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21484732-C625-FCE9-06E2-349F647779BA}"/>
                </a:ext>
              </a:extLst>
            </p:cNvPr>
            <p:cNvCxnSpPr>
              <a:cxnSpLocks/>
            </p:cNvCxnSpPr>
            <p:nvPr/>
          </p:nvCxnSpPr>
          <p:spPr>
            <a:xfrm flipH="1">
              <a:off x="4463895" y="2666044"/>
              <a:ext cx="1319711" cy="2417701"/>
            </a:xfrm>
            <a:prstGeom prst="straightConnector1">
              <a:avLst/>
            </a:prstGeom>
            <a:ln w="28575">
              <a:solidFill>
                <a:schemeClr val="tx1">
                  <a:alpha val="14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5ABA9148-B2B0-D664-BA6D-4B3D980D3567}"/>
                </a:ext>
              </a:extLst>
            </p:cNvPr>
            <p:cNvCxnSpPr>
              <a:cxnSpLocks/>
            </p:cNvCxnSpPr>
            <p:nvPr/>
          </p:nvCxnSpPr>
          <p:spPr>
            <a:xfrm flipH="1">
              <a:off x="4463895" y="2877092"/>
              <a:ext cx="1375656" cy="1805010"/>
            </a:xfrm>
            <a:prstGeom prst="straightConnector1">
              <a:avLst/>
            </a:prstGeom>
            <a:ln w="28575">
              <a:solidFill>
                <a:schemeClr val="tx1">
                  <a:alpha val="14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DA0C78E2-137B-2DA5-2F88-4C571854D918}"/>
                </a:ext>
              </a:extLst>
            </p:cNvPr>
            <p:cNvCxnSpPr>
              <a:cxnSpLocks/>
            </p:cNvCxnSpPr>
            <p:nvPr/>
          </p:nvCxnSpPr>
          <p:spPr>
            <a:xfrm flipH="1">
              <a:off x="4463895" y="2987563"/>
              <a:ext cx="1497252" cy="1401646"/>
            </a:xfrm>
            <a:prstGeom prst="straightConnector1">
              <a:avLst/>
            </a:prstGeom>
            <a:ln w="28575">
              <a:solidFill>
                <a:schemeClr val="tx1">
                  <a:alpha val="14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1EC830D5-511C-386E-24C8-B2A6A87B2379}"/>
                </a:ext>
              </a:extLst>
            </p:cNvPr>
            <p:cNvCxnSpPr>
              <a:cxnSpLocks/>
            </p:cNvCxnSpPr>
            <p:nvPr/>
          </p:nvCxnSpPr>
          <p:spPr>
            <a:xfrm flipH="1">
              <a:off x="4491867" y="3215702"/>
              <a:ext cx="1557437" cy="840084"/>
            </a:xfrm>
            <a:prstGeom prst="straightConnector1">
              <a:avLst/>
            </a:prstGeom>
            <a:ln w="28575">
              <a:solidFill>
                <a:schemeClr val="tx1">
                  <a:alpha val="14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B06A8800-896F-0535-A4C8-02F676C6F49C}"/>
                </a:ext>
              </a:extLst>
            </p:cNvPr>
            <p:cNvCxnSpPr>
              <a:cxnSpLocks/>
              <a:endCxn id="8" idx="3"/>
            </p:cNvCxnSpPr>
            <p:nvPr/>
          </p:nvCxnSpPr>
          <p:spPr>
            <a:xfrm flipH="1">
              <a:off x="4463895" y="3113878"/>
              <a:ext cx="1754950" cy="557866"/>
            </a:xfrm>
            <a:prstGeom prst="straightConnector1">
              <a:avLst/>
            </a:prstGeom>
            <a:ln w="28575">
              <a:solidFill>
                <a:schemeClr val="tx1">
                  <a:alpha val="14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DD164F3C-B311-09C2-2485-B6DB077EE92C}"/>
                </a:ext>
              </a:extLst>
            </p:cNvPr>
            <p:cNvCxnSpPr>
              <a:cxnSpLocks/>
            </p:cNvCxnSpPr>
            <p:nvPr/>
          </p:nvCxnSpPr>
          <p:spPr>
            <a:xfrm flipH="1">
              <a:off x="4491867" y="3019038"/>
              <a:ext cx="1783480" cy="373772"/>
            </a:xfrm>
            <a:prstGeom prst="straightConnector1">
              <a:avLst/>
            </a:prstGeom>
            <a:ln w="28575">
              <a:solidFill>
                <a:schemeClr val="tx1">
                  <a:alpha val="14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E1807F99-DAEB-35C7-7558-CE7D4E5DE6A7}"/>
                </a:ext>
              </a:extLst>
            </p:cNvPr>
            <p:cNvCxnSpPr>
              <a:cxnSpLocks/>
            </p:cNvCxnSpPr>
            <p:nvPr/>
          </p:nvCxnSpPr>
          <p:spPr>
            <a:xfrm flipH="1">
              <a:off x="4463895" y="2919244"/>
              <a:ext cx="2031011" cy="194634"/>
            </a:xfrm>
            <a:prstGeom prst="straightConnector1">
              <a:avLst/>
            </a:prstGeom>
            <a:ln w="28575">
              <a:solidFill>
                <a:schemeClr val="tx1">
                  <a:alpha val="14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786D92E0-707B-024C-A451-5719B5B8ADB3}"/>
                </a:ext>
              </a:extLst>
            </p:cNvPr>
            <p:cNvCxnSpPr>
              <a:cxnSpLocks/>
            </p:cNvCxnSpPr>
            <p:nvPr/>
          </p:nvCxnSpPr>
          <p:spPr>
            <a:xfrm flipH="1" flipV="1">
              <a:off x="4463895" y="2771016"/>
              <a:ext cx="2113767" cy="90698"/>
            </a:xfrm>
            <a:prstGeom prst="straightConnector1">
              <a:avLst/>
            </a:prstGeom>
            <a:ln w="28575">
              <a:solidFill>
                <a:schemeClr val="tx1">
                  <a:alpha val="14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DD5D976F-71B0-18D5-68C9-70285B8A4CEE}"/>
                </a:ext>
              </a:extLst>
            </p:cNvPr>
            <p:cNvCxnSpPr>
              <a:cxnSpLocks/>
            </p:cNvCxnSpPr>
            <p:nvPr/>
          </p:nvCxnSpPr>
          <p:spPr>
            <a:xfrm flipH="1" flipV="1">
              <a:off x="4446147" y="2400842"/>
              <a:ext cx="2359636" cy="963981"/>
            </a:xfrm>
            <a:prstGeom prst="straightConnector1">
              <a:avLst/>
            </a:prstGeom>
            <a:ln w="28575">
              <a:solidFill>
                <a:schemeClr val="tx1">
                  <a:alpha val="14000"/>
                </a:schemeClr>
              </a:solidFill>
              <a:tailEnd type="stealth" w="lg" len="lg"/>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F3F81209-3E7C-F0EF-75BA-6FC6293C5D68}"/>
                </a:ext>
              </a:extLst>
            </p:cNvPr>
            <p:cNvSpPr txBox="1"/>
            <p:nvPr/>
          </p:nvSpPr>
          <p:spPr>
            <a:xfrm>
              <a:off x="2326932" y="6073446"/>
              <a:ext cx="5355249" cy="307777"/>
            </a:xfrm>
            <a:prstGeom prst="rect">
              <a:avLst/>
            </a:prstGeom>
            <a:noFill/>
          </p:spPr>
          <p:txBody>
            <a:bodyPr wrap="square">
              <a:spAutoFit/>
            </a:bodyPr>
            <a:lstStyle/>
            <a:p>
              <a:r>
                <a:rPr lang="en-US" sz="1400" dirty="0">
                  <a:solidFill>
                    <a:schemeClr val="tx2"/>
                  </a:solidFill>
                </a:rPr>
                <a:t>Data from Fang et al., 2025, Environ. Sci. Technol.</a:t>
              </a:r>
            </a:p>
          </p:txBody>
        </p:sp>
      </p:grpSp>
      <p:sp>
        <p:nvSpPr>
          <p:cNvPr id="28" name="TextBox 27">
            <a:extLst>
              <a:ext uri="{FF2B5EF4-FFF2-40B4-BE49-F238E27FC236}">
                <a16:creationId xmlns:a16="http://schemas.microsoft.com/office/drawing/2014/main" id="{2771D32C-2504-910A-C242-1D95AD53A7D5}"/>
              </a:ext>
            </a:extLst>
          </p:cNvPr>
          <p:cNvSpPr txBox="1"/>
          <p:nvPr/>
        </p:nvSpPr>
        <p:spPr>
          <a:xfrm>
            <a:off x="10628243" y="6429535"/>
            <a:ext cx="1412566" cy="369332"/>
          </a:xfrm>
          <a:prstGeom prst="rect">
            <a:avLst/>
          </a:prstGeom>
          <a:noFill/>
        </p:spPr>
        <p:txBody>
          <a:bodyPr wrap="none" rtlCol="0">
            <a:spAutoFit/>
          </a:bodyPr>
          <a:lstStyle/>
          <a:p>
            <a:r>
              <a:rPr lang="en-US" dirty="0"/>
              <a:t>APS 13-ID-C</a:t>
            </a:r>
          </a:p>
        </p:txBody>
      </p:sp>
    </p:spTree>
    <p:extLst>
      <p:ext uri="{BB962C8B-B14F-4D97-AF65-F5344CB8AC3E}">
        <p14:creationId xmlns:p14="http://schemas.microsoft.com/office/powerpoint/2010/main" val="1817532529"/>
      </p:ext>
    </p:extLst>
  </p:cSld>
  <p:clrMapOvr>
    <a:masterClrMapping/>
  </p:clrMapOvr>
  <mc:AlternateContent xmlns:mc="http://schemas.openxmlformats.org/markup-compatibility/2006" xmlns:p14="http://schemas.microsoft.com/office/powerpoint/2010/main">
    <mc:Choice Requires="p14">
      <p:transition spd="slow" p14:dur="2000" advTm="39430"/>
    </mc:Choice>
    <mc:Fallback xmlns="">
      <p:transition spd="slow" advTm="3943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94A55B-E0AB-33A9-E734-BA761E673BF1}"/>
            </a:ext>
          </a:extLst>
        </p:cNvPr>
        <p:cNvGrpSpPr/>
        <p:nvPr/>
      </p:nvGrpSpPr>
      <p:grpSpPr>
        <a:xfrm>
          <a:off x="0" y="0"/>
          <a:ext cx="0" cy="0"/>
          <a:chOff x="0" y="0"/>
          <a:chExt cx="0" cy="0"/>
        </a:xfrm>
      </p:grpSpPr>
      <p:pic>
        <p:nvPicPr>
          <p:cNvPr id="19" name="Picture 18" descr="A map of the united states&#10;&#10;Description automatically generated">
            <a:extLst>
              <a:ext uri="{FF2B5EF4-FFF2-40B4-BE49-F238E27FC236}">
                <a16:creationId xmlns:a16="http://schemas.microsoft.com/office/drawing/2014/main" id="{AEF42296-F37A-4251-B9A2-C18973D28A09}"/>
              </a:ext>
            </a:extLst>
          </p:cNvPr>
          <p:cNvPicPr>
            <a:picLocks noChangeAspect="1"/>
          </p:cNvPicPr>
          <p:nvPr/>
        </p:nvPicPr>
        <p:blipFill>
          <a:blip r:embed="rId2"/>
          <a:stretch>
            <a:fillRect/>
          </a:stretch>
        </p:blipFill>
        <p:spPr>
          <a:xfrm>
            <a:off x="-14514" y="0"/>
            <a:ext cx="1828800" cy="6858000"/>
          </a:xfrm>
          <a:prstGeom prst="rect">
            <a:avLst/>
          </a:prstGeom>
        </p:spPr>
      </p:pic>
      <p:sp>
        <p:nvSpPr>
          <p:cNvPr id="5" name="Title 4">
            <a:extLst>
              <a:ext uri="{FF2B5EF4-FFF2-40B4-BE49-F238E27FC236}">
                <a16:creationId xmlns:a16="http://schemas.microsoft.com/office/drawing/2014/main" id="{F12C1E93-8791-B8A6-5C70-44306110E988}"/>
              </a:ext>
            </a:extLst>
          </p:cNvPr>
          <p:cNvSpPr txBox="1">
            <a:spLocks/>
          </p:cNvSpPr>
          <p:nvPr/>
        </p:nvSpPr>
        <p:spPr>
          <a:xfrm>
            <a:off x="2019706" y="313780"/>
            <a:ext cx="9523545" cy="50229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dirty="0"/>
              <a:t>RAXR Science Highlight: REE binding on mineral surfaces</a:t>
            </a:r>
          </a:p>
        </p:txBody>
      </p:sp>
      <p:sp>
        <p:nvSpPr>
          <p:cNvPr id="13" name="TextBox 12">
            <a:extLst>
              <a:ext uri="{FF2B5EF4-FFF2-40B4-BE49-F238E27FC236}">
                <a16:creationId xmlns:a16="http://schemas.microsoft.com/office/drawing/2014/main" id="{58FE309B-D1A5-E3C6-9F3F-15E90A7CEDA1}"/>
              </a:ext>
            </a:extLst>
          </p:cNvPr>
          <p:cNvSpPr txBox="1"/>
          <p:nvPr/>
        </p:nvSpPr>
        <p:spPr>
          <a:xfrm>
            <a:off x="2036479" y="1180042"/>
            <a:ext cx="5378936" cy="276999"/>
          </a:xfrm>
          <a:prstGeom prst="rect">
            <a:avLst/>
          </a:prstGeom>
          <a:noFill/>
        </p:spPr>
        <p:txBody>
          <a:bodyPr wrap="square" rtlCol="0">
            <a:spAutoFit/>
          </a:bodyPr>
          <a:lstStyle/>
          <a:p>
            <a:r>
              <a:rPr lang="en-US" sz="1200" dirty="0"/>
              <a:t>Fang et al., 2025, Environ. Sci. Technol.</a:t>
            </a:r>
          </a:p>
        </p:txBody>
      </p:sp>
      <p:sp>
        <p:nvSpPr>
          <p:cNvPr id="14" name="TextBox 13">
            <a:extLst>
              <a:ext uri="{FF2B5EF4-FFF2-40B4-BE49-F238E27FC236}">
                <a16:creationId xmlns:a16="http://schemas.microsoft.com/office/drawing/2014/main" id="{3C473D99-2610-0559-5CC8-443158A84591}"/>
              </a:ext>
            </a:extLst>
          </p:cNvPr>
          <p:cNvSpPr txBox="1"/>
          <p:nvPr/>
        </p:nvSpPr>
        <p:spPr>
          <a:xfrm>
            <a:off x="2019706" y="932465"/>
            <a:ext cx="10791418" cy="338554"/>
          </a:xfrm>
          <a:prstGeom prst="rect">
            <a:avLst/>
          </a:prstGeom>
          <a:noFill/>
        </p:spPr>
        <p:txBody>
          <a:bodyPr wrap="square">
            <a:spAutoFit/>
          </a:bodyPr>
          <a:lstStyle/>
          <a:p>
            <a:r>
              <a:rPr lang="en-US" sz="1600" i="1" dirty="0"/>
              <a:t>Complex Adsorption Behavior of Neodymium and Ytterbium on Structurally-Distinct Alumina Surfaces</a:t>
            </a:r>
            <a:endParaRPr lang="en-US" sz="1600" dirty="0"/>
          </a:p>
        </p:txBody>
      </p:sp>
      <p:sp>
        <p:nvSpPr>
          <p:cNvPr id="15" name="TextBox 14">
            <a:extLst>
              <a:ext uri="{FF2B5EF4-FFF2-40B4-BE49-F238E27FC236}">
                <a16:creationId xmlns:a16="http://schemas.microsoft.com/office/drawing/2014/main" id="{FA7A37C2-D851-20BA-9489-F40D99CF5A0C}"/>
              </a:ext>
            </a:extLst>
          </p:cNvPr>
          <p:cNvSpPr txBox="1"/>
          <p:nvPr/>
        </p:nvSpPr>
        <p:spPr>
          <a:xfrm>
            <a:off x="2107462" y="1995923"/>
            <a:ext cx="4674016" cy="3708708"/>
          </a:xfrm>
          <a:prstGeom prst="rect">
            <a:avLst/>
          </a:prstGeom>
          <a:noFill/>
        </p:spPr>
        <p:txBody>
          <a:bodyPr wrap="square">
            <a:spAutoFit/>
          </a:bodyPr>
          <a:lstStyle/>
          <a:p>
            <a:pPr marL="306000" indent="-306000">
              <a:spcBef>
                <a:spcPct val="20000"/>
              </a:spcBef>
              <a:spcAft>
                <a:spcPts val="600"/>
              </a:spcAft>
              <a:buClr>
                <a:schemeClr val="accent1">
                  <a:lumMod val="60000"/>
                  <a:lumOff val="40000"/>
                </a:schemeClr>
              </a:buClr>
              <a:buSzPct val="92000"/>
              <a:buFont typeface="Wingdings 2" panose="05020102010507070707" pitchFamily="18" charset="2"/>
              <a:buChar char=""/>
            </a:pPr>
            <a:r>
              <a:rPr lang="en-US" altLang="en-US" sz="1400" dirty="0">
                <a:solidFill>
                  <a:schemeClr val="tx2"/>
                </a:solidFill>
                <a:cs typeface="Arial" panose="020B0604020202020204" pitchFamily="34" charset="0"/>
              </a:rPr>
              <a:t>Rare Earth Elements adsorbed to aluminum-rich clays are important resources but mechanisms for retention and release are unresolved</a:t>
            </a:r>
          </a:p>
          <a:p>
            <a:pPr marL="306000" indent="-306000">
              <a:spcBef>
                <a:spcPct val="20000"/>
              </a:spcBef>
              <a:spcAft>
                <a:spcPts val="600"/>
              </a:spcAft>
              <a:buClr>
                <a:schemeClr val="accent1">
                  <a:lumMod val="60000"/>
                  <a:lumOff val="40000"/>
                </a:schemeClr>
              </a:buClr>
              <a:buSzPct val="92000"/>
              <a:buFont typeface="Wingdings 2" panose="05020102010507070707" pitchFamily="18" charset="2"/>
              <a:buChar char=""/>
            </a:pPr>
            <a:r>
              <a:rPr lang="en-US" altLang="en-US" sz="1400" dirty="0">
                <a:solidFill>
                  <a:schemeClr val="tx2"/>
                </a:solidFill>
                <a:cs typeface="Arial" panose="020B0604020202020204" pitchFamily="34" charset="0"/>
              </a:rPr>
              <a:t>Alumina (001) and (012) surfaces provide single crystal analogs for basal planes and edge sites on common clay minerals</a:t>
            </a:r>
          </a:p>
          <a:p>
            <a:pPr marL="306000" indent="-306000">
              <a:spcBef>
                <a:spcPct val="20000"/>
              </a:spcBef>
              <a:spcAft>
                <a:spcPts val="600"/>
              </a:spcAft>
              <a:buClr>
                <a:schemeClr val="accent1">
                  <a:lumMod val="60000"/>
                  <a:lumOff val="40000"/>
                </a:schemeClr>
              </a:buClr>
              <a:buSzPct val="92000"/>
              <a:buFont typeface="Wingdings 2" panose="05020102010507070707" pitchFamily="18" charset="2"/>
              <a:buChar char=""/>
            </a:pPr>
            <a:r>
              <a:rPr lang="en-US" altLang="en-US" sz="1400" dirty="0">
                <a:solidFill>
                  <a:schemeClr val="tx2"/>
                </a:solidFill>
                <a:cs typeface="Arial" panose="020B0604020202020204" pitchFamily="34" charset="0"/>
              </a:rPr>
              <a:t>Nd and Yb represent light and heavy REEs, respectively</a:t>
            </a:r>
          </a:p>
          <a:p>
            <a:pPr marL="306000" indent="-306000">
              <a:spcBef>
                <a:spcPct val="20000"/>
              </a:spcBef>
              <a:spcAft>
                <a:spcPts val="600"/>
              </a:spcAft>
              <a:buClr>
                <a:schemeClr val="accent1">
                  <a:lumMod val="60000"/>
                  <a:lumOff val="40000"/>
                </a:schemeClr>
              </a:buClr>
              <a:buSzPct val="92000"/>
              <a:buFont typeface="Wingdings 2" panose="05020102010507070707" pitchFamily="18" charset="2"/>
              <a:buChar char=""/>
            </a:pPr>
            <a:r>
              <a:rPr lang="en-US" altLang="en-US" sz="1400" dirty="0">
                <a:solidFill>
                  <a:schemeClr val="tx2"/>
                </a:solidFill>
                <a:cs typeface="Arial" panose="020B0604020202020204" pitchFamily="34" charset="0"/>
              </a:rPr>
              <a:t>REEs showed similar total adsorption on (001) as inner- and outer-sphere complexes, with Nd showing more inner-sphere than Yb</a:t>
            </a:r>
          </a:p>
          <a:p>
            <a:pPr marL="306000" indent="-306000">
              <a:spcBef>
                <a:spcPct val="20000"/>
              </a:spcBef>
              <a:spcAft>
                <a:spcPts val="600"/>
              </a:spcAft>
              <a:buClr>
                <a:schemeClr val="accent1">
                  <a:lumMod val="60000"/>
                  <a:lumOff val="40000"/>
                </a:schemeClr>
              </a:buClr>
              <a:buSzPct val="92000"/>
              <a:buFont typeface="Wingdings 2" panose="05020102010507070707" pitchFamily="18" charset="2"/>
              <a:buChar char=""/>
            </a:pPr>
            <a:r>
              <a:rPr lang="en-US" altLang="en-US" sz="1400" dirty="0">
                <a:solidFill>
                  <a:schemeClr val="tx2"/>
                </a:solidFill>
                <a:cs typeface="Arial" panose="020B0604020202020204" pitchFamily="34" charset="0"/>
              </a:rPr>
              <a:t>REE binding on (012) lower than on (001) and shows more disorder.</a:t>
            </a:r>
          </a:p>
          <a:p>
            <a:pPr marL="306000" indent="-306000">
              <a:spcBef>
                <a:spcPct val="20000"/>
              </a:spcBef>
              <a:spcAft>
                <a:spcPts val="600"/>
              </a:spcAft>
              <a:buClr>
                <a:schemeClr val="accent1">
                  <a:lumMod val="60000"/>
                  <a:lumOff val="40000"/>
                </a:schemeClr>
              </a:buClr>
              <a:buSzPct val="92000"/>
              <a:buFont typeface="Wingdings 2" panose="05020102010507070707" pitchFamily="18" charset="2"/>
              <a:buChar char=""/>
            </a:pPr>
            <a:r>
              <a:rPr lang="en-US" altLang="en-US" sz="1400" dirty="0">
                <a:solidFill>
                  <a:schemeClr val="tx2"/>
                </a:solidFill>
                <a:cs typeface="Arial" panose="020B0604020202020204" pitchFamily="34" charset="0"/>
              </a:rPr>
              <a:t>Leaching procedures need to account for co-existence of inner- and outer-sphere complexes</a:t>
            </a:r>
          </a:p>
        </p:txBody>
      </p:sp>
      <p:sp>
        <p:nvSpPr>
          <p:cNvPr id="2" name="TextBox 1">
            <a:extLst>
              <a:ext uri="{FF2B5EF4-FFF2-40B4-BE49-F238E27FC236}">
                <a16:creationId xmlns:a16="http://schemas.microsoft.com/office/drawing/2014/main" id="{6434DAAF-EA4D-3E86-5A17-AD9B1F358346}"/>
              </a:ext>
            </a:extLst>
          </p:cNvPr>
          <p:cNvSpPr txBox="1"/>
          <p:nvPr/>
        </p:nvSpPr>
        <p:spPr>
          <a:xfrm>
            <a:off x="10628243" y="6429535"/>
            <a:ext cx="1412566" cy="369332"/>
          </a:xfrm>
          <a:prstGeom prst="rect">
            <a:avLst/>
          </a:prstGeom>
          <a:noFill/>
        </p:spPr>
        <p:txBody>
          <a:bodyPr wrap="none" rtlCol="0">
            <a:spAutoFit/>
          </a:bodyPr>
          <a:lstStyle/>
          <a:p>
            <a:r>
              <a:rPr lang="en-US" dirty="0"/>
              <a:t>APS 13-ID-C</a:t>
            </a:r>
          </a:p>
        </p:txBody>
      </p:sp>
      <p:pic>
        <p:nvPicPr>
          <p:cNvPr id="4" name="Picture 3" descr="A diagram of a molecule&#10;&#10;AI-generated content may be incorrect.">
            <a:extLst>
              <a:ext uri="{FF2B5EF4-FFF2-40B4-BE49-F238E27FC236}">
                <a16:creationId xmlns:a16="http://schemas.microsoft.com/office/drawing/2014/main" id="{A823354A-D0A9-9A61-7FBA-EE40471D1ED2}"/>
              </a:ext>
            </a:extLst>
          </p:cNvPr>
          <p:cNvPicPr>
            <a:picLocks noChangeAspect="1"/>
          </p:cNvPicPr>
          <p:nvPr/>
        </p:nvPicPr>
        <p:blipFill>
          <a:blip r:embed="rId3"/>
          <a:srcRect r="57664"/>
          <a:stretch>
            <a:fillRect/>
          </a:stretch>
        </p:blipFill>
        <p:spPr>
          <a:xfrm>
            <a:off x="7620097" y="1611607"/>
            <a:ext cx="3220563" cy="2159630"/>
          </a:xfrm>
          <a:prstGeom prst="rect">
            <a:avLst/>
          </a:prstGeom>
        </p:spPr>
      </p:pic>
      <p:pic>
        <p:nvPicPr>
          <p:cNvPr id="16" name="Picture 15" descr="A diagram of a molecule&#10;&#10;AI-generated content may be incorrect.">
            <a:extLst>
              <a:ext uri="{FF2B5EF4-FFF2-40B4-BE49-F238E27FC236}">
                <a16:creationId xmlns:a16="http://schemas.microsoft.com/office/drawing/2014/main" id="{C7DAC5C1-A020-A61A-AA68-57D441EF449F}"/>
              </a:ext>
            </a:extLst>
          </p:cNvPr>
          <p:cNvPicPr>
            <a:picLocks noChangeAspect="1"/>
          </p:cNvPicPr>
          <p:nvPr/>
        </p:nvPicPr>
        <p:blipFill>
          <a:blip r:embed="rId3"/>
          <a:srcRect l="41587"/>
          <a:stretch>
            <a:fillRect/>
          </a:stretch>
        </p:blipFill>
        <p:spPr>
          <a:xfrm>
            <a:off x="7098500" y="4111825"/>
            <a:ext cx="4444751" cy="2160209"/>
          </a:xfrm>
          <a:prstGeom prst="rect">
            <a:avLst/>
          </a:prstGeom>
        </p:spPr>
      </p:pic>
    </p:spTree>
    <p:extLst>
      <p:ext uri="{BB962C8B-B14F-4D97-AF65-F5344CB8AC3E}">
        <p14:creationId xmlns:p14="http://schemas.microsoft.com/office/powerpoint/2010/main" val="2194190619"/>
      </p:ext>
    </p:extLst>
  </p:cSld>
  <p:clrMapOvr>
    <a:masterClrMapping/>
  </p:clrMapOvr>
  <mc:AlternateContent xmlns:mc="http://schemas.openxmlformats.org/markup-compatibility/2006" xmlns:p14="http://schemas.microsoft.com/office/powerpoint/2010/main">
    <mc:Choice Requires="p14">
      <p:transition spd="slow" p14:dur="2000" advTm="86384"/>
    </mc:Choice>
    <mc:Fallback xmlns="">
      <p:transition spd="slow" advTm="86384"/>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1F2C67-16CE-122A-ECAD-2274A3C619F3}"/>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BB4FC19D-D59F-EC10-30C1-F80DADF465AA}"/>
              </a:ext>
            </a:extLst>
          </p:cNvPr>
          <p:cNvPicPr>
            <a:picLocks noChangeAspect="1"/>
          </p:cNvPicPr>
          <p:nvPr/>
        </p:nvPicPr>
        <p:blipFill>
          <a:blip r:embed="rId2"/>
          <a:stretch>
            <a:fillRect/>
          </a:stretch>
        </p:blipFill>
        <p:spPr>
          <a:xfrm>
            <a:off x="4325546" y="4031809"/>
            <a:ext cx="3919908" cy="2157496"/>
          </a:xfrm>
          <a:prstGeom prst="rect">
            <a:avLst/>
          </a:prstGeom>
        </p:spPr>
      </p:pic>
      <p:pic>
        <p:nvPicPr>
          <p:cNvPr id="19" name="Picture 18" descr="A map of the united states&#10;&#10;Description automatically generated">
            <a:extLst>
              <a:ext uri="{FF2B5EF4-FFF2-40B4-BE49-F238E27FC236}">
                <a16:creationId xmlns:a16="http://schemas.microsoft.com/office/drawing/2014/main" id="{F0965815-9061-352E-53D5-2D40B333C831}"/>
              </a:ext>
            </a:extLst>
          </p:cNvPr>
          <p:cNvPicPr>
            <a:picLocks noChangeAspect="1"/>
          </p:cNvPicPr>
          <p:nvPr/>
        </p:nvPicPr>
        <p:blipFill>
          <a:blip r:embed="rId3"/>
          <a:stretch>
            <a:fillRect/>
          </a:stretch>
        </p:blipFill>
        <p:spPr>
          <a:xfrm>
            <a:off x="-14514" y="0"/>
            <a:ext cx="1828800" cy="6858000"/>
          </a:xfrm>
          <a:prstGeom prst="rect">
            <a:avLst/>
          </a:prstGeom>
        </p:spPr>
      </p:pic>
      <p:sp>
        <p:nvSpPr>
          <p:cNvPr id="2" name="Title 4">
            <a:extLst>
              <a:ext uri="{FF2B5EF4-FFF2-40B4-BE49-F238E27FC236}">
                <a16:creationId xmlns:a16="http://schemas.microsoft.com/office/drawing/2014/main" id="{C07E9C7B-A02E-BFE6-85F4-1F684B9E457D}"/>
              </a:ext>
            </a:extLst>
          </p:cNvPr>
          <p:cNvSpPr>
            <a:spLocks noGrp="1"/>
          </p:cNvSpPr>
          <p:nvPr>
            <p:ph type="ctrTitle"/>
          </p:nvPr>
        </p:nvSpPr>
        <p:spPr>
          <a:xfrm>
            <a:off x="1814286" y="313780"/>
            <a:ext cx="10377714" cy="634175"/>
          </a:xfrm>
        </p:spPr>
        <p:txBody>
          <a:bodyPr>
            <a:noAutofit/>
          </a:bodyPr>
          <a:lstStyle/>
          <a:p>
            <a:r>
              <a:rPr lang="en-US" sz="4000" dirty="0"/>
              <a:t>Time-resolved powder X-ray diffraction (TRXRD)</a:t>
            </a:r>
          </a:p>
        </p:txBody>
      </p:sp>
      <p:grpSp>
        <p:nvGrpSpPr>
          <p:cNvPr id="11" name="Group 10">
            <a:extLst>
              <a:ext uri="{FF2B5EF4-FFF2-40B4-BE49-F238E27FC236}">
                <a16:creationId xmlns:a16="http://schemas.microsoft.com/office/drawing/2014/main" id="{85C69F02-ED6D-3E18-1021-5F74D9DCAA07}"/>
              </a:ext>
            </a:extLst>
          </p:cNvPr>
          <p:cNvGrpSpPr>
            <a:grpSpLocks noChangeAspect="1"/>
          </p:cNvGrpSpPr>
          <p:nvPr/>
        </p:nvGrpSpPr>
        <p:grpSpPr>
          <a:xfrm>
            <a:off x="1889653" y="1003980"/>
            <a:ext cx="10190457" cy="5570063"/>
            <a:chOff x="980860" y="945678"/>
            <a:chExt cx="11022583" cy="6024900"/>
          </a:xfrm>
        </p:grpSpPr>
        <p:sp>
          <p:nvSpPr>
            <p:cNvPr id="5" name="TextBox 4">
              <a:extLst>
                <a:ext uri="{FF2B5EF4-FFF2-40B4-BE49-F238E27FC236}">
                  <a16:creationId xmlns:a16="http://schemas.microsoft.com/office/drawing/2014/main" id="{A63228C8-139D-506C-B43F-67039FE36B72}"/>
                </a:ext>
              </a:extLst>
            </p:cNvPr>
            <p:cNvSpPr txBox="1"/>
            <p:nvPr/>
          </p:nvSpPr>
          <p:spPr>
            <a:xfrm>
              <a:off x="1095528" y="5026579"/>
              <a:ext cx="2390674" cy="1165181"/>
            </a:xfrm>
            <a:prstGeom prst="rect">
              <a:avLst/>
            </a:prstGeom>
            <a:noFill/>
          </p:spPr>
          <p:txBody>
            <a:bodyPr wrap="square">
              <a:spAutoFit/>
            </a:bodyPr>
            <a:lstStyle/>
            <a:p>
              <a:pPr fontAlgn="auto">
                <a:spcBef>
                  <a:spcPct val="20000"/>
                </a:spcBef>
                <a:spcAft>
                  <a:spcPts val="600"/>
                </a:spcAft>
                <a:buClr>
                  <a:schemeClr val="accent2"/>
                </a:buClr>
                <a:buSzPct val="92000"/>
              </a:pPr>
              <a:r>
                <a:rPr lang="en-US" sz="1600" b="1" dirty="0">
                  <a:solidFill>
                    <a:schemeClr val="tx2"/>
                  </a:solidFill>
                  <a:cs typeface="Arial" panose="020B0604020202020204" pitchFamily="34" charset="0"/>
                </a:rPr>
                <a:t>Dectris Pilatus3 S 1M detector enables XRD data collection up to 25 Hz</a:t>
              </a:r>
            </a:p>
          </p:txBody>
        </p:sp>
        <p:sp>
          <p:nvSpPr>
            <p:cNvPr id="7" name="TextBox 39">
              <a:extLst>
                <a:ext uri="{FF2B5EF4-FFF2-40B4-BE49-F238E27FC236}">
                  <a16:creationId xmlns:a16="http://schemas.microsoft.com/office/drawing/2014/main" id="{F9243871-6C08-0F92-4289-72322CA64AC6}"/>
                </a:ext>
              </a:extLst>
            </p:cNvPr>
            <p:cNvSpPr txBox="1">
              <a:spLocks noChangeArrowheads="1"/>
            </p:cNvSpPr>
            <p:nvPr/>
          </p:nvSpPr>
          <p:spPr bwMode="auto">
            <a:xfrm>
              <a:off x="3930300" y="1328872"/>
              <a:ext cx="4232006" cy="2283754"/>
            </a:xfrm>
            <a:prstGeom prst="rect">
              <a:avLst/>
            </a:prstGeom>
            <a:noFill/>
            <a:ln w="9525">
              <a:noFill/>
              <a:miter lim="800000"/>
              <a:headEnd/>
              <a:tailEnd/>
            </a:ln>
          </p:spPr>
          <p:txBody>
            <a:bodyPr wrap="square">
              <a:prstTxWarp prst="textNoShape">
                <a:avLst/>
              </a:prstTxWarp>
              <a:spAutoFit/>
            </a:bodyPr>
            <a:lstStyle/>
            <a:p>
              <a:pPr fontAlgn="auto">
                <a:spcBef>
                  <a:spcPct val="20000"/>
                </a:spcBef>
                <a:spcAft>
                  <a:spcPts val="600"/>
                </a:spcAft>
                <a:buClr>
                  <a:schemeClr val="accent2"/>
                </a:buClr>
                <a:buSzPct val="92000"/>
              </a:pPr>
              <a:r>
                <a:rPr lang="en-US" sz="1600" b="1" u="sng" dirty="0">
                  <a:solidFill>
                    <a:schemeClr val="tx2"/>
                  </a:solidFill>
                  <a:cs typeface="Arial" panose="020B0604020202020204" pitchFamily="34" charset="0"/>
                </a:rPr>
                <a:t>Temperature control</a:t>
              </a:r>
            </a:p>
            <a:p>
              <a:pPr marL="306000" indent="-306000" fontAlgn="auto">
                <a:spcBef>
                  <a:spcPct val="20000"/>
                </a:spcBef>
                <a:spcAft>
                  <a:spcPts val="600"/>
                </a:spcAft>
                <a:buClr>
                  <a:schemeClr val="accent1">
                    <a:lumMod val="60000"/>
                    <a:lumOff val="40000"/>
                  </a:schemeClr>
                </a:buClr>
                <a:buSzPct val="92000"/>
                <a:buFont typeface="Wingdings 2" panose="05020102010507070707" pitchFamily="18" charset="2"/>
                <a:buChar char=""/>
              </a:pPr>
              <a:r>
                <a:rPr lang="en-US" sz="1400" dirty="0">
                  <a:solidFill>
                    <a:schemeClr val="tx2"/>
                  </a:solidFill>
                  <a:cs typeface="Arial" panose="020B0604020202020204" pitchFamily="34" charset="0"/>
                </a:rPr>
                <a:t>Nested ceramic tubes with tungsten wire filament for resistive heating</a:t>
              </a:r>
            </a:p>
            <a:p>
              <a:pPr marL="306000" indent="-306000" fontAlgn="auto">
                <a:spcBef>
                  <a:spcPct val="20000"/>
                </a:spcBef>
                <a:spcAft>
                  <a:spcPts val="600"/>
                </a:spcAft>
                <a:buClr>
                  <a:schemeClr val="accent1">
                    <a:lumMod val="60000"/>
                    <a:lumOff val="40000"/>
                  </a:schemeClr>
                </a:buClr>
                <a:buSzPct val="92000"/>
                <a:buFont typeface="Wingdings 2" panose="05020102010507070707" pitchFamily="18" charset="2"/>
                <a:buChar char=""/>
              </a:pPr>
              <a:r>
                <a:rPr lang="en-US" sz="1400" dirty="0">
                  <a:solidFill>
                    <a:schemeClr val="tx2"/>
                  </a:solidFill>
                  <a:cs typeface="Arial" panose="020B0604020202020204" pitchFamily="34" charset="0"/>
                </a:rPr>
                <a:t>Flow helium or cold nitrogen through tubes, control capillary temperature</a:t>
              </a:r>
            </a:p>
            <a:p>
              <a:pPr marL="306000" indent="-306000">
                <a:spcBef>
                  <a:spcPct val="20000"/>
                </a:spcBef>
                <a:spcAft>
                  <a:spcPts val="600"/>
                </a:spcAft>
                <a:buClr>
                  <a:schemeClr val="accent1">
                    <a:lumMod val="60000"/>
                    <a:lumOff val="40000"/>
                  </a:schemeClr>
                </a:buClr>
                <a:buSzPct val="92000"/>
                <a:buFont typeface="Wingdings 2" panose="05020102010507070707" pitchFamily="18" charset="2"/>
                <a:buChar char=""/>
              </a:pPr>
              <a:r>
                <a:rPr lang="en-US" sz="1400" dirty="0">
                  <a:solidFill>
                    <a:schemeClr val="tx2"/>
                  </a:solidFill>
                  <a:cs typeface="Arial" panose="020B0604020202020204" pitchFamily="34" charset="0"/>
                </a:rPr>
                <a:t>Temperatures from near 0 °C to 1000 °C</a:t>
              </a:r>
            </a:p>
            <a:p>
              <a:pPr marL="306000" indent="-306000">
                <a:spcBef>
                  <a:spcPct val="20000"/>
                </a:spcBef>
                <a:spcAft>
                  <a:spcPts val="600"/>
                </a:spcAft>
                <a:buClr>
                  <a:schemeClr val="accent1">
                    <a:lumMod val="60000"/>
                    <a:lumOff val="40000"/>
                  </a:schemeClr>
                </a:buClr>
                <a:buSzPct val="92000"/>
                <a:buFont typeface="Wingdings 2" panose="05020102010507070707" pitchFamily="18" charset="2"/>
                <a:buChar char=""/>
              </a:pPr>
              <a:r>
                <a:rPr lang="en-US" sz="1400" dirty="0">
                  <a:solidFill>
                    <a:schemeClr val="tx2"/>
                  </a:solidFill>
                  <a:cs typeface="Arial" panose="020B0604020202020204" pitchFamily="34" charset="0"/>
                </a:rPr>
                <a:t>Heating rates up to 200°/sec</a:t>
              </a:r>
            </a:p>
          </p:txBody>
        </p:sp>
        <p:pic>
          <p:nvPicPr>
            <p:cNvPr id="8" name="Picture 7">
              <a:extLst>
                <a:ext uri="{FF2B5EF4-FFF2-40B4-BE49-F238E27FC236}">
                  <a16:creationId xmlns:a16="http://schemas.microsoft.com/office/drawing/2014/main" id="{8A60FC40-1B6E-7280-FF60-2E191244CE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06153" y="1420385"/>
              <a:ext cx="3797660" cy="2848246"/>
            </a:xfrm>
            <a:prstGeom prst="rect">
              <a:avLst/>
            </a:prstGeom>
          </p:spPr>
        </p:pic>
        <p:pic>
          <p:nvPicPr>
            <p:cNvPr id="9" name="Picture 2" descr="P:\stubbs\publications\2011-NSF-DOE\users\fleeger\0911 Setup labeled.jpg">
              <a:extLst>
                <a:ext uri="{FF2B5EF4-FFF2-40B4-BE49-F238E27FC236}">
                  <a16:creationId xmlns:a16="http://schemas.microsoft.com/office/drawing/2014/main" id="{718A37C3-9631-6919-F2E9-13492417E423}"/>
                </a:ext>
              </a:extLst>
            </p:cNvPr>
            <p:cNvPicPr>
              <a:picLocks noChangeAspect="1" noChangeArrowheads="1"/>
            </p:cNvPicPr>
            <p:nvPr/>
          </p:nvPicPr>
          <p:blipFill>
            <a:blip r:embed="rId5" cstate="print"/>
            <a:srcRect/>
            <a:stretch>
              <a:fillRect/>
            </a:stretch>
          </p:blipFill>
          <p:spPr bwMode="auto">
            <a:xfrm>
              <a:off x="8133304" y="1315876"/>
              <a:ext cx="3556950" cy="2706940"/>
            </a:xfrm>
            <a:prstGeom prst="rect">
              <a:avLst/>
            </a:prstGeom>
            <a:noFill/>
          </p:spPr>
        </p:pic>
        <p:sp>
          <p:nvSpPr>
            <p:cNvPr id="10" name="TextBox 39">
              <a:extLst>
                <a:ext uri="{FF2B5EF4-FFF2-40B4-BE49-F238E27FC236}">
                  <a16:creationId xmlns:a16="http://schemas.microsoft.com/office/drawing/2014/main" id="{453F6048-6388-5117-EB41-6E0D19CDA847}"/>
                </a:ext>
              </a:extLst>
            </p:cNvPr>
            <p:cNvSpPr txBox="1">
              <a:spLocks noChangeArrowheads="1"/>
            </p:cNvSpPr>
            <p:nvPr/>
          </p:nvSpPr>
          <p:spPr bwMode="auto">
            <a:xfrm>
              <a:off x="7820116" y="4220752"/>
              <a:ext cx="4183327" cy="2749826"/>
            </a:xfrm>
            <a:prstGeom prst="rect">
              <a:avLst/>
            </a:prstGeom>
            <a:noFill/>
            <a:ln w="9525">
              <a:noFill/>
              <a:miter lim="800000"/>
              <a:headEnd/>
              <a:tailEnd/>
            </a:ln>
          </p:spPr>
          <p:txBody>
            <a:bodyPr wrap="square">
              <a:prstTxWarp prst="textNoShape">
                <a:avLst/>
              </a:prstTxWarp>
              <a:spAutoFit/>
            </a:bodyPr>
            <a:lstStyle/>
            <a:p>
              <a:pPr fontAlgn="auto">
                <a:spcBef>
                  <a:spcPct val="20000"/>
                </a:spcBef>
                <a:spcAft>
                  <a:spcPts val="600"/>
                </a:spcAft>
                <a:buClr>
                  <a:schemeClr val="accent2"/>
                </a:buClr>
                <a:buSzPct val="92000"/>
              </a:pPr>
              <a:r>
                <a:rPr lang="en-US" sz="1600" b="1" u="sng" dirty="0">
                  <a:solidFill>
                    <a:schemeClr val="tx2"/>
                  </a:solidFill>
                  <a:cs typeface="Arial" panose="020B0604020202020204" pitchFamily="34" charset="0"/>
                </a:rPr>
                <a:t>Aqueous solution flow</a:t>
              </a:r>
            </a:p>
            <a:p>
              <a:pPr marL="306000" indent="-306000" fontAlgn="auto">
                <a:spcBef>
                  <a:spcPct val="20000"/>
                </a:spcBef>
                <a:spcAft>
                  <a:spcPts val="600"/>
                </a:spcAft>
                <a:buClr>
                  <a:schemeClr val="accent1">
                    <a:lumMod val="60000"/>
                    <a:lumOff val="40000"/>
                  </a:schemeClr>
                </a:buClr>
                <a:buSzPct val="92000"/>
                <a:buFont typeface="Wingdings 2" panose="05020102010507070707" pitchFamily="18" charset="2"/>
                <a:buChar char=""/>
              </a:pPr>
              <a:r>
                <a:rPr lang="en-US" sz="1400" dirty="0">
                  <a:solidFill>
                    <a:schemeClr val="tx2"/>
                  </a:solidFill>
                  <a:cs typeface="Arial" panose="020B0604020202020204" pitchFamily="34" charset="0"/>
                </a:rPr>
                <a:t>Powdered sample loaded into capillary packed with glass wool or cotton</a:t>
              </a:r>
            </a:p>
            <a:p>
              <a:pPr marL="306000" indent="-306000" fontAlgn="auto">
                <a:spcBef>
                  <a:spcPct val="20000"/>
                </a:spcBef>
                <a:spcAft>
                  <a:spcPts val="600"/>
                </a:spcAft>
                <a:buClr>
                  <a:schemeClr val="accent1">
                    <a:lumMod val="60000"/>
                    <a:lumOff val="40000"/>
                  </a:schemeClr>
                </a:buClr>
                <a:buSzPct val="92000"/>
                <a:buFont typeface="Wingdings 2" panose="05020102010507070707" pitchFamily="18" charset="2"/>
                <a:buChar char=""/>
              </a:pPr>
              <a:r>
                <a:rPr lang="en-US" sz="1400" dirty="0">
                  <a:solidFill>
                    <a:schemeClr val="tx2"/>
                  </a:solidFill>
                  <a:cs typeface="Arial" panose="020B0604020202020204" pitchFamily="34" charset="0"/>
                </a:rPr>
                <a:t>Solution flows through capillary</a:t>
              </a:r>
            </a:p>
            <a:p>
              <a:pPr marL="306000" indent="-306000" fontAlgn="auto">
                <a:spcBef>
                  <a:spcPct val="20000"/>
                </a:spcBef>
                <a:spcAft>
                  <a:spcPts val="600"/>
                </a:spcAft>
                <a:buClr>
                  <a:schemeClr val="accent1">
                    <a:lumMod val="60000"/>
                    <a:lumOff val="40000"/>
                  </a:schemeClr>
                </a:buClr>
                <a:buSzPct val="92000"/>
                <a:buFont typeface="Wingdings 2" panose="05020102010507070707" pitchFamily="18" charset="2"/>
                <a:buChar char=""/>
              </a:pPr>
              <a:r>
                <a:rPr lang="en-US" sz="1400" dirty="0">
                  <a:solidFill>
                    <a:schemeClr val="tx2"/>
                  </a:solidFill>
                  <a:cs typeface="Arial" panose="020B0604020202020204" pitchFamily="34" charset="0"/>
                </a:rPr>
                <a:t>Reacted solution caught in collection vials for subsequent chemical analysis</a:t>
              </a:r>
            </a:p>
            <a:p>
              <a:pPr marL="306000" indent="-306000" fontAlgn="auto">
                <a:spcBef>
                  <a:spcPct val="20000"/>
                </a:spcBef>
                <a:spcAft>
                  <a:spcPts val="600"/>
                </a:spcAft>
                <a:buClr>
                  <a:schemeClr val="accent1">
                    <a:lumMod val="60000"/>
                    <a:lumOff val="40000"/>
                  </a:schemeClr>
                </a:buClr>
                <a:buSzPct val="92000"/>
                <a:buFont typeface="Wingdings 2" panose="05020102010507070707" pitchFamily="18" charset="2"/>
                <a:buChar char=""/>
              </a:pPr>
              <a:r>
                <a:rPr lang="en-US" sz="1400" dirty="0">
                  <a:solidFill>
                    <a:schemeClr val="tx2"/>
                  </a:solidFill>
                  <a:cs typeface="Arial" panose="020B0604020202020204" pitchFamily="34" charset="0"/>
                </a:rPr>
                <a:t>Motorized vial stage advanced automatically, coordinated with collection of diffraction patterns</a:t>
              </a:r>
              <a:endParaRPr lang="en-US" sz="1600" dirty="0">
                <a:solidFill>
                  <a:schemeClr val="tx2"/>
                </a:solidFill>
                <a:cs typeface="Arial" panose="020B0604020202020204" pitchFamily="34" charset="0"/>
              </a:endParaRPr>
            </a:p>
          </p:txBody>
        </p:sp>
      </p:grpSp>
      <p:sp>
        <p:nvSpPr>
          <p:cNvPr id="14" name="TextBox 13">
            <a:extLst>
              <a:ext uri="{FF2B5EF4-FFF2-40B4-BE49-F238E27FC236}">
                <a16:creationId xmlns:a16="http://schemas.microsoft.com/office/drawing/2014/main" id="{FC5DC70D-5D64-265F-4EF0-D2A86F4BDE74}"/>
              </a:ext>
            </a:extLst>
          </p:cNvPr>
          <p:cNvSpPr txBox="1"/>
          <p:nvPr/>
        </p:nvSpPr>
        <p:spPr>
          <a:xfrm>
            <a:off x="4205859" y="6220330"/>
            <a:ext cx="4293312" cy="461665"/>
          </a:xfrm>
          <a:prstGeom prst="rect">
            <a:avLst/>
          </a:prstGeom>
          <a:noFill/>
        </p:spPr>
        <p:txBody>
          <a:bodyPr wrap="square" rtlCol="0">
            <a:spAutoFit/>
          </a:bodyPr>
          <a:lstStyle/>
          <a:p>
            <a:r>
              <a:rPr lang="en-US" sz="1200" dirty="0"/>
              <a:t>Transformation of ferrihydrite to goethite and “</a:t>
            </a:r>
            <a:r>
              <a:rPr lang="en-US" sz="1200" dirty="0" err="1"/>
              <a:t>hydrohematite</a:t>
            </a:r>
            <a:r>
              <a:rPr lang="en-US" sz="1200" dirty="0"/>
              <a:t>” at 90 </a:t>
            </a:r>
            <a:r>
              <a:rPr lang="en-US" sz="1200" dirty="0">
                <a:latin typeface="Aptos" panose="020B0004020202020204" pitchFamily="34" charset="0"/>
              </a:rPr>
              <a:t>°</a:t>
            </a:r>
            <a:r>
              <a:rPr lang="en-US" sz="1200" dirty="0"/>
              <a:t>C, pH 11. Chen et al., 2023 Amer. Mineral. 108:1720</a:t>
            </a:r>
          </a:p>
        </p:txBody>
      </p:sp>
      <p:sp>
        <p:nvSpPr>
          <p:cNvPr id="3" name="TextBox 2">
            <a:extLst>
              <a:ext uri="{FF2B5EF4-FFF2-40B4-BE49-F238E27FC236}">
                <a16:creationId xmlns:a16="http://schemas.microsoft.com/office/drawing/2014/main" id="{F4756CCC-17B6-E6EB-C657-71AD5BE74F00}"/>
              </a:ext>
            </a:extLst>
          </p:cNvPr>
          <p:cNvSpPr txBox="1"/>
          <p:nvPr/>
        </p:nvSpPr>
        <p:spPr>
          <a:xfrm>
            <a:off x="10628243" y="6429535"/>
            <a:ext cx="1516762" cy="369332"/>
          </a:xfrm>
          <a:prstGeom prst="rect">
            <a:avLst/>
          </a:prstGeom>
          <a:noFill/>
        </p:spPr>
        <p:txBody>
          <a:bodyPr wrap="none" rtlCol="0">
            <a:spAutoFit/>
          </a:bodyPr>
          <a:lstStyle/>
          <a:p>
            <a:r>
              <a:rPr lang="en-US" dirty="0"/>
              <a:t>APS 13-BM-C</a:t>
            </a:r>
          </a:p>
        </p:txBody>
      </p:sp>
    </p:spTree>
    <p:extLst>
      <p:ext uri="{BB962C8B-B14F-4D97-AF65-F5344CB8AC3E}">
        <p14:creationId xmlns:p14="http://schemas.microsoft.com/office/powerpoint/2010/main" val="1449206857"/>
      </p:ext>
    </p:extLst>
  </p:cSld>
  <p:clrMapOvr>
    <a:masterClrMapping/>
  </p:clrMapOvr>
  <mc:AlternateContent xmlns:mc="http://schemas.openxmlformats.org/markup-compatibility/2006" xmlns:p14="http://schemas.microsoft.com/office/powerpoint/2010/main">
    <mc:Choice Requires="p14">
      <p:transition spd="slow" p14:dur="2000" advTm="68155"/>
    </mc:Choice>
    <mc:Fallback xmlns="">
      <p:transition spd="slow" advTm="68155"/>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A530D5-E6C7-693C-F8CA-F731927A5F7C}"/>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250F5C92-CFBC-A3D9-C079-DDAC9913AE50}"/>
              </a:ext>
            </a:extLst>
          </p:cNvPr>
          <p:cNvPicPr>
            <a:picLocks noChangeAspect="1"/>
          </p:cNvPicPr>
          <p:nvPr/>
        </p:nvPicPr>
        <p:blipFill>
          <a:blip r:embed="rId2"/>
          <a:srcRect t="22775"/>
          <a:stretch>
            <a:fillRect/>
          </a:stretch>
        </p:blipFill>
        <p:spPr>
          <a:xfrm>
            <a:off x="2022283" y="3929733"/>
            <a:ext cx="4871729" cy="1723274"/>
          </a:xfrm>
          <a:prstGeom prst="rect">
            <a:avLst/>
          </a:prstGeom>
        </p:spPr>
      </p:pic>
      <p:sp>
        <p:nvSpPr>
          <p:cNvPr id="15" name="TextBox 14">
            <a:extLst>
              <a:ext uri="{FF2B5EF4-FFF2-40B4-BE49-F238E27FC236}">
                <a16:creationId xmlns:a16="http://schemas.microsoft.com/office/drawing/2014/main" id="{7A4E0CE6-643B-1524-03E6-6ACDE8F6E141}"/>
              </a:ext>
            </a:extLst>
          </p:cNvPr>
          <p:cNvSpPr txBox="1"/>
          <p:nvPr/>
        </p:nvSpPr>
        <p:spPr>
          <a:xfrm>
            <a:off x="2861359" y="5497707"/>
            <a:ext cx="3363228" cy="461665"/>
          </a:xfrm>
          <a:prstGeom prst="rect">
            <a:avLst/>
          </a:prstGeom>
          <a:noFill/>
        </p:spPr>
        <p:txBody>
          <a:bodyPr wrap="none" rtlCol="0">
            <a:spAutoFit/>
          </a:bodyPr>
          <a:lstStyle/>
          <a:p>
            <a:r>
              <a:rPr lang="en-US" sz="1200" dirty="0"/>
              <a:t>Compositional relationships in Fe-O-OH system</a:t>
            </a:r>
          </a:p>
          <a:p>
            <a:r>
              <a:rPr lang="en-US" sz="1200" dirty="0"/>
              <a:t>Chen et al., 2023 Amer. Mineral. 108:1720</a:t>
            </a:r>
          </a:p>
        </p:txBody>
      </p:sp>
      <p:grpSp>
        <p:nvGrpSpPr>
          <p:cNvPr id="10" name="Group 9">
            <a:extLst>
              <a:ext uri="{FF2B5EF4-FFF2-40B4-BE49-F238E27FC236}">
                <a16:creationId xmlns:a16="http://schemas.microsoft.com/office/drawing/2014/main" id="{5022AB1E-BDC1-1E16-BA61-FEE85628848F}"/>
              </a:ext>
            </a:extLst>
          </p:cNvPr>
          <p:cNvGrpSpPr>
            <a:grpSpLocks noChangeAspect="1"/>
          </p:cNvGrpSpPr>
          <p:nvPr/>
        </p:nvGrpSpPr>
        <p:grpSpPr>
          <a:xfrm>
            <a:off x="6581077" y="1254095"/>
            <a:ext cx="5425594" cy="1758209"/>
            <a:chOff x="7489371" y="966144"/>
            <a:chExt cx="4626429" cy="1499233"/>
          </a:xfrm>
        </p:grpSpPr>
        <p:pic>
          <p:nvPicPr>
            <p:cNvPr id="6" name="Picture 5">
              <a:extLst>
                <a:ext uri="{FF2B5EF4-FFF2-40B4-BE49-F238E27FC236}">
                  <a16:creationId xmlns:a16="http://schemas.microsoft.com/office/drawing/2014/main" id="{F75D5160-5D20-22BF-B948-13136B93E2A4}"/>
                </a:ext>
              </a:extLst>
            </p:cNvPr>
            <p:cNvPicPr>
              <a:picLocks noChangeAspect="1"/>
            </p:cNvPicPr>
            <p:nvPr/>
          </p:nvPicPr>
          <p:blipFill>
            <a:blip r:embed="rId3"/>
            <a:srcRect t="50000"/>
            <a:stretch>
              <a:fillRect/>
            </a:stretch>
          </p:blipFill>
          <p:spPr>
            <a:xfrm>
              <a:off x="7489371" y="966144"/>
              <a:ext cx="4626429" cy="1499233"/>
            </a:xfrm>
            <a:prstGeom prst="rect">
              <a:avLst/>
            </a:prstGeom>
          </p:spPr>
        </p:pic>
        <p:sp>
          <p:nvSpPr>
            <p:cNvPr id="9" name="Rectangle 8">
              <a:extLst>
                <a:ext uri="{FF2B5EF4-FFF2-40B4-BE49-F238E27FC236}">
                  <a16:creationId xmlns:a16="http://schemas.microsoft.com/office/drawing/2014/main" id="{721A31BC-CC34-41CE-DDFF-22732CDD96F9}"/>
                </a:ext>
              </a:extLst>
            </p:cNvPr>
            <p:cNvSpPr/>
            <p:nvPr/>
          </p:nvSpPr>
          <p:spPr>
            <a:xfrm>
              <a:off x="9387840" y="966144"/>
              <a:ext cx="627017" cy="10501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9" name="Picture 18" descr="A map of the united states&#10;&#10;Description automatically generated">
            <a:extLst>
              <a:ext uri="{FF2B5EF4-FFF2-40B4-BE49-F238E27FC236}">
                <a16:creationId xmlns:a16="http://schemas.microsoft.com/office/drawing/2014/main" id="{2D8B2147-227A-4B82-0164-33F25D21202E}"/>
              </a:ext>
            </a:extLst>
          </p:cNvPr>
          <p:cNvPicPr>
            <a:picLocks noChangeAspect="1"/>
          </p:cNvPicPr>
          <p:nvPr/>
        </p:nvPicPr>
        <p:blipFill>
          <a:blip r:embed="rId4"/>
          <a:stretch>
            <a:fillRect/>
          </a:stretch>
        </p:blipFill>
        <p:spPr>
          <a:xfrm>
            <a:off x="-14514" y="0"/>
            <a:ext cx="1828800" cy="6858000"/>
          </a:xfrm>
          <a:prstGeom prst="rect">
            <a:avLst/>
          </a:prstGeom>
        </p:spPr>
      </p:pic>
      <p:sp>
        <p:nvSpPr>
          <p:cNvPr id="3" name="TextBox 2">
            <a:extLst>
              <a:ext uri="{FF2B5EF4-FFF2-40B4-BE49-F238E27FC236}">
                <a16:creationId xmlns:a16="http://schemas.microsoft.com/office/drawing/2014/main" id="{794A4C51-0A9E-5649-D075-6F424F757D2C}"/>
              </a:ext>
            </a:extLst>
          </p:cNvPr>
          <p:cNvSpPr txBox="1"/>
          <p:nvPr/>
        </p:nvSpPr>
        <p:spPr>
          <a:xfrm>
            <a:off x="4086225" y="6313387"/>
            <a:ext cx="8029575" cy="461665"/>
          </a:xfrm>
          <a:prstGeom prst="rect">
            <a:avLst/>
          </a:prstGeom>
          <a:noFill/>
          <a:ln>
            <a:solidFill>
              <a:schemeClr val="accent1"/>
            </a:solidFill>
          </a:ln>
        </p:spPr>
        <p:txBody>
          <a:bodyPr wrap="square" rtlCol="0">
            <a:spAutoFit/>
          </a:bodyPr>
          <a:lstStyle/>
          <a:p>
            <a:r>
              <a:rPr lang="en-US" sz="1200" dirty="0"/>
              <a:t>Upcoming GSA Session </a:t>
            </a:r>
            <a:r>
              <a:rPr lang="en-US" sz="1200"/>
              <a:t>- Minerals </a:t>
            </a:r>
            <a:r>
              <a:rPr lang="en-US" sz="1200" dirty="0"/>
              <a:t>in Motion: Tracking Mineral Reactions Using In Situ and Synchrotron Techniques, </a:t>
            </a:r>
          </a:p>
          <a:p>
            <a:r>
              <a:rPr lang="en-US" sz="1200" dirty="0"/>
              <a:t>A Celebration of the Career of Peter Heaney.  Organized by several current and former GSECARS/SEES users.</a:t>
            </a:r>
          </a:p>
        </p:txBody>
      </p:sp>
      <p:sp>
        <p:nvSpPr>
          <p:cNvPr id="7" name="Title 4">
            <a:extLst>
              <a:ext uri="{FF2B5EF4-FFF2-40B4-BE49-F238E27FC236}">
                <a16:creationId xmlns:a16="http://schemas.microsoft.com/office/drawing/2014/main" id="{33104EF9-75B3-4A24-AA42-F3CB989D91B0}"/>
              </a:ext>
            </a:extLst>
          </p:cNvPr>
          <p:cNvSpPr txBox="1">
            <a:spLocks/>
          </p:cNvSpPr>
          <p:nvPr/>
        </p:nvSpPr>
        <p:spPr>
          <a:xfrm>
            <a:off x="1814285" y="21277"/>
            <a:ext cx="10377715" cy="60737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dirty="0"/>
              <a:t>TRXRD Science Highlight: Iron oxide mineral reactions and transformations</a:t>
            </a:r>
          </a:p>
        </p:txBody>
      </p:sp>
      <p:sp>
        <p:nvSpPr>
          <p:cNvPr id="8" name="TextBox 7">
            <a:extLst>
              <a:ext uri="{FF2B5EF4-FFF2-40B4-BE49-F238E27FC236}">
                <a16:creationId xmlns:a16="http://schemas.microsoft.com/office/drawing/2014/main" id="{19F718B6-92A3-85B4-4818-10E1D3F4F8C6}"/>
              </a:ext>
            </a:extLst>
          </p:cNvPr>
          <p:cNvSpPr txBox="1"/>
          <p:nvPr/>
        </p:nvSpPr>
        <p:spPr>
          <a:xfrm>
            <a:off x="2050193" y="721035"/>
            <a:ext cx="4952949" cy="3133165"/>
          </a:xfrm>
          <a:prstGeom prst="rect">
            <a:avLst/>
          </a:prstGeom>
          <a:noFill/>
        </p:spPr>
        <p:txBody>
          <a:bodyPr wrap="square">
            <a:spAutoFit/>
          </a:bodyPr>
          <a:lstStyle/>
          <a:p>
            <a:pPr marL="306000" indent="-306000">
              <a:spcBef>
                <a:spcPct val="20000"/>
              </a:spcBef>
              <a:spcAft>
                <a:spcPts val="600"/>
              </a:spcAft>
              <a:buClr>
                <a:schemeClr val="accent1">
                  <a:lumMod val="60000"/>
                  <a:lumOff val="40000"/>
                </a:schemeClr>
              </a:buClr>
              <a:buSzPct val="92000"/>
              <a:buFont typeface="Wingdings 2" panose="05020102010507070707" pitchFamily="18" charset="2"/>
              <a:buChar char=""/>
            </a:pPr>
            <a:r>
              <a:rPr lang="en-US" altLang="en-US" sz="1400" dirty="0">
                <a:solidFill>
                  <a:schemeClr val="tx2"/>
                </a:solidFill>
                <a:cs typeface="Arial" panose="020B0604020202020204" pitchFamily="34" charset="0"/>
              </a:rPr>
              <a:t>Hematite (</a:t>
            </a:r>
            <a:r>
              <a:rPr lang="en-US" altLang="en-US" sz="1400" dirty="0">
                <a:solidFill>
                  <a:schemeClr val="tx2"/>
                </a:solidFill>
                <a:latin typeface="Symbol" panose="05050102010706020507" pitchFamily="18" charset="2"/>
                <a:cs typeface="Arial" panose="020B0604020202020204" pitchFamily="34" charset="0"/>
              </a:rPr>
              <a:t>a</a:t>
            </a:r>
            <a:r>
              <a:rPr lang="en-US" altLang="en-US" sz="1400" dirty="0">
                <a:solidFill>
                  <a:schemeClr val="tx2"/>
                </a:solidFill>
                <a:cs typeface="Arial" panose="020B0604020202020204" pitchFamily="34" charset="0"/>
              </a:rPr>
              <a:t>-Fe</a:t>
            </a:r>
            <a:r>
              <a:rPr lang="en-US" altLang="en-US" sz="1400" baseline="-25000" dirty="0">
                <a:solidFill>
                  <a:schemeClr val="tx2"/>
                </a:solidFill>
                <a:cs typeface="Arial" panose="020B0604020202020204" pitchFamily="34" charset="0"/>
              </a:rPr>
              <a:t>2</a:t>
            </a:r>
            <a:r>
              <a:rPr lang="en-US" altLang="en-US" sz="1400" dirty="0">
                <a:solidFill>
                  <a:schemeClr val="tx2"/>
                </a:solidFill>
                <a:cs typeface="Arial" panose="020B0604020202020204" pitchFamily="34" charset="0"/>
              </a:rPr>
              <a:t>O</a:t>
            </a:r>
            <a:r>
              <a:rPr lang="en-US" altLang="en-US" sz="1400" baseline="-25000" dirty="0">
                <a:solidFill>
                  <a:schemeClr val="tx2"/>
                </a:solidFill>
                <a:cs typeface="Arial" panose="020B0604020202020204" pitchFamily="34" charset="0"/>
              </a:rPr>
              <a:t>3</a:t>
            </a:r>
            <a:r>
              <a:rPr lang="en-US" altLang="en-US" sz="1400" dirty="0">
                <a:solidFill>
                  <a:schemeClr val="tx2"/>
                </a:solidFill>
                <a:cs typeface="Arial" panose="020B0604020202020204" pitchFamily="34" charset="0"/>
              </a:rPr>
              <a:t>) plays central roles in many systems:</a:t>
            </a:r>
          </a:p>
          <a:p>
            <a:pPr marL="763200" lvl="1" indent="-306000">
              <a:buClr>
                <a:schemeClr val="accent1">
                  <a:lumMod val="60000"/>
                  <a:lumOff val="40000"/>
                </a:schemeClr>
              </a:buClr>
              <a:buSzPct val="92000"/>
              <a:buFont typeface="Wingdings 2" panose="05020102010507070707" pitchFamily="18" charset="2"/>
              <a:buChar char=""/>
            </a:pPr>
            <a:r>
              <a:rPr lang="en-US" altLang="en-US" sz="1400" dirty="0">
                <a:solidFill>
                  <a:schemeClr val="tx2"/>
                </a:solidFill>
                <a:cs typeface="Arial" panose="020B0604020202020204" pitchFamily="34" charset="0"/>
              </a:rPr>
              <a:t>biogeochemical cycling</a:t>
            </a:r>
          </a:p>
          <a:p>
            <a:pPr marL="763200" lvl="1" indent="-306000">
              <a:buClr>
                <a:schemeClr val="accent1">
                  <a:lumMod val="60000"/>
                  <a:lumOff val="40000"/>
                </a:schemeClr>
              </a:buClr>
              <a:buSzPct val="92000"/>
              <a:buFont typeface="Wingdings 2" panose="05020102010507070707" pitchFamily="18" charset="2"/>
              <a:buChar char=""/>
            </a:pPr>
            <a:r>
              <a:rPr lang="en-US" altLang="en-US" sz="1400" dirty="0">
                <a:solidFill>
                  <a:schemeClr val="tx2"/>
                </a:solidFill>
                <a:cs typeface="Arial" panose="020B0604020202020204" pitchFamily="34" charset="0"/>
              </a:rPr>
              <a:t>redox processes</a:t>
            </a:r>
          </a:p>
          <a:p>
            <a:pPr marL="763200" lvl="1" indent="-306000">
              <a:buClr>
                <a:schemeClr val="accent1">
                  <a:lumMod val="60000"/>
                  <a:lumOff val="40000"/>
                </a:schemeClr>
              </a:buClr>
              <a:buSzPct val="92000"/>
              <a:buFont typeface="Wingdings 2" panose="05020102010507070707" pitchFamily="18" charset="2"/>
              <a:buChar char=""/>
            </a:pPr>
            <a:r>
              <a:rPr lang="en-US" altLang="en-US" sz="1400" dirty="0">
                <a:solidFill>
                  <a:schemeClr val="tx2"/>
                </a:solidFill>
                <a:cs typeface="Arial" panose="020B0604020202020204" pitchFamily="34" charset="0"/>
              </a:rPr>
              <a:t>contaminant sequestration</a:t>
            </a:r>
          </a:p>
          <a:p>
            <a:pPr marL="763200" lvl="1" indent="-306000">
              <a:buClr>
                <a:schemeClr val="accent1">
                  <a:lumMod val="60000"/>
                  <a:lumOff val="40000"/>
                </a:schemeClr>
              </a:buClr>
              <a:buSzPct val="92000"/>
              <a:buFont typeface="Wingdings 2" panose="05020102010507070707" pitchFamily="18" charset="2"/>
              <a:buChar char=""/>
            </a:pPr>
            <a:r>
              <a:rPr lang="en-US" altLang="en-US" sz="1400" dirty="0">
                <a:solidFill>
                  <a:schemeClr val="tx2"/>
                </a:solidFill>
                <a:cs typeface="Arial" panose="020B0604020202020204" pitchFamily="34" charset="0"/>
              </a:rPr>
              <a:t>Martian regolith</a:t>
            </a:r>
          </a:p>
          <a:p>
            <a:pPr marL="763200" lvl="1" indent="-306000">
              <a:buClr>
                <a:schemeClr val="accent1">
                  <a:lumMod val="60000"/>
                  <a:lumOff val="40000"/>
                </a:schemeClr>
              </a:buClr>
              <a:buSzPct val="92000"/>
              <a:buFont typeface="Wingdings 2" panose="05020102010507070707" pitchFamily="18" charset="2"/>
              <a:buChar char=""/>
            </a:pPr>
            <a:r>
              <a:rPr lang="en-US" altLang="en-US" sz="1400" dirty="0">
                <a:solidFill>
                  <a:schemeClr val="tx2"/>
                </a:solidFill>
                <a:cs typeface="Arial" panose="020B0604020202020204" pitchFamily="34" charset="0"/>
              </a:rPr>
              <a:t>industrial material (catalysts, pigments, semiconductors)  </a:t>
            </a:r>
          </a:p>
          <a:p>
            <a:pPr marL="306000" indent="-306000">
              <a:spcBef>
                <a:spcPct val="20000"/>
              </a:spcBef>
              <a:spcAft>
                <a:spcPts val="600"/>
              </a:spcAft>
              <a:buClr>
                <a:schemeClr val="accent1">
                  <a:lumMod val="60000"/>
                  <a:lumOff val="40000"/>
                </a:schemeClr>
              </a:buClr>
              <a:buSzPct val="92000"/>
              <a:buFont typeface="Wingdings 2" panose="05020102010507070707" pitchFamily="18" charset="2"/>
              <a:buChar char=""/>
            </a:pPr>
            <a:r>
              <a:rPr lang="en-US" altLang="en-US" sz="1400" dirty="0">
                <a:solidFill>
                  <a:schemeClr val="tx2"/>
                </a:solidFill>
                <a:cs typeface="Arial" panose="020B0604020202020204" pitchFamily="34" charset="0"/>
              </a:rPr>
              <a:t>Often forms through thermal or hydrothermal transformations of iron oxyhydroxides (ferrihydrite, goethite, akageneite)</a:t>
            </a:r>
          </a:p>
          <a:p>
            <a:pPr marL="306000" indent="-306000">
              <a:spcBef>
                <a:spcPct val="20000"/>
              </a:spcBef>
              <a:spcAft>
                <a:spcPts val="600"/>
              </a:spcAft>
              <a:buClr>
                <a:schemeClr val="accent1">
                  <a:lumMod val="60000"/>
                  <a:lumOff val="40000"/>
                </a:schemeClr>
              </a:buClr>
              <a:buSzPct val="92000"/>
              <a:buFont typeface="Wingdings 2" panose="05020102010507070707" pitchFamily="18" charset="2"/>
              <a:buChar char=""/>
            </a:pPr>
            <a:r>
              <a:rPr lang="en-US" altLang="en-US" sz="1400" dirty="0">
                <a:solidFill>
                  <a:schemeClr val="tx2"/>
                </a:solidFill>
                <a:cs typeface="Arial" panose="020B0604020202020204" pitchFamily="34" charset="0"/>
              </a:rPr>
              <a:t>Retention of residual H</a:t>
            </a:r>
            <a:r>
              <a:rPr lang="en-US" altLang="en-US" sz="1400" baseline="-25000" dirty="0">
                <a:solidFill>
                  <a:schemeClr val="tx2"/>
                </a:solidFill>
                <a:cs typeface="Arial" panose="020B0604020202020204" pitchFamily="34" charset="0"/>
              </a:rPr>
              <a:t>2</a:t>
            </a:r>
            <a:r>
              <a:rPr lang="en-US" altLang="en-US" sz="1400" dirty="0">
                <a:solidFill>
                  <a:schemeClr val="tx2"/>
                </a:solidFill>
                <a:cs typeface="Arial" panose="020B0604020202020204" pitchFamily="34" charset="0"/>
              </a:rPr>
              <a:t>O, OH</a:t>
            </a:r>
            <a:r>
              <a:rPr lang="en-US" altLang="en-US" sz="1400" baseline="30000" dirty="0">
                <a:solidFill>
                  <a:schemeClr val="tx2"/>
                </a:solidFill>
                <a:cs typeface="Arial" panose="020B0604020202020204" pitchFamily="34" charset="0"/>
              </a:rPr>
              <a:t>-</a:t>
            </a:r>
            <a:r>
              <a:rPr lang="en-US" altLang="en-US" sz="1400" dirty="0">
                <a:solidFill>
                  <a:schemeClr val="tx2"/>
                </a:solidFill>
                <a:cs typeface="Arial" panose="020B0604020202020204" pitchFamily="34" charset="0"/>
              </a:rPr>
              <a:t> by “</a:t>
            </a:r>
            <a:r>
              <a:rPr lang="en-US" altLang="en-US" sz="1400" dirty="0" err="1">
                <a:solidFill>
                  <a:schemeClr val="tx2"/>
                </a:solidFill>
                <a:cs typeface="Arial" panose="020B0604020202020204" pitchFamily="34" charset="0"/>
              </a:rPr>
              <a:t>hydrohematite</a:t>
            </a:r>
            <a:r>
              <a:rPr lang="en-US" altLang="en-US" sz="1400" dirty="0">
                <a:solidFill>
                  <a:schemeClr val="tx2"/>
                </a:solidFill>
                <a:cs typeface="Arial" panose="020B0604020202020204" pitchFamily="34" charset="0"/>
              </a:rPr>
              <a:t>” is common and has important geochemical and structural implications</a:t>
            </a:r>
          </a:p>
        </p:txBody>
      </p:sp>
      <p:sp>
        <p:nvSpPr>
          <p:cNvPr id="16" name="TextBox 15">
            <a:extLst>
              <a:ext uri="{FF2B5EF4-FFF2-40B4-BE49-F238E27FC236}">
                <a16:creationId xmlns:a16="http://schemas.microsoft.com/office/drawing/2014/main" id="{F1D36D4F-7DF4-0B12-1DE5-5EBEC2B167BD}"/>
              </a:ext>
            </a:extLst>
          </p:cNvPr>
          <p:cNvSpPr txBox="1"/>
          <p:nvPr/>
        </p:nvSpPr>
        <p:spPr>
          <a:xfrm>
            <a:off x="7003142" y="3545364"/>
            <a:ext cx="5003528" cy="2816156"/>
          </a:xfrm>
          <a:prstGeom prst="rect">
            <a:avLst/>
          </a:prstGeom>
          <a:noFill/>
        </p:spPr>
        <p:txBody>
          <a:bodyPr wrap="square" rtlCol="0">
            <a:spAutoFit/>
          </a:bodyPr>
          <a:lstStyle/>
          <a:p>
            <a:pPr>
              <a:spcBef>
                <a:spcPct val="20000"/>
              </a:spcBef>
              <a:spcAft>
                <a:spcPts val="600"/>
              </a:spcAft>
              <a:buClr>
                <a:schemeClr val="accent1">
                  <a:lumMod val="60000"/>
                  <a:lumOff val="40000"/>
                </a:schemeClr>
              </a:buClr>
              <a:buSzPct val="92000"/>
            </a:pPr>
            <a:r>
              <a:rPr lang="en-US" altLang="en-US" sz="1400" dirty="0">
                <a:solidFill>
                  <a:schemeClr val="tx2"/>
                </a:solidFill>
                <a:cs typeface="Arial" panose="020B0604020202020204" pitchFamily="34" charset="0"/>
              </a:rPr>
              <a:t>Heaney group at Penn State has used TRXRD at APS 13-BM-C to explore this system &gt; 10 years, generating substantial new understanding:</a:t>
            </a:r>
          </a:p>
          <a:p>
            <a:pPr marL="306000" indent="-306000">
              <a:buClr>
                <a:schemeClr val="accent1">
                  <a:lumMod val="60000"/>
                  <a:lumOff val="40000"/>
                </a:schemeClr>
              </a:buClr>
              <a:buSzPct val="92000"/>
              <a:buFont typeface="Wingdings 2" panose="05020102010507070707" pitchFamily="18" charset="2"/>
              <a:buChar char=""/>
            </a:pPr>
            <a:r>
              <a:rPr lang="en-US" altLang="en-US" sz="1400" dirty="0">
                <a:solidFill>
                  <a:schemeClr val="tx2"/>
                </a:solidFill>
                <a:cs typeface="Arial" panose="020B0604020202020204" pitchFamily="34" charset="0"/>
              </a:rPr>
              <a:t>Phases formed are sensitive to temperature and starting pH of solutions. </a:t>
            </a:r>
          </a:p>
          <a:p>
            <a:pPr marL="306000" indent="-306000">
              <a:buClr>
                <a:schemeClr val="accent1">
                  <a:lumMod val="60000"/>
                  <a:lumOff val="40000"/>
                </a:schemeClr>
              </a:buClr>
              <a:buSzPct val="92000"/>
              <a:buFont typeface="Wingdings 2" panose="05020102010507070707" pitchFamily="18" charset="2"/>
              <a:buChar char=""/>
            </a:pPr>
            <a:r>
              <a:rPr lang="en-US" altLang="en-US" sz="1400" dirty="0">
                <a:solidFill>
                  <a:schemeClr val="tx2"/>
                </a:solidFill>
                <a:cs typeface="Arial" panose="020B0604020202020204" pitchFamily="34" charset="0"/>
              </a:rPr>
              <a:t>Initial products are highly defective, Fe octahedra are distorted, and </a:t>
            </a:r>
            <a:r>
              <a:rPr lang="en-US" altLang="en-US" sz="1400" dirty="0" err="1">
                <a:solidFill>
                  <a:schemeClr val="tx2"/>
                </a:solidFill>
                <a:cs typeface="Arial" panose="020B0604020202020204" pitchFamily="34" charset="0"/>
              </a:rPr>
              <a:t>hydrohematite</a:t>
            </a:r>
            <a:r>
              <a:rPr lang="en-US" altLang="en-US" sz="1400" dirty="0">
                <a:solidFill>
                  <a:schemeClr val="tx2"/>
                </a:solidFill>
                <a:cs typeface="Arial" panose="020B0604020202020204" pitchFamily="34" charset="0"/>
              </a:rPr>
              <a:t> crystallizes by nonclassical pathways via infilling of vacancies. Final Fe occupancies 0.8-0.9; water contents 3.6-7.8 mol%.</a:t>
            </a:r>
          </a:p>
          <a:p>
            <a:pPr marL="306000" indent="-306000">
              <a:buClr>
                <a:schemeClr val="accent1">
                  <a:lumMod val="60000"/>
                  <a:lumOff val="40000"/>
                </a:schemeClr>
              </a:buClr>
              <a:buSzPct val="92000"/>
              <a:buFont typeface="Wingdings 2" panose="05020102010507070707" pitchFamily="18" charset="2"/>
              <a:buChar char=""/>
            </a:pPr>
            <a:r>
              <a:rPr lang="en-US" altLang="en-US" sz="1400" dirty="0" err="1">
                <a:solidFill>
                  <a:schemeClr val="tx2"/>
                </a:solidFill>
                <a:cs typeface="Arial" panose="020B0604020202020204" pitchFamily="34" charset="0"/>
              </a:rPr>
              <a:t>Hydrohematite</a:t>
            </a:r>
            <a:r>
              <a:rPr lang="en-US" altLang="en-US" sz="1400" dirty="0">
                <a:solidFill>
                  <a:schemeClr val="tx2"/>
                </a:solidFill>
                <a:cs typeface="Arial" panose="020B0604020202020204" pitchFamily="34" charset="0"/>
              </a:rPr>
              <a:t> is likely common on Earth and may hold large quantities of water on Mars.</a:t>
            </a:r>
          </a:p>
          <a:p>
            <a:endParaRPr lang="en-US" dirty="0"/>
          </a:p>
        </p:txBody>
      </p:sp>
      <p:sp>
        <p:nvSpPr>
          <p:cNvPr id="11" name="TextBox 10">
            <a:extLst>
              <a:ext uri="{FF2B5EF4-FFF2-40B4-BE49-F238E27FC236}">
                <a16:creationId xmlns:a16="http://schemas.microsoft.com/office/drawing/2014/main" id="{74224413-34AF-7F59-2AA7-2A058648831E}"/>
              </a:ext>
            </a:extLst>
          </p:cNvPr>
          <p:cNvSpPr txBox="1"/>
          <p:nvPr/>
        </p:nvSpPr>
        <p:spPr>
          <a:xfrm>
            <a:off x="7086330" y="728308"/>
            <a:ext cx="4920340" cy="461665"/>
          </a:xfrm>
          <a:prstGeom prst="rect">
            <a:avLst/>
          </a:prstGeom>
          <a:noFill/>
        </p:spPr>
        <p:txBody>
          <a:bodyPr wrap="square" rtlCol="0">
            <a:spAutoFit/>
          </a:bodyPr>
          <a:lstStyle/>
          <a:p>
            <a:r>
              <a:rPr lang="en-US" sz="1200" dirty="0" err="1"/>
              <a:t>Hydrohematite</a:t>
            </a:r>
            <a:r>
              <a:rPr lang="en-US" sz="1200" dirty="0"/>
              <a:t> structure evolution with increasing vacancy inoculation. Chen et al., 2022 Geology 49:1343</a:t>
            </a:r>
          </a:p>
        </p:txBody>
      </p:sp>
      <p:sp>
        <p:nvSpPr>
          <p:cNvPr id="12" name="TextBox 11">
            <a:extLst>
              <a:ext uri="{FF2B5EF4-FFF2-40B4-BE49-F238E27FC236}">
                <a16:creationId xmlns:a16="http://schemas.microsoft.com/office/drawing/2014/main" id="{900DCBD4-4128-A5F6-E1BF-50948E06D922}"/>
              </a:ext>
            </a:extLst>
          </p:cNvPr>
          <p:cNvSpPr txBox="1"/>
          <p:nvPr/>
        </p:nvSpPr>
        <p:spPr>
          <a:xfrm>
            <a:off x="1814285" y="6499643"/>
            <a:ext cx="1516762" cy="369332"/>
          </a:xfrm>
          <a:prstGeom prst="rect">
            <a:avLst/>
          </a:prstGeom>
          <a:noFill/>
        </p:spPr>
        <p:txBody>
          <a:bodyPr wrap="none" rtlCol="0">
            <a:spAutoFit/>
          </a:bodyPr>
          <a:lstStyle/>
          <a:p>
            <a:r>
              <a:rPr lang="en-US" dirty="0"/>
              <a:t>APS 13-BM-C</a:t>
            </a:r>
          </a:p>
        </p:txBody>
      </p:sp>
    </p:spTree>
    <p:extLst>
      <p:ext uri="{BB962C8B-B14F-4D97-AF65-F5344CB8AC3E}">
        <p14:creationId xmlns:p14="http://schemas.microsoft.com/office/powerpoint/2010/main" val="957090886"/>
      </p:ext>
    </p:extLst>
  </p:cSld>
  <p:clrMapOvr>
    <a:masterClrMapping/>
  </p:clrMapOvr>
  <mc:AlternateContent xmlns:mc="http://schemas.openxmlformats.org/markup-compatibility/2006" xmlns:p14="http://schemas.microsoft.com/office/powerpoint/2010/main">
    <mc:Choice Requires="p14">
      <p:transition spd="slow" p14:dur="2000" advTm="183815"/>
    </mc:Choice>
    <mc:Fallback xmlns="">
      <p:transition spd="slow" advTm="183815"/>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4899</TotalTime>
  <Words>1980</Words>
  <Application>Microsoft Macintosh PowerPoint</Application>
  <PresentationFormat>Widescreen</PresentationFormat>
  <Paragraphs>229</Paragraphs>
  <Slides>16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Aptos</vt:lpstr>
      <vt:lpstr>Aptos Display</vt:lpstr>
      <vt:lpstr>Arial</vt:lpstr>
      <vt:lpstr>Calibri</vt:lpstr>
      <vt:lpstr>Symbol</vt:lpstr>
      <vt:lpstr>Wingdings 2</vt:lpstr>
      <vt:lpstr>Office Theme</vt:lpstr>
      <vt:lpstr>Environmental Science Applications at SEES Beamlines  Joanne Stubbs GSECARS, The University of Chicago  Contributions from:  R. Colina-Ruiz, P.J. Eng, A. Lanzirotti, M. Newville (UChicago);  R. Tappero (NSLS-II); B. Toner, K. Kang, E. R. Meraz (U. Minnesota); S. Webb (SSRL)  </vt:lpstr>
      <vt:lpstr>Techniques used by environmental scientists at SEES facilities</vt:lpstr>
      <vt:lpstr>PowerPoint Presentation</vt:lpstr>
      <vt:lpstr>Crystal Truncation Rod (CTR) Diffraction</vt:lpstr>
      <vt:lpstr>CTR Science Highlight: Pyrite oxidation under suboxic conditions</vt:lpstr>
      <vt:lpstr>Resonant Anomalous X-ray Reflectivity (RAXR)</vt:lpstr>
      <vt:lpstr>PowerPoint Presentation</vt:lpstr>
      <vt:lpstr>Time-resolved powder X-ray diffraction (TRXRD)</vt:lpstr>
      <vt:lpstr>PowerPoint Presentation</vt:lpstr>
      <vt:lpstr>PowerPoint Presentation</vt:lpstr>
      <vt:lpstr>PowerPoint Presentation</vt:lpstr>
      <vt:lpstr>PowerPoint Presentation</vt:lpstr>
      <vt:lpstr>PowerPoint Presentation</vt:lpstr>
      <vt:lpstr>Looking ahead: Benefits of APS and ALS upgrades to SEES environmental science users </vt:lpstr>
      <vt:lpstr>Conclusions</vt:lpstr>
      <vt:lpstr>Acknowledgments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NSF’s SEES: New Opportunities and Developments in Synchrotron Earth and Environmental Science  Andrew Campbell, University of Chicago  CDAC Webinar, 23 Oct 2024 </dc:title>
  <dc:creator>Andrew J. Campbell</dc:creator>
  <cp:lastModifiedBy>Wenlu Zhu</cp:lastModifiedBy>
  <cp:revision>32</cp:revision>
  <dcterms:created xsi:type="dcterms:W3CDTF">2024-11-08T18:23:57Z</dcterms:created>
  <dcterms:modified xsi:type="dcterms:W3CDTF">2025-08-19T20:25:12Z</dcterms:modified>
</cp:coreProperties>
</file>