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2664" r:id="rId4"/>
    <p:sldId id="2661" r:id="rId5"/>
    <p:sldId id="2655" r:id="rId6"/>
    <p:sldId id="2660" r:id="rId7"/>
    <p:sldId id="288" r:id="rId8"/>
    <p:sldId id="2667" r:id="rId9"/>
    <p:sldId id="2652" r:id="rId10"/>
    <p:sldId id="2663" r:id="rId11"/>
    <p:sldId id="2665" r:id="rId12"/>
    <p:sldId id="2676" r:id="rId13"/>
    <p:sldId id="2677" r:id="rId14"/>
    <p:sldId id="2666" r:id="rId15"/>
    <p:sldId id="2679" r:id="rId16"/>
    <p:sldId id="1962" r:id="rId17"/>
    <p:sldId id="1944" r:id="rId18"/>
    <p:sldId id="1954" r:id="rId19"/>
    <p:sldId id="1872" r:id="rId20"/>
    <p:sldId id="2678" r:id="rId21"/>
    <p:sldId id="2668" r:id="rId22"/>
    <p:sldId id="2669" r:id="rId23"/>
    <p:sldId id="2680" r:id="rId24"/>
    <p:sldId id="2681" r:id="rId25"/>
    <p:sldId id="2682" r:id="rId26"/>
    <p:sldId id="2684" r:id="rId27"/>
    <p:sldId id="2670" r:id="rId28"/>
    <p:sldId id="2673" r:id="rId29"/>
    <p:sldId id="2674" r:id="rId30"/>
    <p:sldId id="26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D0F3"/>
    <a:srgbClr val="28416F"/>
    <a:srgbClr val="002056"/>
    <a:srgbClr val="A9E6E0"/>
    <a:srgbClr val="04B5A7"/>
    <a:srgbClr val="DDEBF7"/>
    <a:srgbClr val="FC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176"/>
    <p:restoredTop sz="94726"/>
  </p:normalViewPr>
  <p:slideViewPr>
    <p:cSldViewPr snapToGrid="0" snapToObjects="1">
      <p:cViewPr varScale="1">
        <p:scale>
          <a:sx n="120" d="100"/>
          <a:sy n="120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5BEA8-B679-8442-B817-186C5CB05959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109F1-9949-7048-B6DE-0521B772F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16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D5CB6-BC1B-5992-49E7-32BC3097B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620F86-D86B-4C72-7AFA-C323058B6A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3C1086-8FB4-DAAE-C583-9B850D1B4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75C6E-938F-A2DE-1989-A458AEF44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109F1-9949-7048-B6DE-0521B772F4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1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4EA4E-944E-4490-996C-6DED48BD20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3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90596-2389-F441-9DA8-2A8A97D97E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46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8C55-EAC4-C041-9BB3-83485A810D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1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8C55-EAC4-C041-9BB3-83485A810D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37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A2A4D-2366-9446-BABD-244B51E6D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6D2934-A37D-184E-AA93-27B8ADF28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1753E-ED3A-494D-A78A-F5D71205F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D4C89-F855-A54D-AA0A-C28D458DDF0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AFC01-48E4-FE49-B0D4-75881CBE8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EF21B-3670-7141-BD18-9E4774B8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2EDF-69A0-104A-A954-71212AB4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0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0D5A-DAB7-E442-A161-F775C73B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B3FB65-4E09-484A-B064-09C05ED13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97385-1018-EA42-8338-124E060E8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D4C89-F855-A54D-AA0A-C28D458DDF0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E165D-31BA-824D-8BA2-BF7C03BC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84068-A847-BB40-9D32-8AB1A191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2EDF-69A0-104A-A954-71212AB4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96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C05898-5215-F94A-B9D5-E931152C0C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077EA-3BAA-3343-93BF-F848F953C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FDD76-96A8-C040-80B7-5BFBE99B6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D4C89-F855-A54D-AA0A-C28D458DDF0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71F46-2DA0-384E-A124-07CC5EE9D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90197-FB03-B542-84AD-4D434532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2EDF-69A0-104A-A954-71212AB4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2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777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89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6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321339" y="-2421176"/>
            <a:ext cx="5042667" cy="21034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Suggested</a:t>
            </a:r>
            <a:r>
              <a:rPr lang="en-US" sz="1867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867" b="1" baseline="0" dirty="0">
              <a:solidFill>
                <a:schemeClr val="bg1"/>
              </a:solidFill>
            </a:endParaRPr>
          </a:p>
          <a:p>
            <a:pPr lvl="0"/>
            <a:r>
              <a:rPr lang="en-US" sz="1867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600"/>
              </a:spcAft>
            </a:pPr>
            <a:r>
              <a:rPr lang="en-US" sz="1867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867" b="1" dirty="0">
                <a:solidFill>
                  <a:schemeClr val="bg1"/>
                </a:solidFill>
              </a:rPr>
              <a:t>DO YOU HAVE ANY BIG QUESTIONS?</a:t>
            </a:r>
            <a:endParaRPr lang="en-US" sz="1867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3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515940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17206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10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2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752" y="544589"/>
            <a:ext cx="2382461" cy="85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358552" y="-1972722"/>
            <a:ext cx="4670533" cy="13236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Suggested</a:t>
            </a:r>
            <a:r>
              <a:rPr lang="en-US" sz="1867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867" b="1" baseline="0" dirty="0">
              <a:solidFill>
                <a:schemeClr val="bg1"/>
              </a:solidFill>
            </a:endParaRPr>
          </a:p>
          <a:p>
            <a:r>
              <a:rPr lang="en-US" sz="1867" b="1" baseline="0" dirty="0">
                <a:solidFill>
                  <a:schemeClr val="bg1"/>
                </a:solidFill>
              </a:rPr>
              <a:t>WE START WITH YES.</a:t>
            </a:r>
            <a:endParaRPr lang="en-US" sz="1867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A7566-EAE7-BE4E-A892-CC669E329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BA85D-D0C6-304B-AD24-A74DA933A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80CEC-133B-9B47-9C47-81362AAC9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D4C89-F855-A54D-AA0A-C28D458DDF0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F7EBE-1B85-2746-B7AD-C3D21B957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9263A-6F4F-A942-8253-A002443E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2EDF-69A0-104A-A954-71212AB4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1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3">
            <a:extLst>
              <a:ext uri="{FF2B5EF4-FFF2-40B4-BE49-F238E27FC236}">
                <a16:creationId xmlns:a16="http://schemas.microsoft.com/office/drawing/2014/main" id="{F2DED01A-BC2F-3E1A-FC5B-6512AAE5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336"/>
          <a:stretch/>
        </p:blipFill>
        <p:spPr>
          <a:xfrm>
            <a:off x="1" y="1"/>
            <a:ext cx="12192000" cy="6011939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1A7022E-640B-C2B8-A42B-BCD1A385A72C}"/>
              </a:ext>
            </a:extLst>
          </p:cNvPr>
          <p:cNvSpPr txBox="1">
            <a:spLocks/>
          </p:cNvSpPr>
          <p:nvPr userDrawn="1"/>
        </p:nvSpPr>
        <p:spPr>
          <a:xfrm>
            <a:off x="1" y="1"/>
            <a:ext cx="12192000" cy="6060000"/>
          </a:xfrm>
          <a:prstGeom prst="rect">
            <a:avLst/>
          </a:prstGeom>
          <a:solidFill>
            <a:schemeClr val="tx1">
              <a:lumMod val="50000"/>
              <a:alpha val="10000"/>
            </a:schemeClr>
          </a:solidFill>
          <a:ln>
            <a:noFill/>
          </a:ln>
        </p:spPr>
        <p:txBody>
          <a:bodyPr lIns="243840" tIns="121920" rIns="243840" bIns="0" anchor="ctr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3733" i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733" i="1" dirty="0">
              <a:solidFill>
                <a:schemeClr val="bg1"/>
              </a:solidFill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EDBEA754-0167-E2E7-BCB9-0706F9046685}"/>
              </a:ext>
            </a:extLst>
          </p:cNvPr>
          <p:cNvSpPr txBox="1">
            <a:spLocks/>
          </p:cNvSpPr>
          <p:nvPr userDrawn="1"/>
        </p:nvSpPr>
        <p:spPr>
          <a:xfrm>
            <a:off x="1" y="2"/>
            <a:ext cx="12192000" cy="6027885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txBody>
          <a:bodyPr lIns="243840" tIns="121920" rIns="243840" bIns="0" anchor="ctr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3733" i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733" i="1" dirty="0">
              <a:solidFill>
                <a:schemeClr val="bg1"/>
              </a:solidFill>
            </a:endParaRPr>
          </a:p>
        </p:txBody>
      </p:sp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69" y="6060003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3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6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L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3">
            <a:extLst>
              <a:ext uri="{FF2B5EF4-FFF2-40B4-BE49-F238E27FC236}">
                <a16:creationId xmlns:a16="http://schemas.microsoft.com/office/drawing/2014/main" id="{4DE1DF21-D28C-8CFC-D9E8-0089D209B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1D0078B8-15FF-D28F-2649-9CC66ECDC9C0}"/>
              </a:ext>
            </a:extLst>
          </p:cNvPr>
          <p:cNvSpPr txBox="1">
            <a:spLocks/>
          </p:cNvSpPr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10000"/>
            </a:schemeClr>
          </a:solidFill>
          <a:ln>
            <a:noFill/>
          </a:ln>
        </p:spPr>
        <p:txBody>
          <a:bodyPr lIns="243840" tIns="121920" rIns="243840" bIns="0" anchor="ctr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3733" i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733" i="1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F6BC47-92C0-2342-75A6-2DA68E5DA0F1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2">
              <a:alpha val="64943"/>
            </a:schemeClr>
          </a:solidFill>
          <a:ln>
            <a:noFill/>
          </a:ln>
        </p:spPr>
        <p:txBody>
          <a:bodyPr lIns="243840" tIns="121920" rIns="243840" bIns="0" anchor="ctr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3733" i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733" i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92647C-5CA8-1352-F3D3-BBA12A89F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267" y="1746627"/>
            <a:ext cx="8280400" cy="289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4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L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3">
            <a:extLst>
              <a:ext uri="{FF2B5EF4-FFF2-40B4-BE49-F238E27FC236}">
                <a16:creationId xmlns:a16="http://schemas.microsoft.com/office/drawing/2014/main" id="{4DE1DF21-D28C-8CFC-D9E8-0089D209B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1D0078B8-15FF-D28F-2649-9CC66ECDC9C0}"/>
              </a:ext>
            </a:extLst>
          </p:cNvPr>
          <p:cNvSpPr txBox="1">
            <a:spLocks/>
          </p:cNvSpPr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10000"/>
            </a:schemeClr>
          </a:solidFill>
          <a:ln>
            <a:noFill/>
          </a:ln>
        </p:spPr>
        <p:txBody>
          <a:bodyPr lIns="243840" tIns="121920" rIns="243840" bIns="0" anchor="ctr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3733" i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733" i="1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F6BC47-92C0-2342-75A6-2DA68E5DA0F1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2">
              <a:alpha val="64943"/>
            </a:schemeClr>
          </a:solidFill>
          <a:ln>
            <a:noFill/>
          </a:ln>
        </p:spPr>
        <p:txBody>
          <a:bodyPr lIns="243840" tIns="121920" rIns="243840" bIns="0" anchor="ctr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3733" i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733" i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92647C-5CA8-1352-F3D3-BBA12A89F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267" y="1746627"/>
            <a:ext cx="8280400" cy="289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2688D-D607-44BD-BE42-EB376CD0C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B47830-1DAF-4B87-95F9-7F568E572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C72E-9FA6-4B35-B189-8D78AA24D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4897F-6FBC-4200-A3AB-EC02E4337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447BF-4D88-4415-A1CE-4BD70B933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97CC-6E78-4041-A7CF-4370E5103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37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7809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TITLE AND CONTENT </a:t>
            </a:r>
            <a:br>
              <a:rPr lang="en-US"/>
            </a:br>
            <a:r>
              <a:rPr lang="en-US"/>
              <a:t>Headline in </a:t>
            </a:r>
            <a:r>
              <a:rPr lang="en-US" err="1"/>
              <a:t>arial</a:t>
            </a:r>
            <a:r>
              <a:rPr lang="en-US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558799" y="1854200"/>
            <a:ext cx="11026501" cy="44196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/>
                <a:t>DESCRIPTION</a:t>
              </a:r>
            </a:p>
            <a:p>
              <a:r>
                <a:rPr lang="en-US" sz="160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60863" indent="-160863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60863" indent="-160863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60863" indent="-160863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60863" indent="-160863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tx1"/>
                  </a:solidFill>
                </a:rPr>
                <a:t>Threat modeling, </a:t>
              </a:r>
              <a:r>
                <a:rPr lang="en-US" sz="1600" err="1">
                  <a:solidFill>
                    <a:schemeClr val="tx1"/>
                  </a:solidFill>
                </a:rPr>
                <a:t>pentesting</a:t>
              </a:r>
              <a:r>
                <a:rPr lang="en-US" sz="160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600" err="1">
                  <a:solidFill>
                    <a:schemeClr val="tx1"/>
                  </a:solidFill>
                </a:rPr>
                <a:t>xFC</a:t>
              </a:r>
              <a:r>
                <a:rPr lang="en-US" sz="1600">
                  <a:solidFill>
                    <a:schemeClr val="tx1"/>
                  </a:solidFill>
                </a:rPr>
                <a:t>)</a:t>
              </a:r>
            </a:p>
            <a:p>
              <a:endParaRPr lang="en-US" sz="1600" b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/>
                <a:t>RESULTS</a:t>
              </a:r>
            </a:p>
            <a:p>
              <a:pPr marL="152396" indent="-152396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52396" indent="-152396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600" b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/>
                <a:t>CONTRIBUTION</a:t>
              </a:r>
            </a:p>
            <a:p>
              <a:r>
                <a:rPr lang="en-US" sz="160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/>
                <a:t>FUTURE OUTLOOK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80F36C-8705-2C4F-BFE2-C412FDB5AA4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464323" y="6394218"/>
            <a:ext cx="1263355" cy="366183"/>
          </a:xfrm>
          <a:prstGeom prst="rect">
            <a:avLst/>
          </a:prstGeom>
        </p:spPr>
        <p:txBody>
          <a:bodyPr/>
          <a:lstStyle/>
          <a:p>
            <a:fld id="{312883BA-C953-BF40-991C-D3EBB2F29B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1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164DE-CDF2-EA49-AC2C-D7C2B239D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1EBEB-CF7E-144B-88FB-2141373D5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B07F3-9806-914B-80A9-5925EB4AD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D4C89-F855-A54D-AA0A-C28D458DDF0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FAE11-D1B7-7D41-870F-CF44509CF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B6B65-310E-3344-81CB-887C0252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2EDF-69A0-104A-A954-71212AB4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3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02EF-DCA8-B94D-BF16-D5F733547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5DED0-C7F3-D34A-9BD6-677A43BB42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EDC14-A366-8949-81BF-074B54945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87C89-C074-8F41-85D4-EC11DEA8F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D4C89-F855-A54D-AA0A-C28D458DDF0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FD664-A06A-6E41-B73E-B4CE11F71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76853-35F2-024C-BDB8-FDDB8AB68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2EDF-69A0-104A-A954-71212AB4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5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627F7-4248-4F46-AA04-CB9C50079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8F7BC-B8BB-484C-834D-8905BFE0C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E0E49-A1B4-C34E-A3C1-551D2C1FE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6169B-82AD-0A46-AD5A-0567A6CD3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DFF2ED-A1ED-AF48-92E7-B50DF2BDFA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BB0CA6-6189-554A-A5FB-C7B34FF8E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D4C89-F855-A54D-AA0A-C28D458DDF0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8AEA71-798C-6642-B42D-0163A9B4F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30875E-87AF-E445-8371-1808AC8C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2EDF-69A0-104A-A954-71212AB4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BEC7-5BC8-114E-BA38-E63AFEC8B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BD9A5-A253-1E4E-98DA-F040623B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D4C89-F855-A54D-AA0A-C28D458DDF0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B3116-D038-FB4B-ADC9-0303560E7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C1130-E300-A14C-AE7E-738B8ACE6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2EDF-69A0-104A-A954-71212AB4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6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82E428-5917-C341-AA2C-F6B34F720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D4C89-F855-A54D-AA0A-C28D458DDF0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87B252-7E39-8C4B-94F4-CB6235F25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08202-3E9C-8F4F-9609-6B3B9CB5C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2EDF-69A0-104A-A954-71212AB4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3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A0A4B-28DE-2D4C-B4A0-350E45411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545CA-5808-EF4A-8369-A845554A1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64492-8299-8B4D-A395-DF83BC7DE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6338B9-3F68-814F-99FC-0279824FF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D4C89-F855-A54D-AA0A-C28D458DDF0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27748-344B-0542-A5D7-AC6CE37AA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30F72-D120-AA45-99EC-6870C0E1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2EDF-69A0-104A-A954-71212AB4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5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6F09A-B609-7049-A64E-6189ABA6A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0A9C6B-AB43-C745-BD05-88146EAF2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6BFC3-088E-1B45-92F3-1A2D939CB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67198-FE59-EA4A-AD88-DB000875A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D4C89-F855-A54D-AA0A-C28D458DDF0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8A186-DC6A-BC4B-A7FB-ED741A8FF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06365C-A117-A94F-A14B-8E206F1E3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2EDF-69A0-104A-A954-71212AB4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08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638F2F-5F4E-5243-9BBB-ED898BC6C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1C84-8CD9-274F-9F99-DC79398FD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5EE8C-EE70-EA4E-8259-A5FEB3E539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D4C89-F855-A54D-AA0A-C28D458DDF0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8A06C-3079-B347-AF08-ADC41214F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C0D88-9B0D-3646-9037-2F45DE126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A2EDF-69A0-104A-A954-71212AB4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1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320" y="6399990"/>
            <a:ext cx="1034357" cy="37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4778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858435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6436112"/>
            <a:ext cx="1891671" cy="2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5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609585" rtl="0" eaLnBrk="1" latinLnBrk="0" hangingPunct="1">
        <a:lnSpc>
          <a:spcPct val="95000"/>
        </a:lnSpc>
        <a:spcBef>
          <a:spcPct val="0"/>
        </a:spcBef>
        <a:buNone/>
        <a:defRPr sz="3733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0712" indent="-230712" algn="l" defTabSz="609585" rtl="0" eaLnBrk="1" latinLnBrk="0" hangingPunct="1">
        <a:spcBef>
          <a:spcPts val="800"/>
        </a:spcBef>
        <a:spcAft>
          <a:spcPts val="0"/>
        </a:spcAft>
        <a:buFont typeface="Wingdings" pitchFamily="2" charset="2"/>
        <a:buChar char="§"/>
        <a:defRPr sz="24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94249" indent="-315376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071007" indent="-249760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449881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828754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wmf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46.em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emf"/><Relationship Id="rId4" Type="http://schemas.openxmlformats.org/officeDocument/2006/relationships/image" Target="../media/image47.emf"/><Relationship Id="rId9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emf"/><Relationship Id="rId10" Type="http://schemas.openxmlformats.org/officeDocument/2006/relationships/image" Target="../media/image59.png"/><Relationship Id="rId4" Type="http://schemas.openxmlformats.org/officeDocument/2006/relationships/image" Target="../media/image54.tiff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emf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0D4FA-86E9-AF46-9023-3540CB3F2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9718" y="641920"/>
            <a:ext cx="8767482" cy="1939240"/>
          </a:xfrm>
        </p:spPr>
        <p:txBody>
          <a:bodyPr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 Physics at SEES</a:t>
            </a:r>
            <a:b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 Campbell, University of Chicago</a:t>
            </a:r>
            <a:b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SEES-ISRD Meeting, August 2025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CF39E-34B4-FE4A-A1AB-254159B6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613" y="2581160"/>
            <a:ext cx="3300984" cy="1143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07ED3-0DEF-954D-9A6E-82108AB9E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58000" y="3384787"/>
            <a:ext cx="5029200" cy="2011444"/>
          </a:xfrm>
          <a:prstGeom prst="rect">
            <a:avLst/>
          </a:prstGeom>
        </p:spPr>
      </p:pic>
      <p:pic>
        <p:nvPicPr>
          <p:cNvPr id="9" name="Picture 8" descr="A red and white logo with a white star and a black background&#10;&#10;Description automatically generated">
            <a:extLst>
              <a:ext uri="{FF2B5EF4-FFF2-40B4-BE49-F238E27FC236}">
                <a16:creationId xmlns:a16="http://schemas.microsoft.com/office/drawing/2014/main" id="{C9E9A5F3-D8D6-D548-A5E7-8038C7FD3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791" y="3954634"/>
            <a:ext cx="1380744" cy="1139662"/>
          </a:xfrm>
          <a:prstGeom prst="rect">
            <a:avLst/>
          </a:prstGeom>
        </p:spPr>
      </p:pic>
      <p:pic>
        <p:nvPicPr>
          <p:cNvPr id="11" name="Picture 10" descr="A logo with a tree on it&#10;&#10;Description automatically generated">
            <a:extLst>
              <a:ext uri="{FF2B5EF4-FFF2-40B4-BE49-F238E27FC236}">
                <a16:creationId xmlns:a16="http://schemas.microsoft.com/office/drawing/2014/main" id="{F387DCEA-B7BF-9542-B5A4-DC026142A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989" y="3838026"/>
            <a:ext cx="2441448" cy="1372094"/>
          </a:xfrm>
          <a:prstGeom prst="rect">
            <a:avLst/>
          </a:prstGeom>
        </p:spPr>
      </p:pic>
      <p:pic>
        <p:nvPicPr>
          <p:cNvPr id="13" name="Picture 12" descr="A red circle with white letters&#10;&#10;Description automatically generated">
            <a:extLst>
              <a:ext uri="{FF2B5EF4-FFF2-40B4-BE49-F238E27FC236}">
                <a16:creationId xmlns:a16="http://schemas.microsoft.com/office/drawing/2014/main" id="{1DC9906B-2E58-054E-AEF7-6AAEB7660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003" y="3954197"/>
            <a:ext cx="914400" cy="914400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80BA38-4654-6643-9295-169F0E3E0A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0275" y="5582868"/>
            <a:ext cx="2048256" cy="685304"/>
          </a:xfrm>
          <a:prstGeom prst="rect">
            <a:avLst/>
          </a:prstGeom>
        </p:spPr>
      </p:pic>
      <p:pic>
        <p:nvPicPr>
          <p:cNvPr id="17" name="Picture 16" descr="A red and yellow letter m on a black background&#10;&#10;Description automatically generated">
            <a:extLst>
              <a:ext uri="{FF2B5EF4-FFF2-40B4-BE49-F238E27FC236}">
                <a16:creationId xmlns:a16="http://schemas.microsoft.com/office/drawing/2014/main" id="{DAD0A54D-E2DE-9443-96A2-A33E1544E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4267" y="5582868"/>
            <a:ext cx="2679192" cy="684906"/>
          </a:xfrm>
          <a:prstGeom prst="rect">
            <a:avLst/>
          </a:prstGeom>
        </p:spPr>
      </p:pic>
      <p:pic>
        <p:nvPicPr>
          <p:cNvPr id="19" name="Picture 18" descr="A map of the united states&#10;&#10;Description automatically generated">
            <a:extLst>
              <a:ext uri="{FF2B5EF4-FFF2-40B4-BE49-F238E27FC236}">
                <a16:creationId xmlns:a16="http://schemas.microsoft.com/office/drawing/2014/main" id="{44003163-E844-C246-8276-883B879AB9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47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pic>
        <p:nvPicPr>
          <p:cNvPr id="15" name="Picture 2" descr="This illustration shows the original APS storage ring next to the upgraded multi-bend achromat lattice under construction for the upgraded APS. (Image by Argonne National Laboratory.) ">
            <a:extLst>
              <a:ext uri="{FF2B5EF4-FFF2-40B4-BE49-F238E27FC236}">
                <a16:creationId xmlns:a16="http://schemas.microsoft.com/office/drawing/2014/main" id="{FA17CD7F-0A74-BCEE-D920-3B1820753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74" y="3494600"/>
            <a:ext cx="7315200" cy="307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887EDF-230B-E863-8AF7-313795F16297}"/>
              </a:ext>
            </a:extLst>
          </p:cNvPr>
          <p:cNvSpPr txBox="1"/>
          <p:nvPr/>
        </p:nvSpPr>
        <p:spPr>
          <a:xfrm>
            <a:off x="2013983" y="1228908"/>
            <a:ext cx="771238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80340" algn="just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Advanced Photon Source upgrade replaced its original electron storage ring with a new multi-bend achromat lattice to provide extremely enhanced coherent flux and increased hard X-ray brightness by a hundred times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180340" algn="just"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180340" algn="just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take full advantage of these improved capabilities we are implementing comprehensive technical improvements and developments of multi-probe techniques across a suite of beamline stations at GSECARS and other SEES stations at APS.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598BF1-D270-7B30-5CBE-E88B2A088058}"/>
              </a:ext>
            </a:extLst>
          </p:cNvPr>
          <p:cNvGrpSpPr/>
          <p:nvPr/>
        </p:nvGrpSpPr>
        <p:grpSpPr>
          <a:xfrm>
            <a:off x="9726371" y="1702037"/>
            <a:ext cx="2335158" cy="4484233"/>
            <a:chOff x="9726370" y="2188734"/>
            <a:chExt cx="2335158" cy="44842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0737492-A680-3063-1660-38EFA108B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6370" y="2188734"/>
              <a:ext cx="2335158" cy="4484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624AB7-A18F-9F04-6BC5-C0AD82F5DE4A}"/>
                </a:ext>
              </a:extLst>
            </p:cNvPr>
            <p:cNvSpPr txBox="1"/>
            <p:nvPr/>
          </p:nvSpPr>
          <p:spPr>
            <a:xfrm>
              <a:off x="10471397" y="3708452"/>
              <a:ext cx="8451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2023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07A249-FACF-E570-86AD-8C5AE75A391A}"/>
                </a:ext>
              </a:extLst>
            </p:cNvPr>
            <p:cNvSpPr txBox="1"/>
            <p:nvPr/>
          </p:nvSpPr>
          <p:spPr>
            <a:xfrm>
              <a:off x="10471397" y="5431670"/>
              <a:ext cx="8451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2024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BF2E703-E107-635E-525B-9E6AC6FA50C1}"/>
                </a:ext>
              </a:extLst>
            </p:cNvPr>
            <p:cNvSpPr/>
            <p:nvPr/>
          </p:nvSpPr>
          <p:spPr>
            <a:xfrm>
              <a:off x="10475842" y="2746657"/>
              <a:ext cx="840658" cy="44479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8F630E-D581-C818-E2A4-C16B3F142FBA}"/>
                </a:ext>
              </a:extLst>
            </p:cNvPr>
            <p:cNvSpPr/>
            <p:nvPr/>
          </p:nvSpPr>
          <p:spPr>
            <a:xfrm>
              <a:off x="10345830" y="4578497"/>
              <a:ext cx="840658" cy="44479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6C75BE96-88C2-0EE7-F883-F6428280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861" y="311565"/>
            <a:ext cx="8767482" cy="61084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 Upgrade 2023-2024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711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C75BE96-88C2-0EE7-F883-F6428280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861" y="311565"/>
            <a:ext cx="8767482" cy="61084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GSECARS 13-ID-D DAC system upgrade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B2B656-B968-EE40-EDF4-941BCD6A9B3C}"/>
              </a:ext>
            </a:extLst>
          </p:cNvPr>
          <p:cNvGrpSpPr/>
          <p:nvPr/>
        </p:nvGrpSpPr>
        <p:grpSpPr>
          <a:xfrm>
            <a:off x="3651474" y="1134858"/>
            <a:ext cx="6732572" cy="3638872"/>
            <a:chOff x="2392300" y="1251878"/>
            <a:chExt cx="6732572" cy="363887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374122-B24C-7C24-5EA9-4C71293BDB64}"/>
                </a:ext>
              </a:extLst>
            </p:cNvPr>
            <p:cNvSpPr txBox="1"/>
            <p:nvPr/>
          </p:nvSpPr>
          <p:spPr>
            <a:xfrm>
              <a:off x="2392300" y="4552196"/>
              <a:ext cx="37837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courtesy Peter Eng</a:t>
              </a:r>
              <a:endPara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 descr="A diagram of a mirror&#10;&#10;Description automatically generated">
              <a:extLst>
                <a:ext uri="{FF2B5EF4-FFF2-40B4-BE49-F238E27FC236}">
                  <a16:creationId xmlns:a16="http://schemas.microsoft.com/office/drawing/2014/main" id="{FC0822F2-165B-D2CC-F0FD-4C5425B83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300" y="1251878"/>
              <a:ext cx="6732572" cy="330031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ECCE072-A732-F138-02E1-9CBBC7712F32}"/>
              </a:ext>
            </a:extLst>
          </p:cNvPr>
          <p:cNvSpPr txBox="1"/>
          <p:nvPr/>
        </p:nvSpPr>
        <p:spPr>
          <a:xfrm>
            <a:off x="2073639" y="4938312"/>
            <a:ext cx="101183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unique long working distance (300 mm) pre-shaped elliptical Si double K-B mirrors system was designed at GSECARS and built at IDT</a:t>
            </a:r>
          </a:p>
          <a:p>
            <a:pPr algn="l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320 mm-long reflecting surfaces of these mirrors are polished to better than 1 nanometer surface roughness over their entire length</a:t>
            </a:r>
          </a:p>
          <a:p>
            <a:pPr algn="l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Capable of focusing high energy X-rays (up to 50 keV) to a 300 nm diameter spot</a:t>
            </a:r>
          </a:p>
        </p:txBody>
      </p:sp>
    </p:spTree>
    <p:extLst>
      <p:ext uri="{BB962C8B-B14F-4D97-AF65-F5344CB8AC3E}">
        <p14:creationId xmlns:p14="http://schemas.microsoft.com/office/powerpoint/2010/main" val="1108726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C75BE96-88C2-0EE7-F883-F6428280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861" y="311565"/>
            <a:ext cx="8767482" cy="61084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GSECARS 13-ID-D DAC system upgrade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F:\1_NEW FOLDERS SYSTEM_030814\Papers\PRESS RELEASES\dDAC.jpg">
            <a:extLst>
              <a:ext uri="{FF2B5EF4-FFF2-40B4-BE49-F238E27FC236}">
                <a16:creationId xmlns:a16="http://schemas.microsoft.com/office/drawing/2014/main" id="{DFF058A9-F37A-D774-982B-E1FCE973CB5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183" y="991965"/>
            <a:ext cx="3677817" cy="21677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DA5EBB-04CA-F6FD-AD7A-5096DB1FD25E}"/>
              </a:ext>
            </a:extLst>
          </p:cNvPr>
          <p:cNvSpPr txBox="1"/>
          <p:nvPr/>
        </p:nvSpPr>
        <p:spPr>
          <a:xfrm>
            <a:off x="3761578" y="2473902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~1 µm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2268F2-0F9D-26A6-81E3-86E1F3EE4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940" y="3707429"/>
            <a:ext cx="2120900" cy="2806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B89384-1CFC-C907-4D20-3310475C1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661" y="3852694"/>
            <a:ext cx="1612900" cy="1181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80E845-D7DE-27F4-625F-CEFF6B210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649" y="5103354"/>
            <a:ext cx="1404170" cy="1436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13F1E4-642D-ECFD-17AE-EB8B672869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1860" y="5110779"/>
            <a:ext cx="1065997" cy="1422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013DE6-3087-CC6D-6C4E-E88F4C783E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83" y="3734891"/>
            <a:ext cx="1055531" cy="12028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A73053-89F7-9E36-0CAB-093A782E2F40}"/>
              </a:ext>
            </a:extLst>
          </p:cNvPr>
          <p:cNvSpPr txBox="1"/>
          <p:nvPr/>
        </p:nvSpPr>
        <p:spPr>
          <a:xfrm>
            <a:off x="3757806" y="3282296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B0F0"/>
                </a:solidFill>
              </a:rPr>
              <a:t>sXRD</a:t>
            </a:r>
            <a:r>
              <a:rPr lang="en-US" b="1" dirty="0">
                <a:solidFill>
                  <a:srgbClr val="00B0F0"/>
                </a:solidFill>
              </a:rPr>
              <a:t> + mapping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8E5040-DD95-8B9E-F883-4F39F0CAE0DC}"/>
              </a:ext>
            </a:extLst>
          </p:cNvPr>
          <p:cNvSpPr txBox="1"/>
          <p:nvPr/>
        </p:nvSpPr>
        <p:spPr>
          <a:xfrm>
            <a:off x="3769524" y="922405"/>
            <a:ext cx="853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</a:rPr>
              <a:t>TPa</a:t>
            </a:r>
            <a:endParaRPr lang="en-US" sz="3200" b="1" dirty="0">
              <a:solidFill>
                <a:srgbClr val="00B0F0"/>
              </a:solidFill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29B3FD81-616B-C9A3-67D7-DF5DE4D07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4" t="27374" r="1656" b="35097"/>
          <a:stretch/>
        </p:blipFill>
        <p:spPr bwMode="auto">
          <a:xfrm>
            <a:off x="5752624" y="1481162"/>
            <a:ext cx="1572216" cy="1054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6374122-B24C-7C24-5EA9-4C71293BDB64}"/>
              </a:ext>
            </a:extLst>
          </p:cNvPr>
          <p:cNvSpPr txBox="1"/>
          <p:nvPr/>
        </p:nvSpPr>
        <p:spPr>
          <a:xfrm>
            <a:off x="7969085" y="1750627"/>
            <a:ext cx="378374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spatial resolution and brightness afforded by the APS-U upgrade will provide tremendous benefits to high P,T diamond anvil cell research!</a:t>
            </a:r>
          </a:p>
          <a:p>
            <a:pPr algn="l"/>
            <a:endParaRPr lang="en-US" sz="16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Ultra high pressure (TPa) techniques require a submicron X-ray beam to resolve within the sample chamber</a:t>
            </a:r>
          </a:p>
          <a:p>
            <a:pPr algn="l"/>
            <a:endParaRPr lang="en-US" sz="16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Multigrain single crystal methods will also see outstanding benefit from the improved focusing, because fewer crystals will intersect the beam</a:t>
            </a:r>
          </a:p>
          <a:p>
            <a:pPr algn="l"/>
            <a:endParaRPr lang="en-US" sz="16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=&gt; Better crystallographic information at deeper planetary conditions!</a:t>
            </a:r>
          </a:p>
        </p:txBody>
      </p:sp>
    </p:spTree>
    <p:extLst>
      <p:ext uri="{BB962C8B-B14F-4D97-AF65-F5344CB8AC3E}">
        <p14:creationId xmlns:p14="http://schemas.microsoft.com/office/powerpoint/2010/main" val="476416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C75BE96-88C2-0EE7-F883-F6428280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861" y="311565"/>
            <a:ext cx="8767482" cy="61084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GSECARS 13-ID-D DAC system upgrade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machine with many wires and a green checkered floor&#10;&#10;AI-generated content may be incorrect.">
            <a:extLst>
              <a:ext uri="{FF2B5EF4-FFF2-40B4-BE49-F238E27FC236}">
                <a16:creationId xmlns:a16="http://schemas.microsoft.com/office/drawing/2014/main" id="{5D7C6AB8-4627-D723-AAC0-6EB06ED55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602" y="922405"/>
            <a:ext cx="4572000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8D2A13-7C49-C978-32DE-732B807D76C1}"/>
              </a:ext>
            </a:extLst>
          </p:cNvPr>
          <p:cNvSpPr txBox="1"/>
          <p:nvPr/>
        </p:nvSpPr>
        <p:spPr>
          <a:xfrm>
            <a:off x="4319286" y="4520596"/>
            <a:ext cx="1603618" cy="338554"/>
          </a:xfrm>
          <a:prstGeom prst="rect">
            <a:avLst/>
          </a:prstGeom>
          <a:gradFill>
            <a:gsLst>
              <a:gs pos="30000">
                <a:schemeClr val="accent4">
                  <a:lumMod val="0"/>
                  <a:lumOff val="100000"/>
                </a:schemeClr>
              </a:gs>
              <a:gs pos="37000">
                <a:schemeClr val="accent4">
                  <a:lumMod val="0"/>
                  <a:lumOff val="100000"/>
                </a:schemeClr>
              </a:gs>
              <a:gs pos="100000">
                <a:schemeClr val="accent2"/>
              </a:gs>
            </a:gsLst>
            <a:path path="rect">
              <a:fillToRect l="50000" t="50000" r="50000" b="50000"/>
            </a:path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</a:rPr>
              <a:t>March 2025</a:t>
            </a:r>
          </a:p>
        </p:txBody>
      </p:sp>
      <p:pic>
        <p:nvPicPr>
          <p:cNvPr id="4" name="Picture 3" descr="A machine in a room&#10;&#10;AI-generated content may be incorrect.">
            <a:extLst>
              <a:ext uri="{FF2B5EF4-FFF2-40B4-BE49-F238E27FC236}">
                <a16:creationId xmlns:a16="http://schemas.microsoft.com/office/drawing/2014/main" id="{C2418604-E61E-AE55-66D0-364F0B0C0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501" y="922405"/>
            <a:ext cx="4572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518B12-DA7B-28EB-42EF-DF4162D5CEED}"/>
              </a:ext>
            </a:extLst>
          </p:cNvPr>
          <p:cNvSpPr txBox="1"/>
          <p:nvPr/>
        </p:nvSpPr>
        <p:spPr>
          <a:xfrm>
            <a:off x="9017692" y="4520596"/>
            <a:ext cx="1603618" cy="338554"/>
          </a:xfrm>
          <a:prstGeom prst="rect">
            <a:avLst/>
          </a:prstGeom>
          <a:gradFill>
            <a:gsLst>
              <a:gs pos="30000">
                <a:schemeClr val="accent4">
                  <a:lumMod val="0"/>
                  <a:lumOff val="100000"/>
                </a:schemeClr>
              </a:gs>
              <a:gs pos="37000">
                <a:schemeClr val="accent4">
                  <a:lumMod val="0"/>
                  <a:lumOff val="100000"/>
                </a:schemeClr>
              </a:gs>
              <a:gs pos="100000">
                <a:schemeClr val="accent2"/>
              </a:gs>
            </a:gsLst>
            <a:path path="rect">
              <a:fillToRect l="50000" t="50000" r="50000" b="50000"/>
            </a:path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</a:rPr>
              <a:t>July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556B2-50F7-A9F5-82E6-81D82A0CD2D0}"/>
              </a:ext>
            </a:extLst>
          </p:cNvPr>
          <p:cNvSpPr txBox="1"/>
          <p:nvPr/>
        </p:nvSpPr>
        <p:spPr>
          <a:xfrm>
            <a:off x="3803432" y="5099885"/>
            <a:ext cx="63941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Granite table for vibrational stability</a:t>
            </a:r>
          </a:p>
          <a:p>
            <a:pPr algn="l"/>
            <a:endParaRPr lang="en-US" sz="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Upgraded stages for precise positioning, 100 nm steps</a:t>
            </a:r>
          </a:p>
          <a:p>
            <a:pPr algn="l"/>
            <a:endParaRPr lang="en-US" sz="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Upgraded optical components for stability</a:t>
            </a:r>
          </a:p>
          <a:p>
            <a:pPr algn="l"/>
            <a:endParaRPr lang="en-US" sz="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 K-B mirrors for precise X-ray focusing, down to 300 nm spot</a:t>
            </a:r>
            <a:endParaRPr lang="en-US" sz="16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580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C75BE96-88C2-0EE7-F883-F6428280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861" y="311565"/>
            <a:ext cx="8767482" cy="61084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GSECARS 13-ID-D DAC system upgrade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556B2-50F7-A9F5-82E6-81D82A0CD2D0}"/>
              </a:ext>
            </a:extLst>
          </p:cNvPr>
          <p:cNvSpPr txBox="1"/>
          <p:nvPr/>
        </p:nvSpPr>
        <p:spPr>
          <a:xfrm>
            <a:off x="3803431" y="5358979"/>
            <a:ext cx="63941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Upgraded optical system being commissioned in the 2025-3 cycle.</a:t>
            </a:r>
          </a:p>
          <a:p>
            <a:pPr algn="ctr"/>
            <a:endParaRPr lang="en-US" sz="16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General User access expected in 2026-1!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AD390-2B16-2994-D845-FB11B123F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496" y="1042326"/>
            <a:ext cx="9144000" cy="39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15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:\Users\DongzhouX470\Pictures\Picture1.png">
            <a:extLst>
              <a:ext uri="{FF2B5EF4-FFF2-40B4-BE49-F238E27FC236}">
                <a16:creationId xmlns:a16="http://schemas.microsoft.com/office/drawing/2014/main" id="{C8D75BD9-B640-7189-A950-043384C515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27" y="4173157"/>
            <a:ext cx="5843025" cy="196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095CFA-C069-4CF7-7D2D-5C21454CC8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" t="79927" r="78954" b="8430"/>
          <a:stretch/>
        </p:blipFill>
        <p:spPr>
          <a:xfrm>
            <a:off x="208100" y="2305878"/>
            <a:ext cx="5914612" cy="4405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125" y="663742"/>
            <a:ext cx="89237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0070C0"/>
                </a:solidFill>
              </a:rPr>
              <a:t>6-circle diffractometer, great for high resolution crystallography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0070C0"/>
                </a:solidFill>
              </a:rPr>
              <a:t>29 keV X-ray focused to ~10 </a:t>
            </a:r>
            <a:r>
              <a:rPr lang="en-US" altLang="zh-CN" sz="2200" i="1" dirty="0">
                <a:solidFill>
                  <a:srgbClr val="0070C0"/>
                </a:solidFill>
              </a:rPr>
              <a:t>um</a:t>
            </a:r>
            <a:endParaRPr lang="en-US" sz="2200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0070C0"/>
                </a:solidFill>
              </a:rPr>
              <a:t>Pilatus 1M Si/</a:t>
            </a:r>
            <a:r>
              <a:rPr lang="en-US" sz="2200" i="1" dirty="0" err="1">
                <a:solidFill>
                  <a:srgbClr val="0070C0"/>
                </a:solidFill>
              </a:rPr>
              <a:t>CdTe</a:t>
            </a:r>
            <a:endParaRPr lang="en-US" sz="2200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0070C0"/>
                </a:solidFill>
              </a:rPr>
              <a:t>Versatile sample environment control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9860" y="6399879"/>
            <a:ext cx="234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Zhang et al., PCM 2022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5A5E389F-40C0-6003-211A-24538EBB8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741" y="-156826"/>
            <a:ext cx="9832887" cy="88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13-BM-C: crystallography under extremes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70FF6A-5543-6BF9-283B-500DB87E0BA8}"/>
              </a:ext>
            </a:extLst>
          </p:cNvPr>
          <p:cNvSpPr txBox="1"/>
          <p:nvPr/>
        </p:nvSpPr>
        <p:spPr>
          <a:xfrm>
            <a:off x="345089" y="2305878"/>
            <a:ext cx="306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highlight>
                  <a:srgbClr val="FFFF00"/>
                </a:highlight>
              </a:rPr>
              <a:t>High P-T, resistive heating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7776D7-F922-323B-9FB2-A9FF460C3C5D}"/>
              </a:ext>
            </a:extLst>
          </p:cNvPr>
          <p:cNvSpPr txBox="1"/>
          <p:nvPr/>
        </p:nvSpPr>
        <p:spPr>
          <a:xfrm>
            <a:off x="8073946" y="4185261"/>
            <a:ext cx="2061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  <a:highlight>
                  <a:srgbClr val="FFFF00"/>
                </a:highlight>
              </a:rPr>
              <a:t>High PT, laser heating</a:t>
            </a:r>
          </a:p>
        </p:txBody>
      </p:sp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5272C6F1-0379-81D2-F7A9-0EAADF424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96" b="24565"/>
          <a:stretch/>
        </p:blipFill>
        <p:spPr>
          <a:xfrm>
            <a:off x="6122712" y="1426241"/>
            <a:ext cx="3420325" cy="26286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F01B6CF-2A78-C7F0-6DB0-7F8ED0111E0F}"/>
              </a:ext>
            </a:extLst>
          </p:cNvPr>
          <p:cNvSpPr txBox="1"/>
          <p:nvPr/>
        </p:nvSpPr>
        <p:spPr>
          <a:xfrm>
            <a:off x="6343114" y="1478724"/>
            <a:ext cx="3070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  <a:highlight>
                  <a:srgbClr val="FFFF00"/>
                </a:highlight>
              </a:rPr>
              <a:t>High P, low T with compact cryostat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161893-8FA5-0FDE-6774-33517B8BE5D2}"/>
              </a:ext>
            </a:extLst>
          </p:cNvPr>
          <p:cNvSpPr txBox="1"/>
          <p:nvPr/>
        </p:nvSpPr>
        <p:spPr>
          <a:xfrm>
            <a:off x="9352554" y="6360797"/>
            <a:ext cx="2687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Sutton et al., PCM 2022</a:t>
            </a:r>
          </a:p>
        </p:txBody>
      </p:sp>
      <p:pic>
        <p:nvPicPr>
          <p:cNvPr id="25" name="Picture 10" descr="Dongzhou Zhang">
            <a:extLst>
              <a:ext uri="{FF2B5EF4-FFF2-40B4-BE49-F238E27FC236}">
                <a16:creationId xmlns:a16="http://schemas.microsoft.com/office/drawing/2014/main" id="{2DFC75BB-9710-CBE8-5361-BE1E35743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6" b="28716"/>
          <a:stretch/>
        </p:blipFill>
        <p:spPr bwMode="auto">
          <a:xfrm>
            <a:off x="10834255" y="0"/>
            <a:ext cx="1357745" cy="128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DFFED2A-4348-7C11-EEDC-3E8F2A5F1835}"/>
              </a:ext>
            </a:extLst>
          </p:cNvPr>
          <p:cNvSpPr txBox="1"/>
          <p:nvPr/>
        </p:nvSpPr>
        <p:spPr>
          <a:xfrm>
            <a:off x="10834255" y="1013806"/>
            <a:ext cx="13725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Dongzhou</a:t>
            </a:r>
            <a:r>
              <a:rPr lang="en-US" sz="1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Zhang</a:t>
            </a:r>
            <a:endParaRPr lang="en-US" sz="1200" dirty="0"/>
          </a:p>
        </p:txBody>
      </p:sp>
      <p:pic>
        <p:nvPicPr>
          <p:cNvPr id="106" name="Content Placeholder 3">
            <a:extLst>
              <a:ext uri="{FF2B5EF4-FFF2-40B4-BE49-F238E27FC236}">
                <a16:creationId xmlns:a16="http://schemas.microsoft.com/office/drawing/2014/main" id="{BF21AD4B-2A23-BFCE-DBA4-8C3F32E2ED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22" t="10542" r="51087" b="12429"/>
          <a:stretch/>
        </p:blipFill>
        <p:spPr>
          <a:xfrm>
            <a:off x="9634330" y="1433678"/>
            <a:ext cx="2509319" cy="2628656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DC7587AE-1B7D-5A6A-95B6-172180B89F5A}"/>
              </a:ext>
            </a:extLst>
          </p:cNvPr>
          <p:cNvSpPr txBox="1"/>
          <p:nvPr/>
        </p:nvSpPr>
        <p:spPr>
          <a:xfrm>
            <a:off x="9708383" y="1442613"/>
            <a:ext cx="2435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highlight>
                  <a:srgbClr val="FFFF00"/>
                </a:highlight>
              </a:rPr>
              <a:t>Single crystal NaYbO</a:t>
            </a:r>
            <a:r>
              <a:rPr lang="en-US" baseline="-25000" dirty="0">
                <a:solidFill>
                  <a:srgbClr val="C00000"/>
                </a:solidFill>
                <a:highlight>
                  <a:srgbClr val="FFFF00"/>
                </a:highlight>
              </a:rPr>
              <a:t>2</a:t>
            </a:r>
            <a:endParaRPr lang="en-US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95549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B59659-5BA4-9A0C-C410-F739ECE48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837" y="555525"/>
            <a:ext cx="4661042" cy="331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C97280-DC5A-DF18-0350-6CC73C6BE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951" y="1126636"/>
            <a:ext cx="512533" cy="13821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B218F8-57D9-A70D-3F79-3A5D05B4D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178" y="3711973"/>
            <a:ext cx="4289701" cy="3082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C6F4AC-F913-43BC-F5D6-A456F0BE6E60}"/>
              </a:ext>
            </a:extLst>
          </p:cNvPr>
          <p:cNvSpPr txBox="1"/>
          <p:nvPr/>
        </p:nvSpPr>
        <p:spPr>
          <a:xfrm>
            <a:off x="1093787" y="-19733"/>
            <a:ext cx="952215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902030302020204" pitchFamily="66" charset="0"/>
              </a:rPr>
              <a:t>13-BMD: Brillouin spectroscopy with XRD 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902030302020204" pitchFamily="66" charset="0"/>
            </a:endParaRPr>
          </a:p>
        </p:txBody>
      </p:sp>
      <p:grpSp>
        <p:nvGrpSpPr>
          <p:cNvPr id="7" name="Group 82">
            <a:extLst>
              <a:ext uri="{FF2B5EF4-FFF2-40B4-BE49-F238E27FC236}">
                <a16:creationId xmlns:a16="http://schemas.microsoft.com/office/drawing/2014/main" id="{3E71EA36-E564-8630-985A-6DACDE3F0AD9}"/>
              </a:ext>
            </a:extLst>
          </p:cNvPr>
          <p:cNvGrpSpPr>
            <a:grpSpLocks noChangeAspect="1"/>
          </p:cNvGrpSpPr>
          <p:nvPr/>
        </p:nvGrpSpPr>
        <p:grpSpPr>
          <a:xfrm>
            <a:off x="135043" y="912676"/>
            <a:ext cx="6477487" cy="4170414"/>
            <a:chOff x="945421" y="904126"/>
            <a:chExt cx="7512779" cy="496327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2E0B735-5A16-1D07-8D99-EEE8BDEE4B16}"/>
                </a:ext>
              </a:extLst>
            </p:cNvPr>
            <p:cNvCxnSpPr/>
            <p:nvPr/>
          </p:nvCxnSpPr>
          <p:spPr>
            <a:xfrm rot="5400000">
              <a:off x="4376363" y="1968784"/>
              <a:ext cx="1153274" cy="0"/>
            </a:xfrm>
            <a:prstGeom prst="line">
              <a:avLst/>
            </a:prstGeom>
            <a:ln w="203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5F087B0-9488-701D-E3FE-17483D47FAA9}"/>
                </a:ext>
              </a:extLst>
            </p:cNvPr>
            <p:cNvSpPr/>
            <p:nvPr/>
          </p:nvSpPr>
          <p:spPr>
            <a:xfrm rot="2400000" flipH="1">
              <a:off x="3287665" y="4337134"/>
              <a:ext cx="91440" cy="3048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E94256E-2B89-BBA4-4B28-F9D0D645DDBE}"/>
                </a:ext>
              </a:extLst>
            </p:cNvPr>
            <p:cNvSpPr/>
            <p:nvPr/>
          </p:nvSpPr>
          <p:spPr>
            <a:xfrm>
              <a:off x="5867400" y="3581400"/>
              <a:ext cx="2590800" cy="1219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25BDB36-5122-6070-8883-C2EA0DA3F978}"/>
                </a:ext>
              </a:extLst>
            </p:cNvPr>
            <p:cNvCxnSpPr>
              <a:stCxn id="12" idx="4"/>
            </p:cNvCxnSpPr>
            <p:nvPr/>
          </p:nvCxnSpPr>
          <p:spPr>
            <a:xfrm rot="5400000">
              <a:off x="4533900" y="2172494"/>
              <a:ext cx="794" cy="5257006"/>
            </a:xfrm>
            <a:prstGeom prst="straightConnector1">
              <a:avLst/>
            </a:prstGeom>
            <a:ln w="15875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0EC36F5-9382-C321-77FF-54F9F8472D14}"/>
                </a:ext>
              </a:extLst>
            </p:cNvPr>
            <p:cNvSpPr/>
            <p:nvPr/>
          </p:nvSpPr>
          <p:spPr>
            <a:xfrm>
              <a:off x="3733800" y="4607104"/>
              <a:ext cx="9144" cy="36576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F479B8-5A39-5CDC-245C-9A3CF2F8D519}"/>
                </a:ext>
              </a:extLst>
            </p:cNvPr>
            <p:cNvCxnSpPr/>
            <p:nvPr/>
          </p:nvCxnSpPr>
          <p:spPr>
            <a:xfrm>
              <a:off x="2590800" y="3886200"/>
              <a:ext cx="762000" cy="60960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45B76BD-85CD-360E-84F0-5A3D59A71508}"/>
                </a:ext>
              </a:extLst>
            </p:cNvPr>
            <p:cNvCxnSpPr/>
            <p:nvPr/>
          </p:nvCxnSpPr>
          <p:spPr>
            <a:xfrm>
              <a:off x="2590800" y="3886200"/>
              <a:ext cx="914400" cy="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EF980D-775A-D4C0-C7DC-5689B05033F8}"/>
                </a:ext>
              </a:extLst>
            </p:cNvPr>
            <p:cNvCxnSpPr/>
            <p:nvPr/>
          </p:nvCxnSpPr>
          <p:spPr>
            <a:xfrm rot="5400000">
              <a:off x="2814263" y="3205537"/>
              <a:ext cx="1381874" cy="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Isosceles Triangle 21">
              <a:extLst>
                <a:ext uri="{FF2B5EF4-FFF2-40B4-BE49-F238E27FC236}">
                  <a16:creationId xmlns:a16="http://schemas.microsoft.com/office/drawing/2014/main" id="{F8DD6646-C87A-F304-F5FA-CEA67E25171C}"/>
                </a:ext>
              </a:extLst>
            </p:cNvPr>
            <p:cNvSpPr/>
            <p:nvPr/>
          </p:nvSpPr>
          <p:spPr>
            <a:xfrm rot="7680000">
              <a:off x="3496479" y="4339907"/>
              <a:ext cx="76200" cy="6096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705D2B3-4FDC-6372-768A-D8C381E60616}"/>
                </a:ext>
              </a:extLst>
            </p:cNvPr>
            <p:cNvSpPr/>
            <p:nvPr/>
          </p:nvSpPr>
          <p:spPr>
            <a:xfrm>
              <a:off x="2590800" y="2341652"/>
              <a:ext cx="91440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A0797E4-0D25-152F-0804-D95B0BBB5152}"/>
                </a:ext>
              </a:extLst>
            </p:cNvPr>
            <p:cNvSpPr/>
            <p:nvPr/>
          </p:nvSpPr>
          <p:spPr>
            <a:xfrm>
              <a:off x="2438400" y="2341652"/>
              <a:ext cx="91440" cy="3657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ECCFD4BD-3AC6-5043-4C8F-3A1F5A3196BC}"/>
                </a:ext>
              </a:extLst>
            </p:cNvPr>
            <p:cNvSpPr/>
            <p:nvPr/>
          </p:nvSpPr>
          <p:spPr>
            <a:xfrm>
              <a:off x="990600" y="2209800"/>
              <a:ext cx="1066800" cy="609600"/>
            </a:xfrm>
            <a:prstGeom prst="round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EC589A9-EF8F-EDCB-15B1-DCF22535A522}"/>
                </a:ext>
              </a:extLst>
            </p:cNvPr>
            <p:cNvSpPr/>
            <p:nvPr/>
          </p:nvSpPr>
          <p:spPr>
            <a:xfrm>
              <a:off x="1828800" y="4703852"/>
              <a:ext cx="91440" cy="1828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E1F9C74-861B-9D0A-E1B1-15ABA70DDFD2}"/>
                </a:ext>
              </a:extLst>
            </p:cNvPr>
            <p:cNvSpPr/>
            <p:nvPr/>
          </p:nvSpPr>
          <p:spPr>
            <a:xfrm rot="19200000">
              <a:off x="4114050" y="4201589"/>
              <a:ext cx="91440" cy="5486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0A87F1C-4170-2878-BF77-839C39A17EAB}"/>
                </a:ext>
              </a:extLst>
            </p:cNvPr>
            <p:cNvCxnSpPr/>
            <p:nvPr/>
          </p:nvCxnSpPr>
          <p:spPr>
            <a:xfrm flipH="1">
              <a:off x="4113357" y="3900499"/>
              <a:ext cx="762000" cy="609600"/>
            </a:xfrm>
            <a:prstGeom prst="line">
              <a:avLst/>
            </a:prstGeom>
            <a:ln w="203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5C608CF-5535-3C10-0E1C-A8ED2AF38BBE}"/>
                </a:ext>
              </a:extLst>
            </p:cNvPr>
            <p:cNvCxnSpPr/>
            <p:nvPr/>
          </p:nvCxnSpPr>
          <p:spPr>
            <a:xfrm flipH="1">
              <a:off x="3960957" y="3900499"/>
              <a:ext cx="914400" cy="0"/>
            </a:xfrm>
            <a:prstGeom prst="line">
              <a:avLst/>
            </a:prstGeom>
            <a:ln w="203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EBD5A2-CFC1-BF53-9AE4-E14F75D14CAC}"/>
                </a:ext>
              </a:extLst>
            </p:cNvPr>
            <p:cNvCxnSpPr/>
            <p:nvPr/>
          </p:nvCxnSpPr>
          <p:spPr>
            <a:xfrm rot="16200000" flipH="1">
              <a:off x="3270020" y="3219836"/>
              <a:ext cx="1381874" cy="0"/>
            </a:xfrm>
            <a:prstGeom prst="line">
              <a:avLst/>
            </a:prstGeom>
            <a:ln w="203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Isosceles Triangle 36">
              <a:extLst>
                <a:ext uri="{FF2B5EF4-FFF2-40B4-BE49-F238E27FC236}">
                  <a16:creationId xmlns:a16="http://schemas.microsoft.com/office/drawing/2014/main" id="{B34F2D0A-9C62-4634-7C46-DEAB89FD6EC4}"/>
                </a:ext>
              </a:extLst>
            </p:cNvPr>
            <p:cNvSpPr/>
            <p:nvPr/>
          </p:nvSpPr>
          <p:spPr>
            <a:xfrm rot="13920000" flipH="1">
              <a:off x="3834650" y="4381966"/>
              <a:ext cx="182880" cy="548640"/>
            </a:xfrm>
            <a:prstGeom prst="triangle">
              <a:avLst>
                <a:gd name="adj" fmla="val 4803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A7DA54-F18C-1AFF-1D8C-09A0425DC603}"/>
                </a:ext>
              </a:extLst>
            </p:cNvPr>
            <p:cNvCxnSpPr/>
            <p:nvPr/>
          </p:nvCxnSpPr>
          <p:spPr>
            <a:xfrm rot="10800000" flipV="1">
              <a:off x="3960958" y="2514599"/>
              <a:ext cx="1068243" cy="14299"/>
            </a:xfrm>
            <a:prstGeom prst="line">
              <a:avLst/>
            </a:prstGeom>
            <a:ln w="203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9" name="Group 50">
              <a:extLst>
                <a:ext uri="{FF2B5EF4-FFF2-40B4-BE49-F238E27FC236}">
                  <a16:creationId xmlns:a16="http://schemas.microsoft.com/office/drawing/2014/main" id="{4C77F92A-238B-8148-282A-C21DF3359E26}"/>
                </a:ext>
              </a:extLst>
            </p:cNvPr>
            <p:cNvGrpSpPr/>
            <p:nvPr/>
          </p:nvGrpSpPr>
          <p:grpSpPr>
            <a:xfrm rot="3022416">
              <a:off x="3808054" y="4538969"/>
              <a:ext cx="533400" cy="1588"/>
              <a:chOff x="1676400" y="1066800"/>
              <a:chExt cx="533400" cy="1588"/>
            </a:xfrm>
          </p:grpSpPr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51C55E51-7172-7C1D-6218-3BD9BCB7A191}"/>
                  </a:ext>
                </a:extLst>
              </p:cNvPr>
              <p:cNvCxnSpPr/>
              <p:nvPr/>
            </p:nvCxnSpPr>
            <p:spPr>
              <a:xfrm>
                <a:off x="1676400" y="1066800"/>
                <a:ext cx="228600" cy="158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E3B89DDA-022E-AD7B-0284-D162F8F3898C}"/>
                  </a:ext>
                </a:extLst>
              </p:cNvPr>
              <p:cNvCxnSpPr/>
              <p:nvPr/>
            </p:nvCxnSpPr>
            <p:spPr>
              <a:xfrm>
                <a:off x="1981200" y="1066800"/>
                <a:ext cx="228600" cy="158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8EE2C5E-22A9-DE59-01B2-756379CD96E1}"/>
                </a:ext>
              </a:extLst>
            </p:cNvPr>
            <p:cNvSpPr/>
            <p:nvPr/>
          </p:nvSpPr>
          <p:spPr>
            <a:xfrm rot="1200000">
              <a:off x="2501257" y="3659143"/>
              <a:ext cx="76200" cy="381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23B24AF-AA99-2807-B6AA-0B6BC32A6A49}"/>
                </a:ext>
              </a:extLst>
            </p:cNvPr>
            <p:cNvSpPr/>
            <p:nvPr/>
          </p:nvSpPr>
          <p:spPr>
            <a:xfrm rot="2700000">
              <a:off x="3517441" y="3746040"/>
              <a:ext cx="76200" cy="381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F522C93-CBE4-A7C8-7211-9EA3547CAC23}"/>
                </a:ext>
              </a:extLst>
            </p:cNvPr>
            <p:cNvSpPr/>
            <p:nvPr/>
          </p:nvSpPr>
          <p:spPr>
            <a:xfrm rot="18900000">
              <a:off x="3476343" y="2257145"/>
              <a:ext cx="76200" cy="381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8EE63AF-CA31-19DD-3842-1418AD09B003}"/>
                </a:ext>
              </a:extLst>
            </p:cNvPr>
            <p:cNvCxnSpPr/>
            <p:nvPr/>
          </p:nvCxnSpPr>
          <p:spPr>
            <a:xfrm>
              <a:off x="2057400" y="2514600"/>
              <a:ext cx="1447800" cy="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E0C0334-315C-6292-79A4-E428A73E75E9}"/>
                </a:ext>
              </a:extLst>
            </p:cNvPr>
            <p:cNvSpPr/>
            <p:nvPr/>
          </p:nvSpPr>
          <p:spPr>
            <a:xfrm rot="20400000" flipH="1">
              <a:off x="4878426" y="3683716"/>
              <a:ext cx="76200" cy="381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1ECF85A-2385-49A6-D8B7-56C7D7EF5BB3}"/>
                </a:ext>
              </a:extLst>
            </p:cNvPr>
            <p:cNvSpPr/>
            <p:nvPr/>
          </p:nvSpPr>
          <p:spPr>
            <a:xfrm rot="18900000" flipH="1">
              <a:off x="3893064" y="3750065"/>
              <a:ext cx="76200" cy="381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F941BC7-BEDB-9861-2D98-32BF57438FFA}"/>
                </a:ext>
              </a:extLst>
            </p:cNvPr>
            <p:cNvSpPr/>
            <p:nvPr/>
          </p:nvSpPr>
          <p:spPr>
            <a:xfrm rot="2700000" flipH="1">
              <a:off x="3913614" y="2271444"/>
              <a:ext cx="76200" cy="381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20C86CA-60EE-C2AE-A691-5DEDF2ECCB52}"/>
                </a:ext>
              </a:extLst>
            </p:cNvPr>
            <p:cNvSpPr/>
            <p:nvPr/>
          </p:nvSpPr>
          <p:spPr>
            <a:xfrm rot="2700000">
              <a:off x="4979797" y="2364166"/>
              <a:ext cx="76200" cy="381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99920A1-4DA3-7815-BCF7-D322F64C143B}"/>
                </a:ext>
              </a:extLst>
            </p:cNvPr>
            <p:cNvSpPr/>
            <p:nvPr/>
          </p:nvSpPr>
          <p:spPr>
            <a:xfrm>
              <a:off x="4384496" y="1113888"/>
              <a:ext cx="91440" cy="5486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59">
              <a:extLst>
                <a:ext uri="{FF2B5EF4-FFF2-40B4-BE49-F238E27FC236}">
                  <a16:creationId xmlns:a16="http://schemas.microsoft.com/office/drawing/2014/main" id="{B33BE49C-167E-B22E-A946-176FD02360B1}"/>
                </a:ext>
              </a:extLst>
            </p:cNvPr>
            <p:cNvSpPr/>
            <p:nvPr/>
          </p:nvSpPr>
          <p:spPr>
            <a:xfrm rot="16200000" flipH="1">
              <a:off x="3546298" y="630150"/>
              <a:ext cx="152400" cy="1524001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72FF3DB-3DE3-21E0-89E0-72F3D4A72D4C}"/>
                </a:ext>
              </a:extLst>
            </p:cNvPr>
            <p:cNvCxnSpPr>
              <a:endCxn id="38" idx="6"/>
            </p:cNvCxnSpPr>
            <p:nvPr/>
          </p:nvCxnSpPr>
          <p:spPr>
            <a:xfrm rot="10800000">
              <a:off x="4475936" y="1388208"/>
              <a:ext cx="518160" cy="3940"/>
            </a:xfrm>
            <a:prstGeom prst="line">
              <a:avLst/>
            </a:prstGeom>
            <a:ln w="203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797EC1-B858-E8D5-61C6-62D6E7E2D522}"/>
                </a:ext>
              </a:extLst>
            </p:cNvPr>
            <p:cNvSpPr/>
            <p:nvPr/>
          </p:nvSpPr>
          <p:spPr>
            <a:xfrm rot="18900000">
              <a:off x="4965241" y="1134693"/>
              <a:ext cx="76200" cy="381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4D483C9-3494-75AD-E8BF-D7DE76CA4FDD}"/>
                </a:ext>
              </a:extLst>
            </p:cNvPr>
            <p:cNvSpPr txBox="1"/>
            <p:nvPr/>
          </p:nvSpPr>
          <p:spPr>
            <a:xfrm>
              <a:off x="6269874" y="3810000"/>
              <a:ext cx="1767732" cy="825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Synchrotron</a:t>
              </a:r>
            </a:p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APS, ANL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333A2A1-C90F-3B35-354E-51A5094854B1}"/>
                </a:ext>
              </a:extLst>
            </p:cNvPr>
            <p:cNvSpPr txBox="1"/>
            <p:nvPr/>
          </p:nvSpPr>
          <p:spPr>
            <a:xfrm>
              <a:off x="5240817" y="4800600"/>
              <a:ext cx="948111" cy="47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X-ray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FD65DC1-BD71-78DB-E79B-58D9CF2155BD}"/>
                </a:ext>
              </a:extLst>
            </p:cNvPr>
            <p:cNvSpPr txBox="1"/>
            <p:nvPr/>
          </p:nvSpPr>
          <p:spPr>
            <a:xfrm>
              <a:off x="1015513" y="2351926"/>
              <a:ext cx="932149" cy="47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Laser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16EB85D-FA9E-331F-EF6C-A398B02704EA}"/>
                </a:ext>
              </a:extLst>
            </p:cNvPr>
            <p:cNvSpPr txBox="1"/>
            <p:nvPr/>
          </p:nvSpPr>
          <p:spPr>
            <a:xfrm>
              <a:off x="5033831" y="1021421"/>
              <a:ext cx="386644" cy="47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F1B1017-6C21-F04A-A83E-DA1EC7928838}"/>
                </a:ext>
              </a:extLst>
            </p:cNvPr>
            <p:cNvSpPr txBox="1"/>
            <p:nvPr/>
          </p:nvSpPr>
          <p:spPr>
            <a:xfrm>
              <a:off x="5029200" y="2458947"/>
              <a:ext cx="386644" cy="47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06CBC53-7E87-734F-5827-5E7BEFCD3E75}"/>
                </a:ext>
              </a:extLst>
            </p:cNvPr>
            <p:cNvSpPr txBox="1"/>
            <p:nvPr/>
          </p:nvSpPr>
          <p:spPr>
            <a:xfrm>
              <a:off x="3733800" y="1981199"/>
              <a:ext cx="386644" cy="47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D90D203-74DD-B6D0-1AA1-F210E74D8FB5}"/>
                </a:ext>
              </a:extLst>
            </p:cNvPr>
            <p:cNvSpPr txBox="1"/>
            <p:nvPr/>
          </p:nvSpPr>
          <p:spPr>
            <a:xfrm>
              <a:off x="3352799" y="1981199"/>
              <a:ext cx="386644" cy="47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6D7433-F2A9-C93C-B24E-36821347971C}"/>
                </a:ext>
              </a:extLst>
            </p:cNvPr>
            <p:cNvSpPr txBox="1"/>
            <p:nvPr/>
          </p:nvSpPr>
          <p:spPr>
            <a:xfrm>
              <a:off x="3546296" y="3875926"/>
              <a:ext cx="386644" cy="47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DBD013D-2EEB-21B0-7868-0D8826B2AF82}"/>
                </a:ext>
              </a:extLst>
            </p:cNvPr>
            <p:cNvSpPr txBox="1"/>
            <p:nvPr/>
          </p:nvSpPr>
          <p:spPr>
            <a:xfrm>
              <a:off x="2209800" y="3505200"/>
              <a:ext cx="386644" cy="47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6A25CEC-A758-A893-3F00-39E3C8549656}"/>
                </a:ext>
              </a:extLst>
            </p:cNvPr>
            <p:cNvSpPr txBox="1"/>
            <p:nvPr/>
          </p:nvSpPr>
          <p:spPr>
            <a:xfrm>
              <a:off x="4887074" y="3562246"/>
              <a:ext cx="386644" cy="47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AB67660-C9B9-AEC6-DE05-3ADE7A58E898}"/>
                </a:ext>
              </a:extLst>
            </p:cNvPr>
            <p:cNvSpPr txBox="1"/>
            <p:nvPr/>
          </p:nvSpPr>
          <p:spPr>
            <a:xfrm>
              <a:off x="1544547" y="4780052"/>
              <a:ext cx="386644" cy="47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25C8DE-F60C-53A8-2291-74DCCE1D62A6}"/>
                </a:ext>
              </a:extLst>
            </p:cNvPr>
            <p:cNvSpPr txBox="1"/>
            <p:nvPr/>
          </p:nvSpPr>
          <p:spPr>
            <a:xfrm>
              <a:off x="3124200" y="4089177"/>
              <a:ext cx="386644" cy="39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L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A162A2F-CE30-4396-CDE8-BD4574979F8B}"/>
                </a:ext>
              </a:extLst>
            </p:cNvPr>
            <p:cNvSpPr txBox="1"/>
            <p:nvPr/>
          </p:nvSpPr>
          <p:spPr>
            <a:xfrm>
              <a:off x="3941852" y="4002702"/>
              <a:ext cx="386644" cy="39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L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02559DE-43B3-13D9-511A-6F57EC58ADDF}"/>
                </a:ext>
              </a:extLst>
            </p:cNvPr>
            <p:cNvSpPr txBox="1"/>
            <p:nvPr/>
          </p:nvSpPr>
          <p:spPr>
            <a:xfrm>
              <a:off x="3631409" y="4801993"/>
              <a:ext cx="386644" cy="47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9D1C3F0-B59D-0FA2-5380-06102160E134}"/>
                </a:ext>
              </a:extLst>
            </p:cNvPr>
            <p:cNvSpPr txBox="1"/>
            <p:nvPr/>
          </p:nvSpPr>
          <p:spPr>
            <a:xfrm>
              <a:off x="2482600" y="2765877"/>
              <a:ext cx="386644" cy="47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6B0216C-E8C5-5C86-F550-3F557D83E7C8}"/>
                </a:ext>
              </a:extLst>
            </p:cNvPr>
            <p:cNvSpPr txBox="1"/>
            <p:nvPr/>
          </p:nvSpPr>
          <p:spPr>
            <a:xfrm>
              <a:off x="2286000" y="2743200"/>
              <a:ext cx="386644" cy="47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2CDBFB9-611B-0E7E-7CC0-431289EF64CA}"/>
                </a:ext>
              </a:extLst>
            </p:cNvPr>
            <p:cNvSpPr/>
            <p:nvPr/>
          </p:nvSpPr>
          <p:spPr>
            <a:xfrm>
              <a:off x="1371600" y="3733800"/>
              <a:ext cx="152400" cy="2133600"/>
            </a:xfrm>
            <a:prstGeom prst="rect">
              <a:avLst/>
            </a:prstGeom>
            <a:noFill/>
            <a:ln w="381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107">
              <a:extLst>
                <a:ext uri="{FF2B5EF4-FFF2-40B4-BE49-F238E27FC236}">
                  <a16:creationId xmlns:a16="http://schemas.microsoft.com/office/drawing/2014/main" id="{2668CEBF-1605-8621-7678-B6A5B3ECE6F8}"/>
                </a:ext>
              </a:extLst>
            </p:cNvPr>
            <p:cNvGrpSpPr/>
            <p:nvPr/>
          </p:nvGrpSpPr>
          <p:grpSpPr>
            <a:xfrm>
              <a:off x="1524000" y="3962400"/>
              <a:ext cx="2211764" cy="843120"/>
              <a:chOff x="1752600" y="4648200"/>
              <a:chExt cx="2211764" cy="84312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203B1CFD-1100-B843-D66A-12B4976099B5}"/>
                  </a:ext>
                </a:extLst>
              </p:cNvPr>
              <p:cNvCxnSpPr/>
              <p:nvPr/>
            </p:nvCxnSpPr>
            <p:spPr>
              <a:xfrm rot="10800000">
                <a:off x="1752601" y="4648200"/>
                <a:ext cx="2206473" cy="83794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0952EA4-D7C8-D8C3-1A63-619D1518060F}"/>
                  </a:ext>
                </a:extLst>
              </p:cNvPr>
              <p:cNvCxnSpPr/>
              <p:nvPr/>
            </p:nvCxnSpPr>
            <p:spPr>
              <a:xfrm rot="10800000">
                <a:off x="1752600" y="4876800"/>
                <a:ext cx="2206236" cy="610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4B2E51D0-92F5-F891-E27C-04067CC32E33}"/>
                  </a:ext>
                </a:extLst>
              </p:cNvPr>
              <p:cNvCxnSpPr/>
              <p:nvPr/>
            </p:nvCxnSpPr>
            <p:spPr>
              <a:xfrm rot="10800000">
                <a:off x="1752600" y="5105401"/>
                <a:ext cx="2211764" cy="3859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108">
              <a:extLst>
                <a:ext uri="{FF2B5EF4-FFF2-40B4-BE49-F238E27FC236}">
                  <a16:creationId xmlns:a16="http://schemas.microsoft.com/office/drawing/2014/main" id="{A1D911AD-0620-7098-5F41-1C58F29C0B00}"/>
                </a:ext>
              </a:extLst>
            </p:cNvPr>
            <p:cNvGrpSpPr/>
            <p:nvPr/>
          </p:nvGrpSpPr>
          <p:grpSpPr>
            <a:xfrm flipV="1">
              <a:off x="1522036" y="4800600"/>
              <a:ext cx="2211764" cy="843120"/>
              <a:chOff x="1752600" y="4648200"/>
              <a:chExt cx="2211764" cy="843120"/>
            </a:xfrm>
          </p:grpSpPr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C27CCBEB-7411-33F3-0D8B-E0C6713C85F1}"/>
                  </a:ext>
                </a:extLst>
              </p:cNvPr>
              <p:cNvCxnSpPr/>
              <p:nvPr/>
            </p:nvCxnSpPr>
            <p:spPr>
              <a:xfrm rot="10800000">
                <a:off x="1752601" y="4648200"/>
                <a:ext cx="2206473" cy="83794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B2112AD1-F182-5268-5F8C-AD8E70694946}"/>
                  </a:ext>
                </a:extLst>
              </p:cNvPr>
              <p:cNvCxnSpPr/>
              <p:nvPr/>
            </p:nvCxnSpPr>
            <p:spPr>
              <a:xfrm rot="10800000">
                <a:off x="1752600" y="4876800"/>
                <a:ext cx="2206236" cy="610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C4D2D4E9-E080-4906-CDCF-8EE79C47658B}"/>
                  </a:ext>
                </a:extLst>
              </p:cNvPr>
              <p:cNvCxnSpPr/>
              <p:nvPr/>
            </p:nvCxnSpPr>
            <p:spPr>
              <a:xfrm rot="10800000">
                <a:off x="1752600" y="5105401"/>
                <a:ext cx="2211764" cy="3859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800B4A5-58E7-D58C-4029-87AA3777F79C}"/>
                </a:ext>
              </a:extLst>
            </p:cNvPr>
            <p:cNvSpPr txBox="1"/>
            <p:nvPr/>
          </p:nvSpPr>
          <p:spPr>
            <a:xfrm rot="20274374">
              <a:off x="1865854" y="5133912"/>
              <a:ext cx="1909148" cy="432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itchFamily="18" charset="0"/>
                  <a:cs typeface="Times New Roman" pitchFamily="18" charset="0"/>
                </a:rPr>
                <a:t>Scattered x-ray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B35B4CD-4B98-A079-4A12-CEB59BBC2561}"/>
                </a:ext>
              </a:extLst>
            </p:cNvPr>
            <p:cNvSpPr txBox="1"/>
            <p:nvPr/>
          </p:nvSpPr>
          <p:spPr>
            <a:xfrm>
              <a:off x="2734634" y="3352800"/>
              <a:ext cx="854337" cy="432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itchFamily="18" charset="0"/>
                  <a:cs typeface="Times New Roman" pitchFamily="18" charset="0"/>
                </a:rPr>
                <a:t>Laser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EF19BE3-EC6C-62C8-90B3-F56DB0D7566F}"/>
                </a:ext>
              </a:extLst>
            </p:cNvPr>
            <p:cNvSpPr txBox="1"/>
            <p:nvPr/>
          </p:nvSpPr>
          <p:spPr>
            <a:xfrm>
              <a:off x="4107333" y="2971801"/>
              <a:ext cx="1131588" cy="668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Scattered</a:t>
              </a:r>
            </a:p>
            <a:p>
              <a:pPr algn="ctr"/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light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C20B8E1-540A-601C-58A2-A8ED33C2A674}"/>
                </a:ext>
              </a:extLst>
            </p:cNvPr>
            <p:cNvCxnSpPr/>
            <p:nvPr/>
          </p:nvCxnSpPr>
          <p:spPr>
            <a:xfrm rot="5400000">
              <a:off x="3148235" y="3199606"/>
              <a:ext cx="457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32EE61D-A29F-2A63-D9B1-4EFF4112628B}"/>
                </a:ext>
              </a:extLst>
            </p:cNvPr>
            <p:cNvCxnSpPr/>
            <p:nvPr/>
          </p:nvCxnSpPr>
          <p:spPr>
            <a:xfrm rot="16200000" flipV="1">
              <a:off x="3910236" y="3199606"/>
              <a:ext cx="457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7C03785-175B-3FD8-DDB9-7D3E28FFD7AD}"/>
                </a:ext>
              </a:extLst>
            </p:cNvPr>
            <p:cNvSpPr txBox="1"/>
            <p:nvPr/>
          </p:nvSpPr>
          <p:spPr>
            <a:xfrm rot="16200000">
              <a:off x="136066" y="4491947"/>
              <a:ext cx="2078400" cy="459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X-ray detector</a:t>
              </a: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9A3A8D64-1BC1-1E30-E810-274D651E8982}"/>
                </a:ext>
              </a:extLst>
            </p:cNvPr>
            <p:cNvSpPr/>
            <p:nvPr/>
          </p:nvSpPr>
          <p:spPr>
            <a:xfrm>
              <a:off x="1006866" y="904126"/>
              <a:ext cx="1981200" cy="990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766CD16-CBDC-B278-26ED-79A70B105AC3}"/>
                </a:ext>
              </a:extLst>
            </p:cNvPr>
            <p:cNvSpPr txBox="1"/>
            <p:nvPr/>
          </p:nvSpPr>
          <p:spPr>
            <a:xfrm>
              <a:off x="991456" y="1208926"/>
              <a:ext cx="2060225" cy="47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Interferometer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9EACE16-0171-626C-F769-26CABCCE649A}"/>
                </a:ext>
              </a:extLst>
            </p:cNvPr>
            <p:cNvSpPr txBox="1"/>
            <p:nvPr/>
          </p:nvSpPr>
          <p:spPr>
            <a:xfrm>
              <a:off x="4267200" y="1676400"/>
              <a:ext cx="386644" cy="47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L</a:t>
              </a:r>
            </a:p>
          </p:txBody>
        </p:sp>
      </p:grpSp>
      <p:pic>
        <p:nvPicPr>
          <p:cNvPr id="78" name="Picture 2">
            <a:extLst>
              <a:ext uri="{FF2B5EF4-FFF2-40B4-BE49-F238E27FC236}">
                <a16:creationId xmlns:a16="http://schemas.microsoft.com/office/drawing/2014/main" id="{99B005CA-305B-DBAC-4525-F97B6A030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177" y="686030"/>
            <a:ext cx="2968359" cy="222627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>
            <a:extLst>
              <a:ext uri="{FF2B5EF4-FFF2-40B4-BE49-F238E27FC236}">
                <a16:creationId xmlns:a16="http://schemas.microsoft.com/office/drawing/2014/main" id="{1BA013D0-A0F1-B41D-EDB2-22275527A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0"/>
          <a:stretch>
            <a:fillRect/>
          </a:stretch>
        </p:blipFill>
        <p:spPr bwMode="auto">
          <a:xfrm>
            <a:off x="556912" y="5272740"/>
            <a:ext cx="3409499" cy="140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3">
            <a:extLst>
              <a:ext uri="{FF2B5EF4-FFF2-40B4-BE49-F238E27FC236}">
                <a16:creationId xmlns:a16="http://schemas.microsoft.com/office/drawing/2014/main" id="{408270B1-14DF-764F-10C4-5B6F7225F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55973" y="4490119"/>
            <a:ext cx="2261173" cy="223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" name="Picture 80" descr="Young Jay Ryu">
            <a:extLst>
              <a:ext uri="{FF2B5EF4-FFF2-40B4-BE49-F238E27FC236}">
                <a16:creationId xmlns:a16="http://schemas.microsoft.com/office/drawing/2014/main" id="{FD5F4208-A876-F447-DC5C-B1561C75F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188" y="1732650"/>
            <a:ext cx="1225780" cy="122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2E5AB155-7F55-4E1D-44E8-141EF9A2DD25}"/>
              </a:ext>
            </a:extLst>
          </p:cNvPr>
          <p:cNvSpPr txBox="1"/>
          <p:nvPr/>
        </p:nvSpPr>
        <p:spPr>
          <a:xfrm>
            <a:off x="4069238" y="2704030"/>
            <a:ext cx="1313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Young Jay Ryu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3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>
            <a:extLst>
              <a:ext uri="{FF2B5EF4-FFF2-40B4-BE49-F238E27FC236}">
                <a16:creationId xmlns:a16="http://schemas.microsoft.com/office/drawing/2014/main" id="{CFA0907D-9BB5-71A2-D816-7DB742B56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828" y="-42937"/>
            <a:ext cx="1082522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13-ID-D: Double-sided CW/pulsed LH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4FE36B-8189-D0D2-CDB5-71519E261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78" y="3673634"/>
            <a:ext cx="4132650" cy="3099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1493D2-0230-AD7C-1175-CFA2C5EB3C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93" t="34107" r="32438" b="18745"/>
          <a:stretch/>
        </p:blipFill>
        <p:spPr>
          <a:xfrm>
            <a:off x="146878" y="704019"/>
            <a:ext cx="4132650" cy="2860476"/>
          </a:xfrm>
          <a:prstGeom prst="rect">
            <a:avLst/>
          </a:prstGeom>
        </p:spPr>
      </p:pic>
      <p:pic>
        <p:nvPicPr>
          <p:cNvPr id="9" name="Picture 8" descr="LH_schema_updated3.pdf">
            <a:extLst>
              <a:ext uri="{FF2B5EF4-FFF2-40B4-BE49-F238E27FC236}">
                <a16:creationId xmlns:a16="http://schemas.microsoft.com/office/drawing/2014/main" id="{2E547942-A5CE-0A55-F2B0-393159B50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06" y="1840726"/>
            <a:ext cx="4461518" cy="3447537"/>
          </a:xfrm>
          <a:prstGeom prst="rect">
            <a:avLst/>
          </a:prstGeom>
        </p:spPr>
      </p:pic>
      <p:pic>
        <p:nvPicPr>
          <p:cNvPr id="14" name="Picture 13" descr="Screen Shot 2014-06-11 at 14.30.21.png">
            <a:extLst>
              <a:ext uri="{FF2B5EF4-FFF2-40B4-BE49-F238E27FC236}">
                <a16:creationId xmlns:a16="http://schemas.microsoft.com/office/drawing/2014/main" id="{019D134A-A4DF-3B2D-407A-973252635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204" y="3885612"/>
            <a:ext cx="3296465" cy="2165132"/>
          </a:xfrm>
          <a:prstGeom prst="rect">
            <a:avLst/>
          </a:prstGeom>
        </p:spPr>
      </p:pic>
      <p:pic>
        <p:nvPicPr>
          <p:cNvPr id="16" name="Picture 15" descr="Screen Shot 2014-06-11 at 13.37.40.png">
            <a:extLst>
              <a:ext uri="{FF2B5EF4-FFF2-40B4-BE49-F238E27FC236}">
                <a16:creationId xmlns:a16="http://schemas.microsoft.com/office/drawing/2014/main" id="{8E67BE62-27DA-2888-EFD5-29BEE698A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512" y="1916230"/>
            <a:ext cx="3213847" cy="2189075"/>
          </a:xfrm>
          <a:prstGeom prst="rect">
            <a:avLst/>
          </a:prstGeom>
        </p:spPr>
      </p:pic>
      <p:pic>
        <p:nvPicPr>
          <p:cNvPr id="17" name="Picture 4" descr="V:\prism\DATA\Clemens\Screen Shot 2014-03-10 at 8.36.12 PM.png">
            <a:extLst>
              <a:ext uri="{FF2B5EF4-FFF2-40B4-BE49-F238E27FC236}">
                <a16:creationId xmlns:a16="http://schemas.microsoft.com/office/drawing/2014/main" id="{D1DE060A-2C43-E857-3E15-FAD16A144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62245" y="5906046"/>
            <a:ext cx="2936092" cy="912869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43843F-2544-DCD3-1229-4DE2FCAA08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53" t="41860" r="28925" b="34886"/>
          <a:stretch/>
        </p:blipFill>
        <p:spPr>
          <a:xfrm>
            <a:off x="9162246" y="566663"/>
            <a:ext cx="2936091" cy="1349567"/>
          </a:xfrm>
          <a:prstGeom prst="rect">
            <a:avLst/>
          </a:prstGeom>
        </p:spPr>
      </p:pic>
      <p:pic>
        <p:nvPicPr>
          <p:cNvPr id="4" name="Picture 2" descr="C:\Users\Vitali\Documents\Work\Conference\AGU\AGU_winter_2013\flat.png">
            <a:extLst>
              <a:ext uri="{FF2B5EF4-FFF2-40B4-BE49-F238E27FC236}">
                <a16:creationId xmlns:a16="http://schemas.microsoft.com/office/drawing/2014/main" id="{76506FD2-B0C3-C11A-EF98-1781AFCC5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069758" y="536388"/>
            <a:ext cx="1017027" cy="759012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84FF9ED-4B46-4CFA-ACD5-5BC3A162907A}"/>
              </a:ext>
            </a:extLst>
          </p:cNvPr>
          <p:cNvSpPr txBox="1"/>
          <p:nvPr/>
        </p:nvSpPr>
        <p:spPr>
          <a:xfrm>
            <a:off x="4646568" y="831073"/>
            <a:ext cx="42163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DAC experiments benefit from ID:</a:t>
            </a:r>
          </a:p>
          <a:p>
            <a:pPr algn="just"/>
            <a:r>
              <a:rPr lang="en-US" i="1" dirty="0"/>
              <a:t>high energy x-ray, tight focus, high flux, plus combination with laser heating, high resolution spectroscopy and imaging</a:t>
            </a:r>
          </a:p>
          <a:p>
            <a:pPr algn="just"/>
            <a:endParaRPr lang="en-US" i="1" dirty="0"/>
          </a:p>
        </p:txBody>
      </p:sp>
      <p:pic>
        <p:nvPicPr>
          <p:cNvPr id="2" name="Picture 1" descr="Stella Chariton">
            <a:extLst>
              <a:ext uri="{FF2B5EF4-FFF2-40B4-BE49-F238E27FC236}">
                <a16:creationId xmlns:a16="http://schemas.microsoft.com/office/drawing/2014/main" id="{86BE8E42-7ED3-A3AF-AC74-FDAD19616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7" t="10330"/>
          <a:stretch/>
        </p:blipFill>
        <p:spPr bwMode="auto">
          <a:xfrm>
            <a:off x="7697109" y="5089718"/>
            <a:ext cx="1339002" cy="17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4A0ED1-6CC1-94B7-D005-99544EC88530}"/>
              </a:ext>
            </a:extLst>
          </p:cNvPr>
          <p:cNvSpPr txBox="1"/>
          <p:nvPr/>
        </p:nvSpPr>
        <p:spPr>
          <a:xfrm>
            <a:off x="7697109" y="6518761"/>
            <a:ext cx="14395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Stella Chariton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C12884-1C8B-1B86-B8CD-7895BBD5E0B0}"/>
              </a:ext>
            </a:extLst>
          </p:cNvPr>
          <p:cNvSpPr txBox="1"/>
          <p:nvPr/>
        </p:nvSpPr>
        <p:spPr>
          <a:xfrm>
            <a:off x="4494892" y="5288263"/>
            <a:ext cx="31082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Typical sample alignment ~5 minutes</a:t>
            </a:r>
          </a:p>
          <a:p>
            <a:pPr algn="ctr"/>
            <a:endParaRPr lang="en-US" b="1" dirty="0">
              <a:solidFill>
                <a:srgbClr val="00B050"/>
              </a:solidFill>
            </a:endParaRPr>
          </a:p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1 - 3 shifts (8-24 hours)</a:t>
            </a:r>
          </a:p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per proposal</a:t>
            </a:r>
          </a:p>
        </p:txBody>
      </p:sp>
    </p:spTree>
    <p:extLst>
      <p:ext uri="{BB962C8B-B14F-4D97-AF65-F5344CB8AC3E}">
        <p14:creationId xmlns:p14="http://schemas.microsoft.com/office/powerpoint/2010/main" val="732505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B8F1BF-ECE1-B7D3-DD72-1B2D3DD6FCD0}"/>
              </a:ext>
            </a:extLst>
          </p:cNvPr>
          <p:cNvSpPr txBox="1"/>
          <p:nvPr/>
        </p:nvSpPr>
        <p:spPr>
          <a:xfrm>
            <a:off x="5752047" y="868078"/>
            <a:ext cx="506954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have acquired a new Eiger2 X </a:t>
            </a:r>
            <a:r>
              <a:rPr lang="en-US" sz="16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CdTe</a:t>
            </a:r>
            <a:r>
              <a:rPr lang="en-US" sz="1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9M X-ray detector with high count and frame rates: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 photons with energies of up to </a:t>
            </a:r>
            <a:r>
              <a:rPr lang="en-US" sz="1600" b="1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keV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spatial resolution at the single-pixel level of </a:t>
            </a:r>
            <a:r>
              <a:rPr lang="en-US" sz="1600" b="1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 µm</a:t>
            </a:r>
            <a:endParaRPr lang="en-US" sz="1600" b="1" i="1" kern="1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fast frame rate, </a:t>
            </a:r>
            <a:r>
              <a:rPr lang="en-US" sz="1600" b="1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dead-time free </a:t>
            </a:r>
            <a:r>
              <a:rPr lang="en-US" sz="16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readout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second energy discriminating threshold allows imaging of samples in </a:t>
            </a:r>
            <a:r>
              <a:rPr lang="en-US" sz="1600" b="1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energy bins </a:t>
            </a:r>
            <a:r>
              <a:rPr lang="en-US" sz="16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 cut higher harmonics to reduce 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D1A608-512F-4CC5-9A86-340987B12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209" y="1087978"/>
            <a:ext cx="1285972" cy="957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5DB408-CDAD-74CB-7278-BC44082AF250}"/>
              </a:ext>
            </a:extLst>
          </p:cNvPr>
          <p:cNvSpPr txBox="1"/>
          <p:nvPr/>
        </p:nvSpPr>
        <p:spPr>
          <a:xfrm>
            <a:off x="0" y="6598342"/>
            <a:ext cx="17472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NSF MRI EAR-2320309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1BC39-D0BE-5DF8-2B9F-A0D75E7D2D27}"/>
              </a:ext>
            </a:extLst>
          </p:cNvPr>
          <p:cNvSpPr txBox="1"/>
          <p:nvPr/>
        </p:nvSpPr>
        <p:spPr>
          <a:xfrm>
            <a:off x="1334993" y="14723"/>
            <a:ext cx="952267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13-ID-D: Eiger2 X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CdTe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9M X-ray detector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6930A-000A-BCFE-A39F-91EE4C9A4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80" y="952783"/>
            <a:ext cx="5187662" cy="2616661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F6691-3871-7141-3008-294E617F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80" y="3922845"/>
            <a:ext cx="5187662" cy="2675497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E2808F-A396-32A8-C2B8-96DE559F4AEC}"/>
              </a:ext>
            </a:extLst>
          </p:cNvPr>
          <p:cNvSpPr txBox="1"/>
          <p:nvPr/>
        </p:nvSpPr>
        <p:spPr>
          <a:xfrm>
            <a:off x="946257" y="3569444"/>
            <a:ext cx="2855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Commissioning at GSECARS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C11D23-705B-6D88-BD61-1390FCFC9776}"/>
              </a:ext>
            </a:extLst>
          </p:cNvPr>
          <p:cNvSpPr txBox="1"/>
          <p:nvPr/>
        </p:nvSpPr>
        <p:spPr>
          <a:xfrm>
            <a:off x="6965272" y="3494452"/>
            <a:ext cx="1260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37 keV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10 sec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baseline="-25000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C9583E-48D3-F75D-39BF-44AE8F21D3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0212"/>
          <a:stretch/>
        </p:blipFill>
        <p:spPr>
          <a:xfrm>
            <a:off x="7491457" y="2972607"/>
            <a:ext cx="1533312" cy="35928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F8970C-23A3-A350-7E00-64FD5D7869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" r="50039"/>
          <a:stretch/>
        </p:blipFill>
        <p:spPr>
          <a:xfrm>
            <a:off x="5752047" y="2977414"/>
            <a:ext cx="1537195" cy="3583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52DF7F-94B0-F163-F2EB-FD1D83D27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263" y="5587213"/>
            <a:ext cx="1370183" cy="99780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556D1CB-8E28-89BD-BA33-6401D21C1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2" t="4124" r="21617" b="2920"/>
          <a:stretch/>
        </p:blipFill>
        <p:spPr bwMode="auto">
          <a:xfrm>
            <a:off x="9144134" y="2935986"/>
            <a:ext cx="3003282" cy="366235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3EC290-0379-A794-2240-2990CABE36D4}"/>
              </a:ext>
            </a:extLst>
          </p:cNvPr>
          <p:cNvSpPr/>
          <p:nvPr/>
        </p:nvSpPr>
        <p:spPr>
          <a:xfrm>
            <a:off x="9402114" y="3640867"/>
            <a:ext cx="402112" cy="3311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839047-9B64-90CB-47C4-7D686067240E}"/>
              </a:ext>
            </a:extLst>
          </p:cNvPr>
          <p:cNvSpPr txBox="1"/>
          <p:nvPr/>
        </p:nvSpPr>
        <p:spPr>
          <a:xfrm>
            <a:off x="5733443" y="2987743"/>
            <a:ext cx="1570176" cy="646331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Bell MT" panose="02020503060305020303" pitchFamily="18" charset="0"/>
              </a:defRPr>
            </a:lvl1pPr>
          </a:lstStyle>
          <a:p>
            <a:r>
              <a:rPr lang="en-US" sz="1800" dirty="0"/>
              <a:t>Pt + </a:t>
            </a:r>
            <a:r>
              <a:rPr lang="en-US" sz="1800" dirty="0" err="1"/>
              <a:t>SiOOH</a:t>
            </a:r>
            <a:endParaRPr lang="en-US" sz="1800" dirty="0"/>
          </a:p>
          <a:p>
            <a:r>
              <a:rPr lang="en-US" sz="1800" dirty="0"/>
              <a:t>at 20 </a:t>
            </a:r>
            <a:r>
              <a:rPr lang="en-US" sz="1800" dirty="0" err="1"/>
              <a:t>GPa</a:t>
            </a:r>
            <a:endParaRPr lang="en-US"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E73E98-3E34-3DD0-8940-1A3369DD915F}"/>
              </a:ext>
            </a:extLst>
          </p:cNvPr>
          <p:cNvSpPr txBox="1"/>
          <p:nvPr/>
        </p:nvSpPr>
        <p:spPr>
          <a:xfrm>
            <a:off x="7514414" y="2969005"/>
            <a:ext cx="1500914" cy="584775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Bell MT" panose="02020503060305020303" pitchFamily="18" charset="0"/>
              </a:defRPr>
            </a:lvl1pPr>
          </a:lstStyle>
          <a:p>
            <a:r>
              <a:rPr lang="en-US" sz="1600" dirty="0"/>
              <a:t>Melting Pt</a:t>
            </a:r>
          </a:p>
          <a:p>
            <a:r>
              <a:rPr lang="en-US" sz="1600" dirty="0"/>
              <a:t>with </a:t>
            </a:r>
            <a:r>
              <a:rPr lang="en-US" sz="1600" dirty="0" err="1"/>
              <a:t>Eiger</a:t>
            </a:r>
            <a:r>
              <a:rPr lang="en-US" sz="1600" dirty="0"/>
              <a:t> 9M</a:t>
            </a:r>
          </a:p>
        </p:txBody>
      </p:sp>
      <p:sp>
        <p:nvSpPr>
          <p:cNvPr id="24" name="Arrow: Right 231">
            <a:extLst>
              <a:ext uri="{FF2B5EF4-FFF2-40B4-BE49-F238E27FC236}">
                <a16:creationId xmlns:a16="http://schemas.microsoft.com/office/drawing/2014/main" id="{15452FC2-97A3-D10B-FC63-8871C1B56E51}"/>
              </a:ext>
            </a:extLst>
          </p:cNvPr>
          <p:cNvSpPr/>
          <p:nvPr/>
        </p:nvSpPr>
        <p:spPr>
          <a:xfrm>
            <a:off x="7204940" y="4783151"/>
            <a:ext cx="350715" cy="258852"/>
          </a:xfrm>
          <a:prstGeom prst="rightArrow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C316DD-6E29-4BE5-4B48-F2F58D9AEA93}"/>
              </a:ext>
            </a:extLst>
          </p:cNvPr>
          <p:cNvSpPr txBox="1"/>
          <p:nvPr/>
        </p:nvSpPr>
        <p:spPr>
          <a:xfrm>
            <a:off x="11024155" y="3162590"/>
            <a:ext cx="877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F7F474"/>
                </a:solidFill>
                <a:latin typeface="Bell MT" panose="02020503060305020303" pitchFamily="18" charset="0"/>
              </a:rPr>
              <a:t>Pilatus 1M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Bell MT" panose="02020503060305020303" pitchFamily="18" charset="0"/>
              </a:rPr>
              <a:t>Eiger 9M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405F17-1084-BA50-B837-B650CEFB21AC}"/>
              </a:ext>
            </a:extLst>
          </p:cNvPr>
          <p:cNvSpPr txBox="1"/>
          <p:nvPr/>
        </p:nvSpPr>
        <p:spPr>
          <a:xfrm>
            <a:off x="9226984" y="3309786"/>
            <a:ext cx="1369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CCFFCC"/>
                </a:solidFill>
              </a:rPr>
              <a:t>Courtesy of T. Kim, ASU</a:t>
            </a:r>
          </a:p>
        </p:txBody>
      </p:sp>
    </p:spTree>
    <p:extLst>
      <p:ext uri="{BB962C8B-B14F-4D97-AF65-F5344CB8AC3E}">
        <p14:creationId xmlns:p14="http://schemas.microsoft.com/office/powerpoint/2010/main" val="1286888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C75BE96-88C2-0EE7-F883-F6428280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861" y="311565"/>
            <a:ext cx="8767482" cy="610840"/>
          </a:xfrm>
        </p:spPr>
        <p:txBody>
          <a:bodyPr anchor="t" anchorCtr="0">
            <a:normAutofit fontScale="90000"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 from GSECARS 13-ID-D DAC system</a:t>
            </a:r>
            <a:b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 et al., Nature Comm. (2025)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556B2-50F7-A9F5-82E6-81D82A0CD2D0}"/>
              </a:ext>
            </a:extLst>
          </p:cNvPr>
          <p:cNvSpPr txBox="1"/>
          <p:nvPr/>
        </p:nvSpPr>
        <p:spPr>
          <a:xfrm>
            <a:off x="2860861" y="5387159"/>
            <a:ext cx="80819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X-ray diffraction of l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aser heated DAC experiments reveal the nonlinear phase boundary between ringwoodite and bridgmanite+MgO</a:t>
            </a:r>
          </a:p>
          <a:p>
            <a:pPr algn="l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This previously unrecognized curvature in the postspinel transition can impact the dynamics of mantle convection, slab subduction and upwelling plumes</a:t>
            </a:r>
          </a:p>
        </p:txBody>
      </p:sp>
      <p:pic>
        <p:nvPicPr>
          <p:cNvPr id="8" name="Picture 7" descr="A diagram of pressure and pressure&#10;&#10;Description automatically generated">
            <a:extLst>
              <a:ext uri="{FF2B5EF4-FFF2-40B4-BE49-F238E27FC236}">
                <a16:creationId xmlns:a16="http://schemas.microsoft.com/office/drawing/2014/main" id="{CD71BDF1-D889-F36D-9B41-82AFF0FFC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297" y="1470841"/>
            <a:ext cx="5486400" cy="391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2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map of the united states&#10;&#10;Description automatically generated">
            <a:extLst>
              <a:ext uri="{FF2B5EF4-FFF2-40B4-BE49-F238E27FC236}">
                <a16:creationId xmlns:a16="http://schemas.microsoft.com/office/drawing/2014/main" id="{44003163-E844-C246-8276-883B879A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D333E1D-011F-EF73-B033-6A465DE87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1706" y="298249"/>
            <a:ext cx="4369949" cy="610840"/>
          </a:xfrm>
        </p:spPr>
        <p:txBody>
          <a:bodyPr anchor="t" anchorCtr="0">
            <a:normAutofit/>
          </a:bodyPr>
          <a:lstStyle/>
          <a:p>
            <a:pPr algn="l"/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 Physics at SEES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7D8AC9-0BCD-D797-1701-859F4EED9C23}"/>
              </a:ext>
            </a:extLst>
          </p:cNvPr>
          <p:cNvSpPr txBox="1"/>
          <p:nvPr/>
        </p:nvSpPr>
        <p:spPr>
          <a:xfrm>
            <a:off x="4195029" y="729605"/>
            <a:ext cx="38019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equilibria</a:t>
            </a:r>
          </a:p>
          <a:p>
            <a:r>
              <a:rPr lang="en-US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Equations of state</a:t>
            </a:r>
          </a:p>
          <a:p>
            <a:r>
              <a:rPr lang="en-US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Vibrational spectroscopy</a:t>
            </a:r>
          </a:p>
          <a:p>
            <a:r>
              <a:rPr lang="en-US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Rheology, viscosity</a:t>
            </a:r>
          </a:p>
          <a:p>
            <a:r>
              <a:rPr lang="en-US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Faulting / brittle failure</a:t>
            </a:r>
          </a:p>
          <a:p>
            <a:r>
              <a:rPr lang="en-US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 properties</a:t>
            </a:r>
          </a:p>
          <a:p>
            <a:r>
              <a:rPr lang="en-US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and transport properties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4C9F24-7A2B-30E2-D7A6-427C7718B638}"/>
              </a:ext>
            </a:extLst>
          </p:cNvPr>
          <p:cNvSpPr txBox="1"/>
          <p:nvPr/>
        </p:nvSpPr>
        <p:spPr>
          <a:xfrm>
            <a:off x="6966693" y="3700481"/>
            <a:ext cx="36240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u="sng" dirty="0">
                <a:latin typeface="Arial" panose="020B0604020202020204" pitchFamily="34" charset="0"/>
                <a:cs typeface="Arial" panose="020B0604020202020204" pitchFamily="34" charset="0"/>
              </a:rPr>
              <a:t>LVP beamlines: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APS 	6-BM-B, 13-ID-D, 13-BM-D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NSLS-II 	28-ID-2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u="sng" dirty="0">
                <a:latin typeface="Arial" panose="020B0604020202020204" pitchFamily="34" charset="0"/>
                <a:cs typeface="Arial" panose="020B0604020202020204" pitchFamily="34" charset="0"/>
              </a:rPr>
              <a:t>LVP scientists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Matt Whitaker, Stony Brook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Haiyan Chen, Stony Brook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Don Weidner, Stony Brook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Yanbin Wang, UChicago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Tony Yu, UChicago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Qi Chen, UChicago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Tim Officer, UChicago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0A30D5-8927-49E7-D3FF-AD511CA0496D}"/>
              </a:ext>
            </a:extLst>
          </p:cNvPr>
          <p:cNvSpPr txBox="1"/>
          <p:nvPr/>
        </p:nvSpPr>
        <p:spPr>
          <a:xfrm>
            <a:off x="2412611" y="2760930"/>
            <a:ext cx="43699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u="sng" dirty="0">
                <a:latin typeface="Arial" panose="020B0604020202020204" pitchFamily="34" charset="0"/>
                <a:cs typeface="Arial" panose="020B0604020202020204" pitchFamily="34" charset="0"/>
              </a:rPr>
              <a:t>DAC beamlines: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APS 	3-ID, 13-ID-D, 13-BM-C, 13-BM-D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NSLS-II 	22-IR-1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ALS 	12.2.2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u="sng" dirty="0">
                <a:latin typeface="Arial" panose="020B0604020202020204" pitchFamily="34" charset="0"/>
                <a:cs typeface="Arial" panose="020B0604020202020204" pitchFamily="34" charset="0"/>
              </a:rPr>
              <a:t>DAC scientists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Kat Armstrong, UC Santa Cruz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Bora Kalkan, UC Santa Cruz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Quentin Williams, UC Santa Cruz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Vitali Prakapenka, UChicago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Stella Chariton, UChicago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Barbara Lavina, UChicago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Dongzhou Zhang, UChicago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Young Jay Ryu, UChicago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Rus Hemley, UIC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Zhenxian Liu, UIC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A4E738-01AD-A2A7-263D-ADCEFE65B1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2" b="2281"/>
          <a:stretch/>
        </p:blipFill>
        <p:spPr>
          <a:xfrm>
            <a:off x="8529919" y="313637"/>
            <a:ext cx="3461689" cy="338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78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C75BE96-88C2-0EE7-F883-F6428280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861" y="311565"/>
            <a:ext cx="8767482" cy="61084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 3-ID Nuclear resonant spectroscopy program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556B2-50F7-A9F5-82E6-81D82A0CD2D0}"/>
              </a:ext>
            </a:extLst>
          </p:cNvPr>
          <p:cNvSpPr txBox="1"/>
          <p:nvPr/>
        </p:nvSpPr>
        <p:spPr>
          <a:xfrm>
            <a:off x="4790265" y="803530"/>
            <a:ext cx="49086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Fe,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Kr,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151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Eu and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161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Dy</a:t>
            </a:r>
          </a:p>
          <a:p>
            <a:pPr algn="ctr"/>
            <a:endParaRPr lang="en-US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Mössbauer spectroscopy: NFS and SMS</a:t>
            </a:r>
          </a:p>
          <a:p>
            <a:pPr algn="ctr"/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Nuclear resonance vibrational spectroscopy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71A6C0-A931-39DB-CCD1-22ACD967A45D}"/>
              </a:ext>
            </a:extLst>
          </p:cNvPr>
          <p:cNvGrpSpPr/>
          <p:nvPr/>
        </p:nvGrpSpPr>
        <p:grpSpPr>
          <a:xfrm>
            <a:off x="2937008" y="2273950"/>
            <a:ext cx="7975711" cy="1625851"/>
            <a:chOff x="2937008" y="2273950"/>
            <a:chExt cx="7975711" cy="16258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7EC630-4309-E049-1E7B-1CD285A8C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7008" y="2302057"/>
              <a:ext cx="7772400" cy="159774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FBE214-4FA4-91EC-4E13-7F86095A5F55}"/>
                </a:ext>
              </a:extLst>
            </p:cNvPr>
            <p:cNvSpPr txBox="1"/>
            <p:nvPr/>
          </p:nvSpPr>
          <p:spPr>
            <a:xfrm>
              <a:off x="7749558" y="2273950"/>
              <a:ext cx="316316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/>
                <a:t>Renovated hutch for 57Fe NRS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39AA75-A61C-73C7-9E4D-458CFED0AE80}"/>
              </a:ext>
            </a:extLst>
          </p:cNvPr>
          <p:cNvGrpSpPr/>
          <p:nvPr/>
        </p:nvGrpSpPr>
        <p:grpSpPr>
          <a:xfrm>
            <a:off x="4145920" y="4039797"/>
            <a:ext cx="3699761" cy="2445858"/>
            <a:chOff x="2434312" y="4119550"/>
            <a:chExt cx="3699761" cy="24458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778ED36-0A19-256C-439E-7790F3E3E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4312" y="4119550"/>
              <a:ext cx="3657600" cy="235624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DCF1C2-D3C0-9022-E203-CBBEC37FF130}"/>
                </a:ext>
              </a:extLst>
            </p:cNvPr>
            <p:cNvSpPr txBox="1"/>
            <p:nvPr/>
          </p:nvSpPr>
          <p:spPr>
            <a:xfrm>
              <a:off x="3829060" y="5919077"/>
              <a:ext cx="230501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/>
                <a:t>Newly commissioned laser heating system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8A38E4-A322-DBA9-CBE5-33A423F44321}"/>
              </a:ext>
            </a:extLst>
          </p:cNvPr>
          <p:cNvGrpSpPr/>
          <p:nvPr/>
        </p:nvGrpSpPr>
        <p:grpSpPr>
          <a:xfrm>
            <a:off x="2287138" y="4121707"/>
            <a:ext cx="1843791" cy="2424728"/>
            <a:chOff x="9546130" y="3591500"/>
            <a:chExt cx="1843791" cy="24247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2CEC4-C06B-7155-F10D-D504008BD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46130" y="3591500"/>
              <a:ext cx="1828800" cy="236394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90F4F5-A2E2-90EF-23E5-F5CB0484659A}"/>
                </a:ext>
              </a:extLst>
            </p:cNvPr>
            <p:cNvSpPr txBox="1"/>
            <p:nvPr/>
          </p:nvSpPr>
          <p:spPr>
            <a:xfrm>
              <a:off x="9561121" y="5646896"/>
              <a:ext cx="1828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/>
                <a:t>Cijin Zhou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C2AC1B2-34F3-599E-3AFC-3043D968EB34}"/>
              </a:ext>
            </a:extLst>
          </p:cNvPr>
          <p:cNvSpPr txBox="1"/>
          <p:nvPr/>
        </p:nvSpPr>
        <p:spPr>
          <a:xfrm>
            <a:off x="8015570" y="4149519"/>
            <a:ext cx="37785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Improved stability, energy and sample for improved accuracy in energy scans and sample stability.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Improved focusing, 1 um eV, 2x12 meV beam.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ew laser heating system allowing to measure SMS and NRVS spectra of samples under high pressures and temperatures</a:t>
            </a:r>
          </a:p>
        </p:txBody>
      </p:sp>
    </p:spTree>
    <p:extLst>
      <p:ext uri="{BB962C8B-B14F-4D97-AF65-F5344CB8AC3E}">
        <p14:creationId xmlns:p14="http://schemas.microsoft.com/office/powerpoint/2010/main" val="1373239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C75BE96-88C2-0EE7-F883-F6428280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861" y="311565"/>
            <a:ext cx="8767482" cy="61084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 3-ID Nuclear resonant spectroscopy program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2B034D-131B-69AB-253B-4BFEEC583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711" y="1162207"/>
            <a:ext cx="9144000" cy="522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33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C75BE96-88C2-0EE7-F883-F6428280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861" y="311565"/>
            <a:ext cx="8767482" cy="61084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12.2.2 overview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ollage of a machine&#10;&#10;Description automatically generated">
            <a:extLst>
              <a:ext uri="{FF2B5EF4-FFF2-40B4-BE49-F238E27FC236}">
                <a16:creationId xmlns:a16="http://schemas.microsoft.com/office/drawing/2014/main" id="{24A3314B-5BDB-F7F6-87D0-1B37E150F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30383"/>
            <a:ext cx="10515600" cy="31883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858696-0016-F6B7-5683-D4B8D58503C6}"/>
              </a:ext>
            </a:extLst>
          </p:cNvPr>
          <p:cNvSpPr txBox="1"/>
          <p:nvPr/>
        </p:nvSpPr>
        <p:spPr>
          <a:xfrm>
            <a:off x="3584546" y="4716189"/>
            <a:ext cx="4517923" cy="96665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65760" indent="-36576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Superbend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hard X-ray beamline</a:t>
            </a:r>
          </a:p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6–35 keV; 2–0.35 Å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943B7-A635-26D8-5B96-4706211EA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143" y="4175805"/>
            <a:ext cx="2743200" cy="204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68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C75BE96-88C2-0EE7-F883-F6428280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861" y="311565"/>
            <a:ext cx="8767482" cy="61084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12.2.2 overview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5D9B0F8-70FD-E80A-652F-DC5C286E54BE}"/>
              </a:ext>
            </a:extLst>
          </p:cNvPr>
          <p:cNvSpPr>
            <a:spLocks noGrp="1"/>
          </p:cNvSpPr>
          <p:nvPr/>
        </p:nvSpPr>
        <p:spPr>
          <a:xfrm>
            <a:off x="2893132" y="1393720"/>
            <a:ext cx="8123905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36576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36576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36576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Laser-heated high pressure axial and radial powder diffraction</a:t>
            </a:r>
          </a:p>
          <a:p>
            <a:pPr marL="32004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Resistively-heated high pressure PXRD (ambient – 1000 °C)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pressure single crystal diffraction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temperature, controlled atmosphere powder diffraction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Coming soon: up to 50 bar of vapor pressure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-up of a laser&#10;&#10;AI-generated content may be incorrect.">
            <a:extLst>
              <a:ext uri="{FF2B5EF4-FFF2-40B4-BE49-F238E27FC236}">
                <a16:creationId xmlns:a16="http://schemas.microsoft.com/office/drawing/2014/main" id="{D5066E4E-5D96-3DB8-E49A-0F444448F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263" y="2108000"/>
            <a:ext cx="2743200" cy="1099166"/>
          </a:xfrm>
          <a:prstGeom prst="rect">
            <a:avLst/>
          </a:prstGeom>
        </p:spPr>
      </p:pic>
      <p:pic>
        <p:nvPicPr>
          <p:cNvPr id="7" name="Picture 6" descr="A white object with a red laser&#10;&#10;AI-generated content may be incorrect.">
            <a:extLst>
              <a:ext uri="{FF2B5EF4-FFF2-40B4-BE49-F238E27FC236}">
                <a16:creationId xmlns:a16="http://schemas.microsoft.com/office/drawing/2014/main" id="{677A4AC6-A379-3F13-19F6-8C7BEAED4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404" y="2108001"/>
            <a:ext cx="2743200" cy="11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3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C75BE96-88C2-0EE7-F883-F6428280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861" y="311565"/>
            <a:ext cx="8767482" cy="61084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12.2.2 Laser heated radial diffraction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2A9EA-DB6F-9E0C-B492-58D5B6CB6A6F}"/>
              </a:ext>
            </a:extLst>
          </p:cNvPr>
          <p:cNvSpPr txBox="1"/>
          <p:nvPr/>
        </p:nvSpPr>
        <p:spPr>
          <a:xfrm>
            <a:off x="2016860" y="1542406"/>
            <a:ext cx="4928006" cy="3846583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algn="l"/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work:</a:t>
            </a:r>
          </a:p>
          <a:p>
            <a:pPr algn="l"/>
            <a:endParaRPr lang="en-US" sz="2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Deformation of hydrous mantle phases Egg, [AlSiO3(OH)], </a:t>
            </a:r>
            <a:r>
              <a:rPr lang="en-US" sz="2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 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(OH)] and Stishovite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deformation study of Egg and δ-AlOOH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 deforms by (100) slip, δ by (010)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Notable preferred orientation of shear waves, implications for mantle seismic anisotropy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C6E736-D4B7-D90B-35F7-E1748125C969}"/>
              </a:ext>
            </a:extLst>
          </p:cNvPr>
          <p:cNvSpPr txBox="1"/>
          <p:nvPr/>
        </p:nvSpPr>
        <p:spPr>
          <a:xfrm>
            <a:off x="6808233" y="6154046"/>
            <a:ext cx="4928007" cy="65465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/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Kattemaladavi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(2025) JGR Solid Earth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B5D8E6-C8C4-8008-DC38-1ED433B45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442" y="1733272"/>
            <a:ext cx="4797590" cy="41189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2EA669-DBF2-9282-5137-0115A33105B9}"/>
              </a:ext>
            </a:extLst>
          </p:cNvPr>
          <p:cNvSpPr txBox="1"/>
          <p:nvPr/>
        </p:nvSpPr>
        <p:spPr>
          <a:xfrm>
            <a:off x="6978003" y="1133562"/>
            <a:ext cx="758227" cy="404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/>
          </a:bodyPr>
          <a:lstStyle/>
          <a:p>
            <a:pPr algn="l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96D8F6-CAC0-26AE-CD73-3B4362AED935}"/>
              </a:ext>
            </a:extLst>
          </p:cNvPr>
          <p:cNvSpPr txBox="1"/>
          <p:nvPr/>
        </p:nvSpPr>
        <p:spPr>
          <a:xfrm>
            <a:off x="8249192" y="1216670"/>
            <a:ext cx="1326227" cy="404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 fontScale="85000" lnSpcReduction="20000"/>
          </a:bodyPr>
          <a:lstStyle/>
          <a:p>
            <a:pPr algn="l"/>
            <a:r>
              <a:rPr lang="en-US" sz="2800" dirty="0">
                <a:solidFill>
                  <a:schemeClr val="accent1"/>
                </a:solidFill>
                <a:latin typeface="Symbol" pitchFamily="2" charset="2"/>
                <a:cs typeface="Calibri" panose="020F0502020204030204" pitchFamily="34" charset="0"/>
              </a:rPr>
              <a:t>d</a:t>
            </a:r>
            <a:r>
              <a:rPr lang="en-US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AlOOH</a:t>
            </a:r>
            <a:endParaRPr lang="en-US" sz="2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70A3E2-6A2E-E5AE-14BC-4DD179BD60BD}"/>
              </a:ext>
            </a:extLst>
          </p:cNvPr>
          <p:cNvSpPr txBox="1"/>
          <p:nvPr/>
        </p:nvSpPr>
        <p:spPr>
          <a:xfrm>
            <a:off x="10302116" y="937308"/>
            <a:ext cx="1326227" cy="759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l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Hydrous</a:t>
            </a:r>
          </a:p>
          <a:p>
            <a:pPr algn="l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Stishovite</a:t>
            </a:r>
          </a:p>
        </p:txBody>
      </p:sp>
    </p:spTree>
    <p:extLst>
      <p:ext uri="{BB962C8B-B14F-4D97-AF65-F5344CB8AC3E}">
        <p14:creationId xmlns:p14="http://schemas.microsoft.com/office/powerpoint/2010/main" val="1956042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C75BE96-88C2-0EE7-F883-F6428280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861" y="311565"/>
            <a:ext cx="8767482" cy="61084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12.2.2 External DAC heating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6E7930-3984-9825-7615-CB71C5CC25F0}"/>
              </a:ext>
            </a:extLst>
          </p:cNvPr>
          <p:cNvSpPr txBox="1"/>
          <p:nvPr/>
        </p:nvSpPr>
        <p:spPr>
          <a:xfrm>
            <a:off x="2307634" y="1502815"/>
            <a:ext cx="4609360" cy="61084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/ inert atmosphere enclosure </a:t>
            </a:r>
          </a:p>
          <a:p>
            <a:pPr algn="l"/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lose up of a device&#10;&#10;AI-generated content may be incorrect.">
            <a:extLst>
              <a:ext uri="{FF2B5EF4-FFF2-40B4-BE49-F238E27FC236}">
                <a16:creationId xmlns:a16="http://schemas.microsoft.com/office/drawing/2014/main" id="{FDA3785E-FAF3-A587-82CB-C966A7AF1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556" y="1619091"/>
            <a:ext cx="4807570" cy="3619818"/>
          </a:xfrm>
          <a:prstGeom prst="rect">
            <a:avLst/>
          </a:prstGeom>
        </p:spPr>
      </p:pic>
      <p:pic>
        <p:nvPicPr>
          <p:cNvPr id="4" name="Picture 3" descr="A machine with many wires and a round object&#10;&#10;AI-generated content may be incorrect.">
            <a:extLst>
              <a:ext uri="{FF2B5EF4-FFF2-40B4-BE49-F238E27FC236}">
                <a16:creationId xmlns:a16="http://schemas.microsoft.com/office/drawing/2014/main" id="{2315A849-7BF4-FEBE-752D-ABC7FA339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634" y="2219630"/>
            <a:ext cx="4338573" cy="326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58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C75BE96-88C2-0EE7-F883-F6428280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861" y="311565"/>
            <a:ext cx="8767482" cy="61084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Frontier Infrared Spectroscopy (FIS) program, NSLS-II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5401EC-8240-3EC2-CB5A-F65BC467BE78}"/>
              </a:ext>
            </a:extLst>
          </p:cNvPr>
          <p:cNvGrpSpPr/>
          <p:nvPr/>
        </p:nvGrpSpPr>
        <p:grpSpPr>
          <a:xfrm>
            <a:off x="2438400" y="1059338"/>
            <a:ext cx="3657600" cy="2743200"/>
            <a:chOff x="3318061" y="1201186"/>
            <a:chExt cx="3657600" cy="2743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0E3172-CAEE-3E9C-1242-0EAC1A18D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8061" y="1201186"/>
              <a:ext cx="3657600" cy="2743200"/>
            </a:xfrm>
            <a:prstGeom prst="rect">
              <a:avLst/>
            </a:prstGeom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316B547-BCD6-819B-684F-5B9EBD8ECD5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078662" y="2679243"/>
              <a:ext cx="583814" cy="1247963"/>
            </a:xfrm>
            <a:prstGeom prst="straightConnector1">
              <a:avLst/>
            </a:prstGeom>
            <a:noFill/>
            <a:ln>
              <a:solidFill>
                <a:srgbClr val="F71011"/>
              </a:solidFill>
              <a:tailEnd type="triangle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CE67DC-703F-A98F-4D4D-080729871156}"/>
                </a:ext>
              </a:extLst>
            </p:cNvPr>
            <p:cNvSpPr txBox="1"/>
            <p:nvPr/>
          </p:nvSpPr>
          <p:spPr>
            <a:xfrm>
              <a:off x="4854954" y="2357630"/>
              <a:ext cx="583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EDF383-60C1-1DF6-1CFC-63ED07DBC2C0}"/>
              </a:ext>
            </a:extLst>
          </p:cNvPr>
          <p:cNvGrpSpPr/>
          <p:nvPr/>
        </p:nvGrpSpPr>
        <p:grpSpPr>
          <a:xfrm>
            <a:off x="6319708" y="1094871"/>
            <a:ext cx="3643295" cy="2885048"/>
            <a:chOff x="8228780" y="1059338"/>
            <a:chExt cx="3643295" cy="2885048"/>
          </a:xfrm>
        </p:grpSpPr>
        <p:sp>
          <p:nvSpPr>
            <p:cNvPr id="10" name="Text Box 20">
              <a:extLst>
                <a:ext uri="{FF2B5EF4-FFF2-40B4-BE49-F238E27FC236}">
                  <a16:creationId xmlns:a16="http://schemas.microsoft.com/office/drawing/2014/main" id="{CA2C5F28-A2EC-5A65-D05A-4D6AE4EE0C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8780" y="3605832"/>
              <a:ext cx="364329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indent="-283464" algn="l">
                <a:defRPr/>
              </a:pPr>
              <a:r>
                <a:rPr lang="en-US" sz="1600" b="1" dirty="0">
                  <a:solidFill>
                    <a:srgbClr val="8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22-IR-1/FIS Beamline End-Stations</a:t>
              </a:r>
            </a:p>
          </p:txBody>
        </p:sp>
        <p:pic>
          <p:nvPicPr>
            <p:cNvPr id="13" name="Picture 12" descr="A group of people in a room&#10;&#10;Description automatically generated with medium confidence">
              <a:extLst>
                <a:ext uri="{FF2B5EF4-FFF2-40B4-BE49-F238E27FC236}">
                  <a16:creationId xmlns:a16="http://schemas.microsoft.com/office/drawing/2014/main" id="{E520D89C-9C9B-C35A-4840-4FEE5D038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55108" y="1059338"/>
              <a:ext cx="1631561" cy="2468880"/>
            </a:xfrm>
            <a:prstGeom prst="rect">
              <a:avLst/>
            </a:prstGeom>
          </p:spPr>
        </p:pic>
        <p:pic>
          <p:nvPicPr>
            <p:cNvPr id="14" name="Picture 13" descr="A picture containing indoor, person, floor&#10;&#10;Description automatically generated">
              <a:extLst>
                <a:ext uri="{FF2B5EF4-FFF2-40B4-BE49-F238E27FC236}">
                  <a16:creationId xmlns:a16="http://schemas.microsoft.com/office/drawing/2014/main" id="{6AD00A37-39D7-D061-8555-F3E1D86D1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2462" y="1059338"/>
              <a:ext cx="1854070" cy="2468880"/>
            </a:xfrm>
            <a:prstGeom prst="rect">
              <a:avLst/>
            </a:prstGeom>
          </p:spPr>
        </p:pic>
      </p:grpSp>
      <p:pic>
        <p:nvPicPr>
          <p:cNvPr id="17" name="Picture 16" descr="Medium shot of a person&#10;&#10;Description automatically generated">
            <a:extLst>
              <a:ext uri="{FF2B5EF4-FFF2-40B4-BE49-F238E27FC236}">
                <a16:creationId xmlns:a16="http://schemas.microsoft.com/office/drawing/2014/main" id="{719AFCAE-B10F-A867-B16C-0FB2F43BD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0439" y="1528881"/>
            <a:ext cx="1828800" cy="1655180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59032874-2BFA-7692-0DF5-77A1B2579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491" y="4303800"/>
            <a:ext cx="552464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High Pressure Problems/Questions</a:t>
            </a:r>
          </a:p>
          <a:p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• Speciation of molecules in dense materials </a:t>
            </a:r>
          </a:p>
          <a:p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• Thermodynamics at extreme conditions</a:t>
            </a:r>
          </a:p>
          <a:p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• Water and carbon storage mechanisms in planets</a:t>
            </a:r>
          </a:p>
          <a:p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• Phase transitions and bonding of planetary constituents</a:t>
            </a:r>
          </a:p>
          <a:p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• Thermal and radiative conductivity</a:t>
            </a:r>
          </a:p>
          <a:p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• Insulator-metal transitions</a:t>
            </a:r>
          </a:p>
          <a:p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• Probes of superconducting gaps and mechanisms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EE87E141-F4D8-BF1E-DB24-948EA1845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5614" y="4320413"/>
            <a:ext cx="44736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Synchrotron FTIR IR microspectroscopy with broad energy range: 8 meV~3eV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Reflection/absorption/imaging/polarized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THz Raman 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NIR-Visible spectroscopy (including PL)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External/laser heating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Cryogenic techniques</a:t>
            </a:r>
          </a:p>
          <a:p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33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C75BE96-88C2-0EE7-F883-F6428280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861" y="311565"/>
            <a:ext cx="8767482" cy="77907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capabilities at FIS IR program, NSLS-II</a:t>
            </a:r>
            <a:b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512C74-193A-F187-4B7C-9C84CD58F93C}"/>
              </a:ext>
            </a:extLst>
          </p:cNvPr>
          <p:cNvGrpSpPr>
            <a:grpSpLocks noChangeAspect="1"/>
          </p:cNvGrpSpPr>
          <p:nvPr/>
        </p:nvGrpSpPr>
        <p:grpSpPr>
          <a:xfrm>
            <a:off x="1983583" y="2558973"/>
            <a:ext cx="6400800" cy="3380036"/>
            <a:chOff x="0" y="0"/>
            <a:chExt cx="5520861" cy="29152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9C6E0BE-81C4-97FE-8160-FFF6E9D46A0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5520861" cy="2915285"/>
              <a:chOff x="0" y="0"/>
              <a:chExt cx="10043019" cy="53035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A20AC83-9435-6B92-A339-EEE011A7DA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80811" y="0"/>
                <a:ext cx="6156009" cy="5303520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1DB192BE-4CFE-28F8-4F8F-33FCBBA55C3C}"/>
                  </a:ext>
                </a:extLst>
              </p:cNvPr>
              <p:cNvCxnSpPr/>
              <p:nvPr/>
            </p:nvCxnSpPr>
            <p:spPr>
              <a:xfrm flipH="1">
                <a:off x="7888216" y="3370824"/>
                <a:ext cx="676893" cy="66501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2E15EF2-DFC2-94CC-B1BE-779DF1A854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62730" y="1197640"/>
                <a:ext cx="3202379" cy="169619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CC3F01D6-2F01-AF6E-DD6C-AA7095A302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91478" y="1197640"/>
                <a:ext cx="3273631" cy="97030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2B983F1-7CB3-8A0A-D135-D4DFE6370A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26610" y="1197640"/>
                <a:ext cx="2238499" cy="15413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BB26875-26BC-01AC-6ACA-8443743A56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8777" y="1006437"/>
                <a:ext cx="3001445" cy="53558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984E98F9-F898-E8E3-6F7E-9F948916A3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8777" y="1006437"/>
                <a:ext cx="3151736" cy="98981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D8F57735-A9B7-2B48-2699-15B2F6BE99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8777" y="1006437"/>
                <a:ext cx="3616852" cy="9292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9A33C6-0BEB-30E8-4AC4-734158FCF610}"/>
                  </a:ext>
                </a:extLst>
              </p:cNvPr>
              <p:cNvSpPr txBox="1"/>
              <p:nvPr/>
            </p:nvSpPr>
            <p:spPr>
              <a:xfrm>
                <a:off x="8502259" y="2893871"/>
                <a:ext cx="1539788" cy="724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/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Membrane controller</a:t>
                </a:r>
                <a:endParaRPr lang="en-US" sz="1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3" name="TextBox 21">
                <a:extLst>
                  <a:ext uri="{FF2B5EF4-FFF2-40B4-BE49-F238E27FC236}">
                    <a16:creationId xmlns:a16="http://schemas.microsoft.com/office/drawing/2014/main" id="{5FC6C8EA-FAF2-274D-213B-478FFB1F2B5F}"/>
                  </a:ext>
                </a:extLst>
              </p:cNvPr>
              <p:cNvSpPr txBox="1"/>
              <p:nvPr/>
            </p:nvSpPr>
            <p:spPr>
              <a:xfrm>
                <a:off x="8504385" y="647545"/>
                <a:ext cx="1538634" cy="1014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/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FTIR microscope system</a:t>
                </a:r>
                <a:endParaRPr lang="en-US" sz="1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" name="TextBox 22">
                <a:extLst>
                  <a:ext uri="{FF2B5EF4-FFF2-40B4-BE49-F238E27FC236}">
                    <a16:creationId xmlns:a16="http://schemas.microsoft.com/office/drawing/2014/main" id="{6726DBA7-B00D-07EE-87E0-C8DC3BB78865}"/>
                  </a:ext>
                </a:extLst>
              </p:cNvPr>
              <p:cNvSpPr txBox="1"/>
              <p:nvPr/>
            </p:nvSpPr>
            <p:spPr>
              <a:xfrm>
                <a:off x="0" y="390570"/>
                <a:ext cx="1726920" cy="1014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/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Micro-Raman system</a:t>
                </a:r>
                <a:endParaRPr lang="en-US" sz="1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7F311E1-F962-FF68-5959-8BD3EFB629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4338" y="2301930"/>
                <a:ext cx="3934561" cy="41118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C11668D9-119C-BCB7-3822-3011D6B97CCC}"/>
                  </a:ext>
                </a:extLst>
              </p:cNvPr>
              <p:cNvSpPr txBox="1"/>
              <p:nvPr/>
            </p:nvSpPr>
            <p:spPr>
              <a:xfrm>
                <a:off x="180159" y="1886688"/>
                <a:ext cx="1368830" cy="724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/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Enclosure system</a:t>
                </a:r>
                <a:endParaRPr lang="en-US" sz="1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59CB70-C858-C470-1919-1E5C24C18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540000">
              <a:off x="1929704" y="1996060"/>
              <a:ext cx="198638" cy="109728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FC7F053-65E7-BCED-F743-2C75331523D9}"/>
              </a:ext>
            </a:extLst>
          </p:cNvPr>
          <p:cNvSpPr txBox="1"/>
          <p:nvPr/>
        </p:nvSpPr>
        <p:spPr>
          <a:xfrm>
            <a:off x="2541457" y="935577"/>
            <a:ext cx="8881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EHDAC enclosure with membrane system for in-situ IR measurements with precision P control under extreme high P-T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Project partnered with SNL-SEES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First GU experiments in April 2025 expanded the P-T range over 50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1400 K.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128911B3-E271-9C95-9E68-9ECE32CA73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361548"/>
              </p:ext>
            </p:extLst>
          </p:nvPr>
        </p:nvGraphicFramePr>
        <p:xfrm>
          <a:off x="8758899" y="1930551"/>
          <a:ext cx="3253448" cy="2871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52273200" imgH="46164500" progId="Origin50.Graph">
                  <p:embed/>
                </p:oleObj>
              </mc:Choice>
              <mc:Fallback>
                <p:oleObj name="Graph" r:id="rId5" imgW="52273200" imgH="46164500" progId="Origin50.Graph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24CA4C04-E4AE-54A7-51CE-EEFB9C038E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8899" y="1930551"/>
                        <a:ext cx="3253448" cy="28713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13FE2179-481D-EB50-C3B5-EBD2DCEB853E}"/>
              </a:ext>
            </a:extLst>
          </p:cNvPr>
          <p:cNvSpPr txBox="1"/>
          <p:nvPr/>
        </p:nvSpPr>
        <p:spPr>
          <a:xfrm>
            <a:off x="8964118" y="4923346"/>
            <a:ext cx="3001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Preliminary results on Mg(OH)2: P,T-induced decomposition observed via the O-H stretching vibrations (Courtesy of Bin Chen, University of Hawaii at Manoa).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64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C75BE96-88C2-0EE7-F883-F6428280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861" y="311565"/>
            <a:ext cx="8767482" cy="77907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capabilities at FIS IR program, NSLS-II</a:t>
            </a:r>
            <a:b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7EA1D3-6023-9A56-D8FC-9E3D36E85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343" y="1546539"/>
            <a:ext cx="9144000" cy="39510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9CB8AC-06D9-3A1F-E960-F22BA6D8C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3769" y="767470"/>
            <a:ext cx="62998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sz="1800" b="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 CO</a:t>
            </a:r>
            <a:r>
              <a:rPr lang="en-US" sz="1800" b="0" i="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laser heating to </a:t>
            </a:r>
            <a:r>
              <a:rPr lang="en-US" sz="1800" b="0" i="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IR microscope system for high </a:t>
            </a:r>
            <a:r>
              <a:rPr lang="en-US" sz="1800" b="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P-T</a:t>
            </a:r>
            <a:r>
              <a:rPr lang="en-US" sz="1800" b="0" i="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measurements</a:t>
            </a:r>
            <a:endParaRPr lang="en-US" sz="18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5ABAE2-AB0D-CAC2-F190-8F0D8279E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9089" y="5630313"/>
            <a:ext cx="90292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sz="1800" b="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capability to greatly expand the </a:t>
            </a: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P-T</a:t>
            </a:r>
            <a:r>
              <a:rPr lang="en-US" sz="1800" b="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range to address                                       numerous new problems in Earth and planetary science</a:t>
            </a:r>
            <a:endParaRPr lang="en-US" sz="18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33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C75BE96-88C2-0EE7-F883-F6428280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861" y="431487"/>
            <a:ext cx="8767482" cy="77907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beam time at SEES mineral physics facilities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9CB8AC-06D9-3A1F-E960-F22BA6D8C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827" y="1351508"/>
            <a:ext cx="8154647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sz="2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for beam time!</a:t>
            </a:r>
          </a:p>
          <a:p>
            <a:endParaRPr lang="en-US" sz="2400" b="0" i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SEES beamtime is awarded through facility-specific proposal systems. Preference is given to Earth and environmental science research.</a:t>
            </a:r>
          </a:p>
          <a:p>
            <a:endParaRPr lang="en-US" sz="2400" b="0" i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users should contact the beamline scientists to discuss feasibility of experiments and beamtime requirements.</a:t>
            </a:r>
          </a:p>
          <a:p>
            <a:endParaRPr lang="en-US" sz="2400" b="0" i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also about techniques under development! </a:t>
            </a:r>
            <a:endParaRPr lang="en-US" sz="24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19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map of the united states&#10;&#10;Description automatically generated">
            <a:extLst>
              <a:ext uri="{FF2B5EF4-FFF2-40B4-BE49-F238E27FC236}">
                <a16:creationId xmlns:a16="http://schemas.microsoft.com/office/drawing/2014/main" id="{44003163-E844-C246-8276-883B879A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DF20DA-DE07-767C-94F0-A4F9B64B4631}"/>
              </a:ext>
            </a:extLst>
          </p:cNvPr>
          <p:cNvSpPr txBox="1"/>
          <p:nvPr/>
        </p:nvSpPr>
        <p:spPr>
          <a:xfrm>
            <a:off x="7086956" y="962432"/>
            <a:ext cx="57516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Diamond anvil cell high pressure experiments:</a:t>
            </a:r>
          </a:p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	Up to Earth’s core pressure and beyond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Cryogenic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Room temperature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Externally heated (to 1400 K)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Laser heated (to &gt;5000 K)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Powder X-ray diffraction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Single crystal X-ray diffraction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Infrared spectroscopy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Brillouin spectroscopy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Optical and transport measurements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Nuclear resonant X-ray scattering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333E1D-011F-EF73-B033-6A465DE87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2277" y="313637"/>
            <a:ext cx="8767482" cy="61084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 Physics at SEES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7D8AC9-0BCD-D797-1701-859F4EED9C23}"/>
              </a:ext>
            </a:extLst>
          </p:cNvPr>
          <p:cNvSpPr txBox="1"/>
          <p:nvPr/>
        </p:nvSpPr>
        <p:spPr>
          <a:xfrm>
            <a:off x="1980346" y="962432"/>
            <a:ext cx="4940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Large volume press experiments:</a:t>
            </a:r>
          </a:p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	Pressures reaching Earth’s lower mantle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Variety of anvil / sample configurations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Resistive heating to &gt;2000 K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Energy dispersive X-ray diffraction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Angle dispersive X-ray diffraction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Radiographic imaging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Deformation studies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Ultrasonic measurements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Acoustic emission measurements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Electrical conductivity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4C9F24-7A2B-30E2-D7A6-427C7718B638}"/>
              </a:ext>
            </a:extLst>
          </p:cNvPr>
          <p:cNvSpPr txBox="1"/>
          <p:nvPr/>
        </p:nvSpPr>
        <p:spPr>
          <a:xfrm>
            <a:off x="1980346" y="5116184"/>
            <a:ext cx="3624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u="sng" dirty="0">
                <a:latin typeface="Arial" panose="020B0604020202020204" pitchFamily="34" charset="0"/>
                <a:cs typeface="Arial" panose="020B0604020202020204" pitchFamily="34" charset="0"/>
              </a:rPr>
              <a:t>LVP beamlines: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APS 	6-BM-B, 13-ID-D, 13-BM-D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NSLS-II 	28-ID-2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0A30D5-8927-49E7-D3FF-AD511CA0496D}"/>
              </a:ext>
            </a:extLst>
          </p:cNvPr>
          <p:cNvSpPr txBox="1"/>
          <p:nvPr/>
        </p:nvSpPr>
        <p:spPr>
          <a:xfrm>
            <a:off x="7086956" y="5116184"/>
            <a:ext cx="4768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u="sng" dirty="0">
                <a:latin typeface="Arial" panose="020B0604020202020204" pitchFamily="34" charset="0"/>
                <a:cs typeface="Arial" panose="020B0604020202020204" pitchFamily="34" charset="0"/>
              </a:rPr>
              <a:t>DAC beamlines: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APS 	3-ID, 13-ID-D, 13-BM-C, 13-BM-D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NSLS-II 	22-IR-1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ALS 	12.2.2</a:t>
            </a:r>
          </a:p>
        </p:txBody>
      </p:sp>
    </p:spTree>
    <p:extLst>
      <p:ext uri="{BB962C8B-B14F-4D97-AF65-F5344CB8AC3E}">
        <p14:creationId xmlns:p14="http://schemas.microsoft.com/office/powerpoint/2010/main" val="1357234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pic>
        <p:nvPicPr>
          <p:cNvPr id="5" name="Picture 3" descr="1000Ton_Press.jpg">
            <a:extLst>
              <a:ext uri="{FF2B5EF4-FFF2-40B4-BE49-F238E27FC236}">
                <a16:creationId xmlns:a16="http://schemas.microsoft.com/office/drawing/2014/main" id="{D5501756-BC37-E6CB-D94A-9650ECFA3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t="15894"/>
          <a:stretch>
            <a:fillRect/>
          </a:stretch>
        </p:blipFill>
        <p:spPr bwMode="auto">
          <a:xfrm>
            <a:off x="6030533" y="1776306"/>
            <a:ext cx="5029200" cy="361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SC00073">
            <a:extLst>
              <a:ext uri="{FF2B5EF4-FFF2-40B4-BE49-F238E27FC236}">
                <a16:creationId xmlns:a16="http://schemas.microsoft.com/office/drawing/2014/main" id="{81F99981-FE88-34BC-91CA-DCE6D3321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2898"/>
          <a:stretch>
            <a:fillRect/>
          </a:stretch>
        </p:blipFill>
        <p:spPr bwMode="auto">
          <a:xfrm>
            <a:off x="9900416" y="813845"/>
            <a:ext cx="2139950" cy="195103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7" name="Picture 8" descr="C:\Documents and Settings\Yanbin Wang\My Documents\All\temp\Wang\COMPRES\DDIA-30\report\Fig_10.jpg">
            <a:extLst>
              <a:ext uri="{FF2B5EF4-FFF2-40B4-BE49-F238E27FC236}">
                <a16:creationId xmlns:a16="http://schemas.microsoft.com/office/drawing/2014/main" id="{231F23C5-427B-897C-779C-E0A99EB78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807" r="54897" b="50555"/>
          <a:stretch>
            <a:fillRect/>
          </a:stretch>
        </p:blipFill>
        <p:spPr bwMode="auto">
          <a:xfrm>
            <a:off x="10018333" y="4462450"/>
            <a:ext cx="2082800" cy="1857375"/>
          </a:xfrm>
          <a:prstGeom prst="rect">
            <a:avLst/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3209EADF-06DF-A5CA-F5A8-BE4FB8035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97" y="2821380"/>
            <a:ext cx="646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T-25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F9AFBC0C-8138-4C74-E736-2336A4719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9733" y="4093118"/>
            <a:ext cx="1069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DDIA-30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CF288E-06A6-E103-394D-E7341827A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2277" y="313637"/>
            <a:ext cx="8767482" cy="61084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large volume presses at SEES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1556107A-66A0-C102-10C5-45B1E9E7FA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0816" y="2208026"/>
            <a:ext cx="4572000" cy="3429000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8B01001-5035-DEFF-95B3-109729EE4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533" y="1406974"/>
            <a:ext cx="28648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APS 13-ID-D (GSECARS)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2A1F8B2A-31E4-2DB7-BF62-C3B983215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650" y="1165725"/>
            <a:ext cx="2198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MAXPD at NSLS-II </a:t>
            </a:r>
          </a:p>
        </p:txBody>
      </p:sp>
    </p:spTree>
    <p:extLst>
      <p:ext uri="{BB962C8B-B14F-4D97-AF65-F5344CB8AC3E}">
        <p14:creationId xmlns:p14="http://schemas.microsoft.com/office/powerpoint/2010/main" val="2809923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map of the united states&#10;&#10;Description automatically generated">
            <a:extLst>
              <a:ext uri="{FF2B5EF4-FFF2-40B4-BE49-F238E27FC236}">
                <a16:creationId xmlns:a16="http://schemas.microsoft.com/office/drawing/2014/main" id="{529FA106-770F-9845-9392-5EF54872A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pic>
        <p:nvPicPr>
          <p:cNvPr id="3122" name="Picture 3121" descr="A diagram of different types of light beam&#10;&#10;Description automatically generated with medium confidence">
            <a:extLst>
              <a:ext uri="{FF2B5EF4-FFF2-40B4-BE49-F238E27FC236}">
                <a16:creationId xmlns:a16="http://schemas.microsoft.com/office/drawing/2014/main" id="{EC616A66-380A-183D-E37F-34916FEAE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057" y="663559"/>
            <a:ext cx="10058400" cy="525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76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F062A-AA82-A7E7-9C97-A18C1182F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4B7077CB-3F06-9B25-1CE7-BE1667685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8DA1A10-41F6-A311-1510-B63B4553F0F2}"/>
              </a:ext>
            </a:extLst>
          </p:cNvPr>
          <p:cNvSpPr/>
          <p:nvPr/>
        </p:nvSpPr>
        <p:spPr>
          <a:xfrm>
            <a:off x="1108788" y="2214468"/>
            <a:ext cx="676469" cy="67646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75807231-4EFA-57A2-B0D3-DD1BD3512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8164" y="1846922"/>
            <a:ext cx="4572000" cy="3429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A82870-64BF-A8E5-057C-161A38E81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2277" y="313637"/>
            <a:ext cx="8767482" cy="610840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MAXPD recent and upcoming upgrades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B5D2A1-2C89-7273-7C7C-E28E0955C3A4}"/>
              </a:ext>
            </a:extLst>
          </p:cNvPr>
          <p:cNvSpPr txBox="1"/>
          <p:nvPr/>
        </p:nvSpPr>
        <p:spPr>
          <a:xfrm>
            <a:off x="1981950" y="924477"/>
            <a:ext cx="659868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1" u="sng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Realignment of beamline components and optical system for best image resolution</a:t>
            </a:r>
          </a:p>
          <a:p>
            <a:pPr algn="l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 acoustic-enabled pressure module (ADT-25) fully commissioned; 500 tons (23 GPa), 2100°C, 60% total strain (NSF-COMPRES &amp; NNSA/ LANL partnership)</a:t>
            </a:r>
          </a:p>
          <a:p>
            <a:pPr algn="l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Complete computer and control systems upgrade (NSLS-II)</a:t>
            </a:r>
          </a:p>
          <a:p>
            <a:pPr algn="l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Commissioned new high current power supply to enable high T,       lower pressure runs (NSLS-II)</a:t>
            </a:r>
          </a:p>
          <a:p>
            <a:pPr algn="l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0" i="1" u="sng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Upcoming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New scintillator materials more appropriate for high energy X-ray beam for faster imaging experiments; going from 1 to 70 fps (SEES/NSLS-II)</a:t>
            </a:r>
          </a:p>
          <a:p>
            <a:pPr algn="l"/>
            <a:endParaRPr lang="en-US" sz="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New acoustic velocity system as part of standard MAXPD toolkit (BNL NST and NSLS-II partnership)</a:t>
            </a:r>
          </a:p>
          <a:p>
            <a:pPr algn="l"/>
            <a:endParaRPr lang="en-US" sz="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More robust power cables for heating to reduce warming of the wires</a:t>
            </a:r>
          </a:p>
          <a:p>
            <a:pPr algn="l"/>
            <a:endParaRPr lang="en-US" sz="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Upgrade cables and switching box for high current and high voltage power supplies</a:t>
            </a:r>
          </a:p>
        </p:txBody>
      </p:sp>
    </p:spTree>
    <p:extLst>
      <p:ext uri="{BB962C8B-B14F-4D97-AF65-F5344CB8AC3E}">
        <p14:creationId xmlns:p14="http://schemas.microsoft.com/office/powerpoint/2010/main" val="3293104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EE7D0D4-3C38-4FE6-95D1-F561E56A5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3987" y="313636"/>
            <a:ext cx="9285772" cy="1272383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 from GSECARS 13-ID-D</a:t>
            </a:r>
            <a:b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et al., EPSL 2024</a:t>
            </a:r>
            <a:br>
              <a:rPr lang="en-US" sz="18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Sound Velocities of fcc Fe-Ni alloys: composition of cores of Mars, Mercury, and Moon</a:t>
            </a:r>
          </a:p>
        </p:txBody>
      </p:sp>
      <p:pic>
        <p:nvPicPr>
          <p:cNvPr id="5" name="Picture 4" descr="A group of graphs showing different types of pressure&#10;&#10;Description automatically generated">
            <a:extLst>
              <a:ext uri="{FF2B5EF4-FFF2-40B4-BE49-F238E27FC236}">
                <a16:creationId xmlns:a16="http://schemas.microsoft.com/office/drawing/2014/main" id="{2ACCCF5A-C1F8-D728-F51E-CE8489E9E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987" y="1481089"/>
            <a:ext cx="5486400" cy="4111429"/>
          </a:xfrm>
          <a:prstGeom prst="rect">
            <a:avLst/>
          </a:prstGeom>
        </p:spPr>
      </p:pic>
      <p:pic>
        <p:nvPicPr>
          <p:cNvPr id="10" name="Picture 9" descr="A diagram of different types of objects&#10;&#10;Description automatically generated with medium confidence">
            <a:extLst>
              <a:ext uri="{FF2B5EF4-FFF2-40B4-BE49-F238E27FC236}">
                <a16:creationId xmlns:a16="http://schemas.microsoft.com/office/drawing/2014/main" id="{8F3DB1EB-40DB-9E5A-770D-DBC1A7923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37" y="1533453"/>
            <a:ext cx="2953512" cy="41116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B2FAA0-48CF-BF15-12E4-335283EC9EF0}"/>
              </a:ext>
            </a:extLst>
          </p:cNvPr>
          <p:cNvSpPr txBox="1"/>
          <p:nvPr/>
        </p:nvSpPr>
        <p:spPr>
          <a:xfrm>
            <a:off x="2297378" y="5697448"/>
            <a:ext cx="9894622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Vp and Vs of fcc Fe90Ni10 (top) and fcc Fe80Ni20 (bottom) determined from ultrasonic interferometry.</a:t>
            </a:r>
          </a:p>
          <a:p>
            <a:pPr algn="l">
              <a:spcAft>
                <a:spcPts val="300"/>
              </a:spcAft>
            </a:pP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Vp is insensitive to T, while Vs decreases significantly with T. </a:t>
            </a:r>
          </a:p>
          <a:p>
            <a:pPr algn="l">
              <a:spcAft>
                <a:spcPts val="300"/>
              </a:spcAft>
            </a:pP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Vs is an important parameter to constraint compositions of planetary cores.</a:t>
            </a:r>
          </a:p>
        </p:txBody>
      </p:sp>
    </p:spTree>
    <p:extLst>
      <p:ext uri="{BB962C8B-B14F-4D97-AF65-F5344CB8AC3E}">
        <p14:creationId xmlns:p14="http://schemas.microsoft.com/office/powerpoint/2010/main" val="554979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75305C-F3F1-33E2-BECA-CFF78FB92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327" y="1776350"/>
            <a:ext cx="5486400" cy="29771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6178E9-AAFC-F9E7-C168-4B6BA70F3D0B}"/>
              </a:ext>
            </a:extLst>
          </p:cNvPr>
          <p:cNvSpPr txBox="1"/>
          <p:nvPr/>
        </p:nvSpPr>
        <p:spPr>
          <a:xfrm>
            <a:off x="5867572" y="5027289"/>
            <a:ext cx="63244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Viscosity of albite melt decreases to a minimum at ~6 </a:t>
            </a:r>
            <a:r>
              <a:rPr lang="en-US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and 2000 K, then increases with continued compression. The data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suggest that tonalite-trondhjemite-granodiorite 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magma originating from deeper or hotter conditions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may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pond at ~50-100 km depths, due to the anomalous pressure‐effect on melt viscosity.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ruptions of cumulated TTG magmas at depth form the early crust.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Dacite">
            <a:hlinkClick r:id="" action="ppaction://media"/>
            <a:extLst>
              <a:ext uri="{FF2B5EF4-FFF2-40B4-BE49-F238E27FC236}">
                <a16:creationId xmlns:a16="http://schemas.microsoft.com/office/drawing/2014/main" id="{EA694061-0E00-3B41-9D88-C00ECA74C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4682" y="1884601"/>
            <a:ext cx="3657600" cy="33027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696B38-AB64-D152-250D-9DBBDE5AD14E}"/>
              </a:ext>
            </a:extLst>
          </p:cNvPr>
          <p:cNvSpPr txBox="1"/>
          <p:nvPr/>
        </p:nvSpPr>
        <p:spPr>
          <a:xfrm flipH="1">
            <a:off x="2286971" y="5569374"/>
            <a:ext cx="38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example of a falling sphere experiment at high P and 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A5F9C3-F37D-05EA-CD82-E1E9E61829D6}"/>
              </a:ext>
            </a:extLst>
          </p:cNvPr>
          <p:cNvSpPr txBox="1"/>
          <p:nvPr/>
        </p:nvSpPr>
        <p:spPr>
          <a:xfrm>
            <a:off x="3110673" y="2094238"/>
            <a:ext cx="421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05D203-A198-F395-510F-77BA49AEA5A9}"/>
              </a:ext>
            </a:extLst>
          </p:cNvPr>
          <p:cNvSpPr txBox="1"/>
          <p:nvPr/>
        </p:nvSpPr>
        <p:spPr>
          <a:xfrm>
            <a:off x="4358561" y="2470418"/>
            <a:ext cx="38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E7D0D4-3C38-4FE6-95D1-F561E56A5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2277" y="313636"/>
            <a:ext cx="8767482" cy="1272383"/>
          </a:xfrm>
        </p:spPr>
        <p:txBody>
          <a:bodyPr anchor="t" anchorCtr="0">
            <a:norm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 from GSECARS 13-ID-D</a:t>
            </a:r>
            <a:b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Ashley et al., JGR 2025</a:t>
            </a:r>
            <a:br>
              <a:rPr lang="en-US" sz="18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Viscosity of albite melt shows anomalous mobility of crust-forming magmas</a:t>
            </a:r>
          </a:p>
        </p:txBody>
      </p:sp>
    </p:spTree>
    <p:extLst>
      <p:ext uri="{BB962C8B-B14F-4D97-AF65-F5344CB8AC3E}">
        <p14:creationId xmlns:p14="http://schemas.microsoft.com/office/powerpoint/2010/main" val="342182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7554D57-C7E5-654F-A58E-C411ACB3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18288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CF288E-06A6-E103-394D-E7341827A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4099" y="230440"/>
            <a:ext cx="8767482" cy="610840"/>
          </a:xfrm>
        </p:spPr>
        <p:txBody>
          <a:bodyPr anchor="t" anchorCtr="0">
            <a:normAutofit fontScale="90000"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 from APS 6-BM-B</a:t>
            </a:r>
            <a:b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et al., Nature Geoscience 2025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3C1C0A-6714-7C60-8418-EFC294AAC317}"/>
              </a:ext>
            </a:extLst>
          </p:cNvPr>
          <p:cNvSpPr/>
          <p:nvPr/>
        </p:nvSpPr>
        <p:spPr>
          <a:xfrm>
            <a:off x="1812171" y="916242"/>
            <a:ext cx="10377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 observations of transient weakening during phase transformations in quartz and olivine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28FCFB-B5EF-15AB-CDE0-C74D98579C10}"/>
              </a:ext>
            </a:extLst>
          </p:cNvPr>
          <p:cNvGrpSpPr>
            <a:grpSpLocks noChangeAspect="1"/>
          </p:cNvGrpSpPr>
          <p:nvPr/>
        </p:nvGrpSpPr>
        <p:grpSpPr>
          <a:xfrm>
            <a:off x="1979722" y="1480011"/>
            <a:ext cx="10058400" cy="2362038"/>
            <a:chOff x="84670" y="957861"/>
            <a:chExt cx="12044135" cy="28283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9C47F5-17B5-07CB-A250-5FA34CF62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351" y="957861"/>
              <a:ext cx="5270454" cy="237744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6D74F32-A3A7-D154-AFA4-C877A3E68A2C}"/>
                </a:ext>
              </a:extLst>
            </p:cNvPr>
            <p:cNvSpPr/>
            <p:nvPr/>
          </p:nvSpPr>
          <p:spPr>
            <a:xfrm>
              <a:off x="8139029" y="3373825"/>
              <a:ext cx="36296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</a:rPr>
                <a:t>Transient weakening factor, FW, as a function of water content, temperature and differential stress in a subducting slab.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8CE271-E4A6-1E35-CB40-1AB71F89F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8693" y="993469"/>
              <a:ext cx="2648987" cy="237744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B42A3E9-A1D9-0550-E0BC-B4A3B7AD5403}"/>
                </a:ext>
              </a:extLst>
            </p:cNvPr>
            <p:cNvSpPr/>
            <p:nvPr/>
          </p:nvSpPr>
          <p:spPr>
            <a:xfrm>
              <a:off x="3691140" y="3376037"/>
              <a:ext cx="334107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</a:rPr>
                <a:t>Magnitude of transient weakening FW vs the ratio between the transformation and deformation strain rates, FR.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20217A-B903-F193-E0A7-46AF9324B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670" y="991729"/>
              <a:ext cx="3339910" cy="23774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83F6EE-7E34-ADB4-817C-068CD3A19F47}"/>
                </a:ext>
              </a:extLst>
            </p:cNvPr>
            <p:cNvSpPr/>
            <p:nvPr/>
          </p:nvSpPr>
          <p:spPr>
            <a:xfrm>
              <a:off x="351230" y="3386103"/>
              <a:ext cx="317499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</a:rPr>
                <a:t>Evolution of apparent SiO2 viscosity as a function of temperature and deformation rate.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16B6E41-3486-5E78-C0D9-37BA5A448F9F}"/>
              </a:ext>
            </a:extLst>
          </p:cNvPr>
          <p:cNvSpPr txBox="1"/>
          <p:nvPr/>
        </p:nvSpPr>
        <p:spPr>
          <a:xfrm>
            <a:off x="2202334" y="4269993"/>
            <a:ext cx="98046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likelihood and magnitude of phase transformations for rheological weakening during geodynamic processes are poorly constrained.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Synchrotron-based techniques reveals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transient weakening of up to three orders of magnitude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during the polymorphic quartz to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coesite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(SiO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and olivine to ringwoodite (Fe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). The weakening may be broadly applicable to silicates, for example those undergoing transformation during subduction.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Modelling suggests that cold, wet slabs are most susceptible to transformational weakening, consistent with geophysical observations of slab stagnation in the mantle transition zone beneath the western Pacific.</a:t>
            </a:r>
          </a:p>
        </p:txBody>
      </p:sp>
    </p:spTree>
    <p:extLst>
      <p:ext uri="{BB962C8B-B14F-4D97-AF65-F5344CB8AC3E}">
        <p14:creationId xmlns:p14="http://schemas.microsoft.com/office/powerpoint/2010/main" val="3943782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10472</TotalTime>
  <Words>1922</Words>
  <Application>Microsoft Macintosh PowerPoint</Application>
  <PresentationFormat>Widescreen</PresentationFormat>
  <Paragraphs>307</Paragraphs>
  <Slides>29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Bell MT</vt:lpstr>
      <vt:lpstr>Calibri</vt:lpstr>
      <vt:lpstr>Calibri Light</vt:lpstr>
      <vt:lpstr>Comic Sans MS</vt:lpstr>
      <vt:lpstr>Symbol</vt:lpstr>
      <vt:lpstr>Times New Roman</vt:lpstr>
      <vt:lpstr>Wingdings</vt:lpstr>
      <vt:lpstr>Office Theme</vt:lpstr>
      <vt:lpstr>presentation_16x9</vt:lpstr>
      <vt:lpstr>Graph</vt:lpstr>
      <vt:lpstr>Mineral Physics at SEES  Andrew Campbell, University of Chicago  SEES-ISRD Meeting, August 2025 </vt:lpstr>
      <vt:lpstr>Mineral Physics at SEES</vt:lpstr>
      <vt:lpstr>Mineral Physics at SEES</vt:lpstr>
      <vt:lpstr>Examples of large volume presses at SEES</vt:lpstr>
      <vt:lpstr>PowerPoint Presentation</vt:lpstr>
      <vt:lpstr>MAXPD recent and upcoming upgrades</vt:lpstr>
      <vt:lpstr>Highlight from GSECARS 13-ID-D Wang et al., EPSL 2024  Sound Velocities of fcc Fe-Ni alloys: composition of cores of Mars, Mercury, and Moon</vt:lpstr>
      <vt:lpstr>Highlight from GSECARS 13-ID-D Ashley et al., JGR 2025  Viscosity of albite melt shows anomalous mobility of crust-forming magmas</vt:lpstr>
      <vt:lpstr>Highlight from APS 6-BM-B Cross et al., Nature Geoscience 2025</vt:lpstr>
      <vt:lpstr>APS Upgrade 2023-2024</vt:lpstr>
      <vt:lpstr>GSECARS 13-ID-D DAC system upgrade</vt:lpstr>
      <vt:lpstr>GSECARS 13-ID-D DAC system upgrade</vt:lpstr>
      <vt:lpstr>GSECARS 13-ID-D DAC system upgrade</vt:lpstr>
      <vt:lpstr>GSECARS 13-ID-D DAC system upgrade</vt:lpstr>
      <vt:lpstr>PowerPoint Presentation</vt:lpstr>
      <vt:lpstr>PowerPoint Presentation</vt:lpstr>
      <vt:lpstr>PowerPoint Presentation</vt:lpstr>
      <vt:lpstr>PowerPoint Presentation</vt:lpstr>
      <vt:lpstr>Highlight from GSECARS 13-ID-D DAC system  Dong et al., Nature Comm. (2025)</vt:lpstr>
      <vt:lpstr>APS 3-ID Nuclear resonant spectroscopy program</vt:lpstr>
      <vt:lpstr>APS 3-ID Nuclear resonant spectroscopy program</vt:lpstr>
      <vt:lpstr>ALS 12.2.2 overview</vt:lpstr>
      <vt:lpstr>ALS 12.2.2 overview</vt:lpstr>
      <vt:lpstr>ALS 12.2.2 Laser heated radial diffraction</vt:lpstr>
      <vt:lpstr>ALS 12.2.2 External DAC heating</vt:lpstr>
      <vt:lpstr>Frontier Infrared Spectroscopy (FIS) program, NSLS-II</vt:lpstr>
      <vt:lpstr>New capabilities at FIS IR program, NSLS-II </vt:lpstr>
      <vt:lpstr>New capabilities at FIS IR program, NSLS-II </vt:lpstr>
      <vt:lpstr>Getting beam time at SEES mineral physics facilities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SEES (Synchrotron Earth and Environmental Science)  An NSF-funded organization to support Earth and environmental science at synchrotron facilities    Andrew Campbell, University of Chicago</dc:title>
  <dc:creator>Andrew J. Campbell</dc:creator>
  <cp:lastModifiedBy>Wenlu Zhu</cp:lastModifiedBy>
  <cp:revision>257</cp:revision>
  <dcterms:created xsi:type="dcterms:W3CDTF">2023-09-13T01:40:06Z</dcterms:created>
  <dcterms:modified xsi:type="dcterms:W3CDTF">2025-08-19T20:31:30Z</dcterms:modified>
</cp:coreProperties>
</file>