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447" r:id="rId3"/>
    <p:sldId id="377" r:id="rId4"/>
    <p:sldId id="471" r:id="rId5"/>
    <p:sldId id="424" r:id="rId6"/>
    <p:sldId id="425" r:id="rId7"/>
    <p:sldId id="426" r:id="rId8"/>
    <p:sldId id="290" r:id="rId9"/>
    <p:sldId id="457" r:id="rId10"/>
    <p:sldId id="465" r:id="rId11"/>
    <p:sldId id="466" r:id="rId12"/>
    <p:sldId id="329" r:id="rId13"/>
    <p:sldId id="467" r:id="rId14"/>
    <p:sldId id="306" r:id="rId15"/>
    <p:sldId id="275" r:id="rId16"/>
    <p:sldId id="469" r:id="rId17"/>
    <p:sldId id="356" r:id="rId18"/>
    <p:sldId id="314" r:id="rId19"/>
    <p:sldId id="268" r:id="rId20"/>
    <p:sldId id="432" r:id="rId21"/>
    <p:sldId id="433" r:id="rId22"/>
    <p:sldId id="437" r:id="rId23"/>
    <p:sldId id="438" r:id="rId24"/>
    <p:sldId id="468" r:id="rId25"/>
    <p:sldId id="383" r:id="rId26"/>
    <p:sldId id="384" r:id="rId27"/>
    <p:sldId id="441" r:id="rId28"/>
    <p:sldId id="439" r:id="rId29"/>
    <p:sldId id="385" r:id="rId30"/>
    <p:sldId id="386" r:id="rId31"/>
    <p:sldId id="472" r:id="rId32"/>
    <p:sldId id="470" r:id="rId33"/>
    <p:sldId id="473" r:id="rId34"/>
    <p:sldId id="47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6E823F-7FFF-47AF-88CE-186374DBA5A4}" v="6" dt="2025-08-11T05:49:39.4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445" autoAdjust="0"/>
    <p:restoredTop sz="94658"/>
  </p:normalViewPr>
  <p:slideViewPr>
    <p:cSldViewPr snapToGrid="0">
      <p:cViewPr varScale="1">
        <p:scale>
          <a:sx n="120" d="100"/>
          <a:sy n="120" d="100"/>
        </p:scale>
        <p:origin x="10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E8E34-5C13-4BB1-B1ED-2C972C8093D8}" type="datetimeFigureOut">
              <a:rPr lang="en-US" smtClean="0"/>
              <a:t>8/19/25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E38B5-A882-4907-95B9-7407D062C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9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E38B5-A882-4907-95B9-7407D062CEA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64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Matthew L. Whitaker</a:t>
            </a:r>
          </a:p>
        </p:txBody>
      </p:sp>
    </p:spTree>
    <p:extLst>
      <p:ext uri="{BB962C8B-B14F-4D97-AF65-F5344CB8AC3E}">
        <p14:creationId xmlns:p14="http://schemas.microsoft.com/office/powerpoint/2010/main" val="226538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78D-3295-4BAE-A1D2-EF8400AC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8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78D-3295-4BAE-A1D2-EF8400AC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6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Matthew L. Whitaker</a:t>
            </a:r>
          </a:p>
        </p:txBody>
      </p:sp>
    </p:spTree>
    <p:extLst>
      <p:ext uri="{BB962C8B-B14F-4D97-AF65-F5344CB8AC3E}">
        <p14:creationId xmlns:p14="http://schemas.microsoft.com/office/powerpoint/2010/main" val="170597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78D-3295-4BAE-A1D2-EF8400AC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09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78D-3295-4BAE-A1D2-EF8400AC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6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78D-3295-4BAE-A1D2-EF8400AC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10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78D-3295-4BAE-A1D2-EF8400AC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22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78D-3295-4BAE-A1D2-EF8400AC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9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78D-3295-4BAE-A1D2-EF8400AC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86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78D-3295-4BAE-A1D2-EF8400AC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2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>
            <a:spLocks noChangeArrowheads="1"/>
          </p:cNvSpPr>
          <p:nvPr userDrawn="1"/>
        </p:nvSpPr>
        <p:spPr bwMode="auto">
          <a:xfrm>
            <a:off x="137160" y="6583680"/>
            <a:ext cx="11905488" cy="1828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0000">
                  <a:gamma/>
                  <a:shade val="46275"/>
                  <a:invGamma/>
                </a:srgbClr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10351008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" y="822960"/>
            <a:ext cx="11795760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" y="6556248"/>
            <a:ext cx="1828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7248" y="6556248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8128" y="6556248"/>
            <a:ext cx="1828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Matthew L. Whitaker</a:t>
            </a:r>
          </a:p>
        </p:txBody>
      </p:sp>
      <p:sp>
        <p:nvSpPr>
          <p:cNvPr id="8" name="AutoShape 8"/>
          <p:cNvSpPr>
            <a:spLocks noChangeArrowheads="1"/>
          </p:cNvSpPr>
          <p:nvPr userDrawn="1"/>
        </p:nvSpPr>
        <p:spPr bwMode="auto">
          <a:xfrm>
            <a:off x="137160" y="646113"/>
            <a:ext cx="11905488" cy="1371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0000">
                  <a:gamma/>
                  <a:shade val="46275"/>
                  <a:invGamma/>
                </a:srgbClr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24" descr="MPILogoTiny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848" y="0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6669"/>
            <a:ext cx="734031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5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t, logo&#10;&#10;AI-generated content may be incorrect.">
            <a:extLst>
              <a:ext uri="{FF2B5EF4-FFF2-40B4-BE49-F238E27FC236}">
                <a16:creationId xmlns:a16="http://schemas.microsoft.com/office/drawing/2014/main" id="{0B92D737-0E4F-20AB-1AE8-2945730C95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443" y="-64455"/>
            <a:ext cx="3146921" cy="760506"/>
          </a:xfrm>
          <a:prstGeom prst="rect">
            <a:avLst/>
          </a:prstGeom>
        </p:spPr>
      </p:pic>
      <p:pic>
        <p:nvPicPr>
          <p:cNvPr id="10" name="Picture 1035" descr="D:\Beamline\NSLS\X17B2\DSC_0373-small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805" y="1122363"/>
            <a:ext cx="3389427" cy="509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pic>
        <p:nvPicPr>
          <p:cNvPr id="8" name="Picture 2" descr="W2E2_1"/>
          <p:cNvPicPr>
            <a:picLocks noChangeAspect="1" noChangeArrowheads="1"/>
          </p:cNvPicPr>
          <p:nvPr/>
        </p:nvPicPr>
        <p:blipFill>
          <a:blip r:embed="rId5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355"/>
            <a:ext cx="381000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ore"/>
          <p:cNvPicPr>
            <a:picLocks noChangeAspect="1" noChangeArrowheads="1"/>
          </p:cNvPicPr>
          <p:nvPr/>
        </p:nvPicPr>
        <p:blipFill>
          <a:blip r:embed="rId6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38200"/>
            <a:ext cx="5630863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" y="838200"/>
            <a:ext cx="11814048" cy="4031836"/>
          </a:xfrm>
        </p:spPr>
        <p:txBody>
          <a:bodyPr anchor="ctr">
            <a:normAutofit/>
          </a:bodyPr>
          <a:lstStyle/>
          <a:p>
            <a:r>
              <a:rPr lang="en-US" dirty="0"/>
              <a:t>Three Facilities for Studying Rock and Materials Deformation    Using </a:t>
            </a:r>
            <a:r>
              <a:rPr lang="en-US" i="1" dirty="0"/>
              <a:t>In Situ </a:t>
            </a:r>
            <a:r>
              <a:rPr lang="en-US" dirty="0"/>
              <a:t>X-Ray        Diffraction and Imaging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84082"/>
            <a:ext cx="9144000" cy="16581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Matthew L. Whitaker, </a:t>
            </a:r>
            <a:r>
              <a:rPr lang="en-US" b="1" u="sng" dirty="0"/>
              <a:t>Haiyan Chen</a:t>
            </a:r>
            <a:r>
              <a:rPr lang="en-US" dirty="0"/>
              <a:t>, Kenneth J. Baldwin, </a:t>
            </a:r>
          </a:p>
          <a:p>
            <a:r>
              <a:rPr lang="en-US" dirty="0"/>
              <a:t>William R. Huebsch, Donald J. Weidner</a:t>
            </a:r>
          </a:p>
          <a:p>
            <a:r>
              <a:rPr lang="en-US" i="1" dirty="0"/>
              <a:t>Mineral Physics Institute &amp; Department of Geosciences</a:t>
            </a:r>
          </a:p>
          <a:p>
            <a:r>
              <a:rPr lang="en-US" i="1" dirty="0"/>
              <a:t>Stony Brook University</a:t>
            </a:r>
          </a:p>
        </p:txBody>
      </p:sp>
    </p:spTree>
    <p:extLst>
      <p:ext uri="{BB962C8B-B14F-4D97-AF65-F5344CB8AC3E}">
        <p14:creationId xmlns:p14="http://schemas.microsoft.com/office/powerpoint/2010/main" val="1824003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8DAC5-9D8E-4920-9683-E9B4E2A62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Elasticity vs. Plasticity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D4975-1611-426F-83CB-680BE95DC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9B4DE-BBFC-4411-8FB1-D1B7CF987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4A803-06BC-4C0B-AD7F-90F9C25B8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D02F48F-1FAA-4095-9FBE-EEDFA349895A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645" r="3456"/>
          <a:stretch/>
        </p:blipFill>
        <p:spPr>
          <a:xfrm>
            <a:off x="3041910" y="1690490"/>
            <a:ext cx="5486400" cy="36576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F1CDEBC-6EFC-45A6-9DAB-062D0E6269FF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68" r="55413"/>
          <a:stretch/>
        </p:blipFill>
        <p:spPr>
          <a:xfrm>
            <a:off x="8087419" y="1639010"/>
            <a:ext cx="4431023" cy="37090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91C013-A7C4-4192-8DC5-27A5A78F0123}"/>
              </a:ext>
            </a:extLst>
          </p:cNvPr>
          <p:cNvSpPr txBox="1"/>
          <p:nvPr/>
        </p:nvSpPr>
        <p:spPr>
          <a:xfrm>
            <a:off x="3494064" y="859493"/>
            <a:ext cx="5191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Plastic Deformation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DF2DF6-EE7F-4D3B-8303-3FCA1C029DCB}"/>
              </a:ext>
            </a:extLst>
          </p:cNvPr>
          <p:cNvSpPr txBox="1"/>
          <p:nvPr/>
        </p:nvSpPr>
        <p:spPr>
          <a:xfrm>
            <a:off x="0" y="5409873"/>
            <a:ext cx="35728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Starting Sample</a:t>
            </a:r>
          </a:p>
          <a:p>
            <a:pPr algn="ctr"/>
            <a:r>
              <a:rPr lang="en-US" sz="3200" b="1" dirty="0"/>
              <a:t>Ambient Conditions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0B61C0-88B5-42E5-9DAB-A7FF4A956D9E}"/>
              </a:ext>
            </a:extLst>
          </p:cNvPr>
          <p:cNvSpPr txBox="1"/>
          <p:nvPr/>
        </p:nvSpPr>
        <p:spPr>
          <a:xfrm>
            <a:off x="3935694" y="5410115"/>
            <a:ext cx="36986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Sample Under Stress</a:t>
            </a:r>
          </a:p>
          <a:p>
            <a:pPr algn="ctr"/>
            <a:r>
              <a:rPr lang="en-US" sz="3200" b="1" dirty="0"/>
              <a:t>(Non-hydrostatic)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CE9D9D-1FA8-40E1-93D5-E59F78F4A5FC}"/>
              </a:ext>
            </a:extLst>
          </p:cNvPr>
          <p:cNvSpPr txBox="1"/>
          <p:nvPr/>
        </p:nvSpPr>
        <p:spPr>
          <a:xfrm>
            <a:off x="8582482" y="5449451"/>
            <a:ext cx="33670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Release Stresses</a:t>
            </a:r>
          </a:p>
          <a:p>
            <a:pPr algn="ctr"/>
            <a:r>
              <a:rPr lang="en-US" sz="3200" b="1" dirty="0"/>
              <a:t>Sample is Changed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7608033-B971-4124-AE06-469AD01E6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68" r="55413"/>
          <a:stretch/>
        </p:blipFill>
        <p:spPr>
          <a:xfrm>
            <a:off x="-220748" y="1149941"/>
            <a:ext cx="3657600" cy="46361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FC9590-8DBD-4B03-AAA8-4B7A083D221E}"/>
              </a:ext>
            </a:extLst>
          </p:cNvPr>
          <p:cNvSpPr txBox="1"/>
          <p:nvPr/>
        </p:nvSpPr>
        <p:spPr>
          <a:xfrm>
            <a:off x="5785015" y="196942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D71819-92B8-4C91-8E16-C60779A0ABB3}"/>
              </a:ext>
            </a:extLst>
          </p:cNvPr>
          <p:cNvSpPr txBox="1"/>
          <p:nvPr/>
        </p:nvSpPr>
        <p:spPr>
          <a:xfrm>
            <a:off x="5785015" y="464429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20425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hart, radar chart&#10;&#10;Description automatically generated">
            <a:extLst>
              <a:ext uri="{FF2B5EF4-FFF2-40B4-BE49-F238E27FC236}">
                <a16:creationId xmlns:a16="http://schemas.microsoft.com/office/drawing/2014/main" id="{D6EE4DA7-1010-4328-987E-12A7215B0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5109" b="16083"/>
          <a:stretch/>
        </p:blipFill>
        <p:spPr>
          <a:xfrm>
            <a:off x="399093" y="821336"/>
            <a:ext cx="2286000" cy="2286000"/>
          </a:xfrm>
          <a:prstGeom prst="rect">
            <a:avLst/>
          </a:prstGeom>
        </p:spPr>
      </p:pic>
      <p:pic>
        <p:nvPicPr>
          <p:cNvPr id="29" name="Picture 28" descr="Chart, radar chart&#10;&#10;Description automatically generated">
            <a:extLst>
              <a:ext uri="{FF2B5EF4-FFF2-40B4-BE49-F238E27FC236}">
                <a16:creationId xmlns:a16="http://schemas.microsoft.com/office/drawing/2014/main" id="{B39071B1-D199-48C7-90CC-EA7260306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5109" b="16083"/>
          <a:stretch/>
        </p:blipFill>
        <p:spPr>
          <a:xfrm>
            <a:off x="4717125" y="823518"/>
            <a:ext cx="1828800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X-Ray Diffraction Behavior with Deformation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757005" y="2631314"/>
            <a:ext cx="3657600" cy="3657600"/>
            <a:chOff x="2127701" y="3401961"/>
            <a:chExt cx="2286000" cy="2286000"/>
          </a:xfrm>
        </p:grpSpPr>
        <p:sp>
          <p:nvSpPr>
            <p:cNvPr id="8" name="Oval 7"/>
            <p:cNvSpPr/>
            <p:nvPr/>
          </p:nvSpPr>
          <p:spPr>
            <a:xfrm>
              <a:off x="2584901" y="3859161"/>
              <a:ext cx="1371600" cy="13716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356301" y="3630561"/>
              <a:ext cx="1828800" cy="1828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127701" y="3401961"/>
              <a:ext cx="2286000" cy="2286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2880" y="3088514"/>
            <a:ext cx="2743200" cy="2743200"/>
            <a:chOff x="2127701" y="3401961"/>
            <a:chExt cx="2286000" cy="2286000"/>
          </a:xfrm>
        </p:grpSpPr>
        <p:sp>
          <p:nvSpPr>
            <p:cNvPr id="12" name="Oval 11"/>
            <p:cNvSpPr/>
            <p:nvPr/>
          </p:nvSpPr>
          <p:spPr>
            <a:xfrm>
              <a:off x="2584901" y="3859161"/>
              <a:ext cx="1371600" cy="13716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356301" y="3630561"/>
              <a:ext cx="1828800" cy="1828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127701" y="3401961"/>
              <a:ext cx="2286000" cy="2286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93608" y="2631314"/>
            <a:ext cx="3657600" cy="3657600"/>
            <a:chOff x="2127701" y="3401961"/>
            <a:chExt cx="2286000" cy="2286000"/>
          </a:xfrm>
        </p:grpSpPr>
        <p:sp>
          <p:nvSpPr>
            <p:cNvPr id="16" name="Oval 15"/>
            <p:cNvSpPr/>
            <p:nvPr/>
          </p:nvSpPr>
          <p:spPr>
            <a:xfrm>
              <a:off x="2584901" y="3859161"/>
              <a:ext cx="1371600" cy="13716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356301" y="3630561"/>
              <a:ext cx="1828800" cy="1828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127701" y="3401961"/>
              <a:ext cx="2286000" cy="2286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385048" y="2402714"/>
            <a:ext cx="3474720" cy="4114800"/>
            <a:chOff x="2127701" y="3401961"/>
            <a:chExt cx="2286000" cy="2286000"/>
          </a:xfrm>
        </p:grpSpPr>
        <p:sp>
          <p:nvSpPr>
            <p:cNvPr id="20" name="Oval 19"/>
            <p:cNvSpPr/>
            <p:nvPr/>
          </p:nvSpPr>
          <p:spPr>
            <a:xfrm>
              <a:off x="2584901" y="3859161"/>
              <a:ext cx="1371600" cy="1371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356301" y="3630561"/>
              <a:ext cx="1828800" cy="1828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127701" y="3401961"/>
              <a:ext cx="2286000" cy="228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 descr="Chart, radar chart&#10;&#10;Description automatically generated">
            <a:extLst>
              <a:ext uri="{FF2B5EF4-FFF2-40B4-BE49-F238E27FC236}">
                <a16:creationId xmlns:a16="http://schemas.microsoft.com/office/drawing/2014/main" id="{382AAEE8-5F76-4F8C-91CD-47F5C6F07CE1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5109" b="16083"/>
          <a:stretch/>
        </p:blipFill>
        <p:spPr>
          <a:xfrm>
            <a:off x="9025128" y="940742"/>
            <a:ext cx="2286000" cy="1371600"/>
          </a:xfrm>
          <a:prstGeom prst="rect">
            <a:avLst/>
          </a:prstGeom>
        </p:spPr>
      </p:pic>
      <p:sp>
        <p:nvSpPr>
          <p:cNvPr id="31" name="Right Arrow 22">
            <a:extLst>
              <a:ext uri="{FF2B5EF4-FFF2-40B4-BE49-F238E27FC236}">
                <a16:creationId xmlns:a16="http://schemas.microsoft.com/office/drawing/2014/main" id="{0ACC3A8B-8512-4B54-8ACD-7D5E3B050A49}"/>
              </a:ext>
            </a:extLst>
          </p:cNvPr>
          <p:cNvSpPr/>
          <p:nvPr/>
        </p:nvSpPr>
        <p:spPr>
          <a:xfrm>
            <a:off x="3074156" y="3464691"/>
            <a:ext cx="607633" cy="312665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23">
            <a:extLst>
              <a:ext uri="{FF2B5EF4-FFF2-40B4-BE49-F238E27FC236}">
                <a16:creationId xmlns:a16="http://schemas.microsoft.com/office/drawing/2014/main" id="{E2E097EE-B1CA-4AF9-861C-CF36B0CD569A}"/>
              </a:ext>
            </a:extLst>
          </p:cNvPr>
          <p:cNvSpPr/>
          <p:nvPr/>
        </p:nvSpPr>
        <p:spPr>
          <a:xfrm>
            <a:off x="7574183" y="3464690"/>
            <a:ext cx="607633" cy="312665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79080A-5162-4D8A-A1A4-C8800F01A1B3}"/>
              </a:ext>
            </a:extLst>
          </p:cNvPr>
          <p:cNvSpPr txBox="1"/>
          <p:nvPr/>
        </p:nvSpPr>
        <p:spPr>
          <a:xfrm>
            <a:off x="3019428" y="2513715"/>
            <a:ext cx="6623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P</a:t>
            </a:r>
          </a:p>
        </p:txBody>
      </p:sp>
      <p:sp>
        <p:nvSpPr>
          <p:cNvPr id="34" name="Down Arrow 25">
            <a:extLst>
              <a:ext uri="{FF2B5EF4-FFF2-40B4-BE49-F238E27FC236}">
                <a16:creationId xmlns:a16="http://schemas.microsoft.com/office/drawing/2014/main" id="{D6070D53-70B0-4834-9BDA-C57251140FEA}"/>
              </a:ext>
            </a:extLst>
          </p:cNvPr>
          <p:cNvSpPr/>
          <p:nvPr/>
        </p:nvSpPr>
        <p:spPr>
          <a:xfrm>
            <a:off x="7461504" y="2249424"/>
            <a:ext cx="731520" cy="10564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26">
            <a:extLst>
              <a:ext uri="{FF2B5EF4-FFF2-40B4-BE49-F238E27FC236}">
                <a16:creationId xmlns:a16="http://schemas.microsoft.com/office/drawing/2014/main" id="{AE6ADFA1-594B-46B1-9585-A2F5F651AF53}"/>
              </a:ext>
            </a:extLst>
          </p:cNvPr>
          <p:cNvSpPr/>
          <p:nvPr/>
        </p:nvSpPr>
        <p:spPr>
          <a:xfrm flipV="1">
            <a:off x="7470648" y="3915744"/>
            <a:ext cx="731520" cy="10564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4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6-BM-B: White Beam Multi-Anvil Facility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24" y="822960"/>
            <a:ext cx="11795760" cy="5961888"/>
          </a:xfrm>
        </p:spPr>
        <p:txBody>
          <a:bodyPr>
            <a:normAutofit fontScale="92500"/>
          </a:bodyPr>
          <a:lstStyle/>
          <a:p>
            <a:r>
              <a:rPr lang="en-US" sz="3000" dirty="0"/>
              <a:t>Bending Magnet Beamline at Sector 6 at APS</a:t>
            </a:r>
          </a:p>
          <a:p>
            <a:r>
              <a:rPr lang="en-US" sz="3000" dirty="0"/>
              <a:t>Energy Dispersive X-Ray Diffraction; ~20-100 keV X-Ray Energy Range</a:t>
            </a:r>
          </a:p>
          <a:p>
            <a:r>
              <a:rPr lang="en-US" sz="3000" dirty="0"/>
              <a:t>10-Element Array of Solid State Ge Detectors</a:t>
            </a:r>
          </a:p>
          <a:p>
            <a:r>
              <a:rPr lang="en-US" sz="3000" dirty="0"/>
              <a:t>X-Radiographic Imaging w/ YAG &amp; Manta CMOS Camera</a:t>
            </a:r>
          </a:p>
          <a:p>
            <a:r>
              <a:rPr lang="en-US" sz="3000" dirty="0"/>
              <a:t>250-ton Hydraulic Press Installed; D-DIA Module Standard Installation</a:t>
            </a:r>
          </a:p>
          <a:p>
            <a:r>
              <a:rPr lang="en-US" sz="3000" dirty="0"/>
              <a:t>Differential Hydraulic Pumps for Deformation Studies</a:t>
            </a:r>
          </a:p>
          <a:p>
            <a:r>
              <a:rPr lang="en-US" sz="3000" dirty="0"/>
              <a:t>Press also accommodates T-10/</a:t>
            </a:r>
            <a:r>
              <a:rPr lang="en-US" sz="3000" dirty="0" err="1"/>
              <a:t>Tcup</a:t>
            </a:r>
            <a:r>
              <a:rPr lang="en-US" sz="3000" dirty="0"/>
              <a:t> (Kawai)</a:t>
            </a:r>
          </a:p>
          <a:p>
            <a:r>
              <a:rPr lang="en-US" sz="3000" dirty="0"/>
              <a:t>SAM85 can be temporarily removed for Rotational </a:t>
            </a:r>
            <a:r>
              <a:rPr lang="en-US" sz="3000" dirty="0" err="1"/>
              <a:t>Drickamer</a:t>
            </a:r>
            <a:r>
              <a:rPr lang="en-US" sz="3000" dirty="0"/>
              <a:t> Apparatus</a:t>
            </a:r>
          </a:p>
          <a:p>
            <a:r>
              <a:rPr lang="en-US" sz="3000" dirty="0"/>
              <a:t>Steady State and Dynamic Stress Studies</a:t>
            </a:r>
          </a:p>
          <a:p>
            <a:r>
              <a:rPr lang="en-US" sz="3000" dirty="0"/>
              <a:t>Integrated Acoustic Velocity System – DIASCoPE</a:t>
            </a:r>
          </a:p>
          <a:p>
            <a:pPr marL="0" indent="0" algn="ctr">
              <a:buNone/>
            </a:pPr>
            <a:r>
              <a:rPr lang="en-US" sz="5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We’re in GUP operation!!!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935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Schematic of Synchrotron D-DIA Experiment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8" y="1201835"/>
            <a:ext cx="11795125" cy="495597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pic>
        <p:nvPicPr>
          <p:cNvPr id="8" name="Picture 10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20" y="3923508"/>
            <a:ext cx="3575600" cy="261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049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51008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X-Radiographic Imaging</a:t>
            </a:r>
          </a:p>
        </p:txBody>
      </p:sp>
      <p:pic>
        <p:nvPicPr>
          <p:cNvPr id="8" name="Picture 4" descr="Fig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8" y="812486"/>
            <a:ext cx="10067521" cy="575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904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Ultrasonic Signal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10245441" y="4395415"/>
            <a:ext cx="400110" cy="349300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Whitaker, Baldwin &amp;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Huebsch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(2017) RSI</a:t>
            </a:r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48" y="1038454"/>
            <a:ext cx="7955280" cy="5303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CE1E1B-DFFF-866B-EB7B-2E7BD1B5C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982" y="1038454"/>
            <a:ext cx="3756571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51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00733-3127-DE3C-0BBE-F0400E776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351008" cy="685800"/>
          </a:xfrm>
        </p:spPr>
        <p:txBody>
          <a:bodyPr anchor="ctr">
            <a:normAutofit/>
          </a:bodyPr>
          <a:lstStyle/>
          <a:p>
            <a:r>
              <a:rPr lang="en-US" sz="4100"/>
              <a:t>Rotational </a:t>
            </a:r>
            <a:r>
              <a:rPr lang="en-US" sz="4100" err="1"/>
              <a:t>Drickamer</a:t>
            </a:r>
            <a:r>
              <a:rPr lang="en-US" sz="4100"/>
              <a:t> Apparatus</a:t>
            </a:r>
          </a:p>
        </p:txBody>
      </p:sp>
      <p:pic>
        <p:nvPicPr>
          <p:cNvPr id="7" name="Picture 6" descr="A diagram of a circular object&#10;&#10;AI-generated content may be incorrect.">
            <a:extLst>
              <a:ext uri="{FF2B5EF4-FFF2-40B4-BE49-F238E27FC236}">
                <a16:creationId xmlns:a16="http://schemas.microsoft.com/office/drawing/2014/main" id="{88E37358-9172-A9A6-0EEE-67DD88BC1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53471"/>
            <a:ext cx="11795760" cy="3597705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8DF9F-23C4-3D19-E940-971D35EFC1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2880" y="6556248"/>
            <a:ext cx="1828800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August 12,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5FB16-64C5-BF12-491A-E96EBC6D9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7248" y="6556248"/>
            <a:ext cx="5943600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SEES-ISRD Joint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D4411-E65B-287C-3C97-11D5702AE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8128" y="6556248"/>
            <a:ext cx="1828800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/>
              <a:t>Matthew L. Whitaker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00918C-0241-D3F6-63FE-0E8C94C1670B}"/>
              </a:ext>
            </a:extLst>
          </p:cNvPr>
          <p:cNvSpPr txBox="1"/>
          <p:nvPr/>
        </p:nvSpPr>
        <p:spPr>
          <a:xfrm>
            <a:off x="373614" y="4722745"/>
            <a:ext cx="111265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Pioneered by </a:t>
            </a:r>
            <a:r>
              <a:rPr lang="en-US" sz="3200" b="1" dirty="0" err="1"/>
              <a:t>Karato</a:t>
            </a:r>
            <a:r>
              <a:rPr lang="en-US" sz="3200" b="1" dirty="0"/>
              <a:t> group from Yale University  </a:t>
            </a:r>
          </a:p>
          <a:p>
            <a:r>
              <a:rPr lang="en-US" sz="3200" b="1" dirty="0"/>
              <a:t>Capable of shear deformation up to 300% strain</a:t>
            </a:r>
          </a:p>
          <a:p>
            <a:r>
              <a:rPr lang="en-US" sz="3200" b="1" dirty="0"/>
              <a:t>Can reach upper lower mantle conditions (27 </a:t>
            </a:r>
            <a:r>
              <a:rPr lang="en-US" sz="3200" b="1" dirty="0" err="1"/>
              <a:t>GPa</a:t>
            </a:r>
            <a:r>
              <a:rPr lang="en-US" sz="3200" b="1" dirty="0"/>
              <a:t>, 2200K)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63943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MAXPD: Mono Beam Multi-Anvil Facility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24" y="778715"/>
            <a:ext cx="11795760" cy="6000627"/>
          </a:xfrm>
        </p:spPr>
        <p:txBody>
          <a:bodyPr>
            <a:normAutofit/>
          </a:bodyPr>
          <a:lstStyle/>
          <a:p>
            <a:r>
              <a:rPr lang="en-US" dirty="0"/>
              <a:t>Insertion Device Beamline; Sector 28-ID-2-D</a:t>
            </a:r>
          </a:p>
          <a:p>
            <a:r>
              <a:rPr lang="en-US" dirty="0"/>
              <a:t>1.8 Tesla Damping Wiggler Source</a:t>
            </a:r>
          </a:p>
          <a:p>
            <a:r>
              <a:rPr lang="en-US" dirty="0"/>
              <a:t>1100-ton Hydraulic Press Installed</a:t>
            </a:r>
          </a:p>
          <a:p>
            <a:r>
              <a:rPr lang="en-US" dirty="0"/>
              <a:t>ADT-25 (Acoustic Differential Kawai) Standard Module (~0.5-23+ </a:t>
            </a:r>
            <a:r>
              <a:rPr lang="en-US" dirty="0" err="1"/>
              <a:t>GPa</a:t>
            </a:r>
            <a:r>
              <a:rPr lang="en-US" dirty="0"/>
              <a:t>)</a:t>
            </a:r>
          </a:p>
          <a:p>
            <a:r>
              <a:rPr lang="en-US" dirty="0"/>
              <a:t>D-DIA Module Also Available (up to 10-12 </a:t>
            </a:r>
            <a:r>
              <a:rPr lang="en-US" dirty="0" err="1"/>
              <a:t>GPa</a:t>
            </a:r>
            <a:r>
              <a:rPr lang="en-US" dirty="0"/>
              <a:t>)</a:t>
            </a:r>
          </a:p>
          <a:p>
            <a:r>
              <a:rPr lang="en-US" dirty="0"/>
              <a:t>Differential Hydraulic Pumps for Deformation</a:t>
            </a:r>
          </a:p>
          <a:p>
            <a:r>
              <a:rPr lang="en-US" dirty="0"/>
              <a:t>Monochromatic Beam; Tunable ~30-70 keV (usually ~68 keV)</a:t>
            </a:r>
          </a:p>
          <a:p>
            <a:r>
              <a:rPr lang="en-US" dirty="0"/>
              <a:t>Angle Dispersive XRD; Perkin-Elmer Area Detector</a:t>
            </a:r>
          </a:p>
          <a:p>
            <a:r>
              <a:rPr lang="en-US" dirty="0"/>
              <a:t>X-Radiographic Imaging; YAG (and others!) &amp; Point Gray Camera</a:t>
            </a:r>
          </a:p>
          <a:p>
            <a:pPr marL="0" indent="0" algn="ctr">
              <a:buNone/>
            </a:pPr>
            <a:r>
              <a:rPr lang="en-US" sz="4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 Are Open for Business!!!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11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Deformation in Kawai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24" y="822960"/>
            <a:ext cx="7300157" cy="5715000"/>
          </a:xfrm>
        </p:spPr>
        <p:txBody>
          <a:bodyPr/>
          <a:lstStyle/>
          <a:p>
            <a:r>
              <a:rPr lang="en-US" dirty="0"/>
              <a:t>Development and commissioning of D-</a:t>
            </a:r>
            <a:r>
              <a:rPr lang="en-US" dirty="0" err="1"/>
              <a:t>Tcup</a:t>
            </a:r>
            <a:r>
              <a:rPr lang="en-US" dirty="0"/>
              <a:t> (DT-10); Collaboration of SBU and UCL</a:t>
            </a:r>
          </a:p>
          <a:p>
            <a:r>
              <a:rPr lang="en-US" dirty="0"/>
              <a:t>Kawai-type 6-8 geometry deformation apparatus; higher P range than D-DIA</a:t>
            </a:r>
          </a:p>
          <a:p>
            <a:r>
              <a:rPr lang="en-US" dirty="0"/>
              <a:t>Limited to 18 </a:t>
            </a:r>
            <a:r>
              <a:rPr lang="en-US" dirty="0" err="1"/>
              <a:t>GPa</a:t>
            </a:r>
            <a:r>
              <a:rPr lang="en-US" dirty="0"/>
              <a:t>, 1600 K w/ X-Ray Imaging and Diffraction </a:t>
            </a:r>
          </a:p>
          <a:p>
            <a:r>
              <a:rPr lang="en-US" dirty="0"/>
              <a:t>Up to 60% Strain</a:t>
            </a:r>
          </a:p>
          <a:p>
            <a:r>
              <a:rPr lang="en-US" i="1" dirty="0"/>
              <a:t>Hunt et al. (2014) Rev. Sci. Instr.</a:t>
            </a:r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146" y="822960"/>
            <a:ext cx="4449782" cy="571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82" y="4424515"/>
            <a:ext cx="6916351" cy="213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90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51008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Scale It Up! DT-25 Schematics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10" y="3681244"/>
            <a:ext cx="4561553" cy="286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62" y="826772"/>
            <a:ext cx="4788293" cy="2909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487" y="814025"/>
            <a:ext cx="6813625" cy="57324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286" y="821271"/>
            <a:ext cx="2055235" cy="1450114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6099048" y="1916662"/>
            <a:ext cx="2402608" cy="98038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089903" y="1926425"/>
            <a:ext cx="2411753" cy="175383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394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5B21E-49BC-8117-3BDF-615254422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Alphabet Soup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00E49-F314-9DDB-BC3B-262461E5C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4" y="765810"/>
            <a:ext cx="11795760" cy="5715000"/>
          </a:xfrm>
        </p:spPr>
        <p:txBody>
          <a:bodyPr>
            <a:noAutofit/>
          </a:bodyPr>
          <a:lstStyle/>
          <a:p>
            <a:r>
              <a:rPr lang="en-US" sz="3400" dirty="0"/>
              <a:t>The </a:t>
            </a:r>
            <a:r>
              <a:rPr lang="en-US" sz="3400" dirty="0">
                <a:solidFill>
                  <a:srgbClr val="FF0000"/>
                </a:solidFill>
              </a:rPr>
              <a:t>SEES-SBMAX</a:t>
            </a:r>
            <a:r>
              <a:rPr lang="en-US" sz="3400" dirty="0"/>
              <a:t> Program is charged with operating three separate synchrotron facilities supporting Users studying Earth, analog, novel, functional, and other materials under high pressures and temperatures</a:t>
            </a:r>
          </a:p>
          <a:p>
            <a:r>
              <a:rPr lang="en-US" sz="3400" dirty="0"/>
              <a:t>SEES – </a:t>
            </a:r>
            <a:r>
              <a:rPr lang="en-US" sz="3400" u="sng" dirty="0"/>
              <a:t>S</a:t>
            </a:r>
            <a:r>
              <a:rPr lang="en-US" sz="3400" dirty="0"/>
              <a:t>ynchrotron </a:t>
            </a:r>
            <a:r>
              <a:rPr lang="en-US" sz="3400" u="sng" dirty="0"/>
              <a:t>E</a:t>
            </a:r>
            <a:r>
              <a:rPr lang="en-US" sz="3400" dirty="0"/>
              <a:t>arth and </a:t>
            </a:r>
            <a:r>
              <a:rPr lang="en-US" sz="3400" u="sng" dirty="0"/>
              <a:t>E</a:t>
            </a:r>
            <a:r>
              <a:rPr lang="en-US" sz="3400" dirty="0"/>
              <a:t>nvironmental </a:t>
            </a:r>
            <a:r>
              <a:rPr lang="en-US" sz="3400" u="sng" dirty="0"/>
              <a:t>S</a:t>
            </a:r>
            <a:r>
              <a:rPr lang="en-US" sz="3400" dirty="0"/>
              <a:t>cience</a:t>
            </a:r>
          </a:p>
          <a:p>
            <a:r>
              <a:rPr lang="en-US" sz="3400" dirty="0"/>
              <a:t>SBMAX – </a:t>
            </a:r>
            <a:r>
              <a:rPr lang="en-US" sz="3400" u="sng" dirty="0"/>
              <a:t>S</a:t>
            </a:r>
            <a:r>
              <a:rPr lang="en-US" sz="3400" dirty="0"/>
              <a:t>tony </a:t>
            </a:r>
            <a:r>
              <a:rPr lang="en-US" sz="3400" u="sng" dirty="0"/>
              <a:t>B</a:t>
            </a:r>
            <a:r>
              <a:rPr lang="en-US" sz="3400" dirty="0"/>
              <a:t>rook </a:t>
            </a:r>
            <a:r>
              <a:rPr lang="en-US" sz="3400" u="sng" dirty="0"/>
              <a:t>M</a:t>
            </a:r>
            <a:r>
              <a:rPr lang="en-US" sz="3400" dirty="0"/>
              <a:t>ulti-</a:t>
            </a:r>
            <a:r>
              <a:rPr lang="en-US" sz="3400" u="sng" dirty="0"/>
              <a:t>A</a:t>
            </a:r>
            <a:r>
              <a:rPr lang="en-US" sz="3400" dirty="0"/>
              <a:t>nvil </a:t>
            </a:r>
            <a:r>
              <a:rPr lang="en-US" sz="3400" u="sng" dirty="0"/>
              <a:t>X</a:t>
            </a:r>
            <a:r>
              <a:rPr lang="en-US" sz="3400" dirty="0"/>
              <a:t>-ray</a:t>
            </a:r>
          </a:p>
          <a:p>
            <a:r>
              <a:rPr lang="en-US" sz="3400" dirty="0"/>
              <a:t>6-BM-B – Dedicated Multi-Anvil beamline at APS (</a:t>
            </a:r>
            <a:r>
              <a:rPr lang="en-US" sz="3400" dirty="0">
                <a:solidFill>
                  <a:srgbClr val="FF0000"/>
                </a:solidFill>
              </a:rPr>
              <a:t>55-75%</a:t>
            </a:r>
            <a:r>
              <a:rPr lang="en-US" sz="3400" dirty="0"/>
              <a:t>)</a:t>
            </a:r>
          </a:p>
          <a:p>
            <a:r>
              <a:rPr lang="en-US" sz="3400" dirty="0"/>
              <a:t>MAXPD – </a:t>
            </a:r>
            <a:r>
              <a:rPr lang="en-US" sz="3400" u="sng" dirty="0"/>
              <a:t>M</a:t>
            </a:r>
            <a:r>
              <a:rPr lang="en-US" sz="3400" dirty="0"/>
              <a:t>ulti-</a:t>
            </a:r>
            <a:r>
              <a:rPr lang="en-US" sz="3400" u="sng" dirty="0"/>
              <a:t>A</a:t>
            </a:r>
            <a:r>
              <a:rPr lang="en-US" sz="3400" dirty="0"/>
              <a:t>nvil </a:t>
            </a:r>
            <a:r>
              <a:rPr lang="en-US" sz="3400" u="sng" dirty="0"/>
              <a:t>X</a:t>
            </a:r>
            <a:r>
              <a:rPr lang="en-US" sz="3400" dirty="0"/>
              <a:t>-ray </a:t>
            </a:r>
            <a:r>
              <a:rPr lang="en-US" sz="3400" u="sng" dirty="0"/>
              <a:t>P</a:t>
            </a:r>
            <a:r>
              <a:rPr lang="en-US" sz="3400" dirty="0"/>
              <a:t>owder </a:t>
            </a:r>
            <a:r>
              <a:rPr lang="en-US" sz="3400" u="sng" dirty="0"/>
              <a:t>D</a:t>
            </a:r>
            <a:r>
              <a:rPr lang="en-US" sz="3400" dirty="0"/>
              <a:t>iffraction endstation at XPD Beamline at NSLS-II (</a:t>
            </a:r>
            <a:r>
              <a:rPr lang="en-US" sz="3400" dirty="0">
                <a:solidFill>
                  <a:srgbClr val="FF0000"/>
                </a:solidFill>
              </a:rPr>
              <a:t>6% min. beamtime, no cap</a:t>
            </a:r>
            <a:r>
              <a:rPr lang="en-US" sz="3400" dirty="0"/>
              <a:t>)</a:t>
            </a:r>
          </a:p>
          <a:p>
            <a:r>
              <a:rPr lang="en-US" sz="3400" dirty="0"/>
              <a:t>HEX – </a:t>
            </a:r>
            <a:r>
              <a:rPr lang="en-US" sz="3400" u="sng" dirty="0"/>
              <a:t>H</a:t>
            </a:r>
            <a:r>
              <a:rPr lang="en-US" sz="3400" dirty="0"/>
              <a:t>igh </a:t>
            </a:r>
            <a:r>
              <a:rPr lang="en-US" sz="3400" u="sng" dirty="0"/>
              <a:t>E</a:t>
            </a:r>
            <a:r>
              <a:rPr lang="en-US" sz="3400" dirty="0"/>
              <a:t>nergy Engineering </a:t>
            </a:r>
            <a:r>
              <a:rPr lang="en-US" sz="3400" u="sng" dirty="0"/>
              <a:t>X</a:t>
            </a:r>
            <a:r>
              <a:rPr lang="en-US" sz="3400" dirty="0"/>
              <a:t>-ray beamline, NSLS-II (</a:t>
            </a:r>
            <a:r>
              <a:rPr lang="en-US" sz="3400" dirty="0">
                <a:solidFill>
                  <a:srgbClr val="FF0000"/>
                </a:solidFill>
              </a:rPr>
              <a:t>no guaranteed time, all proposal driven</a:t>
            </a:r>
            <a:r>
              <a:rPr lang="en-US" sz="3400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932C3-DEEB-6282-9B8E-508BD4D7F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61B63-F1C6-A959-A58D-789A0A88D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69A11-BDD5-1B1C-3C4E-958FC6C38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28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From T-25 to DT-25 First Stage Anvils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48" y="841248"/>
            <a:ext cx="7620000" cy="5715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76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From T-25 to DT-25 First Stage Anvils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5605" y="1555623"/>
            <a:ext cx="5715000" cy="4286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5515" y="1555623"/>
            <a:ext cx="5715000" cy="428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8591" y="1555623"/>
            <a:ext cx="5715000" cy="42862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3853981" y="841248"/>
            <a:ext cx="0" cy="5715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912966" y="841248"/>
            <a:ext cx="0" cy="5715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008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51008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Formation of CaSiO</a:t>
            </a:r>
            <a:r>
              <a:rPr lang="en-US" baseline="-25000" dirty="0"/>
              <a:t>3</a:t>
            </a:r>
            <a:r>
              <a:rPr lang="en-US" dirty="0"/>
              <a:t> Perovskite</a:t>
            </a:r>
          </a:p>
        </p:txBody>
      </p:sp>
      <p:pic>
        <p:nvPicPr>
          <p:cNvPr id="8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489340"/>
            <a:ext cx="5029200" cy="50292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728" y="1489340"/>
            <a:ext cx="5029200" cy="50292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92024" y="853645"/>
            <a:ext cx="11795760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/>
              <a:t>Experimental Conditions: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/>
              <a:t>~18 </a:t>
            </a:r>
            <a:r>
              <a:rPr lang="en-US" sz="3200" dirty="0" err="1"/>
              <a:t>Gpa</a:t>
            </a:r>
            <a:r>
              <a:rPr lang="en-US" sz="3200" dirty="0"/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/>
              <a:t>300 tons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i="1" dirty="0"/>
              <a:t>(30% Max!)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/>
              <a:t>~1000</a:t>
            </a:r>
            <a:r>
              <a:rPr lang="en-US" sz="3200" b="1" dirty="0"/>
              <a:t>°</a:t>
            </a:r>
            <a:r>
              <a:rPr lang="en-US" sz="3200" dirty="0"/>
              <a:t>C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95521" y="4912666"/>
            <a:ext cx="5638800" cy="1661993"/>
            <a:chOff x="22326600" y="7511434"/>
            <a:chExt cx="5638800" cy="1661993"/>
          </a:xfrm>
        </p:grpSpPr>
        <p:sp>
          <p:nvSpPr>
            <p:cNvPr id="12" name="TextBox 11"/>
            <p:cNvSpPr txBox="1"/>
            <p:nvPr/>
          </p:nvSpPr>
          <p:spPr>
            <a:xfrm>
              <a:off x="22326600" y="7511434"/>
              <a:ext cx="5638800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Pseudowollastonite</a:t>
              </a:r>
              <a:endParaRPr lang="en-US" sz="3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</a:p>
            <a:p>
              <a:pPr algn="ctr"/>
              <a:r>
                <a:rPr lang="en-US" sz="3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CaSiO</a:t>
              </a:r>
              <a:r>
                <a:rPr lang="en-US" sz="3400" b="1" baseline="-25000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34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Perovskite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>
              <a:off x="22426868" y="7828961"/>
              <a:ext cx="609600" cy="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>
              <a:off x="27087080" y="8905973"/>
              <a:ext cx="609600" cy="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B0F0"/>
              </a:solidFill>
              <a:prstDash val="solid"/>
              <a:round/>
              <a:headEnd type="triangle" w="lg" len="med"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63763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51008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Formation of CaSiO</a:t>
            </a:r>
            <a:r>
              <a:rPr lang="en-US" baseline="-25000" dirty="0"/>
              <a:t>3</a:t>
            </a:r>
            <a:r>
              <a:rPr lang="en-US" dirty="0"/>
              <a:t> Perovskite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60751"/>
            <a:ext cx="5715000" cy="45085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28" y="1460751"/>
            <a:ext cx="5715000" cy="4508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flipH="1">
            <a:off x="2698077" y="1516496"/>
            <a:ext cx="3199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Room P &amp; T</a:t>
            </a:r>
          </a:p>
          <a:p>
            <a:pPr algn="r"/>
            <a:r>
              <a:rPr lang="en-US" sz="2800" dirty="0" err="1">
                <a:solidFill>
                  <a:schemeClr val="bg1"/>
                </a:solidFill>
              </a:rPr>
              <a:t>Pseudowollastonite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9250069" y="1516496"/>
            <a:ext cx="2746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18 </a:t>
            </a:r>
            <a:r>
              <a:rPr lang="en-US" sz="2800" dirty="0" err="1">
                <a:solidFill>
                  <a:schemeClr val="bg1"/>
                </a:solidFill>
              </a:rPr>
              <a:t>Gpa</a:t>
            </a:r>
            <a:r>
              <a:rPr lang="en-US" sz="2800" dirty="0">
                <a:solidFill>
                  <a:schemeClr val="bg1"/>
                </a:solidFill>
              </a:rPr>
              <a:t>, 1000°C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CaSiO</a:t>
            </a:r>
            <a:r>
              <a:rPr lang="en-US" sz="2800" baseline="-25000" dirty="0">
                <a:solidFill>
                  <a:schemeClr val="bg1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 Perovskite</a:t>
            </a:r>
          </a:p>
        </p:txBody>
      </p:sp>
    </p:spTree>
    <p:extLst>
      <p:ext uri="{BB962C8B-B14F-4D97-AF65-F5344CB8AC3E}">
        <p14:creationId xmlns:p14="http://schemas.microsoft.com/office/powerpoint/2010/main" val="84169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hart, radar chart&#10;&#10;Description automatically generated">
            <a:extLst>
              <a:ext uri="{FF2B5EF4-FFF2-40B4-BE49-F238E27FC236}">
                <a16:creationId xmlns:a16="http://schemas.microsoft.com/office/drawing/2014/main" id="{D6EE4DA7-1010-4328-987E-12A7215B0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5109" b="16083"/>
          <a:stretch/>
        </p:blipFill>
        <p:spPr>
          <a:xfrm>
            <a:off x="399093" y="821336"/>
            <a:ext cx="2286000" cy="2286000"/>
          </a:xfrm>
          <a:prstGeom prst="rect">
            <a:avLst/>
          </a:prstGeom>
        </p:spPr>
      </p:pic>
      <p:pic>
        <p:nvPicPr>
          <p:cNvPr id="29" name="Picture 28" descr="Chart, radar chart&#10;&#10;Description automatically generated">
            <a:extLst>
              <a:ext uri="{FF2B5EF4-FFF2-40B4-BE49-F238E27FC236}">
                <a16:creationId xmlns:a16="http://schemas.microsoft.com/office/drawing/2014/main" id="{B39071B1-D199-48C7-90CC-EA7260306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5109" b="16083"/>
          <a:stretch/>
        </p:blipFill>
        <p:spPr>
          <a:xfrm>
            <a:off x="4717125" y="823518"/>
            <a:ext cx="1828800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Remember This?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757005" y="2631314"/>
            <a:ext cx="3657600" cy="3657600"/>
            <a:chOff x="2127701" y="3401961"/>
            <a:chExt cx="2286000" cy="2286000"/>
          </a:xfrm>
        </p:grpSpPr>
        <p:sp>
          <p:nvSpPr>
            <p:cNvPr id="8" name="Oval 7"/>
            <p:cNvSpPr/>
            <p:nvPr/>
          </p:nvSpPr>
          <p:spPr>
            <a:xfrm>
              <a:off x="2584901" y="3859161"/>
              <a:ext cx="1371600" cy="13716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356301" y="3630561"/>
              <a:ext cx="1828800" cy="1828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127701" y="3401961"/>
              <a:ext cx="2286000" cy="2286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2880" y="3088514"/>
            <a:ext cx="2743200" cy="2743200"/>
            <a:chOff x="2127701" y="3401961"/>
            <a:chExt cx="2286000" cy="2286000"/>
          </a:xfrm>
        </p:grpSpPr>
        <p:sp>
          <p:nvSpPr>
            <p:cNvPr id="12" name="Oval 11"/>
            <p:cNvSpPr/>
            <p:nvPr/>
          </p:nvSpPr>
          <p:spPr>
            <a:xfrm>
              <a:off x="2584901" y="3859161"/>
              <a:ext cx="1371600" cy="13716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356301" y="3630561"/>
              <a:ext cx="1828800" cy="1828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127701" y="3401961"/>
              <a:ext cx="2286000" cy="2286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93608" y="2631314"/>
            <a:ext cx="3657600" cy="3657600"/>
            <a:chOff x="2127701" y="3401961"/>
            <a:chExt cx="2286000" cy="2286000"/>
          </a:xfrm>
        </p:grpSpPr>
        <p:sp>
          <p:nvSpPr>
            <p:cNvPr id="16" name="Oval 15"/>
            <p:cNvSpPr/>
            <p:nvPr/>
          </p:nvSpPr>
          <p:spPr>
            <a:xfrm>
              <a:off x="2584901" y="3859161"/>
              <a:ext cx="1371600" cy="13716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356301" y="3630561"/>
              <a:ext cx="1828800" cy="1828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127701" y="3401961"/>
              <a:ext cx="2286000" cy="2286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385048" y="2402714"/>
            <a:ext cx="3474720" cy="4114800"/>
            <a:chOff x="2127701" y="3401961"/>
            <a:chExt cx="2286000" cy="2286000"/>
          </a:xfrm>
        </p:grpSpPr>
        <p:sp>
          <p:nvSpPr>
            <p:cNvPr id="20" name="Oval 19"/>
            <p:cNvSpPr/>
            <p:nvPr/>
          </p:nvSpPr>
          <p:spPr>
            <a:xfrm>
              <a:off x="2584901" y="3859161"/>
              <a:ext cx="1371600" cy="1371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356301" y="3630561"/>
              <a:ext cx="1828800" cy="1828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127701" y="3401961"/>
              <a:ext cx="2286000" cy="228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 descr="Chart, radar chart&#10;&#10;Description automatically generated">
            <a:extLst>
              <a:ext uri="{FF2B5EF4-FFF2-40B4-BE49-F238E27FC236}">
                <a16:creationId xmlns:a16="http://schemas.microsoft.com/office/drawing/2014/main" id="{382AAEE8-5F76-4F8C-91CD-47F5C6F07CE1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5109" b="16083"/>
          <a:stretch/>
        </p:blipFill>
        <p:spPr>
          <a:xfrm>
            <a:off x="9025128" y="940742"/>
            <a:ext cx="2286000" cy="1371600"/>
          </a:xfrm>
          <a:prstGeom prst="rect">
            <a:avLst/>
          </a:prstGeom>
        </p:spPr>
      </p:pic>
      <p:sp>
        <p:nvSpPr>
          <p:cNvPr id="31" name="Right Arrow 22">
            <a:extLst>
              <a:ext uri="{FF2B5EF4-FFF2-40B4-BE49-F238E27FC236}">
                <a16:creationId xmlns:a16="http://schemas.microsoft.com/office/drawing/2014/main" id="{0ACC3A8B-8512-4B54-8ACD-7D5E3B050A49}"/>
              </a:ext>
            </a:extLst>
          </p:cNvPr>
          <p:cNvSpPr/>
          <p:nvPr/>
        </p:nvSpPr>
        <p:spPr>
          <a:xfrm>
            <a:off x="3074156" y="3464691"/>
            <a:ext cx="607633" cy="312665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23">
            <a:extLst>
              <a:ext uri="{FF2B5EF4-FFF2-40B4-BE49-F238E27FC236}">
                <a16:creationId xmlns:a16="http://schemas.microsoft.com/office/drawing/2014/main" id="{E2E097EE-B1CA-4AF9-861C-CF36B0CD569A}"/>
              </a:ext>
            </a:extLst>
          </p:cNvPr>
          <p:cNvSpPr/>
          <p:nvPr/>
        </p:nvSpPr>
        <p:spPr>
          <a:xfrm>
            <a:off x="7574183" y="3464690"/>
            <a:ext cx="607633" cy="312665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79080A-5162-4D8A-A1A4-C8800F01A1B3}"/>
              </a:ext>
            </a:extLst>
          </p:cNvPr>
          <p:cNvSpPr txBox="1"/>
          <p:nvPr/>
        </p:nvSpPr>
        <p:spPr>
          <a:xfrm>
            <a:off x="3019428" y="2513715"/>
            <a:ext cx="6623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P</a:t>
            </a:r>
          </a:p>
        </p:txBody>
      </p:sp>
      <p:sp>
        <p:nvSpPr>
          <p:cNvPr id="34" name="Down Arrow 25">
            <a:extLst>
              <a:ext uri="{FF2B5EF4-FFF2-40B4-BE49-F238E27FC236}">
                <a16:creationId xmlns:a16="http://schemas.microsoft.com/office/drawing/2014/main" id="{D6070D53-70B0-4834-9BDA-C57251140FEA}"/>
              </a:ext>
            </a:extLst>
          </p:cNvPr>
          <p:cNvSpPr/>
          <p:nvPr/>
        </p:nvSpPr>
        <p:spPr>
          <a:xfrm>
            <a:off x="7461504" y="2249424"/>
            <a:ext cx="731520" cy="10564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26">
            <a:extLst>
              <a:ext uri="{FF2B5EF4-FFF2-40B4-BE49-F238E27FC236}">
                <a16:creationId xmlns:a16="http://schemas.microsoft.com/office/drawing/2014/main" id="{AE6ADFA1-594B-46B1-9585-A2F5F651AF53}"/>
              </a:ext>
            </a:extLst>
          </p:cNvPr>
          <p:cNvSpPr/>
          <p:nvPr/>
        </p:nvSpPr>
        <p:spPr>
          <a:xfrm flipV="1">
            <a:off x="7470648" y="3915744"/>
            <a:ext cx="731520" cy="10564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89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E781168-2F73-4B1D-8DD0-C1584FCA3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22" y="831378"/>
            <a:ext cx="10128956" cy="5691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CAKE Plot – Before Deformation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312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E4996387-DD7F-4FEA-BED7-F212C5B74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22" y="831378"/>
            <a:ext cx="10128956" cy="5724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CAKE Plot – After Deformation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59CA78-92D1-4C87-A4BD-2EBE23B673B2}"/>
              </a:ext>
            </a:extLst>
          </p:cNvPr>
          <p:cNvCxnSpPr/>
          <p:nvPr/>
        </p:nvCxnSpPr>
        <p:spPr>
          <a:xfrm>
            <a:off x="6363855" y="1600199"/>
            <a:ext cx="0" cy="41563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670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CAKE Plot – Deformation of Bragg Rings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49" y="841248"/>
            <a:ext cx="945931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36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10351008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Deformation of CaSiO</a:t>
            </a:r>
            <a:r>
              <a:rPr lang="en-US" baseline="-25000" dirty="0"/>
              <a:t>3</a:t>
            </a:r>
            <a:r>
              <a:rPr lang="en-US" dirty="0"/>
              <a:t> Perovskite</a:t>
            </a:r>
          </a:p>
        </p:txBody>
      </p:sp>
      <p:pic>
        <p:nvPicPr>
          <p:cNvPr id="16" name="Picture 15" descr="A black and white image of a planet&#10;&#10;Description automatically generated with low confidence">
            <a:extLst>
              <a:ext uri="{FF2B5EF4-FFF2-40B4-BE49-F238E27FC236}">
                <a16:creationId xmlns:a16="http://schemas.microsoft.com/office/drawing/2014/main" id="{F8C79D4C-5F84-E515-8873-C363DE59B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36" y="1552334"/>
            <a:ext cx="5384304" cy="4504516"/>
          </a:xfrm>
          <a:prstGeom prst="rect">
            <a:avLst/>
          </a:prstGeom>
        </p:spPr>
      </p:pic>
      <p:pic>
        <p:nvPicPr>
          <p:cNvPr id="17" name="Picture 16" descr="A picture containing black, white, night sky&#10;&#10;Description automatically generated">
            <a:extLst>
              <a:ext uri="{FF2B5EF4-FFF2-40B4-BE49-F238E27FC236}">
                <a16:creationId xmlns:a16="http://schemas.microsoft.com/office/drawing/2014/main" id="{F0005823-C182-A2E6-D437-B83408E80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190" y="1552334"/>
            <a:ext cx="5384304" cy="450451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BAADA8-987B-C770-B0CD-77BED128503E}"/>
              </a:ext>
            </a:extLst>
          </p:cNvPr>
          <p:cNvCxnSpPr/>
          <p:nvPr/>
        </p:nvCxnSpPr>
        <p:spPr>
          <a:xfrm>
            <a:off x="3305262" y="5815900"/>
            <a:ext cx="6048463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72BA411-ED8F-D9A1-41B7-E37377593A15}"/>
              </a:ext>
            </a:extLst>
          </p:cNvPr>
          <p:cNvSpPr txBox="1"/>
          <p:nvPr/>
        </p:nvSpPr>
        <p:spPr>
          <a:xfrm>
            <a:off x="1860062" y="3421802"/>
            <a:ext cx="3058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Fe Sample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10,000 bar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Before Deformation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87B243-8A6E-5651-E0F0-0E46B5CF5321}"/>
              </a:ext>
            </a:extLst>
          </p:cNvPr>
          <p:cNvSpPr txBox="1"/>
          <p:nvPr/>
        </p:nvSpPr>
        <p:spPr>
          <a:xfrm>
            <a:off x="7839393" y="3418522"/>
            <a:ext cx="23583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Fe Sample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10,000 bar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12% Pre-Strain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976DAE-D8F9-A0C6-B568-7239ED3C70F3}"/>
              </a:ext>
            </a:extLst>
          </p:cNvPr>
          <p:cNvSpPr/>
          <p:nvPr/>
        </p:nvSpPr>
        <p:spPr>
          <a:xfrm>
            <a:off x="1247775" y="1904301"/>
            <a:ext cx="4295775" cy="3911580"/>
          </a:xfrm>
          <a:prstGeom prst="rect">
            <a:avLst/>
          </a:prstGeom>
          <a:noFill/>
          <a:ln w="25400">
            <a:solidFill>
              <a:schemeClr val="bg1">
                <a:alpha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F5FF40-9461-D845-7C38-F978FAF8DC2D}"/>
              </a:ext>
            </a:extLst>
          </p:cNvPr>
          <p:cNvCxnSpPr/>
          <p:nvPr/>
        </p:nvCxnSpPr>
        <p:spPr>
          <a:xfrm>
            <a:off x="3305262" y="1904301"/>
            <a:ext cx="6048463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6C8D786-F541-F71F-CA6B-10E7FA4539DC}"/>
              </a:ext>
            </a:extLst>
          </p:cNvPr>
          <p:cNvSpPr/>
          <p:nvPr/>
        </p:nvSpPr>
        <p:spPr>
          <a:xfrm>
            <a:off x="6870674" y="2117915"/>
            <a:ext cx="4460345" cy="3545322"/>
          </a:xfrm>
          <a:prstGeom prst="rect">
            <a:avLst/>
          </a:prstGeom>
          <a:noFill/>
          <a:ln w="25400">
            <a:solidFill>
              <a:schemeClr val="bg1">
                <a:alpha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Images Before Deformation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pic>
        <p:nvPicPr>
          <p:cNvPr id="7" name="Picture 6" descr="A black and white image of a planet in space&#10;&#10;Description automatically generated with low confidence">
            <a:extLst>
              <a:ext uri="{FF2B5EF4-FFF2-40B4-BE49-F238E27FC236}">
                <a16:creationId xmlns:a16="http://schemas.microsoft.com/office/drawing/2014/main" id="{F58A1010-2531-4AAC-BBE4-48A829490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625"/>
            <a:ext cx="6096000" cy="5458550"/>
          </a:xfrm>
          <a:prstGeom prst="rect">
            <a:avLst/>
          </a:prstGeom>
        </p:spPr>
      </p:pic>
      <p:pic>
        <p:nvPicPr>
          <p:cNvPr id="10" name="Picture 9" descr="Website&#10;&#10;Description automatically generated with low confidence">
            <a:extLst>
              <a:ext uri="{FF2B5EF4-FFF2-40B4-BE49-F238E27FC236}">
                <a16:creationId xmlns:a16="http://schemas.microsoft.com/office/drawing/2014/main" id="{B9175692-747F-40D6-853B-6E22838B5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081" y="977625"/>
            <a:ext cx="6102919" cy="54585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929995-F869-4DEA-9190-4F6512316C76}"/>
              </a:ext>
            </a:extLst>
          </p:cNvPr>
          <p:cNvSpPr txBox="1"/>
          <p:nvPr/>
        </p:nvSpPr>
        <p:spPr>
          <a:xfrm>
            <a:off x="4732966" y="1589103"/>
            <a:ext cx="2726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Samples at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7 </a:t>
            </a:r>
            <a:r>
              <a:rPr lang="en-US" sz="2400" b="1" dirty="0" err="1">
                <a:solidFill>
                  <a:srgbClr val="FF0000"/>
                </a:solidFill>
              </a:rPr>
              <a:t>GPa</a:t>
            </a:r>
            <a:r>
              <a:rPr lang="en-US" sz="2400" b="1" dirty="0">
                <a:solidFill>
                  <a:srgbClr val="FF0000"/>
                </a:solidFill>
              </a:rPr>
              <a:t> &amp; 1200°C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Before Deformation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5ED79D1-F70D-4D3B-9352-46D5544D222B}"/>
              </a:ext>
            </a:extLst>
          </p:cNvPr>
          <p:cNvCxnSpPr/>
          <p:nvPr/>
        </p:nvCxnSpPr>
        <p:spPr>
          <a:xfrm flipV="1">
            <a:off x="3207798" y="3053919"/>
            <a:ext cx="0" cy="118073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B1F13F-DB6C-447A-8705-2F4FB9D04637}"/>
              </a:ext>
            </a:extLst>
          </p:cNvPr>
          <p:cNvCxnSpPr>
            <a:cxnSpLocks/>
          </p:cNvCxnSpPr>
          <p:nvPr/>
        </p:nvCxnSpPr>
        <p:spPr>
          <a:xfrm>
            <a:off x="3207798" y="4655127"/>
            <a:ext cx="0" cy="1099127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7372F66-35A0-4357-961C-4490C97647FA}"/>
              </a:ext>
            </a:extLst>
          </p:cNvPr>
          <p:cNvCxnSpPr>
            <a:cxnSpLocks/>
          </p:cNvCxnSpPr>
          <p:nvPr/>
        </p:nvCxnSpPr>
        <p:spPr>
          <a:xfrm flipH="1" flipV="1">
            <a:off x="9925415" y="1968646"/>
            <a:ext cx="1838" cy="190139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2E910F4-EE3E-4453-86C4-525392A81A89}"/>
              </a:ext>
            </a:extLst>
          </p:cNvPr>
          <p:cNvCxnSpPr>
            <a:cxnSpLocks/>
          </p:cNvCxnSpPr>
          <p:nvPr/>
        </p:nvCxnSpPr>
        <p:spPr>
          <a:xfrm>
            <a:off x="9925415" y="4405745"/>
            <a:ext cx="1838" cy="169487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434A154-F9FD-4769-9106-2ACFD2FF4F45}"/>
              </a:ext>
            </a:extLst>
          </p:cNvPr>
          <p:cNvSpPr txBox="1"/>
          <p:nvPr/>
        </p:nvSpPr>
        <p:spPr>
          <a:xfrm>
            <a:off x="2668227" y="426022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1.197mm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FD4AFB-B190-487B-BC15-F79115F2DDDB}"/>
              </a:ext>
            </a:extLst>
          </p:cNvPr>
          <p:cNvSpPr txBox="1"/>
          <p:nvPr/>
        </p:nvSpPr>
        <p:spPr>
          <a:xfrm>
            <a:off x="9385844" y="3976377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1.776mm</a:t>
            </a:r>
          </a:p>
        </p:txBody>
      </p:sp>
    </p:spTree>
    <p:extLst>
      <p:ext uri="{BB962C8B-B14F-4D97-AF65-F5344CB8AC3E}">
        <p14:creationId xmlns:p14="http://schemas.microsoft.com/office/powerpoint/2010/main" val="1499431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Beamlines, One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6-BM-B</a:t>
            </a:r>
          </a:p>
          <a:p>
            <a:r>
              <a:rPr lang="en-US" sz="2400" dirty="0"/>
              <a:t>White (energy dispersive) X-ray beam (up to ~100 keV)</a:t>
            </a:r>
          </a:p>
          <a:p>
            <a:r>
              <a:rPr lang="en-US" sz="2400" dirty="0"/>
              <a:t>DIA geometry; nice and simple, but limited in pressure</a:t>
            </a:r>
          </a:p>
          <a:p>
            <a:r>
              <a:rPr lang="en-US" sz="2400" dirty="0"/>
              <a:t>Diffraction volume limited (tunable) by conical slits</a:t>
            </a:r>
          </a:p>
          <a:p>
            <a:pPr marL="0" indent="0">
              <a:buNone/>
            </a:pPr>
            <a:r>
              <a:rPr lang="en-US" sz="3200" b="1" dirty="0"/>
              <a:t>MAXPD</a:t>
            </a:r>
          </a:p>
          <a:p>
            <a:r>
              <a:rPr lang="en-US" sz="2400" dirty="0"/>
              <a:t>Monochromatic (angle dispersive) X-ray beam (~68 keV)</a:t>
            </a:r>
          </a:p>
          <a:p>
            <a:r>
              <a:rPr lang="en-US" sz="2400" dirty="0"/>
              <a:t>Kawai geometry; complex, but higher achievable pressure</a:t>
            </a:r>
          </a:p>
          <a:p>
            <a:r>
              <a:rPr lang="en-US" sz="2400" dirty="0"/>
              <a:t>EVERYTHING in the beam path diffracts</a:t>
            </a:r>
          </a:p>
          <a:p>
            <a:pPr marL="0" indent="0">
              <a:buNone/>
            </a:pPr>
            <a:r>
              <a:rPr lang="en-US" sz="3200" b="1" dirty="0"/>
              <a:t>HEX</a:t>
            </a:r>
          </a:p>
          <a:p>
            <a:r>
              <a:rPr lang="en-US" sz="2400" dirty="0"/>
              <a:t>Monochromatic or white X-ray beam (up to ~200 keV)</a:t>
            </a:r>
          </a:p>
          <a:p>
            <a:r>
              <a:rPr lang="en-US" sz="2400" dirty="0"/>
              <a:t>No permanent installation; large hutch to allow for different sample environments</a:t>
            </a:r>
          </a:p>
          <a:p>
            <a:r>
              <a:rPr lang="en-US" sz="2400" dirty="0"/>
              <a:t>Large beam size allows study of large samples at lower pressures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276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Images After Deformation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305D480-E7FA-4CDD-B901-ADA5F430D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288" y="857715"/>
            <a:ext cx="6371232" cy="569853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6405D8F-C8E4-4A83-9EEA-265EEAE42FF1}"/>
              </a:ext>
            </a:extLst>
          </p:cNvPr>
          <p:cNvCxnSpPr/>
          <p:nvPr/>
        </p:nvCxnSpPr>
        <p:spPr>
          <a:xfrm flipV="1">
            <a:off x="6486708" y="2629045"/>
            <a:ext cx="0" cy="118073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B04B2A-39BF-4E11-A7D9-1916E623DF3F}"/>
              </a:ext>
            </a:extLst>
          </p:cNvPr>
          <p:cNvCxnSpPr>
            <a:cxnSpLocks/>
          </p:cNvCxnSpPr>
          <p:nvPr/>
        </p:nvCxnSpPr>
        <p:spPr>
          <a:xfrm>
            <a:off x="6486708" y="4341090"/>
            <a:ext cx="0" cy="1099127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33FD0A0-145B-4BFE-A84A-FCCFCFC94AFB}"/>
              </a:ext>
            </a:extLst>
          </p:cNvPr>
          <p:cNvSpPr txBox="1"/>
          <p:nvPr/>
        </p:nvSpPr>
        <p:spPr>
          <a:xfrm>
            <a:off x="5942328" y="3890766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1.170mm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1034DB-9430-4E01-BB0B-A0865263990B}"/>
              </a:ext>
            </a:extLst>
          </p:cNvPr>
          <p:cNvSpPr txBox="1"/>
          <p:nvPr/>
        </p:nvSpPr>
        <p:spPr>
          <a:xfrm>
            <a:off x="3076111" y="1428716"/>
            <a:ext cx="25322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Samples at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7 </a:t>
            </a:r>
            <a:r>
              <a:rPr lang="en-US" sz="2400" b="1" dirty="0" err="1">
                <a:solidFill>
                  <a:srgbClr val="FF0000"/>
                </a:solidFill>
              </a:rPr>
              <a:t>GPa</a:t>
            </a:r>
            <a:r>
              <a:rPr lang="en-US" sz="2400" b="1" dirty="0">
                <a:solidFill>
                  <a:srgbClr val="FF0000"/>
                </a:solidFill>
              </a:rPr>
              <a:t> &amp; 1200°C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After Deformation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702E6A-54E1-43CF-8AE1-E90626F54967}"/>
              </a:ext>
            </a:extLst>
          </p:cNvPr>
          <p:cNvSpPr txBox="1"/>
          <p:nvPr/>
        </p:nvSpPr>
        <p:spPr>
          <a:xfrm>
            <a:off x="6586963" y="5922668"/>
            <a:ext cx="2483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~60% Total Strain!</a:t>
            </a:r>
          </a:p>
        </p:txBody>
      </p:sp>
    </p:spTree>
    <p:extLst>
      <p:ext uri="{BB962C8B-B14F-4D97-AF65-F5344CB8AC3E}">
        <p14:creationId xmlns:p14="http://schemas.microsoft.com/office/powerpoint/2010/main" val="3257025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49AF1-DEF8-B3B4-8312-95B5D49B5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E5B73-70EC-6789-4052-CC01EE655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HEX: Multi-Purpose High Energy X-rays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C97DC-3212-9EF2-59D9-73545BB8A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4" y="778715"/>
            <a:ext cx="11795760" cy="6000627"/>
          </a:xfrm>
        </p:spPr>
        <p:txBody>
          <a:bodyPr>
            <a:normAutofit/>
          </a:bodyPr>
          <a:lstStyle/>
          <a:p>
            <a:r>
              <a:rPr lang="en-US" dirty="0"/>
              <a:t>Insertion Device Beamline; Sector 27-ID</a:t>
            </a:r>
          </a:p>
          <a:p>
            <a:r>
              <a:rPr lang="en-US" dirty="0"/>
              <a:t>4.3 Tesla 29 Pole Superconducting Wiggler Source</a:t>
            </a:r>
          </a:p>
          <a:p>
            <a:r>
              <a:rPr lang="en-US" dirty="0"/>
              <a:t>Double Bent Laue Monochromator with Large Bandwidth</a:t>
            </a:r>
          </a:p>
          <a:p>
            <a:r>
              <a:rPr lang="en-US" dirty="0"/>
              <a:t>100 mm H x 20 mm V beam size in station 100 m from source</a:t>
            </a:r>
          </a:p>
          <a:p>
            <a:r>
              <a:rPr lang="en-US" dirty="0"/>
              <a:t>Can operate in either monochromatic or white beam mode</a:t>
            </a:r>
          </a:p>
          <a:p>
            <a:r>
              <a:rPr lang="en-US" dirty="0"/>
              <a:t>Wiggler magnetic field can be adjusted at any time to allow tuning of the spectrum for best results depending on experiment</a:t>
            </a:r>
          </a:p>
          <a:p>
            <a:r>
              <a:rPr lang="en-US" dirty="0"/>
              <a:t>Large experimental hutch to allow for moving equipment in and out</a:t>
            </a:r>
          </a:p>
          <a:p>
            <a:r>
              <a:rPr lang="en-US" dirty="0"/>
              <a:t>Major techniques include Full Field Imaging and Tomography, Phase-Contrast Imaging, and both Energy- and Angle-Dispersive XRD</a:t>
            </a:r>
          </a:p>
          <a:p>
            <a:pPr marL="0" indent="0" algn="ctr">
              <a:buNone/>
            </a:pPr>
            <a:r>
              <a:rPr lang="en-US" sz="4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 Accepting General User Proposals!!!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E95E6-A3C5-A5C9-1987-16C378A55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509FC-AFE2-614D-2371-686ACE1BE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3C932-DEB6-24A4-2ED9-7B1649FC0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060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C56EB-9AE8-C857-877A-199BE515B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Rock Deformation Experiments at HEX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A409F-D445-21B7-C125-ABE23B32A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12,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08050-BDC3-4B2E-B13C-116C91F8B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SEES-ISRD Joint Meeting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FDE40-1D7B-1EEB-D8A9-378B2072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pic>
        <p:nvPicPr>
          <p:cNvPr id="7" name="Picture 6" descr="A machine in a factory&#10;&#10;Description automatically generated">
            <a:extLst>
              <a:ext uri="{FF2B5EF4-FFF2-40B4-BE49-F238E27FC236}">
                <a16:creationId xmlns:a16="http://schemas.microsoft.com/office/drawing/2014/main" id="{15050C52-F23D-24D2-CF72-EF8E7EFED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1487" y="1497668"/>
            <a:ext cx="5438921" cy="4079191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5DAEA694-58FC-2B6B-B0CF-7E1C0CE60E97}"/>
              </a:ext>
            </a:extLst>
          </p:cNvPr>
          <p:cNvSpPr txBox="1"/>
          <p:nvPr/>
        </p:nvSpPr>
        <p:spPr>
          <a:xfrm>
            <a:off x="4409234" y="6256724"/>
            <a:ext cx="32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Sample stage with Mjolnir cell</a:t>
            </a:r>
          </a:p>
        </p:txBody>
      </p:sp>
      <p:pic>
        <p:nvPicPr>
          <p:cNvPr id="9" name="Picture 8" descr="A person working on a machine&#10;&#10;Description automatically generated">
            <a:extLst>
              <a:ext uri="{FF2B5EF4-FFF2-40B4-BE49-F238E27FC236}">
                <a16:creationId xmlns:a16="http://schemas.microsoft.com/office/drawing/2014/main" id="{AD3C9083-ECA4-1F28-F2B5-DF94B2493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2943" y="1497668"/>
            <a:ext cx="5438922" cy="4079192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444745D4-F12B-AD16-544F-CAFD0BF86FF2}"/>
              </a:ext>
            </a:extLst>
          </p:cNvPr>
          <p:cNvSpPr txBox="1"/>
          <p:nvPr/>
        </p:nvSpPr>
        <p:spPr>
          <a:xfrm>
            <a:off x="8665919" y="6245086"/>
            <a:ext cx="32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Wenlu</a:t>
            </a:r>
            <a:r>
              <a:rPr lang="en-US" dirty="0"/>
              <a:t> mounting sample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DAEA694-58FC-2B6B-B0CF-7E1C0CE60E97}"/>
              </a:ext>
            </a:extLst>
          </p:cNvPr>
          <p:cNvSpPr txBox="1"/>
          <p:nvPr/>
        </p:nvSpPr>
        <p:spPr>
          <a:xfrm>
            <a:off x="450001" y="6245086"/>
            <a:ext cx="2930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Mjolnir pump cart</a:t>
            </a:r>
          </a:p>
        </p:txBody>
      </p:sp>
      <p:pic>
        <p:nvPicPr>
          <p:cNvPr id="12" name="Picture 11" descr="A machine with a black box and a white box with a black box and a white box with a white box with a black box with a white box with a black box with a white box with&#10;&#10;Description automatically generated with medium confidence">
            <a:extLst>
              <a:ext uri="{FF2B5EF4-FFF2-40B4-BE49-F238E27FC236}">
                <a16:creationId xmlns:a16="http://schemas.microsoft.com/office/drawing/2014/main" id="{E9E1A15D-F52C-0338-E564-3204C0F25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9020" y="1497667"/>
            <a:ext cx="5438922" cy="40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815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C681C-2DD1-371C-A77D-3437F4989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Rock Deformation Experiments at HEX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EF515-AF61-AAC2-258C-D2E847E1F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12,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29477-0402-B826-B841-DB38AB14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SEES-ISRD Joint Meeting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B9892-3A6B-28CF-43D6-EE6FEDC18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D7D45E48-DD2D-EFB8-2CF6-9F2F0CC0662B}"/>
              </a:ext>
            </a:extLst>
          </p:cNvPr>
          <p:cNvSpPr txBox="1"/>
          <p:nvPr/>
        </p:nvSpPr>
        <p:spPr>
          <a:xfrm>
            <a:off x="6184614" y="6232338"/>
            <a:ext cx="5602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Video of incipient rock fracture collected at HEX</a:t>
            </a:r>
          </a:p>
        </p:txBody>
      </p:sp>
      <p:pic>
        <p:nvPicPr>
          <p:cNvPr id="8" name="Granite_failing_Y_600_999.mp4">
            <a:hlinkClick r:id="" action="ppaction://media"/>
            <a:extLst>
              <a:ext uri="{FF2B5EF4-FFF2-40B4-BE49-F238E27FC236}">
                <a16:creationId xmlns:a16="http://schemas.microsoft.com/office/drawing/2014/main" id="{FECE3D5A-2FE6-3DDB-3FED-87C1E816EE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1388" y="819734"/>
            <a:ext cx="5492618" cy="5492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55C3FE-9ABB-ED0D-6EC2-6D65D9265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20" y="819734"/>
            <a:ext cx="5234749" cy="5492618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2148A0F8-B981-FDBD-C3EA-FF3EC5C7F153}"/>
              </a:ext>
            </a:extLst>
          </p:cNvPr>
          <p:cNvSpPr txBox="1"/>
          <p:nvPr/>
        </p:nvSpPr>
        <p:spPr>
          <a:xfrm>
            <a:off x="223523" y="6232338"/>
            <a:ext cx="5602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Granite after failure in triaxial Mjolnir cell</a:t>
            </a:r>
          </a:p>
        </p:txBody>
      </p:sp>
    </p:spTree>
    <p:extLst>
      <p:ext uri="{BB962C8B-B14F-4D97-AF65-F5344CB8AC3E}">
        <p14:creationId xmlns:p14="http://schemas.microsoft.com/office/powerpoint/2010/main" val="19196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05200-F4F7-6651-96D2-67C0C5C9B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Plans in Rock Mechanics @ SBMAX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5DEF-9D60-92F0-08FF-F8D95854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12,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8F530-058B-AD88-D5BF-4BC50E65C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SEES-ISRD Joint Meeting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C6E12-C50A-FE80-7DEA-8EDE1807B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F2C0D0-DDAC-E940-7BB5-A2361BE82B19}"/>
              </a:ext>
            </a:extLst>
          </p:cNvPr>
          <p:cNvSpPr txBox="1">
            <a:spLocks/>
          </p:cNvSpPr>
          <p:nvPr/>
        </p:nvSpPr>
        <p:spPr>
          <a:xfrm>
            <a:off x="182880" y="896112"/>
            <a:ext cx="5646964" cy="5571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6-BM-B high precision press positioning system – pedestal that can support large volume press and other sample environments</a:t>
            </a:r>
          </a:p>
          <a:p>
            <a:pPr lvl="0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bearing rotation stage for tomographic imaging at ambient or moderate pressures in triaxial cells </a:t>
            </a:r>
            <a:r>
              <a:rPr lang="en-US" dirty="0">
                <a:solidFill>
                  <a:sysClr val="windowText" lastClr="000000"/>
                </a:solidFill>
              </a:rPr>
              <a:t>at 6-BM-B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Heitt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Mjolnir more robust triaxial cell and hydraulic pumping system (both 6-BM-B and HEX)</a:t>
            </a:r>
          </a:p>
          <a:p>
            <a:pPr>
              <a:defRPr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capabilities and expansion of access to underserved Rock Mechanics, Near Surface, and Geotechnical Engineering communities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indoor, equipment, miller&#10;&#10;AI-generated content may be incorrect.">
            <a:extLst>
              <a:ext uri="{FF2B5EF4-FFF2-40B4-BE49-F238E27FC236}">
                <a16:creationId xmlns:a16="http://schemas.microsoft.com/office/drawing/2014/main" id="{707AD1E4-40D2-E5CD-3453-B6711D4270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1983" y="1591829"/>
            <a:ext cx="5571363" cy="4178522"/>
          </a:xfrm>
          <a:prstGeom prst="rect">
            <a:avLst/>
          </a:prstGeom>
        </p:spPr>
      </p:pic>
      <p:pic>
        <p:nvPicPr>
          <p:cNvPr id="11" name="Picture 10" descr="A close-up of a machine&#10;&#10;AI-generated content may be incorrect.">
            <a:extLst>
              <a:ext uri="{FF2B5EF4-FFF2-40B4-BE49-F238E27FC236}">
                <a16:creationId xmlns:a16="http://schemas.microsoft.com/office/drawing/2014/main" id="{907707DD-61BD-87FA-C31B-809009B58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7677" y="4425492"/>
            <a:ext cx="2332892" cy="174966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4B54BC9-D95C-D5B3-176D-469818EBA766}"/>
              </a:ext>
            </a:extLst>
          </p:cNvPr>
          <p:cNvSpPr/>
          <p:nvPr/>
        </p:nvSpPr>
        <p:spPr>
          <a:xfrm>
            <a:off x="5949288" y="4133880"/>
            <a:ext cx="1749670" cy="22083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A5A6FE-1815-8ED2-6CCE-FD69E8A6011D}"/>
              </a:ext>
            </a:extLst>
          </p:cNvPr>
          <p:cNvCxnSpPr>
            <a:stCxn id="12" idx="6"/>
          </p:cNvCxnSpPr>
          <p:nvPr/>
        </p:nvCxnSpPr>
        <p:spPr>
          <a:xfrm>
            <a:off x="7698958" y="5238033"/>
            <a:ext cx="1883192" cy="959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indoor, wall&#10;&#10;AI-generated content may be incorrect.">
            <a:extLst>
              <a:ext uri="{FF2B5EF4-FFF2-40B4-BE49-F238E27FC236}">
                <a16:creationId xmlns:a16="http://schemas.microsoft.com/office/drawing/2014/main" id="{6595F035-7335-CA4D-7E55-F71036B2D4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7585" y="1591830"/>
            <a:ext cx="5571363" cy="417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4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E3D92-A786-E3C0-D87E-6C2472B62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Science Enabled by SBMAX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CC5AD-6CCC-5806-2EF2-2E9AAC495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12,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3E9AE-450A-AFDE-B238-CE1FE3226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SEES-ISRD Joint Meeting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5D1E6-25C0-2278-1D1B-E259FE24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5092FFAE-4D5B-1C00-E069-DB84357EE5C8}"/>
              </a:ext>
            </a:extLst>
          </p:cNvPr>
          <p:cNvSpPr txBox="1">
            <a:spLocks/>
          </p:cNvSpPr>
          <p:nvPr/>
        </p:nvSpPr>
        <p:spPr>
          <a:xfrm>
            <a:off x="182879" y="840508"/>
            <a:ext cx="5812567" cy="5715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Stress – strain – time relationships for Earth and other materials</a:t>
            </a:r>
          </a:p>
          <a:p>
            <a:r>
              <a:rPr lang="en-US" sz="2400" dirty="0"/>
              <a:t>Elastic, </a:t>
            </a:r>
            <a:r>
              <a:rPr lang="en-US" sz="2400" dirty="0" err="1"/>
              <a:t>anelastic</a:t>
            </a:r>
            <a:r>
              <a:rPr lang="en-US" sz="2400" dirty="0"/>
              <a:t>, plastic properties from MHz to </a:t>
            </a:r>
            <a:r>
              <a:rPr lang="en-US" sz="2400" dirty="0" err="1"/>
              <a:t>mHz</a:t>
            </a:r>
            <a:endParaRPr lang="en-US" sz="2400" dirty="0"/>
          </a:p>
          <a:p>
            <a:r>
              <a:rPr lang="en-US" sz="2400" dirty="0"/>
              <a:t>Kinetics of phase transitions</a:t>
            </a:r>
          </a:p>
          <a:p>
            <a:r>
              <a:rPr lang="en-US" sz="2400" dirty="0"/>
              <a:t>Atomic structure </a:t>
            </a:r>
          </a:p>
          <a:p>
            <a:r>
              <a:rPr lang="en-US" sz="2400" dirty="0"/>
              <a:t>Crystalline phases &amp; liquids and amorphous materials</a:t>
            </a:r>
          </a:p>
          <a:p>
            <a:r>
              <a:rPr lang="en-US" sz="2400" kern="0" dirty="0" err="1"/>
              <a:t>Thz</a:t>
            </a:r>
            <a:r>
              <a:rPr lang="en-US" sz="2400" kern="0" dirty="0"/>
              <a:t> to </a:t>
            </a:r>
            <a:r>
              <a:rPr lang="en-US" sz="2400" kern="0" dirty="0" err="1"/>
              <a:t>mhz</a:t>
            </a:r>
            <a:r>
              <a:rPr lang="en-US" sz="2400" kern="0" dirty="0"/>
              <a:t> elastic, viscous properties</a:t>
            </a:r>
          </a:p>
          <a:p>
            <a:r>
              <a:rPr lang="en-US" sz="2400" kern="0" dirty="0"/>
              <a:t>Equation of state</a:t>
            </a:r>
          </a:p>
          <a:p>
            <a:r>
              <a:rPr lang="en-US" sz="2400" kern="0" dirty="0"/>
              <a:t>Metallurgical and ceramic phase relations</a:t>
            </a:r>
          </a:p>
          <a:p>
            <a:r>
              <a:rPr lang="en-US" sz="2400" kern="0" dirty="0"/>
              <a:t>Physics of fracking</a:t>
            </a:r>
          </a:p>
          <a:p>
            <a:endParaRPr lang="en-US" sz="2400" dirty="0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122C6BA5-E642-05A8-59E7-28DBB2D85F2C}"/>
              </a:ext>
            </a:extLst>
          </p:cNvPr>
          <p:cNvSpPr txBox="1">
            <a:spLocks/>
          </p:cNvSpPr>
          <p:nvPr/>
        </p:nvSpPr>
        <p:spPr>
          <a:xfrm>
            <a:off x="5995445" y="825759"/>
            <a:ext cx="5929461" cy="57157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Solidus of the lower mantle</a:t>
            </a:r>
          </a:p>
          <a:p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Water/Volatiles in the Earth</a:t>
            </a:r>
          </a:p>
          <a:p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Properties of melts</a:t>
            </a:r>
          </a:p>
          <a:p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Rock mechanics</a:t>
            </a:r>
          </a:p>
          <a:p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Carbon sequestration</a:t>
            </a:r>
          </a:p>
          <a:p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Mechanical and chemical interaction of rocks and fluids</a:t>
            </a:r>
          </a:p>
          <a:p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Earthquake faulting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Effects of/on Q (attenuation)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Cation coordination, order / disorder relationships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Extreme petrology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Petrology of the whole Earth</a:t>
            </a:r>
          </a:p>
          <a:p>
            <a:endParaRPr lang="en-US" sz="24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18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Multi-Anvil Geometry – DIA Type (6-BM-B)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6" y="822325"/>
            <a:ext cx="4898571" cy="5715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04" y="823776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63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Multi-Anvil Geometry – Kawai Type </a:t>
            </a:r>
            <a:r>
              <a:rPr lang="en-US" sz="4000" dirty="0"/>
              <a:t>(MAXPD)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117" y="822325"/>
            <a:ext cx="8572500" cy="5715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4" y="822325"/>
            <a:ext cx="4286251" cy="5715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416715" y="822325"/>
            <a:ext cx="0" cy="5715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574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Multi-Anvil Geometry – Kawai Type </a:t>
            </a:r>
            <a:r>
              <a:rPr lang="en-US" sz="4000" dirty="0"/>
              <a:t>(MAXPD)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503" y="822325"/>
            <a:ext cx="5715000" cy="5715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83" y="822325"/>
            <a:ext cx="42862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43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Multi-Anvil Techniques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pic>
        <p:nvPicPr>
          <p:cNvPr id="8" name="Picture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471" y="822960"/>
            <a:ext cx="488277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24" y="822959"/>
            <a:ext cx="7354234" cy="5784317"/>
          </a:xfrm>
        </p:spPr>
        <p:txBody>
          <a:bodyPr>
            <a:normAutofit/>
          </a:bodyPr>
          <a:lstStyle/>
          <a:p>
            <a:r>
              <a:rPr lang="en-US" dirty="0"/>
              <a:t>DIA geometry simpler, Kawai complex</a:t>
            </a:r>
          </a:p>
          <a:p>
            <a:r>
              <a:rPr lang="en-US" dirty="0"/>
              <a:t>DIA limited in achievable pressure range; Kawai capable of much higher pressures</a:t>
            </a:r>
          </a:p>
          <a:p>
            <a:r>
              <a:rPr lang="en-US" dirty="0"/>
              <a:t>Both systems good for studying materials under extreme conditions of P &amp; T</a:t>
            </a:r>
          </a:p>
          <a:p>
            <a:r>
              <a:rPr lang="en-US" dirty="0"/>
              <a:t>In order to study rheological properties of (Earth) materials under these extreme conditions, new experimental apparatus were needed</a:t>
            </a:r>
          </a:p>
          <a:p>
            <a:r>
              <a:rPr lang="en-US" dirty="0"/>
              <a:t>Development of the Deformation-DIA, now widespread and commonly called D-DIA</a:t>
            </a:r>
          </a:p>
          <a:p>
            <a:r>
              <a:rPr lang="en-US" dirty="0"/>
              <a:t>Designed and pioneered at beamline X17B2 at NSLS-I</a:t>
            </a:r>
          </a:p>
        </p:txBody>
      </p:sp>
    </p:spTree>
    <p:extLst>
      <p:ext uri="{BB962C8B-B14F-4D97-AF65-F5344CB8AC3E}">
        <p14:creationId xmlns:p14="http://schemas.microsoft.com/office/powerpoint/2010/main" val="3692881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8DAC5-9D8E-4920-9683-E9B4E2A62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Elasticity vs. Plasticity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D4975-1611-426F-83CB-680BE95DC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12,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9B4DE-BBFC-4411-8FB1-D1B7CF987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SEES-ISRD Joint Meeting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4A803-06BC-4C0B-AD7F-90F9C25B8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Matthew L. Whitaker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D02F48F-1FAA-4095-9FBE-EEDFA3498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645" r="3456"/>
          <a:stretch/>
        </p:blipFill>
        <p:spPr>
          <a:xfrm>
            <a:off x="3840480" y="1149941"/>
            <a:ext cx="4572000" cy="463613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F1CDEBC-6EFC-45A6-9DAB-062D0E6269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68" r="55413"/>
          <a:stretch/>
        </p:blipFill>
        <p:spPr>
          <a:xfrm>
            <a:off x="8534400" y="1149941"/>
            <a:ext cx="3657600" cy="46361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91C013-A7C4-4192-8DC5-27A5A78F0123}"/>
              </a:ext>
            </a:extLst>
          </p:cNvPr>
          <p:cNvSpPr txBox="1"/>
          <p:nvPr/>
        </p:nvSpPr>
        <p:spPr>
          <a:xfrm>
            <a:off x="3494064" y="859493"/>
            <a:ext cx="5191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Elastic Deformation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DF2DF6-EE7F-4D3B-8303-3FCA1C029DCB}"/>
              </a:ext>
            </a:extLst>
          </p:cNvPr>
          <p:cNvSpPr txBox="1"/>
          <p:nvPr/>
        </p:nvSpPr>
        <p:spPr>
          <a:xfrm>
            <a:off x="119104" y="5449451"/>
            <a:ext cx="35728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Starting Sample</a:t>
            </a:r>
          </a:p>
          <a:p>
            <a:pPr algn="ctr"/>
            <a:r>
              <a:rPr lang="en-US" sz="3200" b="1" dirty="0"/>
              <a:t>Ambient Conditions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0B61C0-88B5-42E5-9DAB-A7FF4A956D9E}"/>
              </a:ext>
            </a:extLst>
          </p:cNvPr>
          <p:cNvSpPr txBox="1"/>
          <p:nvPr/>
        </p:nvSpPr>
        <p:spPr>
          <a:xfrm>
            <a:off x="4240582" y="5449451"/>
            <a:ext cx="36986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Sample Under Stress</a:t>
            </a:r>
          </a:p>
          <a:p>
            <a:pPr algn="ctr"/>
            <a:r>
              <a:rPr lang="en-US" sz="3200" b="1" dirty="0"/>
              <a:t>(</a:t>
            </a:r>
            <a:r>
              <a:rPr lang="en-US" sz="3200" b="1" dirty="0" err="1"/>
              <a:t>Pseudohydrostatic</a:t>
            </a:r>
            <a:r>
              <a:rPr lang="en-US" sz="3200" b="1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CE9D9D-1FA8-40E1-93D5-E59F78F4A5FC}"/>
              </a:ext>
            </a:extLst>
          </p:cNvPr>
          <p:cNvSpPr txBox="1"/>
          <p:nvPr/>
        </p:nvSpPr>
        <p:spPr>
          <a:xfrm>
            <a:off x="8859480" y="5449451"/>
            <a:ext cx="28130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Release Stress</a:t>
            </a:r>
          </a:p>
          <a:p>
            <a:pPr algn="ctr"/>
            <a:r>
              <a:rPr lang="en-US" sz="3200" b="1" dirty="0"/>
              <a:t>Sample Reverts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7608033-B971-4124-AE06-469AD01E6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68" r="55413"/>
          <a:stretch/>
        </p:blipFill>
        <p:spPr>
          <a:xfrm>
            <a:off x="10156" y="1149941"/>
            <a:ext cx="3657600" cy="463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6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2894</TotalTime>
  <Words>1553</Words>
  <Application>Microsoft Macintosh PowerPoint</Application>
  <PresentationFormat>Widescreen</PresentationFormat>
  <Paragraphs>279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Three Facilities for Studying Rock and Materials Deformation    Using In Situ X-Ray        Diffraction and Imaging</vt:lpstr>
      <vt:lpstr>Alphabet Soup</vt:lpstr>
      <vt:lpstr>Three Beamlines, One Program</vt:lpstr>
      <vt:lpstr>Science Enabled by SBMAX Program</vt:lpstr>
      <vt:lpstr>Multi-Anvil Geometry – DIA Type (6-BM-B)</vt:lpstr>
      <vt:lpstr>Multi-Anvil Geometry – Kawai Type (MAXPD)</vt:lpstr>
      <vt:lpstr>Multi-Anvil Geometry – Kawai Type (MAXPD)</vt:lpstr>
      <vt:lpstr>Multi-Anvil Techniques</vt:lpstr>
      <vt:lpstr>Elasticity vs. Plasticity</vt:lpstr>
      <vt:lpstr>Elasticity vs. Plasticity</vt:lpstr>
      <vt:lpstr>X-Ray Diffraction Behavior with Deformation</vt:lpstr>
      <vt:lpstr>6-BM-B: White Beam Multi-Anvil Facility</vt:lpstr>
      <vt:lpstr>Schematic of Synchrotron D-DIA Experiment</vt:lpstr>
      <vt:lpstr>X-Radiographic Imaging</vt:lpstr>
      <vt:lpstr>Ultrasonic Signal</vt:lpstr>
      <vt:lpstr>Rotational Drickamer Apparatus</vt:lpstr>
      <vt:lpstr>MAXPD: Mono Beam Multi-Anvil Facility</vt:lpstr>
      <vt:lpstr>Deformation in Kawai Geometry</vt:lpstr>
      <vt:lpstr>Scale It Up! DT-25 Schematics</vt:lpstr>
      <vt:lpstr>From T-25 to DT-25 First Stage Anvils</vt:lpstr>
      <vt:lpstr>From T-25 to DT-25 First Stage Anvils</vt:lpstr>
      <vt:lpstr>Formation of CaSiO3 Perovskite</vt:lpstr>
      <vt:lpstr>Formation of CaSiO3 Perovskite</vt:lpstr>
      <vt:lpstr>Remember This?</vt:lpstr>
      <vt:lpstr>CAKE Plot – Before Deformation</vt:lpstr>
      <vt:lpstr>CAKE Plot – After Deformation</vt:lpstr>
      <vt:lpstr>CAKE Plot – Deformation of Bragg Rings</vt:lpstr>
      <vt:lpstr>Deformation of CaSiO3 Perovskite</vt:lpstr>
      <vt:lpstr>Sample Images Before Deformation</vt:lpstr>
      <vt:lpstr>Sample Images After Deformation</vt:lpstr>
      <vt:lpstr>HEX: Multi-Purpose High Energy X-rays</vt:lpstr>
      <vt:lpstr>First Rock Deformation Experiments at HEX</vt:lpstr>
      <vt:lpstr>First Rock Deformation Experiments at HEX</vt:lpstr>
      <vt:lpstr>Future Plans in Rock Mechanics @ SBMAX</vt:lpstr>
    </vt:vector>
  </TitlesOfParts>
  <Company>Stony Brook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L. Whitaker</dc:creator>
  <cp:lastModifiedBy>Wenlu Zhu</cp:lastModifiedBy>
  <cp:revision>87</cp:revision>
  <dcterms:created xsi:type="dcterms:W3CDTF">2018-06-11T22:29:48Z</dcterms:created>
  <dcterms:modified xsi:type="dcterms:W3CDTF">2025-08-19T20:23:41Z</dcterms:modified>
</cp:coreProperties>
</file>