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70" r:id="rId15"/>
    <p:sldId id="271" r:id="rId16"/>
    <p:sldId id="301" r:id="rId17"/>
    <p:sldId id="286" r:id="rId18"/>
    <p:sldId id="278" r:id="rId19"/>
    <p:sldId id="279" r:id="rId20"/>
    <p:sldId id="280" r:id="rId21"/>
    <p:sldId id="281" r:id="rId22"/>
    <p:sldId id="282" r:id="rId23"/>
    <p:sldId id="287" r:id="rId24"/>
    <p:sldId id="288" r:id="rId25"/>
    <p:sldId id="289" r:id="rId26"/>
    <p:sldId id="290" r:id="rId27"/>
    <p:sldId id="291" r:id="rId28"/>
    <p:sldId id="293" r:id="rId29"/>
    <p:sldId id="294" r:id="rId30"/>
    <p:sldId id="295" r:id="rId31"/>
    <p:sldId id="297" r:id="rId32"/>
    <p:sldId id="298" r:id="rId33"/>
    <p:sldId id="299" r:id="rId34"/>
  </p:sldIdLst>
  <p:sldSz cx="9144000" cy="5143500" type="screen16x9"/>
  <p:notesSz cx="6858000" cy="9144000"/>
  <p:embeddedFontLst>
    <p:embeddedFont>
      <p:font typeface="Garamond" panose="02020404030301010803" pitchFamily="18" charset="0"/>
      <p:regular r:id="rId36"/>
      <p:bold r:id="rId37"/>
      <p:italic r:id="rId38"/>
      <p:boldItalic r:id="rId39"/>
    </p:embeddedFont>
    <p:embeddedFont>
      <p:font typeface="Red Hat Text" panose="02010503040201060303"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A8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68" autoAdjust="0"/>
    <p:restoredTop sz="94658"/>
  </p:normalViewPr>
  <p:slideViewPr>
    <p:cSldViewPr>
      <p:cViewPr varScale="1">
        <p:scale>
          <a:sx n="160" d="100"/>
          <a:sy n="160" d="100"/>
        </p:scale>
        <p:origin x="640" y="17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75facd6b93_2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375facd6b93_2_2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500"/>
              <a:t>Detect changes in length down to one hundredth of a percent</a:t>
            </a:r>
            <a:endParaRPr/>
          </a:p>
        </p:txBody>
      </p:sp>
      <p:sp>
        <p:nvSpPr>
          <p:cNvPr id="251" name="Google Shape;251;g375facd6b93_2_2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743d923ec7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743d923ec7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500"/>
              <a:t>Detect changes in length down to one hundredth of a percent</a:t>
            </a:r>
            <a:endParaRPr/>
          </a:p>
        </p:txBody>
      </p:sp>
      <p:sp>
        <p:nvSpPr>
          <p:cNvPr id="269" name="Google Shape;269;g3743d923ec7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75facd6b93_2_3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375facd6b93_2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75facd6b93_2_3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g375facd6b93_2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75facd6b93_2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375facd6b93_2_4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Up to two orders of magnitude weakening during the phase transformation. </a:t>
            </a:r>
            <a:endParaRPr/>
          </a:p>
          <a:p>
            <a:pPr marL="0" lvl="0" indent="0" algn="l" rtl="0">
              <a:spcBef>
                <a:spcPts val="0"/>
              </a:spcBef>
              <a:spcAft>
                <a:spcPts val="0"/>
              </a:spcAft>
              <a:buNone/>
            </a:pPr>
            <a:endParaRPr/>
          </a:p>
          <a:p>
            <a:pPr marL="0" lvl="0" indent="0" algn="l" rtl="0">
              <a:spcBef>
                <a:spcPts val="0"/>
              </a:spcBef>
              <a:spcAft>
                <a:spcPts val="0"/>
              </a:spcAft>
              <a:buNone/>
            </a:pPr>
            <a:r>
              <a:rPr lang="en"/>
              <a:t>Magnitude of transient weakening doesn’t appear to be temperature sensitive. However, it *is* rate sensitive – basically, it’s all controlled by the rate of deformation versus the rate of transformation. When the transformation is fast, relative to deformation (left hand panels), there’s marked weakening. On the other hand, when deformation is fast relative to the transformation, there’s little weakening.</a:t>
            </a:r>
            <a:endParaRPr/>
          </a:p>
          <a:p>
            <a:pPr marL="0" lvl="0" indent="0" algn="l" rtl="0">
              <a:spcBef>
                <a:spcPts val="0"/>
              </a:spcBef>
              <a:spcAft>
                <a:spcPts val="0"/>
              </a:spcAft>
              <a:buNone/>
            </a:pPr>
            <a:endParaRPr/>
          </a:p>
          <a:p>
            <a:pPr marL="0" lvl="0" indent="0" algn="l" rtl="0">
              <a:spcBef>
                <a:spcPts val="0"/>
              </a:spcBef>
              <a:spcAft>
                <a:spcPts val="0"/>
              </a:spcAft>
              <a:buNone/>
            </a:pPr>
            <a:r>
              <a:rPr lang="en"/>
              <a:t>Maybe this is all controlled by the relative proportions of transformation and deformation related dislocations?</a:t>
            </a:r>
            <a:endParaRPr/>
          </a:p>
        </p:txBody>
      </p:sp>
      <p:sp>
        <p:nvSpPr>
          <p:cNvPr id="354" name="Google Shape;354;g375facd6b93_2_4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375facd6b93_0_554:notes"/>
          <p:cNvSpPr txBox="1">
            <a:spLocks noGrp="1"/>
          </p:cNvSpPr>
          <p:nvPr>
            <p:ph type="body" idx="1"/>
          </p:nvPr>
        </p:nvSpPr>
        <p:spPr>
          <a:xfrm>
            <a:off x="685829" y="4343327"/>
            <a:ext cx="5486400" cy="41145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endParaRPr/>
          </a:p>
        </p:txBody>
      </p:sp>
      <p:sp>
        <p:nvSpPr>
          <p:cNvPr id="900" name="Google Shape;900;g375facd6b93_0_554:notes"/>
          <p:cNvSpPr>
            <a:spLocks noGrp="1" noRot="1" noChangeAspect="1"/>
          </p:cNvSpPr>
          <p:nvPr>
            <p:ph type="sldImg" idx="2"/>
          </p:nvPr>
        </p:nvSpPr>
        <p:spPr>
          <a:xfrm>
            <a:off x="381000" y="695325"/>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9810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75facd6b93_0_94:notes"/>
          <p:cNvSpPr txBox="1">
            <a:spLocks noGrp="1"/>
          </p:cNvSpPr>
          <p:nvPr>
            <p:ph type="body" idx="1"/>
          </p:nvPr>
        </p:nvSpPr>
        <p:spPr>
          <a:xfrm>
            <a:off x="685829" y="4343327"/>
            <a:ext cx="5486400" cy="41145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endParaRPr/>
          </a:p>
        </p:txBody>
      </p:sp>
      <p:sp>
        <p:nvSpPr>
          <p:cNvPr id="432" name="Google Shape;432;g375facd6b93_0_94:notes"/>
          <p:cNvSpPr>
            <a:spLocks noGrp="1" noRot="1" noChangeAspect="1"/>
          </p:cNvSpPr>
          <p:nvPr>
            <p:ph type="sldImg" idx="2"/>
          </p:nvPr>
        </p:nvSpPr>
        <p:spPr>
          <a:xfrm>
            <a:off x="381000" y="695325"/>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75facd6b93_0_141:notes"/>
          <p:cNvSpPr txBox="1">
            <a:spLocks noGrp="1"/>
          </p:cNvSpPr>
          <p:nvPr>
            <p:ph type="body" idx="1"/>
          </p:nvPr>
        </p:nvSpPr>
        <p:spPr>
          <a:xfrm>
            <a:off x="685829" y="4343327"/>
            <a:ext cx="5486400" cy="41145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endParaRPr/>
          </a:p>
        </p:txBody>
      </p:sp>
      <p:sp>
        <p:nvSpPr>
          <p:cNvPr id="480" name="Google Shape;480;g375facd6b93_0_141:notes"/>
          <p:cNvSpPr>
            <a:spLocks noGrp="1" noRot="1" noChangeAspect="1"/>
          </p:cNvSpPr>
          <p:nvPr>
            <p:ph type="sldImg" idx="2"/>
          </p:nvPr>
        </p:nvSpPr>
        <p:spPr>
          <a:xfrm>
            <a:off x="381000" y="695325"/>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75facd6b93_0_190:notes"/>
          <p:cNvSpPr txBox="1">
            <a:spLocks noGrp="1"/>
          </p:cNvSpPr>
          <p:nvPr>
            <p:ph type="body" idx="1"/>
          </p:nvPr>
        </p:nvSpPr>
        <p:spPr>
          <a:xfrm>
            <a:off x="685829" y="4343327"/>
            <a:ext cx="5486400" cy="41145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endParaRPr/>
          </a:p>
        </p:txBody>
      </p:sp>
      <p:sp>
        <p:nvSpPr>
          <p:cNvPr id="530" name="Google Shape;530;g375facd6b93_0_190:notes"/>
          <p:cNvSpPr>
            <a:spLocks noGrp="1" noRot="1" noChangeAspect="1"/>
          </p:cNvSpPr>
          <p:nvPr>
            <p:ph type="sldImg" idx="2"/>
          </p:nvPr>
        </p:nvSpPr>
        <p:spPr>
          <a:xfrm>
            <a:off x="381000" y="695325"/>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375facd6b93_0_240:notes"/>
          <p:cNvSpPr txBox="1">
            <a:spLocks noGrp="1"/>
          </p:cNvSpPr>
          <p:nvPr>
            <p:ph type="body" idx="1"/>
          </p:nvPr>
        </p:nvSpPr>
        <p:spPr>
          <a:xfrm>
            <a:off x="685829" y="4343327"/>
            <a:ext cx="5486400" cy="41145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endParaRPr/>
          </a:p>
        </p:txBody>
      </p:sp>
      <p:sp>
        <p:nvSpPr>
          <p:cNvPr id="581" name="Google Shape;581;g375facd6b93_0_240:notes"/>
          <p:cNvSpPr>
            <a:spLocks noGrp="1" noRot="1" noChangeAspect="1"/>
          </p:cNvSpPr>
          <p:nvPr>
            <p:ph type="sldImg" idx="2"/>
          </p:nvPr>
        </p:nvSpPr>
        <p:spPr>
          <a:xfrm>
            <a:off x="381000" y="695325"/>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75facd6b9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375facd6b9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Comparatively few experiments on phase transitions – but interest in the topic goes back almost 100 years</a:t>
            </a:r>
            <a:endParaRPr/>
          </a:p>
        </p:txBody>
      </p:sp>
      <p:sp>
        <p:nvSpPr>
          <p:cNvPr id="75" name="Google Shape;75;g375facd6b93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75facd6b93_0_291:notes"/>
          <p:cNvSpPr txBox="1">
            <a:spLocks noGrp="1"/>
          </p:cNvSpPr>
          <p:nvPr>
            <p:ph type="body" idx="1"/>
          </p:nvPr>
        </p:nvSpPr>
        <p:spPr>
          <a:xfrm>
            <a:off x="685829" y="4343327"/>
            <a:ext cx="5486400" cy="4114500"/>
          </a:xfrm>
          <a:prstGeom prst="rect">
            <a:avLst/>
          </a:prstGeom>
        </p:spPr>
        <p:txBody>
          <a:bodyPr spcFirstLastPara="1" wrap="square" lIns="81350" tIns="81350" rIns="81350" bIns="81350" anchor="t" anchorCtr="0">
            <a:noAutofit/>
          </a:bodyPr>
          <a:lstStyle/>
          <a:p>
            <a:pPr marL="0" lvl="0" indent="0" algn="l" rtl="0">
              <a:spcBef>
                <a:spcPts val="0"/>
              </a:spcBef>
              <a:spcAft>
                <a:spcPts val="0"/>
              </a:spcAft>
              <a:buNone/>
            </a:pPr>
            <a:endParaRPr/>
          </a:p>
        </p:txBody>
      </p:sp>
      <p:sp>
        <p:nvSpPr>
          <p:cNvPr id="633" name="Google Shape;633;g375facd6b93_0_291:notes"/>
          <p:cNvSpPr>
            <a:spLocks noGrp="1" noRot="1" noChangeAspect="1"/>
          </p:cNvSpPr>
          <p:nvPr>
            <p:ph type="sldImg" idx="2"/>
          </p:nvPr>
        </p:nvSpPr>
        <p:spPr>
          <a:xfrm>
            <a:off x="381000" y="695325"/>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375facd6b93_0_7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g375facd6b93_0_7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500"/>
              <a:t>Detect changes in length down to one hundredth of a percent</a:t>
            </a:r>
            <a:endParaRPr/>
          </a:p>
        </p:txBody>
      </p:sp>
      <p:sp>
        <p:nvSpPr>
          <p:cNvPr id="911" name="Google Shape;911;g375facd6b93_0_7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75facd6b93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75facd6b93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375facd6b93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375facd6b93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375facd6b93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375facd6b93_0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375facd6b93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375facd6b93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375facd6b93_0_7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375facd6b93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743d923e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743d923e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375facd6b93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375facd6b93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375facd6b93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375facd6b93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75facd6b93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375facd6b93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375facd6b93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375facd6b93_0_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375facd6b93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375facd6b93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375facd6b93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75facd6b93_2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375facd6b93_2_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G&amp;J model introduces concept of internal stress – produces anomalous weakening</a:t>
            </a:r>
            <a:endParaRPr/>
          </a:p>
        </p:txBody>
      </p:sp>
      <p:sp>
        <p:nvSpPr>
          <p:cNvPr id="108" name="Google Shape;108;g375facd6b93_2_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75facd6b93_2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375facd6b93_2_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And also predicts volume change anisotropy</a:t>
            </a:r>
            <a:endParaRPr/>
          </a:p>
        </p:txBody>
      </p:sp>
      <p:sp>
        <p:nvSpPr>
          <p:cNvPr id="127" name="Google Shape;127;g375facd6b93_2_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75facd6b93_2_16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375facd6b93_2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75facd6b93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375facd6b93_2_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163" name="Google Shape;163;g375facd6b93_2_1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75facd6b93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75facd6b93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75facd6b93_2_2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375facd6b93_2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342900" y="342900"/>
            <a:ext cx="8455914" cy="48408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5"/>
          <p:cNvSpPr txBox="1">
            <a:spLocks noGrp="1"/>
          </p:cNvSpPr>
          <p:nvPr>
            <p:ph type="body" idx="1"/>
          </p:nvPr>
        </p:nvSpPr>
        <p:spPr>
          <a:xfrm>
            <a:off x="342900" y="1028700"/>
            <a:ext cx="8455914" cy="37719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342900" y="342900"/>
            <a:ext cx="8455914" cy="48408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1" name="Google Shape;61;p16"/>
          <p:cNvSpPr txBox="1">
            <a:spLocks noGrp="1"/>
          </p:cNvSpPr>
          <p:nvPr>
            <p:ph type="body" idx="1"/>
          </p:nvPr>
        </p:nvSpPr>
        <p:spPr>
          <a:xfrm>
            <a:off x="342900" y="1028700"/>
            <a:ext cx="8455914" cy="37719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2" name="Google Shape;62;p16"/>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Red Hat Text"/>
                <a:ea typeface="Red Hat Text"/>
                <a:cs typeface="Red Hat Text"/>
                <a:sym typeface="Red Hat Text"/>
              </a:defRPr>
            </a:lvl1pPr>
            <a:lvl2pPr marR="0" lvl="1"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2pPr>
            <a:lvl3pPr marR="0" lvl="2"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3pPr>
            <a:lvl4pPr marR="0" lvl="3"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4pPr>
            <a:lvl5pPr marR="0" lvl="4"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5pPr>
            <a:lvl6pPr marR="0" lvl="5"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6pPr>
            <a:lvl7pPr marR="0" lvl="6"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7pPr>
            <a:lvl8pPr marR="0" lvl="7"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8pPr>
            <a:lvl9pPr marR="0" lvl="8"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9pPr>
          </a:lstStyle>
          <a:p>
            <a:endParaRPr/>
          </a:p>
        </p:txBody>
      </p:sp>
      <p:sp>
        <p:nvSpPr>
          <p:cNvPr id="63" name="Google Shape;63;p16"/>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Red Hat Text"/>
                <a:ea typeface="Red Hat Text"/>
                <a:cs typeface="Red Hat Text"/>
                <a:sym typeface="Red Hat Text"/>
              </a:defRPr>
            </a:lvl1pPr>
            <a:lvl2pPr marR="0" lvl="1"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2pPr>
            <a:lvl3pPr marR="0" lvl="2"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3pPr>
            <a:lvl4pPr marR="0" lvl="3"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4pPr>
            <a:lvl5pPr marR="0" lvl="4"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5pPr>
            <a:lvl6pPr marR="0" lvl="5"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6pPr>
            <a:lvl7pPr marR="0" lvl="6"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7pPr>
            <a:lvl8pPr marR="0" lvl="7"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8pPr>
            <a:lvl9pPr marR="0" lvl="8" algn="l" rtl="0">
              <a:spcBef>
                <a:spcPts val="0"/>
              </a:spcBef>
              <a:spcAft>
                <a:spcPts val="0"/>
              </a:spcAft>
              <a:buSzPts val="1100"/>
              <a:buNone/>
              <a:defRPr sz="1400" b="0" i="0" u="none" strike="noStrike" cap="none">
                <a:solidFill>
                  <a:schemeClr val="dk1"/>
                </a:solidFill>
                <a:latin typeface="Red Hat Text"/>
                <a:ea typeface="Red Hat Text"/>
                <a:cs typeface="Red Hat Text"/>
                <a:sym typeface="Red Hat Text"/>
              </a:defRPr>
            </a:lvl9pPr>
          </a:lstStyle>
          <a:p>
            <a:endParaRPr/>
          </a:p>
        </p:txBody>
      </p:sp>
      <p:sp>
        <p:nvSpPr>
          <p:cNvPr id="64" name="Google Shape;64;p16"/>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Red Hat Text"/>
                <a:ea typeface="Red Hat Text"/>
                <a:cs typeface="Red Hat Text"/>
                <a:sym typeface="Red Hat Text"/>
              </a:defRPr>
            </a:lvl1pPr>
            <a:lvl2pPr marL="0" marR="0" lvl="1" indent="0" algn="l" rtl="0">
              <a:spcBef>
                <a:spcPts val="0"/>
              </a:spcBef>
              <a:buNone/>
              <a:defRPr sz="1400">
                <a:solidFill>
                  <a:schemeClr val="dk1"/>
                </a:solidFill>
                <a:latin typeface="Red Hat Text"/>
                <a:ea typeface="Red Hat Text"/>
                <a:cs typeface="Red Hat Text"/>
                <a:sym typeface="Red Hat Text"/>
              </a:defRPr>
            </a:lvl2pPr>
            <a:lvl3pPr marL="0" marR="0" lvl="2" indent="0" algn="l" rtl="0">
              <a:spcBef>
                <a:spcPts val="0"/>
              </a:spcBef>
              <a:buNone/>
              <a:defRPr sz="1400">
                <a:solidFill>
                  <a:schemeClr val="dk1"/>
                </a:solidFill>
                <a:latin typeface="Red Hat Text"/>
                <a:ea typeface="Red Hat Text"/>
                <a:cs typeface="Red Hat Text"/>
                <a:sym typeface="Red Hat Text"/>
              </a:defRPr>
            </a:lvl3pPr>
            <a:lvl4pPr marL="0" marR="0" lvl="3" indent="0" algn="l" rtl="0">
              <a:spcBef>
                <a:spcPts val="0"/>
              </a:spcBef>
              <a:buNone/>
              <a:defRPr sz="1400">
                <a:solidFill>
                  <a:schemeClr val="dk1"/>
                </a:solidFill>
                <a:latin typeface="Red Hat Text"/>
                <a:ea typeface="Red Hat Text"/>
                <a:cs typeface="Red Hat Text"/>
                <a:sym typeface="Red Hat Text"/>
              </a:defRPr>
            </a:lvl4pPr>
            <a:lvl5pPr marL="0" marR="0" lvl="4" indent="0" algn="l" rtl="0">
              <a:spcBef>
                <a:spcPts val="0"/>
              </a:spcBef>
              <a:buNone/>
              <a:defRPr sz="1400">
                <a:solidFill>
                  <a:schemeClr val="dk1"/>
                </a:solidFill>
                <a:latin typeface="Red Hat Text"/>
                <a:ea typeface="Red Hat Text"/>
                <a:cs typeface="Red Hat Text"/>
                <a:sym typeface="Red Hat Text"/>
              </a:defRPr>
            </a:lvl5pPr>
            <a:lvl6pPr marL="0" marR="0" lvl="5" indent="0" algn="l" rtl="0">
              <a:spcBef>
                <a:spcPts val="0"/>
              </a:spcBef>
              <a:buNone/>
              <a:defRPr sz="1400">
                <a:solidFill>
                  <a:schemeClr val="dk1"/>
                </a:solidFill>
                <a:latin typeface="Red Hat Text"/>
                <a:ea typeface="Red Hat Text"/>
                <a:cs typeface="Red Hat Text"/>
                <a:sym typeface="Red Hat Text"/>
              </a:defRPr>
            </a:lvl6pPr>
            <a:lvl7pPr marL="0" marR="0" lvl="6" indent="0" algn="l" rtl="0">
              <a:spcBef>
                <a:spcPts val="0"/>
              </a:spcBef>
              <a:buNone/>
              <a:defRPr sz="1400">
                <a:solidFill>
                  <a:schemeClr val="dk1"/>
                </a:solidFill>
                <a:latin typeface="Red Hat Text"/>
                <a:ea typeface="Red Hat Text"/>
                <a:cs typeface="Red Hat Text"/>
                <a:sym typeface="Red Hat Text"/>
              </a:defRPr>
            </a:lvl7pPr>
            <a:lvl8pPr marL="0" marR="0" lvl="7" indent="0" algn="l" rtl="0">
              <a:spcBef>
                <a:spcPts val="0"/>
              </a:spcBef>
              <a:buNone/>
              <a:defRPr sz="1400">
                <a:solidFill>
                  <a:schemeClr val="dk1"/>
                </a:solidFill>
                <a:latin typeface="Red Hat Text"/>
                <a:ea typeface="Red Hat Text"/>
                <a:cs typeface="Red Hat Text"/>
                <a:sym typeface="Red Hat Text"/>
              </a:defRPr>
            </a:lvl8pPr>
            <a:lvl9pPr marL="0" marR="0" lvl="8" indent="0" algn="l" rtl="0">
              <a:spcBef>
                <a:spcPts val="0"/>
              </a:spcBef>
              <a:buNone/>
              <a:defRPr sz="1400">
                <a:solidFill>
                  <a:schemeClr val="dk1"/>
                </a:solidFill>
                <a:latin typeface="Red Hat Text"/>
                <a:ea typeface="Red Hat Text"/>
                <a:cs typeface="Red Hat Text"/>
                <a:sym typeface="Red Hat Tex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09419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342900"/>
            <a:ext cx="8455914" cy="48408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2400"/>
              <a:buFont typeface="Red Hat Text"/>
              <a:buNone/>
              <a:defRPr sz="2400" b="1" i="0" u="none" strike="noStrike" cap="none">
                <a:solidFill>
                  <a:schemeClr val="dk1"/>
                </a:solidFill>
                <a:latin typeface="Red Hat Text"/>
                <a:ea typeface="Red Hat Text"/>
                <a:cs typeface="Red Hat Text"/>
                <a:sym typeface="Red Hat Tex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42900" y="1028700"/>
            <a:ext cx="8455914" cy="37719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Red Hat Text"/>
                <a:ea typeface="Red Hat Text"/>
                <a:cs typeface="Red Hat Text"/>
                <a:sym typeface="Red Hat Tex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ed Hat Text"/>
                <a:ea typeface="Red Hat Text"/>
                <a:cs typeface="Red Hat Text"/>
                <a:sym typeface="Red Hat Text"/>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ed Hat Text"/>
                <a:ea typeface="Red Hat Text"/>
                <a:cs typeface="Red Hat Text"/>
                <a:sym typeface="Red Hat Text"/>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ed Hat Text"/>
                <a:ea typeface="Red Hat Text"/>
                <a:cs typeface="Red Hat Text"/>
                <a:sym typeface="Red Hat Text"/>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ed Hat Text"/>
                <a:ea typeface="Red Hat Text"/>
                <a:cs typeface="Red Hat Text"/>
                <a:sym typeface="Red Hat Tex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ed Hat Text"/>
                <a:ea typeface="Red Hat Text"/>
                <a:cs typeface="Red Hat Text"/>
                <a:sym typeface="Red Hat Tex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ed Hat Text"/>
                <a:ea typeface="Red Hat Text"/>
                <a:cs typeface="Red Hat Text"/>
                <a:sym typeface="Red Hat Tex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ed Hat Text"/>
                <a:ea typeface="Red Hat Text"/>
                <a:cs typeface="Red Hat Text"/>
                <a:sym typeface="Red Hat Tex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ed Hat Text"/>
                <a:ea typeface="Red Hat Text"/>
                <a:cs typeface="Red Hat Text"/>
                <a:sym typeface="Red Hat Text"/>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7"/>
          <p:cNvPicPr preferRelativeResize="0"/>
          <p:nvPr/>
        </p:nvPicPr>
        <p:blipFill>
          <a:blip r:embed="rId3">
            <a:alphaModFix/>
          </a:blip>
          <a:stretch>
            <a:fillRect/>
          </a:stretch>
        </p:blipFill>
        <p:spPr>
          <a:xfrm>
            <a:off x="0" y="0"/>
            <a:ext cx="9272827" cy="5422101"/>
          </a:xfrm>
          <a:prstGeom prst="rect">
            <a:avLst/>
          </a:prstGeom>
          <a:noFill/>
          <a:ln>
            <a:noFill/>
          </a:ln>
        </p:spPr>
      </p:pic>
      <p:sp>
        <p:nvSpPr>
          <p:cNvPr id="70" name="Google Shape;70;p17"/>
          <p:cNvSpPr txBox="1"/>
          <p:nvPr/>
        </p:nvSpPr>
        <p:spPr>
          <a:xfrm>
            <a:off x="172350" y="111875"/>
            <a:ext cx="77046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chemeClr val="lt1"/>
                </a:solidFill>
              </a:rPr>
              <a:t>Volumetric strain measurements in the D-DIA for probing transformation plasticity and semi-brittle deformation</a:t>
            </a:r>
            <a:endParaRPr sz="2600" b="1">
              <a:solidFill>
                <a:schemeClr val="lt1"/>
              </a:solidFill>
            </a:endParaRPr>
          </a:p>
          <a:p>
            <a:pPr marL="0" lvl="0" indent="0" algn="l" rtl="0">
              <a:spcBef>
                <a:spcPts val="0"/>
              </a:spcBef>
              <a:spcAft>
                <a:spcPts val="0"/>
              </a:spcAft>
              <a:buNone/>
            </a:pPr>
            <a:endParaRPr sz="2600" b="1">
              <a:solidFill>
                <a:schemeClr val="lt1"/>
              </a:solidFill>
            </a:endParaRPr>
          </a:p>
          <a:p>
            <a:pPr marL="0" lvl="0" indent="0" algn="l" rtl="0">
              <a:spcBef>
                <a:spcPts val="0"/>
              </a:spcBef>
              <a:spcAft>
                <a:spcPts val="0"/>
              </a:spcAft>
              <a:buNone/>
            </a:pPr>
            <a:endParaRPr sz="2600" b="1">
              <a:solidFill>
                <a:schemeClr val="lt1"/>
              </a:solidFill>
            </a:endParaRPr>
          </a:p>
          <a:p>
            <a:pPr marL="0" lvl="0" indent="0" algn="l" rtl="0">
              <a:spcBef>
                <a:spcPts val="0"/>
              </a:spcBef>
              <a:spcAft>
                <a:spcPts val="0"/>
              </a:spcAft>
              <a:buNone/>
            </a:pPr>
            <a:r>
              <a:rPr lang="en" sz="1900">
                <a:solidFill>
                  <a:schemeClr val="lt1"/>
                </a:solidFill>
              </a:rPr>
              <a:t>Lars Hansen (UMN), Andrew Cross (WHOI), David Goldsby (UPenn), and Adaire Nehring (UMN)</a:t>
            </a:r>
            <a:endParaRPr sz="1900">
              <a:solidFill>
                <a:schemeClr val="lt1"/>
              </a:solidFill>
            </a:endParaRPr>
          </a:p>
          <a:p>
            <a:pPr marL="0" lvl="0" indent="0" algn="l" rtl="0">
              <a:spcBef>
                <a:spcPts val="0"/>
              </a:spcBef>
              <a:spcAft>
                <a:spcPts val="0"/>
              </a:spcAft>
              <a:buNone/>
            </a:pPr>
            <a:endParaRPr sz="1900">
              <a:solidFill>
                <a:schemeClr val="lt1"/>
              </a:solidFill>
            </a:endParaRPr>
          </a:p>
          <a:p>
            <a:pPr marL="0" lvl="0" indent="0" algn="l" rtl="0">
              <a:spcBef>
                <a:spcPts val="0"/>
              </a:spcBef>
              <a:spcAft>
                <a:spcPts val="0"/>
              </a:spcAft>
              <a:buNone/>
            </a:pPr>
            <a:r>
              <a:rPr lang="en" sz="1900">
                <a:solidFill>
                  <a:schemeClr val="lt1"/>
                </a:solidFill>
              </a:rPr>
              <a:t>With additional contributions from:</a:t>
            </a:r>
            <a:endParaRPr sz="1900">
              <a:solidFill>
                <a:schemeClr val="lt1"/>
              </a:solidFill>
            </a:endParaRPr>
          </a:p>
          <a:p>
            <a:pPr marL="0" lvl="0" indent="0" algn="l" rtl="0">
              <a:spcBef>
                <a:spcPts val="0"/>
              </a:spcBef>
              <a:spcAft>
                <a:spcPts val="0"/>
              </a:spcAft>
              <a:buNone/>
            </a:pPr>
            <a:r>
              <a:rPr lang="en" sz="1500">
                <a:solidFill>
                  <a:schemeClr val="lt1"/>
                </a:solidFill>
              </a:rPr>
              <a:t>Tom Breithaupt, Haiyan Chen, Amanda Dillman, David Goldsby, Rellie Goddard, Diede Hein, Katie Kumamoto, Veronique Le Roux, Caroline Seyler, Chris Thom, David Wallis</a:t>
            </a:r>
            <a:endParaRPr sz="1500">
              <a:solidFill>
                <a:schemeClr val="lt1"/>
              </a:solidFill>
            </a:endParaRPr>
          </a:p>
          <a:p>
            <a:pPr marL="0" lvl="0" indent="0" algn="l" rtl="0">
              <a:spcBef>
                <a:spcPts val="0"/>
              </a:spcBef>
              <a:spcAft>
                <a:spcPts val="0"/>
              </a:spcAft>
              <a:buNone/>
            </a:pPr>
            <a:endParaRPr sz="1500">
              <a:solidFill>
                <a:schemeClr val="lt1"/>
              </a:solidFill>
            </a:endParaRPr>
          </a:p>
        </p:txBody>
      </p:sp>
      <p:pic>
        <p:nvPicPr>
          <p:cNvPr id="71" name="Google Shape;71;p17"/>
          <p:cNvPicPr preferRelativeResize="0"/>
          <p:nvPr/>
        </p:nvPicPr>
        <p:blipFill>
          <a:blip r:embed="rId4">
            <a:alphaModFix/>
          </a:blip>
          <a:stretch>
            <a:fillRect/>
          </a:stretch>
        </p:blipFill>
        <p:spPr>
          <a:xfrm>
            <a:off x="7718025" y="3627525"/>
            <a:ext cx="1502175" cy="1502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6"/>
          <p:cNvPicPr preferRelativeResize="0"/>
          <p:nvPr/>
        </p:nvPicPr>
        <p:blipFill rotWithShape="1">
          <a:blip r:embed="rId3">
            <a:alphaModFix/>
          </a:blip>
          <a:srcRect/>
          <a:stretch/>
        </p:blipFill>
        <p:spPr>
          <a:xfrm>
            <a:off x="5502362" y="0"/>
            <a:ext cx="3641638" cy="5143500"/>
          </a:xfrm>
          <a:prstGeom prst="rect">
            <a:avLst/>
          </a:prstGeom>
          <a:noFill/>
          <a:ln>
            <a:noFill/>
          </a:ln>
        </p:spPr>
      </p:pic>
      <p:pic>
        <p:nvPicPr>
          <p:cNvPr id="254" name="Google Shape;254;p26"/>
          <p:cNvPicPr preferRelativeResize="0"/>
          <p:nvPr/>
        </p:nvPicPr>
        <p:blipFill rotWithShape="1">
          <a:blip r:embed="rId4">
            <a:alphaModFix/>
          </a:blip>
          <a:srcRect/>
          <a:stretch/>
        </p:blipFill>
        <p:spPr>
          <a:xfrm>
            <a:off x="345857" y="1144807"/>
            <a:ext cx="3175260" cy="3075819"/>
          </a:xfrm>
          <a:prstGeom prst="rect">
            <a:avLst/>
          </a:prstGeom>
          <a:noFill/>
          <a:ln>
            <a:noFill/>
          </a:ln>
        </p:spPr>
      </p:pic>
      <p:sp>
        <p:nvSpPr>
          <p:cNvPr id="255" name="Google Shape;255;p26"/>
          <p:cNvSpPr txBox="1"/>
          <p:nvPr/>
        </p:nvSpPr>
        <p:spPr>
          <a:xfrm>
            <a:off x="6686489" y="1831577"/>
            <a:ext cx="826621"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F7CAAC"/>
                </a:solidFill>
                <a:latin typeface="Garamond"/>
                <a:ea typeface="Garamond"/>
                <a:cs typeface="Garamond"/>
                <a:sym typeface="Garamond"/>
              </a:rPr>
              <a:t>Quartz</a:t>
            </a:r>
            <a:endParaRPr sz="1100"/>
          </a:p>
        </p:txBody>
      </p:sp>
      <p:sp>
        <p:nvSpPr>
          <p:cNvPr id="256" name="Google Shape;256;p26"/>
          <p:cNvSpPr txBox="1"/>
          <p:nvPr/>
        </p:nvSpPr>
        <p:spPr>
          <a:xfrm>
            <a:off x="6675452" y="2799342"/>
            <a:ext cx="848694"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BCD35F"/>
                </a:solidFill>
                <a:latin typeface="Garamond"/>
                <a:ea typeface="Garamond"/>
                <a:cs typeface="Garamond"/>
                <a:sym typeface="Garamond"/>
              </a:rPr>
              <a:t>Olivine</a:t>
            </a:r>
            <a:endParaRPr sz="1100"/>
          </a:p>
        </p:txBody>
      </p:sp>
      <p:sp>
        <p:nvSpPr>
          <p:cNvPr id="257" name="Google Shape;257;p26"/>
          <p:cNvSpPr txBox="1"/>
          <p:nvPr/>
        </p:nvSpPr>
        <p:spPr>
          <a:xfrm>
            <a:off x="8013353" y="1992768"/>
            <a:ext cx="826776" cy="90024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Garamond"/>
                <a:ea typeface="Garamond"/>
                <a:cs typeface="Garamond"/>
                <a:sym typeface="Garamond"/>
              </a:rPr>
              <a:t>opaque WC anvil</a:t>
            </a:r>
            <a:endParaRPr sz="1100"/>
          </a:p>
        </p:txBody>
      </p:sp>
      <p:sp>
        <p:nvSpPr>
          <p:cNvPr id="258" name="Google Shape;258;p26"/>
          <p:cNvSpPr/>
          <p:nvPr/>
        </p:nvSpPr>
        <p:spPr>
          <a:xfrm rot="5400000">
            <a:off x="8401325" y="4384132"/>
            <a:ext cx="34290" cy="106299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259" name="Google Shape;259;p26"/>
          <p:cNvSpPr txBox="1"/>
          <p:nvPr/>
        </p:nvSpPr>
        <p:spPr>
          <a:xfrm>
            <a:off x="8005082" y="4628717"/>
            <a:ext cx="826776"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lt1"/>
                </a:solidFill>
                <a:latin typeface="Red Hat Text"/>
                <a:ea typeface="Red Hat Text"/>
                <a:cs typeface="Red Hat Text"/>
                <a:sym typeface="Red Hat Text"/>
              </a:rPr>
              <a:t>0.5 mm</a:t>
            </a:r>
            <a:endParaRPr sz="1100"/>
          </a:p>
        </p:txBody>
      </p:sp>
      <p:sp>
        <p:nvSpPr>
          <p:cNvPr id="260" name="Google Shape;260;p26"/>
          <p:cNvSpPr txBox="1"/>
          <p:nvPr/>
        </p:nvSpPr>
        <p:spPr>
          <a:xfrm>
            <a:off x="6686411" y="201032"/>
            <a:ext cx="826776" cy="6232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Garamond"/>
                <a:ea typeface="Garamond"/>
                <a:cs typeface="Garamond"/>
                <a:sym typeface="Garamond"/>
              </a:rPr>
              <a:t>Al</a:t>
            </a:r>
            <a:r>
              <a:rPr lang="en" sz="1800" baseline="-25000">
                <a:solidFill>
                  <a:schemeClr val="lt1"/>
                </a:solidFill>
                <a:latin typeface="Garamond"/>
                <a:ea typeface="Garamond"/>
                <a:cs typeface="Garamond"/>
                <a:sym typeface="Garamond"/>
              </a:rPr>
              <a:t>2</a:t>
            </a:r>
            <a:r>
              <a:rPr lang="en" sz="1800">
                <a:solidFill>
                  <a:schemeClr val="lt1"/>
                </a:solidFill>
                <a:latin typeface="Garamond"/>
                <a:ea typeface="Garamond"/>
                <a:cs typeface="Garamond"/>
                <a:sym typeface="Garamond"/>
              </a:rPr>
              <a:t>O</a:t>
            </a:r>
            <a:r>
              <a:rPr lang="en" sz="1800" baseline="-25000">
                <a:solidFill>
                  <a:schemeClr val="lt1"/>
                </a:solidFill>
                <a:latin typeface="Garamond"/>
                <a:ea typeface="Garamond"/>
                <a:cs typeface="Garamond"/>
                <a:sym typeface="Garamond"/>
              </a:rPr>
              <a:t>3</a:t>
            </a:r>
            <a:r>
              <a:rPr lang="en" sz="1800">
                <a:solidFill>
                  <a:schemeClr val="lt1"/>
                </a:solidFill>
                <a:latin typeface="Garamond"/>
                <a:ea typeface="Garamond"/>
                <a:cs typeface="Garamond"/>
                <a:sym typeface="Garamond"/>
              </a:rPr>
              <a:t> piston</a:t>
            </a:r>
            <a:endParaRPr sz="1100"/>
          </a:p>
        </p:txBody>
      </p:sp>
      <p:sp>
        <p:nvSpPr>
          <p:cNvPr id="261" name="Google Shape;261;p26"/>
          <p:cNvSpPr txBox="1"/>
          <p:nvPr/>
        </p:nvSpPr>
        <p:spPr>
          <a:xfrm>
            <a:off x="6686411" y="4202436"/>
            <a:ext cx="826776" cy="6232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Garamond"/>
                <a:ea typeface="Garamond"/>
                <a:cs typeface="Garamond"/>
                <a:sym typeface="Garamond"/>
              </a:rPr>
              <a:t>Al</a:t>
            </a:r>
            <a:r>
              <a:rPr lang="en" sz="1800" baseline="-25000">
                <a:solidFill>
                  <a:schemeClr val="lt1"/>
                </a:solidFill>
                <a:latin typeface="Garamond"/>
                <a:ea typeface="Garamond"/>
                <a:cs typeface="Garamond"/>
                <a:sym typeface="Garamond"/>
              </a:rPr>
              <a:t>2</a:t>
            </a:r>
            <a:r>
              <a:rPr lang="en" sz="1800">
                <a:solidFill>
                  <a:schemeClr val="lt1"/>
                </a:solidFill>
                <a:latin typeface="Garamond"/>
                <a:ea typeface="Garamond"/>
                <a:cs typeface="Garamond"/>
                <a:sym typeface="Garamond"/>
              </a:rPr>
              <a:t>O</a:t>
            </a:r>
            <a:r>
              <a:rPr lang="en" sz="1800" baseline="-25000">
                <a:solidFill>
                  <a:schemeClr val="lt1"/>
                </a:solidFill>
                <a:latin typeface="Garamond"/>
                <a:ea typeface="Garamond"/>
                <a:cs typeface="Garamond"/>
                <a:sym typeface="Garamond"/>
              </a:rPr>
              <a:t>3</a:t>
            </a:r>
            <a:r>
              <a:rPr lang="en" sz="1800">
                <a:solidFill>
                  <a:schemeClr val="lt1"/>
                </a:solidFill>
                <a:latin typeface="Garamond"/>
                <a:ea typeface="Garamond"/>
                <a:cs typeface="Garamond"/>
                <a:sym typeface="Garamond"/>
              </a:rPr>
              <a:t> piston</a:t>
            </a:r>
            <a:endParaRPr sz="1100"/>
          </a:p>
        </p:txBody>
      </p:sp>
      <p:sp>
        <p:nvSpPr>
          <p:cNvPr id="262" name="Google Shape;262;p26"/>
          <p:cNvSpPr/>
          <p:nvPr/>
        </p:nvSpPr>
        <p:spPr>
          <a:xfrm rot="-5400000">
            <a:off x="6943498" y="3842445"/>
            <a:ext cx="312604" cy="239699"/>
          </a:xfrm>
          <a:prstGeom prst="rightArrow">
            <a:avLst>
              <a:gd name="adj1" fmla="val 39703"/>
              <a:gd name="adj2" fmla="val 66622"/>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pic>
        <p:nvPicPr>
          <p:cNvPr id="263" name="Google Shape;263;p26"/>
          <p:cNvPicPr preferRelativeResize="0"/>
          <p:nvPr/>
        </p:nvPicPr>
        <p:blipFill rotWithShape="1">
          <a:blip r:embed="rId5">
            <a:alphaModFix/>
          </a:blip>
          <a:srcRect/>
          <a:stretch/>
        </p:blipFill>
        <p:spPr>
          <a:xfrm>
            <a:off x="3229178" y="3094443"/>
            <a:ext cx="1735702" cy="1735702"/>
          </a:xfrm>
          <a:prstGeom prst="rect">
            <a:avLst/>
          </a:prstGeom>
          <a:noFill/>
          <a:ln>
            <a:noFill/>
          </a:ln>
        </p:spPr>
      </p:pic>
      <p:sp>
        <p:nvSpPr>
          <p:cNvPr id="264" name="Google Shape;264;p26"/>
          <p:cNvSpPr/>
          <p:nvPr/>
        </p:nvSpPr>
        <p:spPr>
          <a:xfrm rot="5400000">
            <a:off x="6943498" y="878329"/>
            <a:ext cx="312604" cy="239699"/>
          </a:xfrm>
          <a:prstGeom prst="rightArrow">
            <a:avLst>
              <a:gd name="adj1" fmla="val 39703"/>
              <a:gd name="adj2" fmla="val 66622"/>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265" name="Google Shape;265;p26"/>
          <p:cNvSpPr txBox="1"/>
          <p:nvPr/>
        </p:nvSpPr>
        <p:spPr>
          <a:xfrm>
            <a:off x="342900" y="274320"/>
            <a:ext cx="5218931" cy="484083"/>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dk1"/>
              </a:buClr>
              <a:buSzPts val="2300"/>
              <a:buFont typeface="Red Hat Text"/>
              <a:buNone/>
            </a:pPr>
            <a:r>
              <a:rPr lang="en" sz="2300" b="1">
                <a:solidFill>
                  <a:schemeClr val="dk1"/>
                </a:solidFill>
                <a:latin typeface="Red Hat Text"/>
                <a:ea typeface="Red Hat Text"/>
                <a:cs typeface="Red Hat Text"/>
                <a:sym typeface="Red Hat Text"/>
              </a:rPr>
              <a:t>…strain resolution down to 10</a:t>
            </a:r>
            <a:r>
              <a:rPr lang="en" sz="2300" b="1" baseline="30000">
                <a:solidFill>
                  <a:schemeClr val="dk1"/>
                </a:solidFill>
                <a:latin typeface="Red Hat Text"/>
                <a:ea typeface="Red Hat Text"/>
                <a:cs typeface="Red Hat Text"/>
                <a:sym typeface="Red Hat Text"/>
              </a:rPr>
              <a:t>-5</a:t>
            </a:r>
            <a:r>
              <a:rPr lang="en" sz="2300" b="1">
                <a:solidFill>
                  <a:schemeClr val="dk1"/>
                </a:solidFill>
                <a:latin typeface="Red Hat Text"/>
                <a:ea typeface="Red Hat Text"/>
                <a:cs typeface="Red Hat Text"/>
                <a:sym typeface="Red Hat Text"/>
              </a:rPr>
              <a:t>…</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7"/>
          <p:cNvPicPr preferRelativeResize="0"/>
          <p:nvPr/>
        </p:nvPicPr>
        <p:blipFill rotWithShape="1">
          <a:blip r:embed="rId3">
            <a:alphaModFix/>
          </a:blip>
          <a:srcRect/>
          <a:stretch/>
        </p:blipFill>
        <p:spPr>
          <a:xfrm>
            <a:off x="5502361" y="0"/>
            <a:ext cx="3641639" cy="5143501"/>
          </a:xfrm>
          <a:prstGeom prst="rect">
            <a:avLst/>
          </a:prstGeom>
          <a:noFill/>
          <a:ln>
            <a:noFill/>
          </a:ln>
        </p:spPr>
      </p:pic>
      <p:pic>
        <p:nvPicPr>
          <p:cNvPr id="272" name="Google Shape;272;p27"/>
          <p:cNvPicPr preferRelativeResize="0"/>
          <p:nvPr/>
        </p:nvPicPr>
        <p:blipFill rotWithShape="1">
          <a:blip r:embed="rId4">
            <a:alphaModFix/>
          </a:blip>
          <a:srcRect/>
          <a:stretch/>
        </p:blipFill>
        <p:spPr>
          <a:xfrm>
            <a:off x="345857" y="1144808"/>
            <a:ext cx="3175261" cy="3075820"/>
          </a:xfrm>
          <a:prstGeom prst="rect">
            <a:avLst/>
          </a:prstGeom>
          <a:noFill/>
          <a:ln>
            <a:noFill/>
          </a:ln>
        </p:spPr>
      </p:pic>
      <p:sp>
        <p:nvSpPr>
          <p:cNvPr id="273" name="Google Shape;273;p27"/>
          <p:cNvSpPr txBox="1"/>
          <p:nvPr/>
        </p:nvSpPr>
        <p:spPr>
          <a:xfrm>
            <a:off x="6686489" y="1831577"/>
            <a:ext cx="8265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F7CAAC"/>
                </a:solidFill>
                <a:latin typeface="Garamond"/>
                <a:ea typeface="Garamond"/>
                <a:cs typeface="Garamond"/>
                <a:sym typeface="Garamond"/>
              </a:rPr>
              <a:t>Quartz</a:t>
            </a:r>
            <a:endParaRPr sz="1100"/>
          </a:p>
        </p:txBody>
      </p:sp>
      <p:sp>
        <p:nvSpPr>
          <p:cNvPr id="274" name="Google Shape;274;p27"/>
          <p:cNvSpPr txBox="1"/>
          <p:nvPr/>
        </p:nvSpPr>
        <p:spPr>
          <a:xfrm>
            <a:off x="6675452" y="2799342"/>
            <a:ext cx="8487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BCD35F"/>
                </a:solidFill>
                <a:latin typeface="Garamond"/>
                <a:ea typeface="Garamond"/>
                <a:cs typeface="Garamond"/>
                <a:sym typeface="Garamond"/>
              </a:rPr>
              <a:t>Olivine</a:t>
            </a:r>
            <a:endParaRPr sz="1100"/>
          </a:p>
        </p:txBody>
      </p:sp>
      <p:sp>
        <p:nvSpPr>
          <p:cNvPr id="275" name="Google Shape;275;p27"/>
          <p:cNvSpPr txBox="1"/>
          <p:nvPr/>
        </p:nvSpPr>
        <p:spPr>
          <a:xfrm>
            <a:off x="8013353" y="1992768"/>
            <a:ext cx="826800" cy="900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Garamond"/>
                <a:ea typeface="Garamond"/>
                <a:cs typeface="Garamond"/>
                <a:sym typeface="Garamond"/>
              </a:rPr>
              <a:t>opaque WC anvil</a:t>
            </a:r>
            <a:endParaRPr sz="1100"/>
          </a:p>
        </p:txBody>
      </p:sp>
      <p:sp>
        <p:nvSpPr>
          <p:cNvPr id="276" name="Google Shape;276;p27"/>
          <p:cNvSpPr/>
          <p:nvPr/>
        </p:nvSpPr>
        <p:spPr>
          <a:xfrm rot="5400000">
            <a:off x="8401415" y="4384133"/>
            <a:ext cx="34200" cy="106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277" name="Google Shape;277;p27"/>
          <p:cNvSpPr txBox="1"/>
          <p:nvPr/>
        </p:nvSpPr>
        <p:spPr>
          <a:xfrm>
            <a:off x="8005082" y="4628717"/>
            <a:ext cx="8268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lt1"/>
                </a:solidFill>
                <a:latin typeface="Red Hat Text"/>
                <a:ea typeface="Red Hat Text"/>
                <a:cs typeface="Red Hat Text"/>
                <a:sym typeface="Red Hat Text"/>
              </a:rPr>
              <a:t>0.5 mm</a:t>
            </a:r>
            <a:endParaRPr sz="1100"/>
          </a:p>
        </p:txBody>
      </p:sp>
      <p:sp>
        <p:nvSpPr>
          <p:cNvPr id="278" name="Google Shape;278;p27"/>
          <p:cNvSpPr txBox="1"/>
          <p:nvPr/>
        </p:nvSpPr>
        <p:spPr>
          <a:xfrm>
            <a:off x="6686411" y="201032"/>
            <a:ext cx="826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Garamond"/>
                <a:ea typeface="Garamond"/>
                <a:cs typeface="Garamond"/>
                <a:sym typeface="Garamond"/>
              </a:rPr>
              <a:t>Al</a:t>
            </a:r>
            <a:r>
              <a:rPr lang="en" sz="1800" baseline="-25000">
                <a:solidFill>
                  <a:schemeClr val="lt1"/>
                </a:solidFill>
                <a:latin typeface="Garamond"/>
                <a:ea typeface="Garamond"/>
                <a:cs typeface="Garamond"/>
                <a:sym typeface="Garamond"/>
              </a:rPr>
              <a:t>2</a:t>
            </a:r>
            <a:r>
              <a:rPr lang="en" sz="1800">
                <a:solidFill>
                  <a:schemeClr val="lt1"/>
                </a:solidFill>
                <a:latin typeface="Garamond"/>
                <a:ea typeface="Garamond"/>
                <a:cs typeface="Garamond"/>
                <a:sym typeface="Garamond"/>
              </a:rPr>
              <a:t>O</a:t>
            </a:r>
            <a:r>
              <a:rPr lang="en" sz="1800" baseline="-25000">
                <a:solidFill>
                  <a:schemeClr val="lt1"/>
                </a:solidFill>
                <a:latin typeface="Garamond"/>
                <a:ea typeface="Garamond"/>
                <a:cs typeface="Garamond"/>
                <a:sym typeface="Garamond"/>
              </a:rPr>
              <a:t>3</a:t>
            </a:r>
            <a:r>
              <a:rPr lang="en" sz="1800">
                <a:solidFill>
                  <a:schemeClr val="lt1"/>
                </a:solidFill>
                <a:latin typeface="Garamond"/>
                <a:ea typeface="Garamond"/>
                <a:cs typeface="Garamond"/>
                <a:sym typeface="Garamond"/>
              </a:rPr>
              <a:t> piston</a:t>
            </a:r>
            <a:endParaRPr sz="1100"/>
          </a:p>
        </p:txBody>
      </p:sp>
      <p:sp>
        <p:nvSpPr>
          <p:cNvPr id="279" name="Google Shape;279;p27"/>
          <p:cNvSpPr txBox="1"/>
          <p:nvPr/>
        </p:nvSpPr>
        <p:spPr>
          <a:xfrm>
            <a:off x="6686411" y="4202436"/>
            <a:ext cx="826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Garamond"/>
                <a:ea typeface="Garamond"/>
                <a:cs typeface="Garamond"/>
                <a:sym typeface="Garamond"/>
              </a:rPr>
              <a:t>Al</a:t>
            </a:r>
            <a:r>
              <a:rPr lang="en" sz="1800" baseline="-25000">
                <a:solidFill>
                  <a:schemeClr val="lt1"/>
                </a:solidFill>
                <a:latin typeface="Garamond"/>
                <a:ea typeface="Garamond"/>
                <a:cs typeface="Garamond"/>
                <a:sym typeface="Garamond"/>
              </a:rPr>
              <a:t>2</a:t>
            </a:r>
            <a:r>
              <a:rPr lang="en" sz="1800">
                <a:solidFill>
                  <a:schemeClr val="lt1"/>
                </a:solidFill>
                <a:latin typeface="Garamond"/>
                <a:ea typeface="Garamond"/>
                <a:cs typeface="Garamond"/>
                <a:sym typeface="Garamond"/>
              </a:rPr>
              <a:t>O</a:t>
            </a:r>
            <a:r>
              <a:rPr lang="en" sz="1800" baseline="-25000">
                <a:solidFill>
                  <a:schemeClr val="lt1"/>
                </a:solidFill>
                <a:latin typeface="Garamond"/>
                <a:ea typeface="Garamond"/>
                <a:cs typeface="Garamond"/>
                <a:sym typeface="Garamond"/>
              </a:rPr>
              <a:t>3</a:t>
            </a:r>
            <a:r>
              <a:rPr lang="en" sz="1800">
                <a:solidFill>
                  <a:schemeClr val="lt1"/>
                </a:solidFill>
                <a:latin typeface="Garamond"/>
                <a:ea typeface="Garamond"/>
                <a:cs typeface="Garamond"/>
                <a:sym typeface="Garamond"/>
              </a:rPr>
              <a:t> piston</a:t>
            </a:r>
            <a:endParaRPr sz="1100"/>
          </a:p>
        </p:txBody>
      </p:sp>
      <p:sp>
        <p:nvSpPr>
          <p:cNvPr id="280" name="Google Shape;280;p27"/>
          <p:cNvSpPr/>
          <p:nvPr/>
        </p:nvSpPr>
        <p:spPr>
          <a:xfrm rot="-5400000">
            <a:off x="6943500" y="3842446"/>
            <a:ext cx="312600" cy="239700"/>
          </a:xfrm>
          <a:prstGeom prst="rightArrow">
            <a:avLst>
              <a:gd name="adj1" fmla="val 39703"/>
              <a:gd name="adj2" fmla="val 66622"/>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pic>
        <p:nvPicPr>
          <p:cNvPr id="281" name="Google Shape;281;p27"/>
          <p:cNvPicPr preferRelativeResize="0"/>
          <p:nvPr/>
        </p:nvPicPr>
        <p:blipFill rotWithShape="1">
          <a:blip r:embed="rId5">
            <a:alphaModFix/>
          </a:blip>
          <a:srcRect/>
          <a:stretch/>
        </p:blipFill>
        <p:spPr>
          <a:xfrm>
            <a:off x="3229178" y="3094443"/>
            <a:ext cx="1735702" cy="1735702"/>
          </a:xfrm>
          <a:prstGeom prst="rect">
            <a:avLst/>
          </a:prstGeom>
          <a:noFill/>
          <a:ln>
            <a:noFill/>
          </a:ln>
        </p:spPr>
      </p:pic>
      <p:sp>
        <p:nvSpPr>
          <p:cNvPr id="282" name="Google Shape;282;p27"/>
          <p:cNvSpPr/>
          <p:nvPr/>
        </p:nvSpPr>
        <p:spPr>
          <a:xfrm rot="5400000">
            <a:off x="6943499" y="878327"/>
            <a:ext cx="312600" cy="239700"/>
          </a:xfrm>
          <a:prstGeom prst="rightArrow">
            <a:avLst>
              <a:gd name="adj1" fmla="val 39703"/>
              <a:gd name="adj2" fmla="val 66622"/>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283" name="Google Shape;283;p27"/>
          <p:cNvSpPr txBox="1"/>
          <p:nvPr/>
        </p:nvSpPr>
        <p:spPr>
          <a:xfrm>
            <a:off x="342900" y="274320"/>
            <a:ext cx="5218800" cy="4842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dk1"/>
              </a:buClr>
              <a:buSzPts val="2300"/>
              <a:buFont typeface="Red Hat Text"/>
              <a:buNone/>
            </a:pPr>
            <a:r>
              <a:rPr lang="en" sz="2300" b="1">
                <a:solidFill>
                  <a:schemeClr val="dk1"/>
                </a:solidFill>
                <a:latin typeface="Red Hat Text"/>
                <a:ea typeface="Red Hat Text"/>
                <a:cs typeface="Red Hat Text"/>
                <a:sym typeface="Red Hat Text"/>
              </a:rPr>
              <a:t>…strain resolution down to 10</a:t>
            </a:r>
            <a:r>
              <a:rPr lang="en" sz="2300" b="1" baseline="30000">
                <a:solidFill>
                  <a:schemeClr val="dk1"/>
                </a:solidFill>
                <a:latin typeface="Red Hat Text"/>
                <a:ea typeface="Red Hat Text"/>
                <a:cs typeface="Red Hat Text"/>
                <a:sym typeface="Red Hat Text"/>
              </a:rPr>
              <a:t>-5</a:t>
            </a:r>
            <a:r>
              <a:rPr lang="en" sz="2300" b="1">
                <a:solidFill>
                  <a:schemeClr val="dk1"/>
                </a:solidFill>
                <a:latin typeface="Red Hat Text"/>
                <a:ea typeface="Red Hat Text"/>
                <a:cs typeface="Red Hat Text"/>
                <a:sym typeface="Red Hat Text"/>
              </a:rPr>
              <a:t>…</a:t>
            </a:r>
            <a:endParaRPr sz="1100"/>
          </a:p>
        </p:txBody>
      </p:sp>
      <p:sp>
        <p:nvSpPr>
          <p:cNvPr id="284" name="Google Shape;284;p27"/>
          <p:cNvSpPr/>
          <p:nvPr/>
        </p:nvSpPr>
        <p:spPr>
          <a:xfrm>
            <a:off x="4060650" y="3495950"/>
            <a:ext cx="209700" cy="148500"/>
          </a:xfrm>
          <a:prstGeom prst="rect">
            <a:avLst/>
          </a:prstGeom>
          <a:noFill/>
          <a:ln w="28575" cap="flat" cmpd="sng">
            <a:solidFill>
              <a:srgbClr val="2A7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285" name="Google Shape;285;p27"/>
          <p:cNvSpPr/>
          <p:nvPr/>
        </p:nvSpPr>
        <p:spPr>
          <a:xfrm>
            <a:off x="4051925" y="3909475"/>
            <a:ext cx="209700" cy="148500"/>
          </a:xfrm>
          <a:prstGeom prst="rect">
            <a:avLst/>
          </a:prstGeom>
          <a:noFill/>
          <a:ln w="28575" cap="flat" cmpd="sng">
            <a:solidFill>
              <a:srgbClr val="2A7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286" name="Google Shape;286;p27"/>
          <p:cNvSpPr/>
          <p:nvPr/>
        </p:nvSpPr>
        <p:spPr>
          <a:xfrm>
            <a:off x="3549375" y="3726925"/>
            <a:ext cx="209700" cy="148500"/>
          </a:xfrm>
          <a:prstGeom prst="rect">
            <a:avLst/>
          </a:prstGeom>
          <a:noFill/>
          <a:ln w="28575" cap="flat" cmpd="sng">
            <a:solidFill>
              <a:srgbClr val="FC01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287" name="Google Shape;287;p27"/>
          <p:cNvSpPr/>
          <p:nvPr/>
        </p:nvSpPr>
        <p:spPr>
          <a:xfrm>
            <a:off x="4470250" y="3695925"/>
            <a:ext cx="209700" cy="148500"/>
          </a:xfrm>
          <a:prstGeom prst="rect">
            <a:avLst/>
          </a:prstGeom>
          <a:noFill/>
          <a:ln w="28575" cap="flat" cmpd="sng">
            <a:solidFill>
              <a:srgbClr val="FC01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Text"/>
              <a:ea typeface="Red Hat Text"/>
              <a:cs typeface="Red Hat Text"/>
              <a:sym typeface="Red Hat Text"/>
            </a:endParaRPr>
          </a:p>
        </p:txBody>
      </p:sp>
      <p:sp>
        <p:nvSpPr>
          <p:cNvPr id="288" name="Google Shape;288;p27"/>
          <p:cNvSpPr txBox="1"/>
          <p:nvPr/>
        </p:nvSpPr>
        <p:spPr>
          <a:xfrm rot="5400000">
            <a:off x="3793050" y="4056250"/>
            <a:ext cx="2061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2A7FFF"/>
                </a:solidFill>
                <a:latin typeface="Red Hat Text"/>
                <a:ea typeface="Red Hat Text"/>
                <a:cs typeface="Red Hat Text"/>
                <a:sym typeface="Red Hat Text"/>
              </a:rPr>
              <a:t>axial displ.</a:t>
            </a:r>
            <a:endParaRPr sz="1600">
              <a:solidFill>
                <a:srgbClr val="2A7FFF"/>
              </a:solidFill>
              <a:latin typeface="Red Hat Text"/>
              <a:ea typeface="Red Hat Text"/>
              <a:cs typeface="Red Hat Text"/>
              <a:sym typeface="Red Hat Text"/>
            </a:endParaRPr>
          </a:p>
        </p:txBody>
      </p:sp>
      <p:sp>
        <p:nvSpPr>
          <p:cNvPr id="289" name="Google Shape;289;p27"/>
          <p:cNvSpPr txBox="1"/>
          <p:nvPr/>
        </p:nvSpPr>
        <p:spPr>
          <a:xfrm>
            <a:off x="3575575" y="3091750"/>
            <a:ext cx="2061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0000"/>
                </a:solidFill>
                <a:latin typeface="Red Hat Text"/>
                <a:ea typeface="Red Hat Text"/>
                <a:cs typeface="Red Hat Text"/>
                <a:sym typeface="Red Hat Text"/>
              </a:rPr>
              <a:t>radial displ.</a:t>
            </a:r>
            <a:endParaRPr sz="1600">
              <a:solidFill>
                <a:srgbClr val="FF0000"/>
              </a:solidFill>
              <a:latin typeface="Red Hat Text"/>
              <a:ea typeface="Red Hat Text"/>
              <a:cs typeface="Red Hat Text"/>
              <a:sym typeface="Red Hat Tex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9"/>
          <p:cNvPicPr preferRelativeResize="0"/>
          <p:nvPr/>
        </p:nvPicPr>
        <p:blipFill rotWithShape="1">
          <a:blip r:embed="rId3">
            <a:alphaModFix/>
          </a:blip>
          <a:srcRect/>
          <a:stretch/>
        </p:blipFill>
        <p:spPr>
          <a:xfrm>
            <a:off x="4170667" y="584942"/>
            <a:ext cx="4399768" cy="4070102"/>
          </a:xfrm>
          <a:prstGeom prst="rect">
            <a:avLst/>
          </a:prstGeom>
          <a:noFill/>
          <a:ln>
            <a:noFill/>
          </a:ln>
        </p:spPr>
      </p:pic>
      <p:sp>
        <p:nvSpPr>
          <p:cNvPr id="310" name="Google Shape;310;p29"/>
          <p:cNvSpPr txBox="1"/>
          <p:nvPr/>
        </p:nvSpPr>
        <p:spPr>
          <a:xfrm>
            <a:off x="4120592" y="2230381"/>
            <a:ext cx="549670" cy="43858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a:solidFill>
                  <a:srgbClr val="383637"/>
                </a:solidFill>
                <a:latin typeface="Arial"/>
                <a:ea typeface="Arial"/>
                <a:cs typeface="Arial"/>
                <a:sym typeface="Arial"/>
              </a:rPr>
              <a:t>P</a:t>
            </a:r>
            <a:endParaRPr sz="1100"/>
          </a:p>
          <a:p>
            <a:pPr marL="0" marR="0" lvl="0" indent="0" algn="ctr" rtl="0">
              <a:spcBef>
                <a:spcPts val="0"/>
              </a:spcBef>
              <a:spcAft>
                <a:spcPts val="0"/>
              </a:spcAft>
              <a:buNone/>
            </a:pPr>
            <a:r>
              <a:rPr lang="en" sz="1200">
                <a:solidFill>
                  <a:srgbClr val="383637"/>
                </a:solidFill>
                <a:latin typeface="Arial"/>
                <a:ea typeface="Arial"/>
                <a:cs typeface="Arial"/>
                <a:sym typeface="Arial"/>
              </a:rPr>
              <a:t>(GPa)</a:t>
            </a:r>
            <a:endParaRPr sz="1100"/>
          </a:p>
        </p:txBody>
      </p:sp>
      <p:sp>
        <p:nvSpPr>
          <p:cNvPr id="311" name="Google Shape;311;p29"/>
          <p:cNvSpPr/>
          <p:nvPr/>
        </p:nvSpPr>
        <p:spPr>
          <a:xfrm>
            <a:off x="5744129" y="2623838"/>
            <a:ext cx="91440" cy="842010"/>
          </a:xfrm>
          <a:prstGeom prst="upDownArrow">
            <a:avLst>
              <a:gd name="adj1" fmla="val 29167"/>
              <a:gd name="adj2" fmla="val 14375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312" name="Google Shape;312;p29"/>
          <p:cNvSpPr txBox="1"/>
          <p:nvPr/>
        </p:nvSpPr>
        <p:spPr>
          <a:xfrm>
            <a:off x="525202" y="1255513"/>
            <a:ext cx="3371999" cy="206595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a:solidFill>
                  <a:schemeClr val="dk1"/>
                </a:solidFill>
                <a:latin typeface="Garamond"/>
                <a:ea typeface="Garamond"/>
                <a:cs typeface="Garamond"/>
                <a:sym typeface="Garamond"/>
              </a:rPr>
              <a:t>Transform quartz into coesite (and back to quartz) under:</a:t>
            </a:r>
            <a:endParaRPr sz="1100"/>
          </a:p>
          <a:p>
            <a:pPr marL="254000" marR="0" lvl="0" indent="-247650" algn="l" rtl="0">
              <a:spcBef>
                <a:spcPts val="500"/>
              </a:spcBef>
              <a:spcAft>
                <a:spcPts val="0"/>
              </a:spcAft>
              <a:buClr>
                <a:schemeClr val="dk1"/>
              </a:buClr>
              <a:buSzPts val="2100"/>
              <a:buFont typeface="Garamond"/>
              <a:buAutoNum type="arabicParenR"/>
            </a:pPr>
            <a:r>
              <a:rPr lang="en" sz="2100">
                <a:solidFill>
                  <a:schemeClr val="dk1"/>
                </a:solidFill>
                <a:latin typeface="Garamond"/>
                <a:ea typeface="Garamond"/>
                <a:cs typeface="Garamond"/>
                <a:sym typeface="Garamond"/>
              </a:rPr>
              <a:t>Hydrostatic conditions           (no deformation)</a:t>
            </a:r>
            <a:endParaRPr sz="1100"/>
          </a:p>
          <a:p>
            <a:pPr marL="254000" marR="0" lvl="0" indent="-247650" algn="l" rtl="0">
              <a:spcBef>
                <a:spcPts val="0"/>
              </a:spcBef>
              <a:spcAft>
                <a:spcPts val="0"/>
              </a:spcAft>
              <a:buClr>
                <a:schemeClr val="dk1"/>
              </a:buClr>
              <a:buSzPts val="2100"/>
              <a:buFont typeface="Garamond"/>
              <a:buAutoNum type="arabicParenR"/>
            </a:pPr>
            <a:r>
              <a:rPr lang="en" sz="2100">
                <a:solidFill>
                  <a:schemeClr val="dk1"/>
                </a:solidFill>
                <a:latin typeface="Garamond"/>
                <a:ea typeface="Garamond"/>
                <a:cs typeface="Garamond"/>
                <a:sym typeface="Garamond"/>
              </a:rPr>
              <a:t>Non-hydrostatic conditions (during creep deformation)</a:t>
            </a:r>
            <a:endParaRPr sz="1100"/>
          </a:p>
        </p:txBody>
      </p:sp>
      <p:sp>
        <p:nvSpPr>
          <p:cNvPr id="313" name="Google Shape;313;p29"/>
          <p:cNvSpPr txBox="1"/>
          <p:nvPr/>
        </p:nvSpPr>
        <p:spPr>
          <a:xfrm>
            <a:off x="342900" y="274320"/>
            <a:ext cx="5218931" cy="484083"/>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dk1"/>
              </a:buClr>
              <a:buSzPts val="2300"/>
              <a:buFont typeface="Red Hat Text"/>
              <a:buNone/>
            </a:pPr>
            <a:r>
              <a:rPr lang="en" sz="2300" b="1">
                <a:solidFill>
                  <a:schemeClr val="dk1"/>
                </a:solidFill>
                <a:latin typeface="Red Hat Text"/>
                <a:ea typeface="Red Hat Text"/>
                <a:cs typeface="Red Hat Text"/>
                <a:sym typeface="Red Hat Text"/>
              </a:rPr>
              <a:t>Experiments</a:t>
            </a:r>
            <a:endParaRPr sz="1100"/>
          </a:p>
        </p:txBody>
      </p:sp>
      <p:grpSp>
        <p:nvGrpSpPr>
          <p:cNvPr id="314" name="Google Shape;314;p29"/>
          <p:cNvGrpSpPr/>
          <p:nvPr/>
        </p:nvGrpSpPr>
        <p:grpSpPr>
          <a:xfrm>
            <a:off x="934139" y="3649706"/>
            <a:ext cx="2429112" cy="974647"/>
            <a:chOff x="1105483" y="4976626"/>
            <a:chExt cx="3238816" cy="1299529"/>
          </a:xfrm>
        </p:grpSpPr>
        <p:sp>
          <p:nvSpPr>
            <p:cNvPr id="315" name="Google Shape;315;p29"/>
            <p:cNvSpPr/>
            <p:nvPr/>
          </p:nvSpPr>
          <p:spPr>
            <a:xfrm>
              <a:off x="1632282" y="5530864"/>
              <a:ext cx="472548" cy="675861"/>
            </a:xfrm>
            <a:prstGeom prst="flowChartMagneticDisk">
              <a:avLst/>
            </a:prstGeom>
            <a:solidFill>
              <a:srgbClr val="F7CAAC"/>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316" name="Google Shape;316;p29"/>
            <p:cNvSpPr/>
            <p:nvPr/>
          </p:nvSpPr>
          <p:spPr>
            <a:xfrm rot="5400000">
              <a:off x="1665893" y="5328201"/>
              <a:ext cx="405325" cy="218661"/>
            </a:xfrm>
            <a:prstGeom prst="rightArrow">
              <a:avLst>
                <a:gd name="adj1" fmla="val 34568"/>
                <a:gd name="adj2" fmla="val 81652"/>
              </a:avLst>
            </a:prstGeom>
            <a:solidFill>
              <a:srgbClr val="7F7F7F"/>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317" name="Google Shape;317;p29"/>
            <p:cNvSpPr/>
            <p:nvPr/>
          </p:nvSpPr>
          <p:spPr>
            <a:xfrm rot="-8100000">
              <a:off x="1970885" y="5946212"/>
              <a:ext cx="405325" cy="218661"/>
            </a:xfrm>
            <a:prstGeom prst="rightArrow">
              <a:avLst>
                <a:gd name="adj1" fmla="val 34568"/>
                <a:gd name="adj2" fmla="val 81652"/>
              </a:avLst>
            </a:prstGeom>
            <a:solidFill>
              <a:srgbClr val="7F7F7F"/>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318" name="Google Shape;318;p29"/>
            <p:cNvSpPr/>
            <p:nvPr/>
          </p:nvSpPr>
          <p:spPr>
            <a:xfrm rot="-2700000">
              <a:off x="1396238" y="5946212"/>
              <a:ext cx="405325" cy="218661"/>
            </a:xfrm>
            <a:prstGeom prst="rightArrow">
              <a:avLst>
                <a:gd name="adj1" fmla="val 34568"/>
                <a:gd name="adj2" fmla="val 81652"/>
              </a:avLst>
            </a:prstGeom>
            <a:solidFill>
              <a:srgbClr val="7F7F7F"/>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319" name="Google Shape;319;p29"/>
            <p:cNvSpPr/>
            <p:nvPr/>
          </p:nvSpPr>
          <p:spPr>
            <a:xfrm>
              <a:off x="3582421" y="5530864"/>
              <a:ext cx="472548" cy="675861"/>
            </a:xfrm>
            <a:prstGeom prst="flowChartMagneticDisk">
              <a:avLst/>
            </a:prstGeom>
            <a:solidFill>
              <a:srgbClr val="F7CAAC"/>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320" name="Google Shape;320;p29"/>
            <p:cNvSpPr/>
            <p:nvPr/>
          </p:nvSpPr>
          <p:spPr>
            <a:xfrm rot="5400000">
              <a:off x="3498376" y="5124142"/>
              <a:ext cx="640637" cy="345605"/>
            </a:xfrm>
            <a:prstGeom prst="rightArrow">
              <a:avLst>
                <a:gd name="adj1" fmla="val 34568"/>
                <a:gd name="adj2" fmla="val 81652"/>
              </a:avLst>
            </a:prstGeom>
            <a:solidFill>
              <a:srgbClr val="FF6D6D"/>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321" name="Google Shape;321;p29"/>
            <p:cNvSpPr/>
            <p:nvPr/>
          </p:nvSpPr>
          <p:spPr>
            <a:xfrm rot="-8100000">
              <a:off x="3921024" y="5946212"/>
              <a:ext cx="405325" cy="218661"/>
            </a:xfrm>
            <a:prstGeom prst="rightArrow">
              <a:avLst>
                <a:gd name="adj1" fmla="val 34568"/>
                <a:gd name="adj2" fmla="val 81652"/>
              </a:avLst>
            </a:prstGeom>
            <a:solidFill>
              <a:srgbClr val="7F7F7F"/>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322" name="Google Shape;322;p29"/>
            <p:cNvSpPr/>
            <p:nvPr/>
          </p:nvSpPr>
          <p:spPr>
            <a:xfrm rot="-2700000">
              <a:off x="3346377" y="5946212"/>
              <a:ext cx="405325" cy="218661"/>
            </a:xfrm>
            <a:prstGeom prst="rightArrow">
              <a:avLst>
                <a:gd name="adj1" fmla="val 34568"/>
                <a:gd name="adj2" fmla="val 81652"/>
              </a:avLst>
            </a:prstGeom>
            <a:solidFill>
              <a:srgbClr val="7F7F7F"/>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323" name="Google Shape;323;p29"/>
            <p:cNvSpPr txBox="1"/>
            <p:nvPr/>
          </p:nvSpPr>
          <p:spPr>
            <a:xfrm>
              <a:off x="1105483" y="5214342"/>
              <a:ext cx="441225" cy="46166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Garamond"/>
                  <a:ea typeface="Garamond"/>
                  <a:cs typeface="Garamond"/>
                  <a:sym typeface="Garamond"/>
                </a:rPr>
                <a:t>1)</a:t>
              </a:r>
              <a:endParaRPr sz="1100"/>
            </a:p>
          </p:txBody>
        </p:sp>
        <p:sp>
          <p:nvSpPr>
            <p:cNvPr id="324" name="Google Shape;324;p29"/>
            <p:cNvSpPr txBox="1"/>
            <p:nvPr/>
          </p:nvSpPr>
          <p:spPr>
            <a:xfrm>
              <a:off x="3052366" y="5214342"/>
              <a:ext cx="422184" cy="46166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Garamond"/>
                  <a:ea typeface="Garamond"/>
                  <a:cs typeface="Garamond"/>
                  <a:sym typeface="Garamond"/>
                </a:rPr>
                <a:t>2)</a:t>
              </a:r>
              <a:endParaRPr sz="110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2" name="41561_2025_1703_MOESM16_ESM">
            <a:hlinkClick r:id="" action="ppaction://media"/>
            <a:extLst>
              <a:ext uri="{FF2B5EF4-FFF2-40B4-BE49-F238E27FC236}">
                <a16:creationId xmlns:a16="http://schemas.microsoft.com/office/drawing/2014/main" id="{3340F86A-4CE5-0472-FFEE-0129B43CF2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79" y="128587"/>
            <a:ext cx="8732521" cy="4912043"/>
          </a:xfrm>
          <a:prstGeom prst="rect">
            <a:avLst/>
          </a:prstGeom>
        </p:spPr>
      </p:pic>
      <p:sp>
        <p:nvSpPr>
          <p:cNvPr id="347" name="Google Shape;347;p31"/>
          <p:cNvSpPr txBox="1"/>
          <p:nvPr/>
        </p:nvSpPr>
        <p:spPr>
          <a:xfrm>
            <a:off x="5921942" y="106015"/>
            <a:ext cx="3161289" cy="300052"/>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Clr>
                <a:schemeClr val="dk1"/>
              </a:buClr>
              <a:buSzPts val="1500"/>
              <a:buFont typeface="Garamond"/>
              <a:buNone/>
            </a:pPr>
            <a:r>
              <a:rPr lang="en" sz="1500">
                <a:solidFill>
                  <a:schemeClr val="dk1"/>
                </a:solidFill>
                <a:latin typeface="Garamond"/>
                <a:ea typeface="Garamond"/>
                <a:cs typeface="Garamond"/>
                <a:sym typeface="Garamond"/>
              </a:rPr>
              <a:t>San588: quartz-coesite (SiO</a:t>
            </a:r>
            <a:r>
              <a:rPr lang="en" sz="1500" baseline="-25000">
                <a:solidFill>
                  <a:schemeClr val="dk1"/>
                </a:solidFill>
                <a:latin typeface="Garamond"/>
                <a:ea typeface="Garamond"/>
                <a:cs typeface="Garamond"/>
                <a:sym typeface="Garamond"/>
              </a:rPr>
              <a:t>2</a:t>
            </a:r>
            <a:r>
              <a:rPr lang="en" sz="1500">
                <a:solidFill>
                  <a:schemeClr val="dk1"/>
                </a:solidFill>
                <a:latin typeface="Garamond"/>
                <a:ea typeface="Garamond"/>
                <a:cs typeface="Garamond"/>
                <a:sym typeface="Garamond"/>
              </a:rPr>
              <a:t>) @ 900°C</a:t>
            </a:r>
            <a:endParaRPr sz="900">
              <a:solidFill>
                <a:schemeClr val="dk1"/>
              </a:solidFill>
              <a:latin typeface="Garamond"/>
              <a:ea typeface="Garamond"/>
              <a:cs typeface="Garamond"/>
              <a:sym typeface="Garamond"/>
            </a:endParaRPr>
          </a:p>
        </p:txBody>
      </p:sp>
      <p:sp>
        <p:nvSpPr>
          <p:cNvPr id="349" name="Google Shape;349;p31"/>
          <p:cNvSpPr txBox="1"/>
          <p:nvPr/>
        </p:nvSpPr>
        <p:spPr>
          <a:xfrm>
            <a:off x="342900" y="274320"/>
            <a:ext cx="5218931" cy="484083"/>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dk1"/>
              </a:buClr>
              <a:buSzPts val="2300"/>
              <a:buFont typeface="Red Hat Text"/>
              <a:buNone/>
            </a:pPr>
            <a:r>
              <a:rPr lang="en" sz="2300" b="1">
                <a:solidFill>
                  <a:schemeClr val="dk1"/>
                </a:solidFill>
                <a:latin typeface="Red Hat Text"/>
                <a:ea typeface="Red Hat Text"/>
                <a:cs typeface="Red Hat Text"/>
                <a:sym typeface="Red Hat Text"/>
              </a:rPr>
              <a:t>Non-hydrostatic</a:t>
            </a:r>
            <a:endParaRPr sz="1100"/>
          </a:p>
        </p:txBody>
      </p:sp>
      <p:sp>
        <p:nvSpPr>
          <p:cNvPr id="350" name="Google Shape;350;p31"/>
          <p:cNvSpPr txBox="1"/>
          <p:nvPr/>
        </p:nvSpPr>
        <p:spPr>
          <a:xfrm>
            <a:off x="7517217" y="4889644"/>
            <a:ext cx="1626783" cy="253856"/>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a:solidFill>
                  <a:srgbClr val="7F7F7F"/>
                </a:solidFill>
                <a:latin typeface="Red Hat Text"/>
                <a:ea typeface="Red Hat Text"/>
                <a:cs typeface="Red Hat Text"/>
                <a:sym typeface="Red Hat Text"/>
              </a:rPr>
              <a:t>Cross </a:t>
            </a:r>
            <a:r>
              <a:rPr lang="en" sz="1200" i="1">
                <a:solidFill>
                  <a:srgbClr val="7F7F7F"/>
                </a:solidFill>
                <a:latin typeface="Red Hat Text"/>
                <a:ea typeface="Red Hat Text"/>
                <a:cs typeface="Red Hat Text"/>
                <a:sym typeface="Red Hat Text"/>
              </a:rPr>
              <a:t>et al.</a:t>
            </a:r>
            <a:r>
              <a:rPr lang="en" sz="1200">
                <a:solidFill>
                  <a:srgbClr val="7F7F7F"/>
                </a:solidFill>
                <a:latin typeface="Red Hat Text"/>
                <a:ea typeface="Red Hat Text"/>
                <a:cs typeface="Red Hat Text"/>
                <a:sym typeface="Red Hat Text"/>
              </a:rPr>
              <a:t> (2025)</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63" name="Google Shape;363;p32"/>
          <p:cNvSpPr/>
          <p:nvPr/>
        </p:nvSpPr>
        <p:spPr>
          <a:xfrm>
            <a:off x="3219555" y="668130"/>
            <a:ext cx="2704890" cy="283389"/>
          </a:xfrm>
          <a:prstGeom prst="rightArrow">
            <a:avLst>
              <a:gd name="adj1" fmla="val 41701"/>
              <a:gd name="adj2" fmla="val 135450"/>
            </a:avLst>
          </a:prstGeom>
          <a:gradFill>
            <a:gsLst>
              <a:gs pos="0">
                <a:srgbClr val="EE5240"/>
              </a:gs>
              <a:gs pos="50000">
                <a:schemeClr val="lt1"/>
              </a:gs>
              <a:gs pos="100000">
                <a:srgbClr val="00A9DF"/>
              </a:gs>
            </a:gsLst>
            <a:lin ang="10800000" scaled="0"/>
          </a:gra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dk1"/>
              </a:solidFill>
              <a:latin typeface="Garamond"/>
              <a:ea typeface="Garamond"/>
              <a:cs typeface="Garamond"/>
              <a:sym typeface="Garamond"/>
            </a:endParaRPr>
          </a:p>
        </p:txBody>
      </p:sp>
      <p:sp>
        <p:nvSpPr>
          <p:cNvPr id="364" name="Google Shape;364;p32"/>
          <p:cNvSpPr txBox="1"/>
          <p:nvPr/>
        </p:nvSpPr>
        <p:spPr>
          <a:xfrm>
            <a:off x="1104144" y="521300"/>
            <a:ext cx="1918016" cy="57705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Garamond"/>
              <a:buNone/>
            </a:pPr>
            <a:r>
              <a:rPr lang="en" sz="1800" b="1">
                <a:solidFill>
                  <a:schemeClr val="dk1"/>
                </a:solidFill>
                <a:latin typeface="Garamond"/>
                <a:ea typeface="Garamond"/>
                <a:cs typeface="Garamond"/>
                <a:sym typeface="Garamond"/>
              </a:rPr>
              <a:t>Slow deformation</a:t>
            </a:r>
            <a:endParaRPr sz="1100"/>
          </a:p>
          <a:p>
            <a:pPr marL="0" marR="0" lvl="0" indent="0" algn="ctr" rtl="0">
              <a:spcBef>
                <a:spcPts val="0"/>
              </a:spcBef>
              <a:spcAft>
                <a:spcPts val="0"/>
              </a:spcAft>
              <a:buClr>
                <a:schemeClr val="dk1"/>
              </a:buClr>
              <a:buSzPts val="1500"/>
              <a:buFont typeface="Garamond"/>
              <a:buNone/>
            </a:pPr>
            <a:r>
              <a:rPr lang="en" sz="1500">
                <a:solidFill>
                  <a:schemeClr val="dk1"/>
                </a:solidFill>
                <a:latin typeface="Garamond"/>
                <a:ea typeface="Garamond"/>
                <a:cs typeface="Garamond"/>
                <a:sym typeface="Garamond"/>
              </a:rPr>
              <a:t>(0.0003 mm/s)</a:t>
            </a:r>
            <a:endParaRPr sz="1800">
              <a:solidFill>
                <a:schemeClr val="dk1"/>
              </a:solidFill>
              <a:latin typeface="Garamond"/>
              <a:ea typeface="Garamond"/>
              <a:cs typeface="Garamond"/>
              <a:sym typeface="Garamond"/>
            </a:endParaRPr>
          </a:p>
        </p:txBody>
      </p:sp>
      <p:sp>
        <p:nvSpPr>
          <p:cNvPr id="365" name="Google Shape;365;p32"/>
          <p:cNvSpPr txBox="1"/>
          <p:nvPr/>
        </p:nvSpPr>
        <p:spPr>
          <a:xfrm>
            <a:off x="6121843" y="521300"/>
            <a:ext cx="1914099" cy="57705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Garamond"/>
              <a:buNone/>
            </a:pPr>
            <a:r>
              <a:rPr lang="en" sz="1800" b="1">
                <a:solidFill>
                  <a:schemeClr val="dk1"/>
                </a:solidFill>
                <a:latin typeface="Garamond"/>
                <a:ea typeface="Garamond"/>
                <a:cs typeface="Garamond"/>
                <a:sym typeface="Garamond"/>
              </a:rPr>
              <a:t>Fast deformation</a:t>
            </a:r>
            <a:endParaRPr sz="1100"/>
          </a:p>
          <a:p>
            <a:pPr marL="0" marR="0" lvl="0" indent="0" algn="ctr" rtl="0">
              <a:spcBef>
                <a:spcPts val="0"/>
              </a:spcBef>
              <a:spcAft>
                <a:spcPts val="0"/>
              </a:spcAft>
              <a:buClr>
                <a:schemeClr val="dk1"/>
              </a:buClr>
              <a:buSzPts val="1500"/>
              <a:buFont typeface="Garamond"/>
              <a:buNone/>
            </a:pPr>
            <a:r>
              <a:rPr lang="en" sz="1500">
                <a:solidFill>
                  <a:schemeClr val="dk1"/>
                </a:solidFill>
                <a:latin typeface="Garamond"/>
                <a:ea typeface="Garamond"/>
                <a:cs typeface="Garamond"/>
                <a:sym typeface="Garamond"/>
              </a:rPr>
              <a:t>(0.01 mm/s)</a:t>
            </a:r>
            <a:endParaRPr sz="1800">
              <a:solidFill>
                <a:schemeClr val="dk1"/>
              </a:solidFill>
              <a:latin typeface="Garamond"/>
              <a:ea typeface="Garamond"/>
              <a:cs typeface="Garamond"/>
              <a:sym typeface="Garamond"/>
            </a:endParaRPr>
          </a:p>
        </p:txBody>
      </p:sp>
      <p:sp>
        <p:nvSpPr>
          <p:cNvPr id="366" name="Google Shape;366;p32"/>
          <p:cNvSpPr txBox="1"/>
          <p:nvPr/>
        </p:nvSpPr>
        <p:spPr>
          <a:xfrm>
            <a:off x="1104144" y="1456665"/>
            <a:ext cx="64625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i="1">
                <a:solidFill>
                  <a:schemeClr val="dk1"/>
                </a:solidFill>
                <a:latin typeface="Red Hat Text"/>
                <a:ea typeface="Red Hat Text"/>
                <a:cs typeface="Red Hat Text"/>
                <a:sym typeface="Red Hat Text"/>
              </a:rPr>
              <a:t>Viscosity</a:t>
            </a:r>
            <a:endParaRPr sz="1100"/>
          </a:p>
        </p:txBody>
      </p:sp>
      <p:sp>
        <p:nvSpPr>
          <p:cNvPr id="367" name="Google Shape;367;p32"/>
          <p:cNvSpPr txBox="1"/>
          <p:nvPr/>
        </p:nvSpPr>
        <p:spPr>
          <a:xfrm>
            <a:off x="1104143" y="2372852"/>
            <a:ext cx="64625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i="1">
                <a:solidFill>
                  <a:schemeClr val="dk1"/>
                </a:solidFill>
                <a:latin typeface="Red Hat Text"/>
                <a:ea typeface="Red Hat Text"/>
                <a:cs typeface="Red Hat Text"/>
                <a:sym typeface="Red Hat Text"/>
              </a:rPr>
              <a:t>% coesite</a:t>
            </a:r>
            <a:endParaRPr sz="1100" i="1">
              <a:solidFill>
                <a:schemeClr val="dk1"/>
              </a:solidFill>
              <a:latin typeface="Red Hat Text"/>
              <a:ea typeface="Red Hat Text"/>
              <a:cs typeface="Red Hat Text"/>
              <a:sym typeface="Red Hat Text"/>
            </a:endParaRPr>
          </a:p>
        </p:txBody>
      </p:sp>
      <p:sp>
        <p:nvSpPr>
          <p:cNvPr id="368" name="Google Shape;368;p32"/>
          <p:cNvSpPr txBox="1"/>
          <p:nvPr/>
        </p:nvSpPr>
        <p:spPr>
          <a:xfrm>
            <a:off x="1104143" y="1456665"/>
            <a:ext cx="64625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i="1">
                <a:solidFill>
                  <a:schemeClr val="dk1"/>
                </a:solidFill>
                <a:latin typeface="Red Hat Text"/>
                <a:ea typeface="Red Hat Text"/>
                <a:cs typeface="Red Hat Text"/>
                <a:sym typeface="Red Hat Text"/>
              </a:rPr>
              <a:t>Viscosity</a:t>
            </a:r>
            <a:endParaRPr sz="1100"/>
          </a:p>
        </p:txBody>
      </p:sp>
      <p:sp>
        <p:nvSpPr>
          <p:cNvPr id="369" name="Google Shape;369;p32"/>
          <p:cNvSpPr txBox="1"/>
          <p:nvPr/>
        </p:nvSpPr>
        <p:spPr>
          <a:xfrm>
            <a:off x="7517217" y="4889644"/>
            <a:ext cx="1626783" cy="253856"/>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200">
                <a:solidFill>
                  <a:srgbClr val="7F7F7F"/>
                </a:solidFill>
                <a:latin typeface="Red Hat Text"/>
                <a:ea typeface="Red Hat Text"/>
                <a:cs typeface="Red Hat Text"/>
                <a:sym typeface="Red Hat Text"/>
              </a:rPr>
              <a:t>Cross </a:t>
            </a:r>
            <a:r>
              <a:rPr lang="en" sz="1200" i="1">
                <a:solidFill>
                  <a:srgbClr val="7F7F7F"/>
                </a:solidFill>
                <a:latin typeface="Red Hat Text"/>
                <a:ea typeface="Red Hat Text"/>
                <a:cs typeface="Red Hat Text"/>
                <a:sym typeface="Red Hat Text"/>
              </a:rPr>
              <a:t>et al.</a:t>
            </a:r>
            <a:r>
              <a:rPr lang="en" sz="1200">
                <a:solidFill>
                  <a:srgbClr val="7F7F7F"/>
                </a:solidFill>
                <a:latin typeface="Red Hat Text"/>
                <a:ea typeface="Red Hat Text"/>
                <a:cs typeface="Red Hat Text"/>
                <a:sym typeface="Red Hat Text"/>
              </a:rPr>
              <a:t> (2025)</a:t>
            </a:r>
            <a:endParaRPr sz="1100"/>
          </a:p>
        </p:txBody>
      </p:sp>
      <p:grpSp>
        <p:nvGrpSpPr>
          <p:cNvPr id="3" name="Group 2">
            <a:extLst>
              <a:ext uri="{FF2B5EF4-FFF2-40B4-BE49-F238E27FC236}">
                <a16:creationId xmlns:a16="http://schemas.microsoft.com/office/drawing/2014/main" id="{18DF83C3-76C2-0AAA-131B-0DBBA6064090}"/>
              </a:ext>
            </a:extLst>
          </p:cNvPr>
          <p:cNvGrpSpPr/>
          <p:nvPr/>
        </p:nvGrpSpPr>
        <p:grpSpPr>
          <a:xfrm>
            <a:off x="326486" y="1245263"/>
            <a:ext cx="8677328" cy="2178421"/>
            <a:chOff x="319701" y="995398"/>
            <a:chExt cx="7824978" cy="1964441"/>
          </a:xfrm>
        </p:grpSpPr>
        <p:pic>
          <p:nvPicPr>
            <p:cNvPr id="356" name="Google Shape;356;p32"/>
            <p:cNvPicPr preferRelativeResize="0"/>
            <p:nvPr/>
          </p:nvPicPr>
          <p:blipFill rotWithShape="1">
            <a:blip r:embed="rId3">
              <a:alphaModFix/>
            </a:blip>
            <a:srcRect b="54333"/>
            <a:stretch>
              <a:fillRect/>
            </a:stretch>
          </p:blipFill>
          <p:spPr>
            <a:xfrm>
              <a:off x="319701" y="995398"/>
              <a:ext cx="7824978" cy="1726537"/>
            </a:xfrm>
            <a:prstGeom prst="rect">
              <a:avLst/>
            </a:prstGeom>
            <a:noFill/>
            <a:ln>
              <a:noFill/>
            </a:ln>
          </p:spPr>
        </p:pic>
        <p:pic>
          <p:nvPicPr>
            <p:cNvPr id="2" name="Google Shape;356;p32">
              <a:extLst>
                <a:ext uri="{FF2B5EF4-FFF2-40B4-BE49-F238E27FC236}">
                  <a16:creationId xmlns:a16="http://schemas.microsoft.com/office/drawing/2014/main" id="{0C696734-DD62-F79F-7F2D-A4181D450EAA}"/>
                </a:ext>
              </a:extLst>
            </p:cNvPr>
            <p:cNvPicPr preferRelativeResize="0"/>
            <p:nvPr/>
          </p:nvPicPr>
          <p:blipFill rotWithShape="1">
            <a:blip r:embed="rId3">
              <a:alphaModFix/>
            </a:blip>
            <a:srcRect t="90290" b="-555"/>
            <a:stretch>
              <a:fillRect/>
            </a:stretch>
          </p:blipFill>
          <p:spPr>
            <a:xfrm>
              <a:off x="319701" y="2571750"/>
              <a:ext cx="7824978" cy="388089"/>
            </a:xfrm>
            <a:prstGeom prst="rect">
              <a:avLst/>
            </a:prstGeom>
            <a:noFill/>
            <a:ln>
              <a:noFill/>
            </a:ln>
          </p:spPr>
        </p:pic>
      </p:grpSp>
      <p:sp>
        <p:nvSpPr>
          <p:cNvPr id="4" name="Google Shape;97;p18">
            <a:extLst>
              <a:ext uri="{FF2B5EF4-FFF2-40B4-BE49-F238E27FC236}">
                <a16:creationId xmlns:a16="http://schemas.microsoft.com/office/drawing/2014/main" id="{556998EA-E7C3-6D20-B133-ABD50A208092}"/>
              </a:ext>
            </a:extLst>
          </p:cNvPr>
          <p:cNvSpPr txBox="1"/>
          <p:nvPr/>
        </p:nvSpPr>
        <p:spPr>
          <a:xfrm>
            <a:off x="606259" y="3957276"/>
            <a:ext cx="8532425"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Significant viscosity reduction depending on relative rates of deformation and transformation</a:t>
            </a:r>
            <a:endParaRPr sz="2300" dirty="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7;p18">
            <a:extLst>
              <a:ext uri="{FF2B5EF4-FFF2-40B4-BE49-F238E27FC236}">
                <a16:creationId xmlns:a16="http://schemas.microsoft.com/office/drawing/2014/main" id="{4362AA1F-E387-FE7B-90DD-2925691A943A}"/>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PART 2: </a:t>
            </a:r>
          </a:p>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Elucidating the micromechanics of semibrittle flow</a:t>
            </a:r>
            <a:endParaRPr sz="2300" dirty="0">
              <a:latin typeface="Calibri"/>
              <a:ea typeface="Calibri"/>
              <a:cs typeface="Calibri"/>
              <a:sym typeface="Calibri"/>
            </a:endParaRPr>
          </a:p>
        </p:txBody>
      </p:sp>
      <p:pic>
        <p:nvPicPr>
          <p:cNvPr id="5" name="Google Shape;408;p36">
            <a:extLst>
              <a:ext uri="{FF2B5EF4-FFF2-40B4-BE49-F238E27FC236}">
                <a16:creationId xmlns:a16="http://schemas.microsoft.com/office/drawing/2014/main" id="{F0DD5592-CCC5-E93F-8D4E-F9DB5B850E0E}"/>
              </a:ext>
            </a:extLst>
          </p:cNvPr>
          <p:cNvPicPr preferRelativeResize="0"/>
          <p:nvPr/>
        </p:nvPicPr>
        <p:blipFill rotWithShape="1">
          <a:blip r:embed="rId2">
            <a:alphaModFix/>
          </a:blip>
          <a:srcRect/>
          <a:stretch/>
        </p:blipFill>
        <p:spPr>
          <a:xfrm>
            <a:off x="5923375" y="3405051"/>
            <a:ext cx="2728895" cy="1179921"/>
          </a:xfrm>
          <a:prstGeom prst="rect">
            <a:avLst/>
          </a:prstGeom>
          <a:noFill/>
          <a:ln>
            <a:noFill/>
          </a:ln>
        </p:spPr>
      </p:pic>
      <p:pic>
        <p:nvPicPr>
          <p:cNvPr id="6" name="Google Shape;414;p37">
            <a:extLst>
              <a:ext uri="{FF2B5EF4-FFF2-40B4-BE49-F238E27FC236}">
                <a16:creationId xmlns:a16="http://schemas.microsoft.com/office/drawing/2014/main" id="{0092152E-B861-E366-FD8C-4B31E47AA694}"/>
              </a:ext>
            </a:extLst>
          </p:cNvPr>
          <p:cNvPicPr preferRelativeResize="0"/>
          <p:nvPr/>
        </p:nvPicPr>
        <p:blipFill>
          <a:blip r:embed="rId3">
            <a:alphaModFix/>
          </a:blip>
          <a:stretch>
            <a:fillRect/>
          </a:stretch>
        </p:blipFill>
        <p:spPr>
          <a:xfrm>
            <a:off x="553020" y="1346961"/>
            <a:ext cx="2577750" cy="1637212"/>
          </a:xfrm>
          <a:prstGeom prst="rect">
            <a:avLst/>
          </a:prstGeom>
          <a:noFill/>
          <a:ln>
            <a:noFill/>
          </a:ln>
        </p:spPr>
      </p:pic>
      <p:pic>
        <p:nvPicPr>
          <p:cNvPr id="7" name="Google Shape;424;p38">
            <a:extLst>
              <a:ext uri="{FF2B5EF4-FFF2-40B4-BE49-F238E27FC236}">
                <a16:creationId xmlns:a16="http://schemas.microsoft.com/office/drawing/2014/main" id="{E5E967FF-E669-6E2C-E770-74F8E263505D}"/>
              </a:ext>
            </a:extLst>
          </p:cNvPr>
          <p:cNvPicPr preferRelativeResize="0"/>
          <p:nvPr/>
        </p:nvPicPr>
        <p:blipFill>
          <a:blip r:embed="rId4">
            <a:alphaModFix/>
          </a:blip>
          <a:stretch>
            <a:fillRect/>
          </a:stretch>
        </p:blipFill>
        <p:spPr>
          <a:xfrm>
            <a:off x="3885452" y="1889029"/>
            <a:ext cx="945099" cy="2171689"/>
          </a:xfrm>
          <a:prstGeom prst="rect">
            <a:avLst/>
          </a:prstGeom>
          <a:noFill/>
          <a:ln>
            <a:noFill/>
          </a:ln>
        </p:spPr>
      </p:pic>
      <p:sp>
        <p:nvSpPr>
          <p:cNvPr id="8" name="Google Shape;416;p37">
            <a:extLst>
              <a:ext uri="{FF2B5EF4-FFF2-40B4-BE49-F238E27FC236}">
                <a16:creationId xmlns:a16="http://schemas.microsoft.com/office/drawing/2014/main" id="{17586892-7468-2A06-0CB1-A1620FCF27D1}"/>
              </a:ext>
            </a:extLst>
          </p:cNvPr>
          <p:cNvSpPr txBox="1"/>
          <p:nvPr/>
        </p:nvSpPr>
        <p:spPr>
          <a:xfrm>
            <a:off x="793942" y="3019495"/>
            <a:ext cx="2914200" cy="25388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dirty="0">
                <a:solidFill>
                  <a:schemeClr val="dk1"/>
                </a:solidFill>
                <a:latin typeface="Calibri"/>
                <a:ea typeface="Calibri"/>
                <a:cs typeface="Calibri"/>
                <a:sym typeface="Calibri"/>
              </a:rPr>
              <a:t>Wen et al. (</a:t>
            </a:r>
            <a:r>
              <a:rPr lang="en" sz="1200" i="1" dirty="0">
                <a:solidFill>
                  <a:schemeClr val="dk1"/>
                </a:solidFill>
                <a:latin typeface="Calibri"/>
                <a:ea typeface="Calibri"/>
                <a:cs typeface="Calibri"/>
                <a:sym typeface="Calibri"/>
              </a:rPr>
              <a:t>Comp. Geo.</a:t>
            </a:r>
            <a:r>
              <a:rPr lang="en" sz="1200" dirty="0">
                <a:solidFill>
                  <a:schemeClr val="dk1"/>
                </a:solidFill>
                <a:latin typeface="Calibri"/>
                <a:ea typeface="Calibri"/>
                <a:cs typeface="Calibri"/>
                <a:sym typeface="Calibri"/>
              </a:rPr>
              <a:t>, 2022)</a:t>
            </a:r>
            <a:endParaRPr sz="1200" dirty="0"/>
          </a:p>
        </p:txBody>
      </p:sp>
      <p:sp>
        <p:nvSpPr>
          <p:cNvPr id="10" name="TextBox 9">
            <a:extLst>
              <a:ext uri="{FF2B5EF4-FFF2-40B4-BE49-F238E27FC236}">
                <a16:creationId xmlns:a16="http://schemas.microsoft.com/office/drawing/2014/main" id="{D0C1DCDB-E738-B64C-FF14-342D4057C119}"/>
              </a:ext>
            </a:extLst>
          </p:cNvPr>
          <p:cNvSpPr txBox="1"/>
          <p:nvPr/>
        </p:nvSpPr>
        <p:spPr>
          <a:xfrm>
            <a:off x="738964" y="3414387"/>
            <a:ext cx="2158410" cy="646331"/>
          </a:xfrm>
          <a:prstGeom prst="rect">
            <a:avLst/>
          </a:prstGeom>
          <a:noFill/>
        </p:spPr>
        <p:txBody>
          <a:bodyPr wrap="square" rtlCol="0">
            <a:spAutoFit/>
          </a:bodyPr>
          <a:lstStyle/>
          <a:p>
            <a:pPr algn="ctr"/>
            <a:r>
              <a:rPr lang="en-US" sz="1800" dirty="0"/>
              <a:t>crack nucleation, growth, interaction</a:t>
            </a:r>
          </a:p>
        </p:txBody>
      </p:sp>
      <p:sp>
        <p:nvSpPr>
          <p:cNvPr id="11" name="TextBox 10">
            <a:extLst>
              <a:ext uri="{FF2B5EF4-FFF2-40B4-BE49-F238E27FC236}">
                <a16:creationId xmlns:a16="http://schemas.microsoft.com/office/drawing/2014/main" id="{CE45583E-4BBB-C23B-7060-A30BD08C352C}"/>
              </a:ext>
            </a:extLst>
          </p:cNvPr>
          <p:cNvSpPr txBox="1"/>
          <p:nvPr/>
        </p:nvSpPr>
        <p:spPr>
          <a:xfrm>
            <a:off x="3278372" y="4096040"/>
            <a:ext cx="2158410" cy="646331"/>
          </a:xfrm>
          <a:prstGeom prst="rect">
            <a:avLst/>
          </a:prstGeom>
          <a:noFill/>
        </p:spPr>
        <p:txBody>
          <a:bodyPr wrap="square" rtlCol="0">
            <a:spAutoFit/>
          </a:bodyPr>
          <a:lstStyle/>
          <a:p>
            <a:pPr algn="ctr"/>
            <a:r>
              <a:rPr lang="en-US" sz="1800" dirty="0"/>
              <a:t>dislocation-crack interactions</a:t>
            </a:r>
          </a:p>
        </p:txBody>
      </p:sp>
      <p:sp>
        <p:nvSpPr>
          <p:cNvPr id="12" name="TextBox 11">
            <a:extLst>
              <a:ext uri="{FF2B5EF4-FFF2-40B4-BE49-F238E27FC236}">
                <a16:creationId xmlns:a16="http://schemas.microsoft.com/office/drawing/2014/main" id="{407A7456-B2B8-B592-AEFA-219F61FF189B}"/>
              </a:ext>
            </a:extLst>
          </p:cNvPr>
          <p:cNvSpPr txBox="1"/>
          <p:nvPr/>
        </p:nvSpPr>
        <p:spPr>
          <a:xfrm>
            <a:off x="6208617" y="2696329"/>
            <a:ext cx="2158410" cy="646331"/>
          </a:xfrm>
          <a:prstGeom prst="rect">
            <a:avLst/>
          </a:prstGeom>
          <a:noFill/>
        </p:spPr>
        <p:txBody>
          <a:bodyPr wrap="square" rtlCol="0">
            <a:spAutoFit/>
          </a:bodyPr>
          <a:lstStyle/>
          <a:p>
            <a:pPr algn="ctr"/>
            <a:r>
              <a:rPr lang="en-US" sz="1800" dirty="0"/>
              <a:t>dislocation interactions</a:t>
            </a:r>
          </a:p>
        </p:txBody>
      </p:sp>
    </p:spTree>
    <p:extLst>
      <p:ext uri="{BB962C8B-B14F-4D97-AF65-F5344CB8AC3E}">
        <p14:creationId xmlns:p14="http://schemas.microsoft.com/office/powerpoint/2010/main" val="2718392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p47"/>
          <p:cNvPicPr preferRelativeResize="0"/>
          <p:nvPr/>
        </p:nvPicPr>
        <p:blipFill rotWithShape="1">
          <a:blip r:embed="rId3">
            <a:alphaModFix/>
          </a:blip>
          <a:srcRect/>
          <a:stretch/>
        </p:blipFill>
        <p:spPr>
          <a:xfrm>
            <a:off x="4359675" y="582875"/>
            <a:ext cx="5377476" cy="4543500"/>
          </a:xfrm>
          <a:prstGeom prst="rect">
            <a:avLst/>
          </a:prstGeom>
          <a:noFill/>
          <a:ln>
            <a:noFill/>
          </a:ln>
        </p:spPr>
      </p:pic>
      <p:sp>
        <p:nvSpPr>
          <p:cNvPr id="903" name="Google Shape;903;p47"/>
          <p:cNvSpPr/>
          <p:nvPr/>
        </p:nvSpPr>
        <p:spPr>
          <a:xfrm>
            <a:off x="164885" y="1588710"/>
            <a:ext cx="4095000" cy="1713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1" i="0" u="none" strike="noStrike" cap="none">
                <a:solidFill>
                  <a:srgbClr val="000000"/>
                </a:solidFill>
                <a:latin typeface="Arial"/>
                <a:ea typeface="Arial"/>
                <a:cs typeface="Arial"/>
                <a:sym typeface="Arial"/>
              </a:rPr>
              <a:t>Built on the work of:</a:t>
            </a:r>
            <a:endParaRPr sz="2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Sibson, 1977</a:t>
            </a:r>
            <a:endParaRPr sz="2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Bird, 1978</a:t>
            </a:r>
            <a:endParaRPr sz="2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Goetze and Evans, 1979</a:t>
            </a:r>
            <a:endParaRPr sz="2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Brace and Kohlstedt, 1980</a:t>
            </a:r>
            <a:endParaRPr sz="2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Kirby, 1980</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400"/>
              <a:t>Kohlstedt, Evans and Mackwell 1995</a:t>
            </a:r>
            <a:endParaRPr sz="2400"/>
          </a:p>
        </p:txBody>
      </p:sp>
      <p:sp>
        <p:nvSpPr>
          <p:cNvPr id="905" name="Google Shape;905;p47"/>
          <p:cNvSpPr/>
          <p:nvPr/>
        </p:nvSpPr>
        <p:spPr>
          <a:xfrm>
            <a:off x="6013578" y="4622725"/>
            <a:ext cx="2616900" cy="243300"/>
          </a:xfrm>
          <a:prstGeom prst="rect">
            <a:avLst/>
          </a:prstGeom>
          <a:noFill/>
          <a:ln>
            <a:noFill/>
          </a:ln>
        </p:spPr>
        <p:txBody>
          <a:bodyPr spcFirstLastPara="1" wrap="square" lIns="81700" tIns="40675" rIns="81700" bIns="40675" anchor="t" anchorCtr="0">
            <a:noAutofit/>
          </a:bodyPr>
          <a:lstStyle/>
          <a:p>
            <a:pPr marL="0" marR="0" lvl="0" indent="0" algn="l" rtl="0">
              <a:lnSpc>
                <a:spcPct val="100000"/>
              </a:lnSpc>
              <a:spcBef>
                <a:spcPts val="0"/>
              </a:spcBef>
              <a:spcAft>
                <a:spcPts val="0"/>
              </a:spcAft>
              <a:buNone/>
            </a:pPr>
            <a:r>
              <a:rPr lang="en" sz="1600" b="0" i="0" u="none" strike="noStrike" cap="none">
                <a:solidFill>
                  <a:srgbClr val="000000"/>
                </a:solidFill>
                <a:latin typeface="Arial"/>
                <a:ea typeface="Arial"/>
                <a:cs typeface="Arial"/>
                <a:sym typeface="Arial"/>
              </a:rPr>
              <a:t>Mei et al., </a:t>
            </a:r>
            <a:r>
              <a:rPr lang="en" sz="1600" b="0" i="1" u="none" strike="noStrike" cap="none">
                <a:solidFill>
                  <a:srgbClr val="000000"/>
                </a:solidFill>
                <a:latin typeface="Arial"/>
                <a:ea typeface="Arial"/>
                <a:cs typeface="Arial"/>
                <a:sym typeface="Arial"/>
              </a:rPr>
              <a:t>JGR</a:t>
            </a:r>
            <a:r>
              <a:rPr lang="en" sz="1600" b="0" i="0" u="none" strike="noStrike" cap="none">
                <a:solidFill>
                  <a:srgbClr val="000000"/>
                </a:solidFill>
                <a:latin typeface="Arial"/>
                <a:ea typeface="Arial"/>
                <a:cs typeface="Arial"/>
                <a:sym typeface="Arial"/>
              </a:rPr>
              <a:t>, 2010</a:t>
            </a:r>
            <a:endParaRPr sz="1600" b="0" i="0" u="none" strike="noStrike" cap="none">
              <a:latin typeface="Arial"/>
              <a:ea typeface="Arial"/>
              <a:cs typeface="Arial"/>
              <a:sym typeface="Arial"/>
            </a:endParaRPr>
          </a:p>
        </p:txBody>
      </p:sp>
      <p:sp>
        <p:nvSpPr>
          <p:cNvPr id="906" name="Google Shape;906;p47"/>
          <p:cNvSpPr/>
          <p:nvPr/>
        </p:nvSpPr>
        <p:spPr>
          <a:xfrm>
            <a:off x="6104000" y="3222525"/>
            <a:ext cx="1844400" cy="1371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8198975" y="4593525"/>
            <a:ext cx="1538100" cy="532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 name="Straight Connector 2">
            <a:extLst>
              <a:ext uri="{FF2B5EF4-FFF2-40B4-BE49-F238E27FC236}">
                <a16:creationId xmlns:a16="http://schemas.microsoft.com/office/drawing/2014/main" id="{C1F69223-3BA1-0C31-5C5B-E669D365CBEB}"/>
              </a:ext>
            </a:extLst>
          </p:cNvPr>
          <p:cNvCxnSpPr/>
          <p:nvPr/>
        </p:nvCxnSpPr>
        <p:spPr>
          <a:xfrm>
            <a:off x="5508302" y="1149844"/>
            <a:ext cx="1325058" cy="1056762"/>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Google Shape;97;p18">
            <a:extLst>
              <a:ext uri="{FF2B5EF4-FFF2-40B4-BE49-F238E27FC236}">
                <a16:creationId xmlns:a16="http://schemas.microsoft.com/office/drawing/2014/main" id="{B74B8823-8A5D-2A2D-6A3A-E586214F1A3D}"/>
              </a:ext>
            </a:extLst>
          </p:cNvPr>
          <p:cNvSpPr txBox="1"/>
          <p:nvPr/>
        </p:nvSpPr>
        <p:spPr>
          <a:xfrm>
            <a:off x="260700" y="1205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Semibrittle flow is the poorest constrained aspect of lithospheric strength</a:t>
            </a:r>
            <a:endParaRPr sz="2300" dirty="0">
              <a:latin typeface="Calibri"/>
              <a:ea typeface="Calibri"/>
              <a:cs typeface="Calibri"/>
              <a:sym typeface="Calibri"/>
            </a:endParaRPr>
          </a:p>
        </p:txBody>
      </p:sp>
    </p:spTree>
    <p:extLst>
      <p:ext uri="{BB962C8B-B14F-4D97-AF65-F5344CB8AC3E}">
        <p14:creationId xmlns:p14="http://schemas.microsoft.com/office/powerpoint/2010/main" val="1148074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9"/>
          <p:cNvSpPr/>
          <p:nvPr/>
        </p:nvSpPr>
        <p:spPr>
          <a:xfrm>
            <a:off x="5549273" y="3776720"/>
            <a:ext cx="2603700" cy="500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Strain</a:t>
            </a:r>
            <a:endParaRPr sz="2400" b="0" i="0" u="none" strike="noStrike" cap="none">
              <a:latin typeface="Arial"/>
              <a:ea typeface="Arial"/>
              <a:cs typeface="Arial"/>
              <a:sym typeface="Arial"/>
            </a:endParaRPr>
          </a:p>
        </p:txBody>
      </p:sp>
      <p:sp>
        <p:nvSpPr>
          <p:cNvPr id="435" name="Google Shape;435;p39"/>
          <p:cNvSpPr/>
          <p:nvPr/>
        </p:nvSpPr>
        <p:spPr>
          <a:xfrm rot="10800000" flipH="1">
            <a:off x="3869364" y="1504950"/>
            <a:ext cx="540" cy="225595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436" name="Google Shape;436;p39"/>
          <p:cNvSpPr/>
          <p:nvPr/>
        </p:nvSpPr>
        <p:spPr>
          <a:xfrm>
            <a:off x="3869364" y="3755770"/>
            <a:ext cx="5080860" cy="37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437" name="Google Shape;437;p39"/>
          <p:cNvSpPr/>
          <p:nvPr/>
        </p:nvSpPr>
        <p:spPr>
          <a:xfrm rot="-5400000">
            <a:off x="2703850" y="2288753"/>
            <a:ext cx="1646100" cy="667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Stress</a:t>
            </a:r>
            <a:endParaRPr sz="2400" b="0" i="0" u="none" strike="noStrike" cap="none">
              <a:latin typeface="Arial"/>
              <a:ea typeface="Arial"/>
              <a:cs typeface="Arial"/>
              <a:sym typeface="Arial"/>
            </a:endParaRPr>
          </a:p>
        </p:txBody>
      </p:sp>
      <p:cxnSp>
        <p:nvCxnSpPr>
          <p:cNvPr id="438" name="Google Shape;438;p39"/>
          <p:cNvCxnSpPr/>
          <p:nvPr/>
        </p:nvCxnSpPr>
        <p:spPr>
          <a:xfrm rot="10800000" flipH="1">
            <a:off x="3912839" y="2522048"/>
            <a:ext cx="552000" cy="1224000"/>
          </a:xfrm>
          <a:prstGeom prst="straightConnector1">
            <a:avLst/>
          </a:prstGeom>
          <a:noFill/>
          <a:ln w="76200" cap="flat" cmpd="sng">
            <a:solidFill>
              <a:srgbClr val="5B9BD5"/>
            </a:solidFill>
            <a:prstDash val="solid"/>
            <a:miter lim="8000"/>
            <a:headEnd type="none" w="sm" len="sm"/>
            <a:tailEnd type="none" w="sm" len="sm"/>
          </a:ln>
        </p:spPr>
      </p:cxnSp>
      <p:sp>
        <p:nvSpPr>
          <p:cNvPr id="2" name="Google Shape;97;p18">
            <a:extLst>
              <a:ext uri="{FF2B5EF4-FFF2-40B4-BE49-F238E27FC236}">
                <a16:creationId xmlns:a16="http://schemas.microsoft.com/office/drawing/2014/main" id="{C29DDA70-1ADF-A58B-0A39-22048FBE4590}"/>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Progressive activation of different mechanisms</a:t>
            </a:r>
            <a:endParaRPr sz="2300" dirty="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0"/>
          <p:cNvSpPr/>
          <p:nvPr/>
        </p:nvSpPr>
        <p:spPr>
          <a:xfrm>
            <a:off x="5549273" y="3776720"/>
            <a:ext cx="2603700" cy="500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Strain</a:t>
            </a:r>
            <a:endParaRPr sz="2400" b="0" i="0" u="none" strike="noStrike" cap="none">
              <a:latin typeface="Arial"/>
              <a:ea typeface="Arial"/>
              <a:cs typeface="Arial"/>
              <a:sym typeface="Arial"/>
            </a:endParaRPr>
          </a:p>
        </p:txBody>
      </p:sp>
      <p:sp>
        <p:nvSpPr>
          <p:cNvPr id="483" name="Google Shape;483;p40"/>
          <p:cNvSpPr/>
          <p:nvPr/>
        </p:nvSpPr>
        <p:spPr>
          <a:xfrm rot="10800000" flipH="1">
            <a:off x="3869364" y="1504950"/>
            <a:ext cx="540" cy="225595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484" name="Google Shape;484;p40"/>
          <p:cNvSpPr/>
          <p:nvPr/>
        </p:nvSpPr>
        <p:spPr>
          <a:xfrm>
            <a:off x="3869364" y="3755770"/>
            <a:ext cx="5080860" cy="37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485" name="Google Shape;485;p40"/>
          <p:cNvSpPr/>
          <p:nvPr/>
        </p:nvSpPr>
        <p:spPr>
          <a:xfrm rot="-5400000">
            <a:off x="2703850" y="2288753"/>
            <a:ext cx="1646100" cy="667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Stress</a:t>
            </a:r>
            <a:endParaRPr sz="2400" b="0" i="0" u="none" strike="noStrike" cap="none">
              <a:latin typeface="Arial"/>
              <a:ea typeface="Arial"/>
              <a:cs typeface="Arial"/>
              <a:sym typeface="Arial"/>
            </a:endParaRPr>
          </a:p>
        </p:txBody>
      </p:sp>
      <p:cxnSp>
        <p:nvCxnSpPr>
          <p:cNvPr id="486" name="Google Shape;486;p40"/>
          <p:cNvCxnSpPr/>
          <p:nvPr/>
        </p:nvCxnSpPr>
        <p:spPr>
          <a:xfrm rot="10800000" flipH="1">
            <a:off x="3912839" y="2522048"/>
            <a:ext cx="552000" cy="1224000"/>
          </a:xfrm>
          <a:prstGeom prst="straightConnector1">
            <a:avLst/>
          </a:prstGeom>
          <a:noFill/>
          <a:ln w="76200" cap="flat" cmpd="sng">
            <a:solidFill>
              <a:srgbClr val="5B9BD5"/>
            </a:solidFill>
            <a:prstDash val="solid"/>
            <a:miter lim="8000"/>
            <a:headEnd type="none" w="sm" len="sm"/>
            <a:tailEnd type="none" w="sm" len="sm"/>
          </a:ln>
        </p:spPr>
      </p:cxnSp>
      <p:sp>
        <p:nvSpPr>
          <p:cNvPr id="487" name="Google Shape;487;p40"/>
          <p:cNvSpPr/>
          <p:nvPr/>
        </p:nvSpPr>
        <p:spPr>
          <a:xfrm>
            <a:off x="4356482" y="2430127"/>
            <a:ext cx="226200" cy="226200"/>
          </a:xfrm>
          <a:prstGeom prst="ellipse">
            <a:avLst/>
          </a:prstGeom>
          <a:solidFill>
            <a:srgbClr val="FC0102"/>
          </a:solidFill>
          <a:ln w="9525" cap="flat" cmpd="sng">
            <a:solidFill>
              <a:srgbClr val="FC01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7" name="Google Shape;527;p40"/>
          <p:cNvPicPr preferRelativeResize="0"/>
          <p:nvPr/>
        </p:nvPicPr>
        <p:blipFill rotWithShape="1">
          <a:blip r:embed="rId3">
            <a:alphaModFix/>
          </a:blip>
          <a:srcRect/>
          <a:stretch/>
        </p:blipFill>
        <p:spPr>
          <a:xfrm>
            <a:off x="464643" y="2199648"/>
            <a:ext cx="2629284" cy="1136850"/>
          </a:xfrm>
          <a:prstGeom prst="rect">
            <a:avLst/>
          </a:prstGeom>
          <a:noFill/>
          <a:ln>
            <a:noFill/>
          </a:ln>
        </p:spPr>
      </p:pic>
      <p:sp>
        <p:nvSpPr>
          <p:cNvPr id="2" name="Google Shape;97;p18">
            <a:extLst>
              <a:ext uri="{FF2B5EF4-FFF2-40B4-BE49-F238E27FC236}">
                <a16:creationId xmlns:a16="http://schemas.microsoft.com/office/drawing/2014/main" id="{E3F37F24-7453-135C-4D8C-ECB268AFFD3C}"/>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Progressive activation of different mechanisms</a:t>
            </a:r>
            <a:endParaRPr sz="2300" dirty="0">
              <a:latin typeface="Calibri"/>
              <a:ea typeface="Calibri"/>
              <a:cs typeface="Calibri"/>
              <a:sym typeface="Calibri"/>
            </a:endParaRPr>
          </a:p>
        </p:txBody>
      </p:sp>
      <p:sp>
        <p:nvSpPr>
          <p:cNvPr id="3" name="TextBox 2">
            <a:extLst>
              <a:ext uri="{FF2B5EF4-FFF2-40B4-BE49-F238E27FC236}">
                <a16:creationId xmlns:a16="http://schemas.microsoft.com/office/drawing/2014/main" id="{54B29210-EB2A-209F-EDBF-64E689FC57D7}"/>
              </a:ext>
            </a:extLst>
          </p:cNvPr>
          <p:cNvSpPr txBox="1"/>
          <p:nvPr/>
        </p:nvSpPr>
        <p:spPr>
          <a:xfrm>
            <a:off x="665473" y="3336498"/>
            <a:ext cx="2306327" cy="646331"/>
          </a:xfrm>
          <a:prstGeom prst="rect">
            <a:avLst/>
          </a:prstGeom>
          <a:noFill/>
        </p:spPr>
        <p:txBody>
          <a:bodyPr wrap="square" rtlCol="0">
            <a:spAutoFit/>
          </a:bodyPr>
          <a:lstStyle/>
          <a:p>
            <a:pPr algn="ctr"/>
            <a:r>
              <a:rPr lang="en-US" sz="1800" dirty="0"/>
              <a:t>dislocation nucleation and glide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cxnSp>
        <p:nvCxnSpPr>
          <p:cNvPr id="532" name="Google Shape;532;p41"/>
          <p:cNvCxnSpPr/>
          <p:nvPr/>
        </p:nvCxnSpPr>
        <p:spPr>
          <a:xfrm rot="10800000" flipH="1">
            <a:off x="4464931" y="1743375"/>
            <a:ext cx="941100" cy="821700"/>
          </a:xfrm>
          <a:prstGeom prst="straightConnector1">
            <a:avLst/>
          </a:prstGeom>
          <a:noFill/>
          <a:ln w="76200" cap="flat" cmpd="sng">
            <a:solidFill>
              <a:srgbClr val="FF9900"/>
            </a:solidFill>
            <a:prstDash val="solid"/>
            <a:round/>
            <a:headEnd type="none" w="med" len="med"/>
            <a:tailEnd type="none" w="med" len="med"/>
          </a:ln>
        </p:spPr>
      </p:cxnSp>
      <p:sp>
        <p:nvSpPr>
          <p:cNvPr id="533" name="Google Shape;533;p41"/>
          <p:cNvSpPr/>
          <p:nvPr/>
        </p:nvSpPr>
        <p:spPr>
          <a:xfrm>
            <a:off x="5549273" y="3776720"/>
            <a:ext cx="2603700" cy="500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Strain</a:t>
            </a:r>
            <a:endParaRPr sz="2400" b="0" i="0" u="none" strike="noStrike" cap="none">
              <a:latin typeface="Arial"/>
              <a:ea typeface="Arial"/>
              <a:cs typeface="Arial"/>
              <a:sym typeface="Arial"/>
            </a:endParaRPr>
          </a:p>
        </p:txBody>
      </p:sp>
      <p:sp>
        <p:nvSpPr>
          <p:cNvPr id="534" name="Google Shape;534;p41"/>
          <p:cNvSpPr/>
          <p:nvPr/>
        </p:nvSpPr>
        <p:spPr>
          <a:xfrm rot="10800000" flipH="1">
            <a:off x="3869364" y="1504950"/>
            <a:ext cx="540" cy="225595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535" name="Google Shape;535;p41"/>
          <p:cNvSpPr/>
          <p:nvPr/>
        </p:nvSpPr>
        <p:spPr>
          <a:xfrm>
            <a:off x="3869364" y="3755770"/>
            <a:ext cx="5080860" cy="37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536" name="Google Shape;536;p41"/>
          <p:cNvSpPr/>
          <p:nvPr/>
        </p:nvSpPr>
        <p:spPr>
          <a:xfrm rot="-5400000">
            <a:off x="2703850" y="2288753"/>
            <a:ext cx="1646100" cy="667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Stress</a:t>
            </a:r>
            <a:endParaRPr sz="2400" b="0" i="0" u="none" strike="noStrike" cap="none">
              <a:latin typeface="Arial"/>
              <a:ea typeface="Arial"/>
              <a:cs typeface="Arial"/>
              <a:sym typeface="Arial"/>
            </a:endParaRPr>
          </a:p>
        </p:txBody>
      </p:sp>
      <p:cxnSp>
        <p:nvCxnSpPr>
          <p:cNvPr id="537" name="Google Shape;537;p41"/>
          <p:cNvCxnSpPr/>
          <p:nvPr/>
        </p:nvCxnSpPr>
        <p:spPr>
          <a:xfrm rot="10800000" flipH="1">
            <a:off x="3912839" y="2522048"/>
            <a:ext cx="552000" cy="1224000"/>
          </a:xfrm>
          <a:prstGeom prst="straightConnector1">
            <a:avLst/>
          </a:prstGeom>
          <a:noFill/>
          <a:ln w="76200" cap="flat" cmpd="sng">
            <a:solidFill>
              <a:srgbClr val="5B9BD5"/>
            </a:solidFill>
            <a:prstDash val="solid"/>
            <a:miter lim="8000"/>
            <a:headEnd type="none" w="sm" len="sm"/>
            <a:tailEnd type="none" w="sm" len="sm"/>
          </a:ln>
        </p:spPr>
      </p:cxnSp>
      <p:sp>
        <p:nvSpPr>
          <p:cNvPr id="538" name="Google Shape;538;p41"/>
          <p:cNvSpPr/>
          <p:nvPr/>
        </p:nvSpPr>
        <p:spPr>
          <a:xfrm>
            <a:off x="4356482" y="2430127"/>
            <a:ext cx="226200" cy="226200"/>
          </a:xfrm>
          <a:prstGeom prst="ellipse">
            <a:avLst/>
          </a:prstGeom>
          <a:solidFill>
            <a:srgbClr val="FC0102"/>
          </a:solidFill>
          <a:ln w="9525" cap="flat" cmpd="sng">
            <a:solidFill>
              <a:srgbClr val="FC01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8" name="Google Shape;578;p41"/>
          <p:cNvPicPr preferRelativeResize="0"/>
          <p:nvPr/>
        </p:nvPicPr>
        <p:blipFill rotWithShape="1">
          <a:blip r:embed="rId3">
            <a:alphaModFix/>
          </a:blip>
          <a:srcRect/>
          <a:stretch/>
        </p:blipFill>
        <p:spPr>
          <a:xfrm>
            <a:off x="464643" y="2199648"/>
            <a:ext cx="2629284" cy="1136850"/>
          </a:xfrm>
          <a:prstGeom prst="rect">
            <a:avLst/>
          </a:prstGeom>
          <a:noFill/>
          <a:ln>
            <a:noFill/>
          </a:ln>
        </p:spPr>
      </p:pic>
      <p:sp>
        <p:nvSpPr>
          <p:cNvPr id="2" name="Google Shape;97;p18">
            <a:extLst>
              <a:ext uri="{FF2B5EF4-FFF2-40B4-BE49-F238E27FC236}">
                <a16:creationId xmlns:a16="http://schemas.microsoft.com/office/drawing/2014/main" id="{A89B305F-EC68-AD53-504F-95C39833809B}"/>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Progressive activation of different mechanisms</a:t>
            </a:r>
            <a:endParaRPr sz="2300" dirty="0">
              <a:latin typeface="Calibri"/>
              <a:ea typeface="Calibri"/>
              <a:cs typeface="Calibri"/>
              <a:sym typeface="Calibri"/>
            </a:endParaRPr>
          </a:p>
        </p:txBody>
      </p:sp>
      <p:sp>
        <p:nvSpPr>
          <p:cNvPr id="3" name="TextBox 2">
            <a:extLst>
              <a:ext uri="{FF2B5EF4-FFF2-40B4-BE49-F238E27FC236}">
                <a16:creationId xmlns:a16="http://schemas.microsoft.com/office/drawing/2014/main" id="{C4C125E9-7D52-0586-C993-F15851A903D6}"/>
              </a:ext>
            </a:extLst>
          </p:cNvPr>
          <p:cNvSpPr txBox="1"/>
          <p:nvPr/>
        </p:nvSpPr>
        <p:spPr>
          <a:xfrm>
            <a:off x="665473" y="3336498"/>
            <a:ext cx="2306327" cy="923330"/>
          </a:xfrm>
          <a:prstGeom prst="rect">
            <a:avLst/>
          </a:prstGeom>
          <a:noFill/>
        </p:spPr>
        <p:txBody>
          <a:bodyPr wrap="square" rtlCol="0">
            <a:spAutoFit/>
          </a:bodyPr>
          <a:lstStyle/>
          <a:p>
            <a:pPr algn="ctr"/>
            <a:r>
              <a:rPr lang="en-US" sz="1800" dirty="0"/>
              <a:t>dislocation interactions and </a:t>
            </a:r>
            <a:r>
              <a:rPr lang="en-US" sz="1800" dirty="0" err="1"/>
              <a:t>backstress</a:t>
            </a:r>
            <a:endParaRPr lang="en-US"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77" name="Google Shape;77;p18"/>
          <p:cNvGrpSpPr/>
          <p:nvPr/>
        </p:nvGrpSpPr>
        <p:grpSpPr>
          <a:xfrm rot="10800000">
            <a:off x="7694792" y="1338778"/>
            <a:ext cx="208747" cy="479376"/>
            <a:chOff x="10218975" y="2888688"/>
            <a:chExt cx="525150" cy="1531062"/>
          </a:xfrm>
        </p:grpSpPr>
        <p:sp>
          <p:nvSpPr>
            <p:cNvPr id="78" name="Google Shape;78;p18"/>
            <p:cNvSpPr/>
            <p:nvPr/>
          </p:nvSpPr>
          <p:spPr>
            <a:xfrm>
              <a:off x="10266525" y="3714750"/>
              <a:ext cx="477600" cy="705000"/>
            </a:xfrm>
            <a:prstGeom prst="curvedUpArrow">
              <a:avLst>
                <a:gd name="adj1" fmla="val 25000"/>
                <a:gd name="adj2" fmla="val 50000"/>
                <a:gd name="adj3" fmla="val 25000"/>
              </a:avLst>
            </a:prstGeom>
            <a:solidFill>
              <a:srgbClr val="FFD100"/>
            </a:solidFill>
            <a:ln w="12700" cap="flat" cmpd="sng">
              <a:solidFill>
                <a:srgbClr val="041E4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100">
                <a:solidFill>
                  <a:schemeClr val="dk1"/>
                </a:solidFill>
                <a:latin typeface="Garamond"/>
                <a:ea typeface="Garamond"/>
                <a:cs typeface="Garamond"/>
                <a:sym typeface="Garamond"/>
              </a:endParaRPr>
            </a:p>
          </p:txBody>
        </p:sp>
        <p:sp>
          <p:nvSpPr>
            <p:cNvPr id="79" name="Google Shape;79;p18"/>
            <p:cNvSpPr/>
            <p:nvPr/>
          </p:nvSpPr>
          <p:spPr>
            <a:xfrm rot="10800000">
              <a:off x="10218975" y="2888688"/>
              <a:ext cx="477600" cy="704700"/>
            </a:xfrm>
            <a:prstGeom prst="curvedUpArrow">
              <a:avLst>
                <a:gd name="adj1" fmla="val 25000"/>
                <a:gd name="adj2" fmla="val 50000"/>
                <a:gd name="adj3" fmla="val 25000"/>
              </a:avLst>
            </a:prstGeom>
            <a:solidFill>
              <a:srgbClr val="FFD100"/>
            </a:solidFill>
            <a:ln w="12700" cap="flat" cmpd="sng">
              <a:solidFill>
                <a:srgbClr val="041E4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100">
                <a:solidFill>
                  <a:schemeClr val="dk1"/>
                </a:solidFill>
                <a:latin typeface="Garamond"/>
                <a:ea typeface="Garamond"/>
                <a:cs typeface="Garamond"/>
                <a:sym typeface="Garamond"/>
              </a:endParaRPr>
            </a:p>
          </p:txBody>
        </p:sp>
      </p:grpSp>
      <p:sp>
        <p:nvSpPr>
          <p:cNvPr id="80" name="Google Shape;80;p18"/>
          <p:cNvSpPr txBox="1"/>
          <p:nvPr/>
        </p:nvSpPr>
        <p:spPr>
          <a:xfrm>
            <a:off x="7884242" y="1293965"/>
            <a:ext cx="1086600" cy="531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500"/>
              <a:buFont typeface="Garamond"/>
              <a:buNone/>
            </a:pPr>
            <a:r>
              <a:rPr lang="en" sz="1500">
                <a:solidFill>
                  <a:schemeClr val="dk1"/>
                </a:solidFill>
                <a:latin typeface="Garamond"/>
                <a:ea typeface="Garamond"/>
                <a:cs typeface="Garamond"/>
                <a:sym typeface="Garamond"/>
              </a:rPr>
              <a:t>Constant twist rate</a:t>
            </a:r>
            <a:endParaRPr sz="1500">
              <a:solidFill>
                <a:schemeClr val="dk1"/>
              </a:solidFill>
              <a:latin typeface="Garamond"/>
              <a:ea typeface="Garamond"/>
              <a:cs typeface="Garamond"/>
              <a:sym typeface="Garamond"/>
            </a:endParaRPr>
          </a:p>
        </p:txBody>
      </p:sp>
      <p:pic>
        <p:nvPicPr>
          <p:cNvPr id="81" name="Google Shape;81;p18"/>
          <p:cNvPicPr preferRelativeResize="0"/>
          <p:nvPr/>
        </p:nvPicPr>
        <p:blipFill rotWithShape="1">
          <a:blip r:embed="rId3">
            <a:alphaModFix/>
          </a:blip>
          <a:srcRect/>
          <a:stretch/>
        </p:blipFill>
        <p:spPr>
          <a:xfrm>
            <a:off x="1118645" y="1353567"/>
            <a:ext cx="6433074" cy="2779723"/>
          </a:xfrm>
          <a:prstGeom prst="rect">
            <a:avLst/>
          </a:prstGeom>
          <a:noFill/>
          <a:ln>
            <a:noFill/>
          </a:ln>
        </p:spPr>
      </p:pic>
      <p:grpSp>
        <p:nvGrpSpPr>
          <p:cNvPr id="82" name="Google Shape;82;p18"/>
          <p:cNvGrpSpPr/>
          <p:nvPr/>
        </p:nvGrpSpPr>
        <p:grpSpPr>
          <a:xfrm>
            <a:off x="1753469" y="2240937"/>
            <a:ext cx="4348982" cy="1849176"/>
            <a:chOff x="2636859" y="3429000"/>
            <a:chExt cx="5105038" cy="2117700"/>
          </a:xfrm>
        </p:grpSpPr>
        <p:grpSp>
          <p:nvGrpSpPr>
            <p:cNvPr id="83" name="Google Shape;83;p18"/>
            <p:cNvGrpSpPr/>
            <p:nvPr/>
          </p:nvGrpSpPr>
          <p:grpSpPr>
            <a:xfrm>
              <a:off x="2905620" y="3429000"/>
              <a:ext cx="4501560" cy="2117700"/>
              <a:chOff x="2905620" y="3429000"/>
              <a:chExt cx="4501560" cy="2117700"/>
            </a:xfrm>
          </p:grpSpPr>
          <p:cxnSp>
            <p:nvCxnSpPr>
              <p:cNvPr id="84" name="Google Shape;84;p18"/>
              <p:cNvCxnSpPr/>
              <p:nvPr/>
            </p:nvCxnSpPr>
            <p:spPr>
              <a:xfrm flipH="1">
                <a:off x="2905620" y="3481309"/>
                <a:ext cx="1026300" cy="2013300"/>
              </a:xfrm>
              <a:prstGeom prst="straightConnector1">
                <a:avLst/>
              </a:prstGeom>
              <a:noFill/>
              <a:ln w="63500" cap="flat" cmpd="sng">
                <a:solidFill>
                  <a:schemeClr val="accent2"/>
                </a:solidFill>
                <a:prstDash val="solid"/>
                <a:miter lim="800000"/>
                <a:headEnd type="none" w="sm" len="sm"/>
                <a:tailEnd type="none" w="sm" len="sm"/>
              </a:ln>
            </p:spPr>
          </p:cxnSp>
          <p:cxnSp>
            <p:nvCxnSpPr>
              <p:cNvPr id="85" name="Google Shape;85;p18"/>
              <p:cNvCxnSpPr/>
              <p:nvPr/>
            </p:nvCxnSpPr>
            <p:spPr>
              <a:xfrm>
                <a:off x="6431280" y="3429000"/>
                <a:ext cx="975900" cy="2117700"/>
              </a:xfrm>
              <a:prstGeom prst="straightConnector1">
                <a:avLst/>
              </a:prstGeom>
              <a:noFill/>
              <a:ln w="63500" cap="flat" cmpd="sng">
                <a:solidFill>
                  <a:schemeClr val="accent2"/>
                </a:solidFill>
                <a:prstDash val="solid"/>
                <a:miter lim="800000"/>
                <a:headEnd type="none" w="sm" len="sm"/>
                <a:tailEnd type="none" w="sm" len="sm"/>
              </a:ln>
            </p:spPr>
          </p:cxnSp>
        </p:grpSp>
        <p:sp>
          <p:nvSpPr>
            <p:cNvPr id="86" name="Google Shape;86;p18"/>
            <p:cNvSpPr txBox="1"/>
            <p:nvPr/>
          </p:nvSpPr>
          <p:spPr>
            <a:xfrm>
              <a:off x="6576397" y="3802065"/>
              <a:ext cx="1165500" cy="396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accent2"/>
                </a:buClr>
                <a:buSzPts val="1800"/>
                <a:buFont typeface="Garamond"/>
                <a:buNone/>
              </a:pPr>
              <a:r>
                <a:rPr lang="en" sz="1800" b="1">
                  <a:solidFill>
                    <a:schemeClr val="accent2"/>
                  </a:solidFill>
                  <a:latin typeface="Garamond"/>
                  <a:ea typeface="Garamond"/>
                  <a:cs typeface="Garamond"/>
                  <a:sym typeface="Garamond"/>
                </a:rPr>
                <a:t>α-Fe</a:t>
              </a:r>
              <a:endParaRPr sz="1800" b="1">
                <a:solidFill>
                  <a:schemeClr val="accent2"/>
                </a:solidFill>
                <a:latin typeface="Garamond"/>
                <a:ea typeface="Garamond"/>
                <a:cs typeface="Garamond"/>
                <a:sym typeface="Garamond"/>
              </a:endParaRPr>
            </a:p>
          </p:txBody>
        </p:sp>
        <p:sp>
          <p:nvSpPr>
            <p:cNvPr id="87" name="Google Shape;87;p18"/>
            <p:cNvSpPr txBox="1"/>
            <p:nvPr/>
          </p:nvSpPr>
          <p:spPr>
            <a:xfrm>
              <a:off x="5681983" y="3802065"/>
              <a:ext cx="1165500" cy="396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b="1">
                  <a:solidFill>
                    <a:schemeClr val="accent2"/>
                  </a:solidFill>
                  <a:latin typeface="Garamond"/>
                  <a:ea typeface="Garamond"/>
                  <a:cs typeface="Garamond"/>
                  <a:sym typeface="Garamond"/>
                </a:rPr>
                <a:t>γ-Fe</a:t>
              </a:r>
              <a:endParaRPr sz="1800" b="1">
                <a:solidFill>
                  <a:schemeClr val="accent2"/>
                </a:solidFill>
                <a:latin typeface="Garamond"/>
                <a:ea typeface="Garamond"/>
                <a:cs typeface="Garamond"/>
                <a:sym typeface="Garamond"/>
              </a:endParaRPr>
            </a:p>
          </p:txBody>
        </p:sp>
        <p:sp>
          <p:nvSpPr>
            <p:cNvPr id="88" name="Google Shape;88;p18"/>
            <p:cNvSpPr txBox="1"/>
            <p:nvPr/>
          </p:nvSpPr>
          <p:spPr>
            <a:xfrm>
              <a:off x="2636859" y="3802065"/>
              <a:ext cx="1165500" cy="396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accent2"/>
                </a:buClr>
                <a:buSzPts val="1800"/>
                <a:buFont typeface="Garamond"/>
                <a:buNone/>
              </a:pPr>
              <a:r>
                <a:rPr lang="en" sz="1800" b="1">
                  <a:solidFill>
                    <a:schemeClr val="accent2"/>
                  </a:solidFill>
                  <a:latin typeface="Garamond"/>
                  <a:ea typeface="Garamond"/>
                  <a:cs typeface="Garamond"/>
                  <a:sym typeface="Garamond"/>
                </a:rPr>
                <a:t>α-Fe</a:t>
              </a:r>
              <a:endParaRPr sz="1800" b="1">
                <a:solidFill>
                  <a:schemeClr val="accent2"/>
                </a:solidFill>
                <a:latin typeface="Garamond"/>
                <a:ea typeface="Garamond"/>
                <a:cs typeface="Garamond"/>
                <a:sym typeface="Garamond"/>
              </a:endParaRPr>
            </a:p>
          </p:txBody>
        </p:sp>
        <p:sp>
          <p:nvSpPr>
            <p:cNvPr id="89" name="Google Shape;89;p18"/>
            <p:cNvSpPr txBox="1"/>
            <p:nvPr/>
          </p:nvSpPr>
          <p:spPr>
            <a:xfrm>
              <a:off x="3491380" y="3813640"/>
              <a:ext cx="1165500" cy="396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b="1">
                  <a:solidFill>
                    <a:schemeClr val="accent2"/>
                  </a:solidFill>
                  <a:latin typeface="Garamond"/>
                  <a:ea typeface="Garamond"/>
                  <a:cs typeface="Garamond"/>
                  <a:sym typeface="Garamond"/>
                </a:rPr>
                <a:t>γ-Fe</a:t>
              </a:r>
              <a:endParaRPr sz="1800" b="1">
                <a:solidFill>
                  <a:schemeClr val="accent2"/>
                </a:solidFill>
                <a:latin typeface="Garamond"/>
                <a:ea typeface="Garamond"/>
                <a:cs typeface="Garamond"/>
                <a:sym typeface="Garamond"/>
              </a:endParaRPr>
            </a:p>
          </p:txBody>
        </p:sp>
      </p:grpSp>
      <p:sp>
        <p:nvSpPr>
          <p:cNvPr id="90" name="Google Shape;90;p18"/>
          <p:cNvSpPr/>
          <p:nvPr/>
        </p:nvSpPr>
        <p:spPr>
          <a:xfrm>
            <a:off x="4650167" y="4405829"/>
            <a:ext cx="1773600" cy="283500"/>
          </a:xfrm>
          <a:prstGeom prst="rightArrow">
            <a:avLst>
              <a:gd name="adj1" fmla="val 41701"/>
              <a:gd name="adj2" fmla="val 135450"/>
            </a:avLst>
          </a:prstGeom>
          <a:gradFill>
            <a:gsLst>
              <a:gs pos="0">
                <a:srgbClr val="EE5240"/>
              </a:gs>
              <a:gs pos="50000">
                <a:schemeClr val="lt1"/>
              </a:gs>
              <a:gs pos="100000">
                <a:srgbClr val="00A9DF"/>
              </a:gs>
            </a:gsLst>
            <a:lin ang="0" scaled="0"/>
          </a:gra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dk1"/>
              </a:solidFill>
              <a:latin typeface="Garamond"/>
              <a:ea typeface="Garamond"/>
              <a:cs typeface="Garamond"/>
              <a:sym typeface="Garamond"/>
            </a:endParaRPr>
          </a:p>
        </p:txBody>
      </p:sp>
      <p:sp>
        <p:nvSpPr>
          <p:cNvPr id="91" name="Google Shape;91;p18"/>
          <p:cNvSpPr/>
          <p:nvPr/>
        </p:nvSpPr>
        <p:spPr>
          <a:xfrm rot="10800000">
            <a:off x="2216316" y="4405717"/>
            <a:ext cx="1773600" cy="283500"/>
          </a:xfrm>
          <a:prstGeom prst="rightArrow">
            <a:avLst>
              <a:gd name="adj1" fmla="val 41701"/>
              <a:gd name="adj2" fmla="val 135450"/>
            </a:avLst>
          </a:prstGeom>
          <a:gradFill>
            <a:gsLst>
              <a:gs pos="0">
                <a:srgbClr val="EE5240"/>
              </a:gs>
              <a:gs pos="50000">
                <a:schemeClr val="lt1"/>
              </a:gs>
              <a:gs pos="100000">
                <a:srgbClr val="00A9DF"/>
              </a:gs>
            </a:gsLst>
            <a:lin ang="0" scaled="0"/>
          </a:gra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92" name="Google Shape;92;p18"/>
          <p:cNvSpPr txBox="1"/>
          <p:nvPr/>
        </p:nvSpPr>
        <p:spPr>
          <a:xfrm>
            <a:off x="3882970" y="4374414"/>
            <a:ext cx="8742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Garamond"/>
              <a:buNone/>
            </a:pPr>
            <a:r>
              <a:rPr lang="en" sz="1800">
                <a:solidFill>
                  <a:schemeClr val="dk1"/>
                </a:solidFill>
                <a:latin typeface="Garamond"/>
                <a:ea typeface="Garamond"/>
                <a:cs typeface="Garamond"/>
                <a:sym typeface="Garamond"/>
              </a:rPr>
              <a:t>Hot</a:t>
            </a:r>
            <a:endParaRPr sz="1800">
              <a:solidFill>
                <a:schemeClr val="dk1"/>
              </a:solidFill>
              <a:latin typeface="Garamond"/>
              <a:ea typeface="Garamond"/>
              <a:cs typeface="Garamond"/>
              <a:sym typeface="Garamond"/>
            </a:endParaRPr>
          </a:p>
        </p:txBody>
      </p:sp>
      <p:sp>
        <p:nvSpPr>
          <p:cNvPr id="93" name="Google Shape;93;p18"/>
          <p:cNvSpPr txBox="1"/>
          <p:nvPr/>
        </p:nvSpPr>
        <p:spPr>
          <a:xfrm>
            <a:off x="6247261" y="4374414"/>
            <a:ext cx="8742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Garamond"/>
              <a:buNone/>
            </a:pPr>
            <a:r>
              <a:rPr lang="en" sz="1800">
                <a:solidFill>
                  <a:schemeClr val="dk1"/>
                </a:solidFill>
                <a:latin typeface="Garamond"/>
                <a:ea typeface="Garamond"/>
                <a:cs typeface="Garamond"/>
                <a:sym typeface="Garamond"/>
              </a:rPr>
              <a:t>Cold</a:t>
            </a:r>
            <a:endParaRPr sz="1800">
              <a:solidFill>
                <a:schemeClr val="dk1"/>
              </a:solidFill>
              <a:latin typeface="Garamond"/>
              <a:ea typeface="Garamond"/>
              <a:cs typeface="Garamond"/>
              <a:sym typeface="Garamond"/>
            </a:endParaRPr>
          </a:p>
        </p:txBody>
      </p:sp>
      <p:sp>
        <p:nvSpPr>
          <p:cNvPr id="94" name="Google Shape;94;p18"/>
          <p:cNvSpPr txBox="1"/>
          <p:nvPr/>
        </p:nvSpPr>
        <p:spPr>
          <a:xfrm>
            <a:off x="1449232" y="4374414"/>
            <a:ext cx="8742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Garamond"/>
              <a:buNone/>
            </a:pPr>
            <a:r>
              <a:rPr lang="en" sz="1800">
                <a:solidFill>
                  <a:schemeClr val="dk1"/>
                </a:solidFill>
                <a:latin typeface="Garamond"/>
                <a:ea typeface="Garamond"/>
                <a:cs typeface="Garamond"/>
                <a:sym typeface="Garamond"/>
              </a:rPr>
              <a:t>Cold</a:t>
            </a:r>
            <a:endParaRPr sz="1800">
              <a:solidFill>
                <a:schemeClr val="dk1"/>
              </a:solidFill>
              <a:latin typeface="Garamond"/>
              <a:ea typeface="Garamond"/>
              <a:cs typeface="Garamond"/>
              <a:sym typeface="Garamond"/>
            </a:endParaRPr>
          </a:p>
        </p:txBody>
      </p:sp>
      <p:sp>
        <p:nvSpPr>
          <p:cNvPr id="95" name="Google Shape;95;p18"/>
          <p:cNvSpPr txBox="1"/>
          <p:nvPr/>
        </p:nvSpPr>
        <p:spPr>
          <a:xfrm>
            <a:off x="7509510" y="4684014"/>
            <a:ext cx="1495200" cy="324000"/>
          </a:xfrm>
          <a:prstGeom prst="rect">
            <a:avLst/>
          </a:prstGeom>
          <a:noFill/>
          <a:ln>
            <a:noFill/>
          </a:ln>
        </p:spPr>
        <p:txBody>
          <a:bodyPr spcFirstLastPara="1" wrap="square" lIns="68575" tIns="34275" rIns="68575" bIns="34275" anchor="b" anchorCtr="0">
            <a:noAutofit/>
          </a:bodyPr>
          <a:lstStyle/>
          <a:p>
            <a:pPr marL="0" marR="0" lvl="0" indent="0" algn="r" rtl="0">
              <a:lnSpc>
                <a:spcPct val="114000"/>
              </a:lnSpc>
              <a:spcBef>
                <a:spcPts val="0"/>
              </a:spcBef>
              <a:spcAft>
                <a:spcPts val="0"/>
              </a:spcAft>
              <a:buClr>
                <a:srgbClr val="7F7F7F"/>
              </a:buClr>
              <a:buSzPts val="1200"/>
              <a:buFont typeface="Red Hat Text"/>
              <a:buNone/>
            </a:pPr>
            <a:r>
              <a:rPr lang="en" sz="1200" b="0" i="1">
                <a:solidFill>
                  <a:srgbClr val="7F7F7F"/>
                </a:solidFill>
                <a:latin typeface="Red Hat Text"/>
                <a:ea typeface="Red Hat Text"/>
                <a:cs typeface="Red Hat Text"/>
                <a:sym typeface="Red Hat Text"/>
              </a:rPr>
              <a:t>Sauveur (1924)</a:t>
            </a:r>
            <a:endParaRPr sz="800" b="0" i="1">
              <a:solidFill>
                <a:srgbClr val="7F7F7F"/>
              </a:solidFill>
              <a:latin typeface="Red Hat Text"/>
              <a:ea typeface="Red Hat Text"/>
              <a:cs typeface="Red Hat Text"/>
              <a:sym typeface="Red Hat Text"/>
            </a:endParaRPr>
          </a:p>
        </p:txBody>
      </p:sp>
      <p:sp>
        <p:nvSpPr>
          <p:cNvPr id="96" name="Google Shape;96;p18"/>
          <p:cNvSpPr txBox="1"/>
          <p:nvPr/>
        </p:nvSpPr>
        <p:spPr>
          <a:xfrm>
            <a:off x="2932827" y="990938"/>
            <a:ext cx="26982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Garamond"/>
              <a:buNone/>
            </a:pPr>
            <a:r>
              <a:rPr lang="en" sz="1800">
                <a:solidFill>
                  <a:schemeClr val="dk1"/>
                </a:solidFill>
                <a:latin typeface="Garamond"/>
                <a:ea typeface="Garamond"/>
                <a:cs typeface="Garamond"/>
                <a:sym typeface="Garamond"/>
              </a:rPr>
              <a:t>Iron bars in torsion</a:t>
            </a:r>
            <a:endParaRPr sz="1800">
              <a:solidFill>
                <a:schemeClr val="dk1"/>
              </a:solidFill>
              <a:latin typeface="Garamond"/>
              <a:ea typeface="Garamond"/>
              <a:cs typeface="Garamond"/>
              <a:sym typeface="Garamond"/>
            </a:endParaRPr>
          </a:p>
        </p:txBody>
      </p:sp>
      <p:sp>
        <p:nvSpPr>
          <p:cNvPr id="97" name="Google Shape;97;p18"/>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PART 1: </a:t>
            </a:r>
          </a:p>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Transformation plasticity as a deformation mechanism</a:t>
            </a:r>
            <a:endParaRPr sz="23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cxnSp>
        <p:nvCxnSpPr>
          <p:cNvPr id="583" name="Google Shape;583;p42"/>
          <p:cNvCxnSpPr/>
          <p:nvPr/>
        </p:nvCxnSpPr>
        <p:spPr>
          <a:xfrm rot="10800000" flipH="1">
            <a:off x="4464931" y="1790305"/>
            <a:ext cx="941100" cy="821700"/>
          </a:xfrm>
          <a:prstGeom prst="straightConnector1">
            <a:avLst/>
          </a:prstGeom>
          <a:noFill/>
          <a:ln w="76200" cap="flat" cmpd="sng">
            <a:solidFill>
              <a:srgbClr val="FF9900"/>
            </a:solidFill>
            <a:prstDash val="solid"/>
            <a:round/>
            <a:headEnd type="none" w="med" len="med"/>
            <a:tailEnd type="none" w="med" len="med"/>
          </a:ln>
        </p:spPr>
      </p:cxnSp>
      <p:sp>
        <p:nvSpPr>
          <p:cNvPr id="584" name="Google Shape;584;p42"/>
          <p:cNvSpPr/>
          <p:nvPr/>
        </p:nvSpPr>
        <p:spPr>
          <a:xfrm>
            <a:off x="5549273" y="3823650"/>
            <a:ext cx="2603700" cy="500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Strain</a:t>
            </a:r>
            <a:endParaRPr sz="2400" b="0" i="0" u="none" strike="noStrike" cap="none">
              <a:latin typeface="Arial"/>
              <a:ea typeface="Arial"/>
              <a:cs typeface="Arial"/>
              <a:sym typeface="Arial"/>
            </a:endParaRPr>
          </a:p>
        </p:txBody>
      </p:sp>
      <p:sp>
        <p:nvSpPr>
          <p:cNvPr id="585" name="Google Shape;585;p42"/>
          <p:cNvSpPr/>
          <p:nvPr/>
        </p:nvSpPr>
        <p:spPr>
          <a:xfrm rot="10800000" flipH="1">
            <a:off x="3869364" y="1551880"/>
            <a:ext cx="540" cy="225595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586" name="Google Shape;586;p42"/>
          <p:cNvSpPr/>
          <p:nvPr/>
        </p:nvSpPr>
        <p:spPr>
          <a:xfrm>
            <a:off x="3869364" y="3802700"/>
            <a:ext cx="5080860" cy="37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587" name="Google Shape;587;p42"/>
          <p:cNvSpPr/>
          <p:nvPr/>
        </p:nvSpPr>
        <p:spPr>
          <a:xfrm rot="-5400000">
            <a:off x="2703850" y="2335683"/>
            <a:ext cx="1646100" cy="667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Stress</a:t>
            </a:r>
            <a:endParaRPr sz="2400" b="0" i="0" u="none" strike="noStrike" cap="none">
              <a:latin typeface="Arial"/>
              <a:ea typeface="Arial"/>
              <a:cs typeface="Arial"/>
              <a:sym typeface="Arial"/>
            </a:endParaRPr>
          </a:p>
        </p:txBody>
      </p:sp>
      <p:cxnSp>
        <p:nvCxnSpPr>
          <p:cNvPr id="588" name="Google Shape;588;p42"/>
          <p:cNvCxnSpPr/>
          <p:nvPr/>
        </p:nvCxnSpPr>
        <p:spPr>
          <a:xfrm rot="10800000" flipH="1">
            <a:off x="3912839" y="2568978"/>
            <a:ext cx="552000" cy="1224000"/>
          </a:xfrm>
          <a:prstGeom prst="straightConnector1">
            <a:avLst/>
          </a:prstGeom>
          <a:noFill/>
          <a:ln w="76200" cap="flat" cmpd="sng">
            <a:solidFill>
              <a:srgbClr val="5B9BD5"/>
            </a:solidFill>
            <a:prstDash val="solid"/>
            <a:miter lim="8000"/>
            <a:headEnd type="none" w="sm" len="sm"/>
            <a:tailEnd type="none" w="sm" len="sm"/>
          </a:ln>
        </p:spPr>
      </p:cxnSp>
      <p:sp>
        <p:nvSpPr>
          <p:cNvPr id="589" name="Google Shape;589;p42"/>
          <p:cNvSpPr/>
          <p:nvPr/>
        </p:nvSpPr>
        <p:spPr>
          <a:xfrm>
            <a:off x="4356482" y="2477057"/>
            <a:ext cx="226200" cy="226200"/>
          </a:xfrm>
          <a:prstGeom prst="ellipse">
            <a:avLst/>
          </a:prstGeom>
          <a:solidFill>
            <a:srgbClr val="FC0102"/>
          </a:solidFill>
          <a:ln w="9525" cap="flat" cmpd="sng">
            <a:solidFill>
              <a:srgbClr val="FC01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90" name="Google Shape;590;p42"/>
          <p:cNvCxnSpPr/>
          <p:nvPr/>
        </p:nvCxnSpPr>
        <p:spPr>
          <a:xfrm rot="10800000" flipH="1">
            <a:off x="5381754" y="1296750"/>
            <a:ext cx="1162200" cy="508200"/>
          </a:xfrm>
          <a:prstGeom prst="straightConnector1">
            <a:avLst/>
          </a:prstGeom>
          <a:noFill/>
          <a:ln w="76200" cap="flat" cmpd="sng">
            <a:solidFill>
              <a:srgbClr val="6AA84F"/>
            </a:solidFill>
            <a:prstDash val="solid"/>
            <a:round/>
            <a:headEnd type="none" w="med" len="med"/>
            <a:tailEnd type="none" w="med" len="med"/>
          </a:ln>
        </p:spPr>
      </p:cxnSp>
      <p:pic>
        <p:nvPicPr>
          <p:cNvPr id="630" name="Google Shape;630;p42"/>
          <p:cNvPicPr preferRelativeResize="0"/>
          <p:nvPr/>
        </p:nvPicPr>
        <p:blipFill>
          <a:blip r:embed="rId3">
            <a:alphaModFix/>
          </a:blip>
          <a:stretch>
            <a:fillRect/>
          </a:stretch>
        </p:blipFill>
        <p:spPr>
          <a:xfrm>
            <a:off x="1121041" y="1770272"/>
            <a:ext cx="1005600" cy="2310729"/>
          </a:xfrm>
          <a:prstGeom prst="rect">
            <a:avLst/>
          </a:prstGeom>
          <a:noFill/>
          <a:ln>
            <a:noFill/>
          </a:ln>
        </p:spPr>
      </p:pic>
      <p:sp>
        <p:nvSpPr>
          <p:cNvPr id="2" name="Google Shape;97;p18">
            <a:extLst>
              <a:ext uri="{FF2B5EF4-FFF2-40B4-BE49-F238E27FC236}">
                <a16:creationId xmlns:a16="http://schemas.microsoft.com/office/drawing/2014/main" id="{D49C8AAB-4092-5D8E-4F2C-065F0D20E71F}"/>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Progressive activation of different mechanisms</a:t>
            </a:r>
            <a:endParaRPr sz="2300" dirty="0">
              <a:latin typeface="Calibri"/>
              <a:ea typeface="Calibri"/>
              <a:cs typeface="Calibri"/>
              <a:sym typeface="Calibri"/>
            </a:endParaRPr>
          </a:p>
        </p:txBody>
      </p:sp>
      <p:sp>
        <p:nvSpPr>
          <p:cNvPr id="3" name="TextBox 2">
            <a:extLst>
              <a:ext uri="{FF2B5EF4-FFF2-40B4-BE49-F238E27FC236}">
                <a16:creationId xmlns:a16="http://schemas.microsoft.com/office/drawing/2014/main" id="{01A8DEAC-7264-F3C0-EE9D-B2569560032C}"/>
              </a:ext>
            </a:extLst>
          </p:cNvPr>
          <p:cNvSpPr txBox="1"/>
          <p:nvPr/>
        </p:nvSpPr>
        <p:spPr>
          <a:xfrm>
            <a:off x="609600" y="4081001"/>
            <a:ext cx="2306327" cy="646331"/>
          </a:xfrm>
          <a:prstGeom prst="rect">
            <a:avLst/>
          </a:prstGeom>
          <a:noFill/>
        </p:spPr>
        <p:txBody>
          <a:bodyPr wrap="square" rtlCol="0">
            <a:spAutoFit/>
          </a:bodyPr>
          <a:lstStyle/>
          <a:p>
            <a:pPr algn="ctr"/>
            <a:r>
              <a:rPr lang="en-US" sz="1800" dirty="0"/>
              <a:t>crack nucleation and growth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cxnSp>
        <p:nvCxnSpPr>
          <p:cNvPr id="636" name="Google Shape;636;p43"/>
          <p:cNvCxnSpPr/>
          <p:nvPr/>
        </p:nvCxnSpPr>
        <p:spPr>
          <a:xfrm rot="10800000" flipH="1">
            <a:off x="4464931" y="1769906"/>
            <a:ext cx="941100" cy="821700"/>
          </a:xfrm>
          <a:prstGeom prst="straightConnector1">
            <a:avLst/>
          </a:prstGeom>
          <a:noFill/>
          <a:ln w="76200" cap="flat" cmpd="sng">
            <a:solidFill>
              <a:srgbClr val="FF9900"/>
            </a:solidFill>
            <a:prstDash val="solid"/>
            <a:round/>
            <a:headEnd type="none" w="med" len="med"/>
            <a:tailEnd type="none" w="med" len="med"/>
          </a:ln>
        </p:spPr>
      </p:cxnSp>
      <p:sp>
        <p:nvSpPr>
          <p:cNvPr id="637" name="Google Shape;637;p43"/>
          <p:cNvSpPr/>
          <p:nvPr/>
        </p:nvSpPr>
        <p:spPr>
          <a:xfrm>
            <a:off x="5549273" y="3803251"/>
            <a:ext cx="2603700" cy="500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Strain</a:t>
            </a:r>
            <a:endParaRPr sz="2400" b="0" i="0" u="none" strike="noStrike" cap="none">
              <a:latin typeface="Arial"/>
              <a:ea typeface="Arial"/>
              <a:cs typeface="Arial"/>
              <a:sym typeface="Arial"/>
            </a:endParaRPr>
          </a:p>
        </p:txBody>
      </p:sp>
      <p:sp>
        <p:nvSpPr>
          <p:cNvPr id="638" name="Google Shape;638;p43"/>
          <p:cNvSpPr/>
          <p:nvPr/>
        </p:nvSpPr>
        <p:spPr>
          <a:xfrm rot="10800000" flipH="1">
            <a:off x="3869364" y="1531481"/>
            <a:ext cx="540" cy="225595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639" name="Google Shape;639;p43"/>
          <p:cNvSpPr/>
          <p:nvPr/>
        </p:nvSpPr>
        <p:spPr>
          <a:xfrm>
            <a:off x="3869364" y="3782301"/>
            <a:ext cx="5080860" cy="378"/>
          </a:xfrm>
          <a:custGeom>
            <a:avLst/>
            <a:gdLst/>
            <a:ahLst/>
            <a:cxnLst/>
            <a:rect l="l" t="t" r="r" b="b"/>
            <a:pathLst>
              <a:path w="21600" h="21600" extrusionOk="0">
                <a:moveTo>
                  <a:pt x="0" y="0"/>
                </a:moveTo>
                <a:lnTo>
                  <a:pt x="21600" y="21600"/>
                </a:lnTo>
              </a:path>
            </a:pathLst>
          </a:custGeom>
          <a:noFill/>
          <a:ln w="38100" cap="flat" cmpd="sng">
            <a:solidFill>
              <a:srgbClr val="000000"/>
            </a:solidFill>
            <a:prstDash val="solid"/>
            <a:miter lim="8000"/>
            <a:headEnd type="none" w="sm" len="sm"/>
            <a:tailEnd type="triangle" w="med" len="med"/>
          </a:ln>
        </p:spPr>
        <p:txBody>
          <a:bodyPr/>
          <a:lstStyle/>
          <a:p>
            <a:endParaRPr lang="en-US"/>
          </a:p>
        </p:txBody>
      </p:sp>
      <p:sp>
        <p:nvSpPr>
          <p:cNvPr id="640" name="Google Shape;640;p43"/>
          <p:cNvSpPr/>
          <p:nvPr/>
        </p:nvSpPr>
        <p:spPr>
          <a:xfrm rot="-5400000">
            <a:off x="2703850" y="2315284"/>
            <a:ext cx="1646100" cy="667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Stress</a:t>
            </a:r>
            <a:endParaRPr sz="2400" b="0" i="0" u="none" strike="noStrike" cap="none">
              <a:latin typeface="Arial"/>
              <a:ea typeface="Arial"/>
              <a:cs typeface="Arial"/>
              <a:sym typeface="Arial"/>
            </a:endParaRPr>
          </a:p>
        </p:txBody>
      </p:sp>
      <p:cxnSp>
        <p:nvCxnSpPr>
          <p:cNvPr id="641" name="Google Shape;641;p43"/>
          <p:cNvCxnSpPr/>
          <p:nvPr/>
        </p:nvCxnSpPr>
        <p:spPr>
          <a:xfrm rot="10800000" flipH="1">
            <a:off x="3912839" y="2548579"/>
            <a:ext cx="552000" cy="1224000"/>
          </a:xfrm>
          <a:prstGeom prst="straightConnector1">
            <a:avLst/>
          </a:prstGeom>
          <a:noFill/>
          <a:ln w="76200" cap="flat" cmpd="sng">
            <a:solidFill>
              <a:srgbClr val="5B9BD5"/>
            </a:solidFill>
            <a:prstDash val="solid"/>
            <a:miter lim="8000"/>
            <a:headEnd type="none" w="sm" len="sm"/>
            <a:tailEnd type="none" w="sm" len="sm"/>
          </a:ln>
        </p:spPr>
      </p:cxnSp>
      <p:sp>
        <p:nvSpPr>
          <p:cNvPr id="642" name="Google Shape;642;p43"/>
          <p:cNvSpPr/>
          <p:nvPr/>
        </p:nvSpPr>
        <p:spPr>
          <a:xfrm>
            <a:off x="4356482" y="2456658"/>
            <a:ext cx="226200" cy="226200"/>
          </a:xfrm>
          <a:prstGeom prst="ellipse">
            <a:avLst/>
          </a:prstGeom>
          <a:solidFill>
            <a:srgbClr val="FC0102"/>
          </a:solidFill>
          <a:ln w="9525" cap="flat" cmpd="sng">
            <a:solidFill>
              <a:srgbClr val="FC01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 name="Google Shape;97;p18">
            <a:extLst>
              <a:ext uri="{FF2B5EF4-FFF2-40B4-BE49-F238E27FC236}">
                <a16:creationId xmlns:a16="http://schemas.microsoft.com/office/drawing/2014/main" id="{16AC33A1-8413-6111-A182-8598D249D876}"/>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Progressive activation of different mechanisms</a:t>
            </a:r>
            <a:endParaRPr sz="2300" dirty="0">
              <a:latin typeface="Calibri"/>
              <a:ea typeface="Calibri"/>
              <a:cs typeface="Calibri"/>
              <a:sym typeface="Calibri"/>
            </a:endParaRPr>
          </a:p>
        </p:txBody>
      </p:sp>
      <p:sp>
        <p:nvSpPr>
          <p:cNvPr id="33" name="Google Shape;1064;p58">
            <a:extLst>
              <a:ext uri="{FF2B5EF4-FFF2-40B4-BE49-F238E27FC236}">
                <a16:creationId xmlns:a16="http://schemas.microsoft.com/office/drawing/2014/main" id="{B6162487-1059-E453-4871-9047CEB5494C}"/>
              </a:ext>
            </a:extLst>
          </p:cNvPr>
          <p:cNvSpPr txBox="1"/>
          <p:nvPr/>
        </p:nvSpPr>
        <p:spPr>
          <a:xfrm>
            <a:off x="1277404" y="3976668"/>
            <a:ext cx="1371900" cy="315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600">
                <a:latin typeface="Calibri"/>
                <a:ea typeface="Calibri"/>
                <a:cs typeface="Calibri"/>
                <a:sym typeface="Calibri"/>
              </a:rPr>
              <a:t>Brantut</a:t>
            </a:r>
            <a:r>
              <a:rPr lang="en" sz="1600">
                <a:solidFill>
                  <a:srgbClr val="000000"/>
                </a:solidFill>
                <a:latin typeface="Calibri"/>
                <a:ea typeface="Calibri"/>
                <a:cs typeface="Calibri"/>
                <a:sym typeface="Calibri"/>
              </a:rPr>
              <a:t> (</a:t>
            </a:r>
            <a:r>
              <a:rPr lang="en" sz="1600">
                <a:latin typeface="Calibri"/>
                <a:ea typeface="Calibri"/>
                <a:cs typeface="Calibri"/>
                <a:sym typeface="Calibri"/>
              </a:rPr>
              <a:t>2025</a:t>
            </a:r>
            <a:r>
              <a:rPr lang="en" sz="1600">
                <a:solidFill>
                  <a:srgbClr val="000000"/>
                </a:solidFill>
                <a:latin typeface="Calibri"/>
                <a:ea typeface="Calibri"/>
                <a:cs typeface="Calibri"/>
                <a:sym typeface="Calibri"/>
              </a:rPr>
              <a:t>)</a:t>
            </a:r>
            <a:endParaRPr sz="1600"/>
          </a:p>
        </p:txBody>
      </p:sp>
      <p:sp>
        <p:nvSpPr>
          <p:cNvPr id="36" name="Freeform: Shape 35">
            <a:extLst>
              <a:ext uri="{FF2B5EF4-FFF2-40B4-BE49-F238E27FC236}">
                <a16:creationId xmlns:a16="http://schemas.microsoft.com/office/drawing/2014/main" id="{DCAEBC78-59D8-8981-716E-2DF3AD57FB62}"/>
              </a:ext>
            </a:extLst>
          </p:cNvPr>
          <p:cNvSpPr/>
          <p:nvPr/>
        </p:nvSpPr>
        <p:spPr>
          <a:xfrm>
            <a:off x="5406656" y="1361200"/>
            <a:ext cx="3127744" cy="403806"/>
          </a:xfrm>
          <a:custGeom>
            <a:avLst/>
            <a:gdLst>
              <a:gd name="connsiteX0" fmla="*/ 0 w 2466753"/>
              <a:gd name="connsiteY0" fmla="*/ 276447 h 276447"/>
              <a:gd name="connsiteX1" fmla="*/ 770860 w 2466753"/>
              <a:gd name="connsiteY1" fmla="*/ 47847 h 276447"/>
              <a:gd name="connsiteX2" fmla="*/ 2466753 w 2466753"/>
              <a:gd name="connsiteY2" fmla="*/ 0 h 276447"/>
            </a:gdLst>
            <a:ahLst/>
            <a:cxnLst>
              <a:cxn ang="0">
                <a:pos x="connsiteX0" y="connsiteY0"/>
              </a:cxn>
              <a:cxn ang="0">
                <a:pos x="connsiteX1" y="connsiteY1"/>
              </a:cxn>
              <a:cxn ang="0">
                <a:pos x="connsiteX2" y="connsiteY2"/>
              </a:cxn>
            </a:cxnLst>
            <a:rect l="l" t="t" r="r" b="b"/>
            <a:pathLst>
              <a:path w="2466753" h="276447">
                <a:moveTo>
                  <a:pt x="0" y="276447"/>
                </a:moveTo>
                <a:cubicBezTo>
                  <a:pt x="179867" y="185184"/>
                  <a:pt x="359735" y="93921"/>
                  <a:pt x="770860" y="47847"/>
                </a:cubicBezTo>
                <a:cubicBezTo>
                  <a:pt x="1181986" y="1772"/>
                  <a:pt x="1824369" y="886"/>
                  <a:pt x="2466753" y="0"/>
                </a:cubicBezTo>
              </a:path>
            </a:pathLst>
          </a:custGeom>
          <a:noFill/>
          <a:ln w="63500">
            <a:solidFill>
              <a:srgbClr val="6AA8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67B945B-23E4-CC31-37A3-BE270853600F}"/>
              </a:ext>
            </a:extLst>
          </p:cNvPr>
          <p:cNvSpPr txBox="1"/>
          <p:nvPr/>
        </p:nvSpPr>
        <p:spPr>
          <a:xfrm>
            <a:off x="6705600" y="1452127"/>
            <a:ext cx="2158410" cy="646331"/>
          </a:xfrm>
          <a:prstGeom prst="rect">
            <a:avLst/>
          </a:prstGeom>
          <a:noFill/>
        </p:spPr>
        <p:txBody>
          <a:bodyPr wrap="square" rtlCol="0">
            <a:spAutoFit/>
          </a:bodyPr>
          <a:lstStyle/>
          <a:p>
            <a:pPr algn="ctr"/>
            <a:r>
              <a:rPr lang="en-US" sz="1800" dirty="0"/>
              <a:t>steady-state </a:t>
            </a:r>
            <a:r>
              <a:rPr lang="en-US" sz="1800" dirty="0" err="1"/>
              <a:t>semibrittle</a:t>
            </a:r>
            <a:r>
              <a:rPr lang="en-US" sz="1800" dirty="0"/>
              <a:t> flow?</a:t>
            </a:r>
          </a:p>
        </p:txBody>
      </p:sp>
      <p:sp>
        <p:nvSpPr>
          <p:cNvPr id="38" name="TextBox 37">
            <a:extLst>
              <a:ext uri="{FF2B5EF4-FFF2-40B4-BE49-F238E27FC236}">
                <a16:creationId xmlns:a16="http://schemas.microsoft.com/office/drawing/2014/main" id="{05BD3C04-148F-26FF-1BD5-A03D4BEB7790}"/>
              </a:ext>
            </a:extLst>
          </p:cNvPr>
          <p:cNvSpPr txBox="1"/>
          <p:nvPr/>
        </p:nvSpPr>
        <p:spPr>
          <a:xfrm>
            <a:off x="694260" y="4292268"/>
            <a:ext cx="2306327" cy="646331"/>
          </a:xfrm>
          <a:prstGeom prst="rect">
            <a:avLst/>
          </a:prstGeom>
          <a:noFill/>
        </p:spPr>
        <p:txBody>
          <a:bodyPr wrap="square" rtlCol="0">
            <a:spAutoFit/>
          </a:bodyPr>
          <a:lstStyle/>
          <a:p>
            <a:pPr algn="ctr"/>
            <a:r>
              <a:rPr lang="en-US" sz="1800" dirty="0"/>
              <a:t>dislocation-crack interaction</a:t>
            </a:r>
          </a:p>
        </p:txBody>
      </p:sp>
      <p:pic>
        <p:nvPicPr>
          <p:cNvPr id="39" name="Google Shape;1072;p59">
            <a:extLst>
              <a:ext uri="{FF2B5EF4-FFF2-40B4-BE49-F238E27FC236}">
                <a16:creationId xmlns:a16="http://schemas.microsoft.com/office/drawing/2014/main" id="{62D5E400-871F-FAEB-AD5E-1CD4DCF0DBFA}"/>
              </a:ext>
            </a:extLst>
          </p:cNvPr>
          <p:cNvPicPr preferRelativeResize="0"/>
          <p:nvPr/>
        </p:nvPicPr>
        <p:blipFill>
          <a:blip r:embed="rId3">
            <a:alphaModFix/>
          </a:blip>
          <a:stretch>
            <a:fillRect/>
          </a:stretch>
        </p:blipFill>
        <p:spPr>
          <a:xfrm>
            <a:off x="1367032" y="1157312"/>
            <a:ext cx="1231091" cy="2828876"/>
          </a:xfrm>
          <a:prstGeom prst="rect">
            <a:avLst/>
          </a:prstGeom>
          <a:noFill/>
          <a:ln>
            <a:noFill/>
          </a:ln>
        </p:spPr>
      </p:pic>
      <p:pic>
        <p:nvPicPr>
          <p:cNvPr id="40" name="Google Shape;1073;p59">
            <a:extLst>
              <a:ext uri="{FF2B5EF4-FFF2-40B4-BE49-F238E27FC236}">
                <a16:creationId xmlns:a16="http://schemas.microsoft.com/office/drawing/2014/main" id="{FCEE9FFA-2B4C-0466-0D55-0B74DBC03225}"/>
              </a:ext>
            </a:extLst>
          </p:cNvPr>
          <p:cNvPicPr preferRelativeResize="0"/>
          <p:nvPr/>
        </p:nvPicPr>
        <p:blipFill rotWithShape="1">
          <a:blip r:embed="rId3">
            <a:alphaModFix/>
          </a:blip>
          <a:srcRect l="55772" t="39780" r="10214" b="52229"/>
          <a:stretch/>
        </p:blipFill>
        <p:spPr>
          <a:xfrm>
            <a:off x="1625718" y="3430282"/>
            <a:ext cx="418749" cy="226050"/>
          </a:xfrm>
          <a:prstGeom prst="rect">
            <a:avLst/>
          </a:prstGeom>
          <a:noFill/>
          <a:ln>
            <a:noFill/>
          </a:ln>
        </p:spPr>
      </p:pic>
      <p:pic>
        <p:nvPicPr>
          <p:cNvPr id="41" name="Google Shape;1074;p59">
            <a:extLst>
              <a:ext uri="{FF2B5EF4-FFF2-40B4-BE49-F238E27FC236}">
                <a16:creationId xmlns:a16="http://schemas.microsoft.com/office/drawing/2014/main" id="{02B8AB3A-7E16-C084-5BCA-F564C5BA768A}"/>
              </a:ext>
            </a:extLst>
          </p:cNvPr>
          <p:cNvPicPr preferRelativeResize="0"/>
          <p:nvPr/>
        </p:nvPicPr>
        <p:blipFill rotWithShape="1">
          <a:blip r:embed="rId3">
            <a:alphaModFix/>
          </a:blip>
          <a:srcRect l="55775" t="39780" r="7293" b="52229"/>
          <a:stretch/>
        </p:blipFill>
        <p:spPr>
          <a:xfrm>
            <a:off x="1625705" y="3163800"/>
            <a:ext cx="454650" cy="226050"/>
          </a:xfrm>
          <a:prstGeom prst="rect">
            <a:avLst/>
          </a:prstGeom>
          <a:noFill/>
          <a:ln>
            <a:noFill/>
          </a:ln>
        </p:spPr>
      </p:pic>
      <p:pic>
        <p:nvPicPr>
          <p:cNvPr id="42" name="Google Shape;1075;p59">
            <a:extLst>
              <a:ext uri="{FF2B5EF4-FFF2-40B4-BE49-F238E27FC236}">
                <a16:creationId xmlns:a16="http://schemas.microsoft.com/office/drawing/2014/main" id="{8F7BBDF4-26C1-B30B-0026-AFA26CCF84F3}"/>
              </a:ext>
            </a:extLst>
          </p:cNvPr>
          <p:cNvPicPr preferRelativeResize="0"/>
          <p:nvPr/>
        </p:nvPicPr>
        <p:blipFill rotWithShape="1">
          <a:blip r:embed="rId3">
            <a:alphaModFix/>
          </a:blip>
          <a:srcRect l="55772" t="39780" r="10214" b="52229"/>
          <a:stretch/>
        </p:blipFill>
        <p:spPr>
          <a:xfrm rot="10800000">
            <a:off x="1889144" y="1807144"/>
            <a:ext cx="418749" cy="226050"/>
          </a:xfrm>
          <a:prstGeom prst="rect">
            <a:avLst/>
          </a:prstGeom>
          <a:noFill/>
          <a:ln>
            <a:noFill/>
          </a:ln>
        </p:spPr>
      </p:pic>
      <p:pic>
        <p:nvPicPr>
          <p:cNvPr id="43" name="Google Shape;1076;p59">
            <a:extLst>
              <a:ext uri="{FF2B5EF4-FFF2-40B4-BE49-F238E27FC236}">
                <a16:creationId xmlns:a16="http://schemas.microsoft.com/office/drawing/2014/main" id="{39EA9E89-EAD1-83D6-4E4A-605C3A737872}"/>
              </a:ext>
            </a:extLst>
          </p:cNvPr>
          <p:cNvPicPr preferRelativeResize="0"/>
          <p:nvPr/>
        </p:nvPicPr>
        <p:blipFill rotWithShape="1">
          <a:blip r:embed="rId3">
            <a:alphaModFix/>
          </a:blip>
          <a:srcRect l="55772" t="39780" r="10214" b="52229"/>
          <a:stretch/>
        </p:blipFill>
        <p:spPr>
          <a:xfrm rot="10800000">
            <a:off x="1889144" y="1581094"/>
            <a:ext cx="418749" cy="226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6" name="Group 5">
            <a:extLst>
              <a:ext uri="{FF2B5EF4-FFF2-40B4-BE49-F238E27FC236}">
                <a16:creationId xmlns:a16="http://schemas.microsoft.com/office/drawing/2014/main" id="{B73B686B-2260-8F69-ADC0-57EAE13D28AE}"/>
              </a:ext>
            </a:extLst>
          </p:cNvPr>
          <p:cNvGrpSpPr/>
          <p:nvPr/>
        </p:nvGrpSpPr>
        <p:grpSpPr>
          <a:xfrm>
            <a:off x="2091665" y="590550"/>
            <a:ext cx="6595135" cy="4450992"/>
            <a:chOff x="1850364" y="201032"/>
            <a:chExt cx="7099601" cy="4840510"/>
          </a:xfrm>
        </p:grpSpPr>
        <p:pic>
          <p:nvPicPr>
            <p:cNvPr id="914" name="Google Shape;914;p48"/>
            <p:cNvPicPr preferRelativeResize="0"/>
            <p:nvPr/>
          </p:nvPicPr>
          <p:blipFill rotWithShape="1">
            <a:blip r:embed="rId3">
              <a:alphaModFix/>
            </a:blip>
            <a:srcRect/>
            <a:stretch/>
          </p:blipFill>
          <p:spPr>
            <a:xfrm>
              <a:off x="1850364" y="201032"/>
              <a:ext cx="4997003" cy="4840510"/>
            </a:xfrm>
            <a:prstGeom prst="rect">
              <a:avLst/>
            </a:prstGeom>
            <a:noFill/>
            <a:ln>
              <a:noFill/>
            </a:ln>
          </p:spPr>
        </p:pic>
        <p:sp>
          <p:nvSpPr>
            <p:cNvPr id="917" name="Google Shape;917;p48"/>
            <p:cNvSpPr txBox="1"/>
            <p:nvPr/>
          </p:nvSpPr>
          <p:spPr>
            <a:xfrm>
              <a:off x="8013353" y="1992768"/>
              <a:ext cx="826800" cy="9003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Garamond"/>
                  <a:ea typeface="Garamond"/>
                  <a:cs typeface="Garamond"/>
                  <a:sym typeface="Garamond"/>
                </a:rPr>
                <a:t>opaque WC anvil</a:t>
              </a:r>
              <a:endParaRPr sz="1100"/>
            </a:p>
          </p:txBody>
        </p:sp>
        <p:sp>
          <p:nvSpPr>
            <p:cNvPr id="918" name="Google Shape;918;p48"/>
            <p:cNvSpPr/>
            <p:nvPr/>
          </p:nvSpPr>
          <p:spPr>
            <a:xfrm rot="5400000">
              <a:off x="8401415" y="4384133"/>
              <a:ext cx="34200" cy="106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919" name="Google Shape;919;p48"/>
            <p:cNvSpPr txBox="1"/>
            <p:nvPr/>
          </p:nvSpPr>
          <p:spPr>
            <a:xfrm>
              <a:off x="8005082" y="4628717"/>
              <a:ext cx="8268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lt1"/>
                  </a:solidFill>
                  <a:latin typeface="Red Hat Text"/>
                  <a:ea typeface="Red Hat Text"/>
                  <a:cs typeface="Red Hat Text"/>
                  <a:sym typeface="Red Hat Text"/>
                </a:rPr>
                <a:t>0.5 mm</a:t>
              </a:r>
              <a:endParaRPr sz="1100"/>
            </a:p>
          </p:txBody>
        </p:sp>
        <p:sp>
          <p:nvSpPr>
            <p:cNvPr id="920" name="Google Shape;920;p48"/>
            <p:cNvSpPr txBox="1"/>
            <p:nvPr/>
          </p:nvSpPr>
          <p:spPr>
            <a:xfrm>
              <a:off x="6686411" y="201032"/>
              <a:ext cx="826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Garamond"/>
                  <a:ea typeface="Garamond"/>
                  <a:cs typeface="Garamond"/>
                  <a:sym typeface="Garamond"/>
                </a:rPr>
                <a:t>Al</a:t>
              </a:r>
              <a:r>
                <a:rPr lang="en" sz="1800" baseline="-25000">
                  <a:solidFill>
                    <a:schemeClr val="lt1"/>
                  </a:solidFill>
                  <a:latin typeface="Garamond"/>
                  <a:ea typeface="Garamond"/>
                  <a:cs typeface="Garamond"/>
                  <a:sym typeface="Garamond"/>
                </a:rPr>
                <a:t>2</a:t>
              </a:r>
              <a:r>
                <a:rPr lang="en" sz="1800">
                  <a:solidFill>
                    <a:schemeClr val="lt1"/>
                  </a:solidFill>
                  <a:latin typeface="Garamond"/>
                  <a:ea typeface="Garamond"/>
                  <a:cs typeface="Garamond"/>
                  <a:sym typeface="Garamond"/>
                </a:rPr>
                <a:t>O</a:t>
              </a:r>
              <a:r>
                <a:rPr lang="en" sz="1800" baseline="-25000">
                  <a:solidFill>
                    <a:schemeClr val="lt1"/>
                  </a:solidFill>
                  <a:latin typeface="Garamond"/>
                  <a:ea typeface="Garamond"/>
                  <a:cs typeface="Garamond"/>
                  <a:sym typeface="Garamond"/>
                </a:rPr>
                <a:t>3</a:t>
              </a:r>
              <a:r>
                <a:rPr lang="en" sz="1800">
                  <a:solidFill>
                    <a:schemeClr val="lt1"/>
                  </a:solidFill>
                  <a:latin typeface="Garamond"/>
                  <a:ea typeface="Garamond"/>
                  <a:cs typeface="Garamond"/>
                  <a:sym typeface="Garamond"/>
                </a:rPr>
                <a:t> piston</a:t>
              </a:r>
              <a:endParaRPr sz="1100"/>
            </a:p>
          </p:txBody>
        </p:sp>
        <p:sp>
          <p:nvSpPr>
            <p:cNvPr id="921" name="Google Shape;921;p48"/>
            <p:cNvSpPr txBox="1"/>
            <p:nvPr/>
          </p:nvSpPr>
          <p:spPr>
            <a:xfrm>
              <a:off x="6686411" y="4202436"/>
              <a:ext cx="8268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chemeClr val="lt1"/>
                  </a:solidFill>
                  <a:latin typeface="Garamond"/>
                  <a:ea typeface="Garamond"/>
                  <a:cs typeface="Garamond"/>
                  <a:sym typeface="Garamond"/>
                </a:rPr>
                <a:t>Al</a:t>
              </a:r>
              <a:r>
                <a:rPr lang="en" sz="1800" baseline="-25000">
                  <a:solidFill>
                    <a:schemeClr val="lt1"/>
                  </a:solidFill>
                  <a:latin typeface="Garamond"/>
                  <a:ea typeface="Garamond"/>
                  <a:cs typeface="Garamond"/>
                  <a:sym typeface="Garamond"/>
                </a:rPr>
                <a:t>2</a:t>
              </a:r>
              <a:r>
                <a:rPr lang="en" sz="1800">
                  <a:solidFill>
                    <a:schemeClr val="lt1"/>
                  </a:solidFill>
                  <a:latin typeface="Garamond"/>
                  <a:ea typeface="Garamond"/>
                  <a:cs typeface="Garamond"/>
                  <a:sym typeface="Garamond"/>
                </a:rPr>
                <a:t>O</a:t>
              </a:r>
              <a:r>
                <a:rPr lang="en" sz="1800" baseline="-25000">
                  <a:solidFill>
                    <a:schemeClr val="lt1"/>
                  </a:solidFill>
                  <a:latin typeface="Garamond"/>
                  <a:ea typeface="Garamond"/>
                  <a:cs typeface="Garamond"/>
                  <a:sym typeface="Garamond"/>
                </a:rPr>
                <a:t>3</a:t>
              </a:r>
              <a:r>
                <a:rPr lang="en" sz="1800">
                  <a:solidFill>
                    <a:schemeClr val="lt1"/>
                  </a:solidFill>
                  <a:latin typeface="Garamond"/>
                  <a:ea typeface="Garamond"/>
                  <a:cs typeface="Garamond"/>
                  <a:sym typeface="Garamond"/>
                </a:rPr>
                <a:t> piston</a:t>
              </a:r>
              <a:endParaRPr sz="1100"/>
            </a:p>
          </p:txBody>
        </p:sp>
        <p:sp>
          <p:nvSpPr>
            <p:cNvPr id="2" name="Rectangle 1">
              <a:extLst>
                <a:ext uri="{FF2B5EF4-FFF2-40B4-BE49-F238E27FC236}">
                  <a16:creationId xmlns:a16="http://schemas.microsoft.com/office/drawing/2014/main" id="{D641F322-9511-E674-1452-29F19F0228E7}"/>
                </a:ext>
              </a:extLst>
            </p:cNvPr>
            <p:cNvSpPr/>
            <p:nvPr/>
          </p:nvSpPr>
          <p:spPr>
            <a:xfrm>
              <a:off x="4178595" y="2215853"/>
              <a:ext cx="770861" cy="404037"/>
            </a:xfrm>
            <a:prstGeom prst="rect">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coarse</a:t>
              </a:r>
            </a:p>
          </p:txBody>
        </p:sp>
        <p:sp>
          <p:nvSpPr>
            <p:cNvPr id="3" name="TextBox 2">
              <a:extLst>
                <a:ext uri="{FF2B5EF4-FFF2-40B4-BE49-F238E27FC236}">
                  <a16:creationId xmlns:a16="http://schemas.microsoft.com/office/drawing/2014/main" id="{B7CEF6BF-5968-A1B5-4465-E3250C2C1E0A}"/>
                </a:ext>
              </a:extLst>
            </p:cNvPr>
            <p:cNvSpPr txBox="1"/>
            <p:nvPr/>
          </p:nvSpPr>
          <p:spPr>
            <a:xfrm>
              <a:off x="4554538" y="2868613"/>
              <a:ext cx="184731" cy="307777"/>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97A7B1E1-B19B-DAF7-DA0D-2B7ED2493392}"/>
                </a:ext>
              </a:extLst>
            </p:cNvPr>
            <p:cNvSpPr/>
            <p:nvPr/>
          </p:nvSpPr>
          <p:spPr>
            <a:xfrm>
              <a:off x="4186569" y="2642891"/>
              <a:ext cx="770861" cy="404037"/>
            </a:xfrm>
            <a:prstGeom prst="rect">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fine</a:t>
              </a:r>
            </a:p>
          </p:txBody>
        </p:sp>
      </p:grpSp>
      <p:sp>
        <p:nvSpPr>
          <p:cNvPr id="7" name="Google Shape;97;p18">
            <a:extLst>
              <a:ext uri="{FF2B5EF4-FFF2-40B4-BE49-F238E27FC236}">
                <a16:creationId xmlns:a16="http://schemas.microsoft.com/office/drawing/2014/main" id="{012E182F-7419-F649-67C3-AA166F47F0DE}"/>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Experiments on semibrittle flow of </a:t>
            </a:r>
            <a:r>
              <a:rPr lang="en" sz="2300" b="1" dirty="0">
                <a:solidFill>
                  <a:schemeClr val="accent6"/>
                </a:solidFill>
                <a:latin typeface="Red Hat Text"/>
                <a:ea typeface="Red Hat Text"/>
                <a:cs typeface="Red Hat Text"/>
                <a:sym typeface="Red Hat Text"/>
              </a:rPr>
              <a:t>olivine</a:t>
            </a:r>
            <a:endParaRPr sz="2300" dirty="0">
              <a:solidFill>
                <a:schemeClr val="accent6"/>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49"/>
          <p:cNvPicPr preferRelativeResize="0"/>
          <p:nvPr/>
        </p:nvPicPr>
        <p:blipFill>
          <a:blip r:embed="rId3">
            <a:alphaModFix/>
          </a:blip>
          <a:stretch>
            <a:fillRect/>
          </a:stretch>
        </p:blipFill>
        <p:spPr>
          <a:xfrm>
            <a:off x="304800" y="568564"/>
            <a:ext cx="3925250" cy="4479801"/>
          </a:xfrm>
          <a:prstGeom prst="rect">
            <a:avLst/>
          </a:prstGeom>
          <a:noFill/>
          <a:ln>
            <a:noFill/>
          </a:ln>
        </p:spPr>
      </p:pic>
      <p:sp>
        <p:nvSpPr>
          <p:cNvPr id="931" name="Google Shape;931;p49"/>
          <p:cNvSpPr txBox="1"/>
          <p:nvPr/>
        </p:nvSpPr>
        <p:spPr>
          <a:xfrm>
            <a:off x="5435801" y="4711500"/>
            <a:ext cx="3651900" cy="315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600">
                <a:latin typeface="Calibri"/>
                <a:ea typeface="Calibri"/>
                <a:cs typeface="Calibri"/>
                <a:sym typeface="Calibri"/>
              </a:rPr>
              <a:t>Nehring et al.</a:t>
            </a:r>
            <a:r>
              <a:rPr lang="en" sz="1600">
                <a:solidFill>
                  <a:srgbClr val="000000"/>
                </a:solidFill>
                <a:latin typeface="Calibri"/>
                <a:ea typeface="Calibri"/>
                <a:cs typeface="Calibri"/>
                <a:sym typeface="Calibri"/>
              </a:rPr>
              <a:t> (</a:t>
            </a:r>
            <a:r>
              <a:rPr lang="en" sz="1600" i="1">
                <a:latin typeface="Calibri"/>
                <a:ea typeface="Calibri"/>
                <a:cs typeface="Calibri"/>
                <a:sym typeface="Calibri"/>
              </a:rPr>
              <a:t>in prep.</a:t>
            </a:r>
            <a:r>
              <a:rPr lang="en" sz="1600">
                <a:solidFill>
                  <a:srgbClr val="000000"/>
                </a:solidFill>
                <a:latin typeface="Calibri"/>
                <a:ea typeface="Calibri"/>
                <a:cs typeface="Calibri"/>
                <a:sym typeface="Calibri"/>
              </a:rPr>
              <a:t>)</a:t>
            </a:r>
            <a:endParaRPr sz="1600"/>
          </a:p>
        </p:txBody>
      </p:sp>
      <p:sp>
        <p:nvSpPr>
          <p:cNvPr id="932" name="Google Shape;932;p49"/>
          <p:cNvSpPr txBox="1"/>
          <p:nvPr/>
        </p:nvSpPr>
        <p:spPr>
          <a:xfrm>
            <a:off x="-389849" y="3827950"/>
            <a:ext cx="3651900" cy="3309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700">
                <a:latin typeface="Calibri"/>
                <a:ea typeface="Calibri"/>
                <a:cs typeface="Calibri"/>
                <a:sym typeface="Calibri"/>
              </a:rPr>
              <a:t>Room temperature</a:t>
            </a:r>
            <a:endParaRPr sz="1700"/>
          </a:p>
        </p:txBody>
      </p:sp>
      <p:sp>
        <p:nvSpPr>
          <p:cNvPr id="2" name="Google Shape;97;p18">
            <a:extLst>
              <a:ext uri="{FF2B5EF4-FFF2-40B4-BE49-F238E27FC236}">
                <a16:creationId xmlns:a16="http://schemas.microsoft.com/office/drawing/2014/main" id="{70D5659C-C00C-66A9-E9EA-C43A747FE911}"/>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Range of behaviors depending on pressure</a:t>
            </a:r>
            <a:endParaRPr sz="2300" dirty="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50"/>
          <p:cNvSpPr txBox="1"/>
          <p:nvPr/>
        </p:nvSpPr>
        <p:spPr>
          <a:xfrm>
            <a:off x="5435801" y="4711500"/>
            <a:ext cx="3651900" cy="315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600">
                <a:latin typeface="Calibri"/>
                <a:ea typeface="Calibri"/>
                <a:cs typeface="Calibri"/>
                <a:sym typeface="Calibri"/>
              </a:rPr>
              <a:t>Nehring et al.</a:t>
            </a:r>
            <a:r>
              <a:rPr lang="en" sz="1600">
                <a:solidFill>
                  <a:srgbClr val="000000"/>
                </a:solidFill>
                <a:latin typeface="Calibri"/>
                <a:ea typeface="Calibri"/>
                <a:cs typeface="Calibri"/>
                <a:sym typeface="Calibri"/>
              </a:rPr>
              <a:t> (</a:t>
            </a:r>
            <a:r>
              <a:rPr lang="en" sz="1600" i="1">
                <a:latin typeface="Calibri"/>
                <a:ea typeface="Calibri"/>
                <a:cs typeface="Calibri"/>
                <a:sym typeface="Calibri"/>
              </a:rPr>
              <a:t>in prep.</a:t>
            </a:r>
            <a:r>
              <a:rPr lang="en" sz="1600">
                <a:solidFill>
                  <a:srgbClr val="000000"/>
                </a:solidFill>
                <a:latin typeface="Calibri"/>
                <a:ea typeface="Calibri"/>
                <a:cs typeface="Calibri"/>
                <a:sym typeface="Calibri"/>
              </a:rPr>
              <a:t>)</a:t>
            </a:r>
            <a:endParaRPr sz="1600"/>
          </a:p>
        </p:txBody>
      </p:sp>
      <p:sp>
        <p:nvSpPr>
          <p:cNvPr id="939" name="Google Shape;939;p50"/>
          <p:cNvSpPr txBox="1"/>
          <p:nvPr/>
        </p:nvSpPr>
        <p:spPr>
          <a:xfrm>
            <a:off x="-161249" y="3827950"/>
            <a:ext cx="3651900" cy="3309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700">
                <a:latin typeface="Calibri"/>
                <a:ea typeface="Calibri"/>
                <a:cs typeface="Calibri"/>
                <a:sym typeface="Calibri"/>
              </a:rPr>
              <a:t>Room temperature</a:t>
            </a:r>
            <a:endParaRPr sz="1700"/>
          </a:p>
        </p:txBody>
      </p:sp>
      <p:pic>
        <p:nvPicPr>
          <p:cNvPr id="940" name="Google Shape;940;p50"/>
          <p:cNvPicPr preferRelativeResize="0"/>
          <p:nvPr/>
        </p:nvPicPr>
        <p:blipFill>
          <a:blip r:embed="rId3">
            <a:alphaModFix/>
          </a:blip>
          <a:stretch>
            <a:fillRect/>
          </a:stretch>
        </p:blipFill>
        <p:spPr>
          <a:xfrm>
            <a:off x="4624625" y="647200"/>
            <a:ext cx="4271251" cy="3859732"/>
          </a:xfrm>
          <a:prstGeom prst="rect">
            <a:avLst/>
          </a:prstGeom>
          <a:noFill/>
          <a:ln>
            <a:noFill/>
          </a:ln>
        </p:spPr>
      </p:pic>
      <p:pic>
        <p:nvPicPr>
          <p:cNvPr id="941" name="Google Shape;941;p50"/>
          <p:cNvPicPr preferRelativeResize="0"/>
          <p:nvPr/>
        </p:nvPicPr>
        <p:blipFill>
          <a:blip r:embed="rId4">
            <a:alphaModFix/>
          </a:blip>
          <a:stretch>
            <a:fillRect/>
          </a:stretch>
        </p:blipFill>
        <p:spPr>
          <a:xfrm>
            <a:off x="304800" y="547300"/>
            <a:ext cx="3925250" cy="4479801"/>
          </a:xfrm>
          <a:prstGeom prst="rect">
            <a:avLst/>
          </a:prstGeom>
          <a:noFill/>
          <a:ln>
            <a:noFill/>
          </a:ln>
        </p:spPr>
      </p:pic>
      <p:sp>
        <p:nvSpPr>
          <p:cNvPr id="943" name="Google Shape;943;p50"/>
          <p:cNvSpPr/>
          <p:nvPr/>
        </p:nvSpPr>
        <p:spPr>
          <a:xfrm>
            <a:off x="1876275" y="1799175"/>
            <a:ext cx="654600" cy="654600"/>
          </a:xfrm>
          <a:prstGeom prst="ellipse">
            <a:avLst/>
          </a:prstGeom>
          <a:noFill/>
          <a:ln w="9525" cap="flat" cmpd="sng">
            <a:solidFill>
              <a:srgbClr val="FC01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4" name="Google Shape;944;p50"/>
          <p:cNvSpPr txBox="1"/>
          <p:nvPr/>
        </p:nvSpPr>
        <p:spPr>
          <a:xfrm>
            <a:off x="1130300" y="2419350"/>
            <a:ext cx="1837800" cy="3462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800">
                <a:solidFill>
                  <a:srgbClr val="FC0102"/>
                </a:solidFill>
                <a:latin typeface="Calibri"/>
                <a:ea typeface="Calibri"/>
                <a:cs typeface="Calibri"/>
                <a:sym typeface="Calibri"/>
              </a:rPr>
              <a:t>brittle failure</a:t>
            </a:r>
            <a:endParaRPr sz="1800">
              <a:solidFill>
                <a:srgbClr val="FC0102"/>
              </a:solidFill>
            </a:endParaRPr>
          </a:p>
        </p:txBody>
      </p:sp>
      <p:sp>
        <p:nvSpPr>
          <p:cNvPr id="945" name="Google Shape;945;p50"/>
          <p:cNvSpPr txBox="1"/>
          <p:nvPr/>
        </p:nvSpPr>
        <p:spPr>
          <a:xfrm>
            <a:off x="-389849" y="3827950"/>
            <a:ext cx="3651900" cy="3309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700">
                <a:latin typeface="Calibri"/>
                <a:ea typeface="Calibri"/>
                <a:cs typeface="Calibri"/>
                <a:sym typeface="Calibri"/>
              </a:rPr>
              <a:t>Room temperature</a:t>
            </a:r>
            <a:endParaRPr sz="1700"/>
          </a:p>
        </p:txBody>
      </p:sp>
      <p:sp>
        <p:nvSpPr>
          <p:cNvPr id="6" name="Google Shape;97;p18">
            <a:extLst>
              <a:ext uri="{FF2B5EF4-FFF2-40B4-BE49-F238E27FC236}">
                <a16:creationId xmlns:a16="http://schemas.microsoft.com/office/drawing/2014/main" id="{2967EF49-68ED-0FA0-3FA9-1E9F7E5FAECC}"/>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Range of behaviors depending on pressure</a:t>
            </a:r>
            <a:endParaRPr sz="2300" dirty="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51"/>
          <p:cNvSpPr txBox="1"/>
          <p:nvPr/>
        </p:nvSpPr>
        <p:spPr>
          <a:xfrm>
            <a:off x="5435801" y="4711500"/>
            <a:ext cx="3651900" cy="315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600">
                <a:latin typeface="Calibri"/>
                <a:ea typeface="Calibri"/>
                <a:cs typeface="Calibri"/>
                <a:sym typeface="Calibri"/>
              </a:rPr>
              <a:t>Nehring et al.</a:t>
            </a:r>
            <a:r>
              <a:rPr lang="en" sz="1600">
                <a:solidFill>
                  <a:srgbClr val="000000"/>
                </a:solidFill>
                <a:latin typeface="Calibri"/>
                <a:ea typeface="Calibri"/>
                <a:cs typeface="Calibri"/>
                <a:sym typeface="Calibri"/>
              </a:rPr>
              <a:t> (</a:t>
            </a:r>
            <a:r>
              <a:rPr lang="en" sz="1600" i="1">
                <a:latin typeface="Calibri"/>
                <a:ea typeface="Calibri"/>
                <a:cs typeface="Calibri"/>
                <a:sym typeface="Calibri"/>
              </a:rPr>
              <a:t>in prep.</a:t>
            </a:r>
            <a:r>
              <a:rPr lang="en" sz="1600">
                <a:solidFill>
                  <a:srgbClr val="000000"/>
                </a:solidFill>
                <a:latin typeface="Calibri"/>
                <a:ea typeface="Calibri"/>
                <a:cs typeface="Calibri"/>
                <a:sym typeface="Calibri"/>
              </a:rPr>
              <a:t>)</a:t>
            </a:r>
            <a:endParaRPr sz="1600"/>
          </a:p>
        </p:txBody>
      </p:sp>
      <p:sp>
        <p:nvSpPr>
          <p:cNvPr id="951" name="Google Shape;951;p51"/>
          <p:cNvSpPr txBox="1"/>
          <p:nvPr/>
        </p:nvSpPr>
        <p:spPr>
          <a:xfrm>
            <a:off x="-161249" y="3827950"/>
            <a:ext cx="3651900" cy="3309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700">
                <a:latin typeface="Calibri"/>
                <a:ea typeface="Calibri"/>
                <a:cs typeface="Calibri"/>
                <a:sym typeface="Calibri"/>
              </a:rPr>
              <a:t>Room temperature</a:t>
            </a:r>
            <a:endParaRPr sz="1700"/>
          </a:p>
        </p:txBody>
      </p:sp>
      <p:pic>
        <p:nvPicPr>
          <p:cNvPr id="952" name="Google Shape;952;p51"/>
          <p:cNvPicPr preferRelativeResize="0"/>
          <p:nvPr/>
        </p:nvPicPr>
        <p:blipFill>
          <a:blip r:embed="rId3">
            <a:alphaModFix/>
          </a:blip>
          <a:stretch>
            <a:fillRect/>
          </a:stretch>
        </p:blipFill>
        <p:spPr>
          <a:xfrm>
            <a:off x="4624625" y="647200"/>
            <a:ext cx="4271249" cy="3714672"/>
          </a:xfrm>
          <a:prstGeom prst="rect">
            <a:avLst/>
          </a:prstGeom>
          <a:noFill/>
          <a:ln>
            <a:noFill/>
          </a:ln>
        </p:spPr>
      </p:pic>
      <p:pic>
        <p:nvPicPr>
          <p:cNvPr id="953" name="Google Shape;953;p51"/>
          <p:cNvPicPr preferRelativeResize="0"/>
          <p:nvPr/>
        </p:nvPicPr>
        <p:blipFill>
          <a:blip r:embed="rId4">
            <a:alphaModFix/>
          </a:blip>
          <a:stretch>
            <a:fillRect/>
          </a:stretch>
        </p:blipFill>
        <p:spPr>
          <a:xfrm>
            <a:off x="304800" y="547300"/>
            <a:ext cx="3925250" cy="4479801"/>
          </a:xfrm>
          <a:prstGeom prst="rect">
            <a:avLst/>
          </a:prstGeom>
          <a:noFill/>
          <a:ln>
            <a:noFill/>
          </a:ln>
        </p:spPr>
      </p:pic>
      <p:sp>
        <p:nvSpPr>
          <p:cNvPr id="955" name="Google Shape;955;p51"/>
          <p:cNvSpPr/>
          <p:nvPr/>
        </p:nvSpPr>
        <p:spPr>
          <a:xfrm>
            <a:off x="2520350" y="885650"/>
            <a:ext cx="654600" cy="654600"/>
          </a:xfrm>
          <a:prstGeom prst="ellipse">
            <a:avLst/>
          </a:prstGeom>
          <a:noFill/>
          <a:ln w="9525" cap="flat" cmpd="sng">
            <a:solidFill>
              <a:srgbClr val="FC010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56" name="Google Shape;956;p51"/>
          <p:cNvSpPr txBox="1"/>
          <p:nvPr/>
        </p:nvSpPr>
        <p:spPr>
          <a:xfrm>
            <a:off x="1496800" y="549650"/>
            <a:ext cx="18378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rgbClr val="FC0102"/>
                </a:solidFill>
                <a:latin typeface="Calibri"/>
                <a:ea typeface="Calibri"/>
                <a:cs typeface="Calibri"/>
                <a:sym typeface="Calibri"/>
              </a:rPr>
              <a:t>semi-brittle flow?</a:t>
            </a:r>
            <a:endParaRPr sz="1800">
              <a:solidFill>
                <a:srgbClr val="FC0102"/>
              </a:solidFill>
            </a:endParaRPr>
          </a:p>
        </p:txBody>
      </p:sp>
      <p:sp>
        <p:nvSpPr>
          <p:cNvPr id="957" name="Google Shape;957;p51"/>
          <p:cNvSpPr txBox="1"/>
          <p:nvPr/>
        </p:nvSpPr>
        <p:spPr>
          <a:xfrm>
            <a:off x="-389849" y="3827950"/>
            <a:ext cx="3651900" cy="3309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700">
                <a:latin typeface="Calibri"/>
                <a:ea typeface="Calibri"/>
                <a:cs typeface="Calibri"/>
                <a:sym typeface="Calibri"/>
              </a:rPr>
              <a:t>Room temperature</a:t>
            </a:r>
            <a:endParaRPr sz="1700"/>
          </a:p>
        </p:txBody>
      </p:sp>
      <p:sp>
        <p:nvSpPr>
          <p:cNvPr id="2" name="Google Shape;97;p18">
            <a:extLst>
              <a:ext uri="{FF2B5EF4-FFF2-40B4-BE49-F238E27FC236}">
                <a16:creationId xmlns:a16="http://schemas.microsoft.com/office/drawing/2014/main" id="{60D72ABA-5478-4128-FACE-107A204B6BE0}"/>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Range of behaviors depending on pressure</a:t>
            </a:r>
            <a:endParaRPr sz="2300" dirty="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52"/>
          <p:cNvSpPr txBox="1"/>
          <p:nvPr/>
        </p:nvSpPr>
        <p:spPr>
          <a:xfrm>
            <a:off x="5435801" y="4711500"/>
            <a:ext cx="3651900" cy="315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600" dirty="0">
                <a:latin typeface="Calibri"/>
                <a:ea typeface="Calibri"/>
                <a:cs typeface="Calibri"/>
                <a:sym typeface="Calibri"/>
              </a:rPr>
              <a:t>Nehring et al.</a:t>
            </a:r>
            <a:r>
              <a:rPr lang="en" sz="1600" dirty="0">
                <a:solidFill>
                  <a:srgbClr val="000000"/>
                </a:solidFill>
                <a:latin typeface="Calibri"/>
                <a:ea typeface="Calibri"/>
                <a:cs typeface="Calibri"/>
                <a:sym typeface="Calibri"/>
              </a:rPr>
              <a:t> (</a:t>
            </a:r>
            <a:r>
              <a:rPr lang="en" sz="1600" i="1" dirty="0">
                <a:latin typeface="Calibri"/>
                <a:ea typeface="Calibri"/>
                <a:cs typeface="Calibri"/>
                <a:sym typeface="Calibri"/>
              </a:rPr>
              <a:t>in prep.</a:t>
            </a:r>
            <a:r>
              <a:rPr lang="en" sz="1600" dirty="0">
                <a:solidFill>
                  <a:srgbClr val="000000"/>
                </a:solidFill>
                <a:latin typeface="Calibri"/>
                <a:ea typeface="Calibri"/>
                <a:cs typeface="Calibri"/>
                <a:sym typeface="Calibri"/>
              </a:rPr>
              <a:t>)</a:t>
            </a:r>
            <a:endParaRPr sz="1600" dirty="0"/>
          </a:p>
        </p:txBody>
      </p:sp>
      <p:pic>
        <p:nvPicPr>
          <p:cNvPr id="963" name="Google Shape;963;p52"/>
          <p:cNvPicPr preferRelativeResize="0"/>
          <p:nvPr/>
        </p:nvPicPr>
        <p:blipFill>
          <a:blip r:embed="rId3">
            <a:alphaModFix/>
          </a:blip>
          <a:stretch>
            <a:fillRect/>
          </a:stretch>
        </p:blipFill>
        <p:spPr>
          <a:xfrm>
            <a:off x="4624625" y="647200"/>
            <a:ext cx="4271249" cy="3714672"/>
          </a:xfrm>
          <a:prstGeom prst="rect">
            <a:avLst/>
          </a:prstGeom>
          <a:noFill/>
          <a:ln>
            <a:noFill/>
          </a:ln>
        </p:spPr>
      </p:pic>
      <p:pic>
        <p:nvPicPr>
          <p:cNvPr id="965" name="Google Shape;965;p52"/>
          <p:cNvPicPr preferRelativeResize="0"/>
          <p:nvPr/>
        </p:nvPicPr>
        <p:blipFill>
          <a:blip r:embed="rId4">
            <a:alphaModFix/>
          </a:blip>
          <a:stretch>
            <a:fillRect/>
          </a:stretch>
        </p:blipFill>
        <p:spPr>
          <a:xfrm>
            <a:off x="202450" y="675747"/>
            <a:ext cx="4123199" cy="3149176"/>
          </a:xfrm>
          <a:prstGeom prst="rect">
            <a:avLst/>
          </a:prstGeom>
          <a:noFill/>
          <a:ln>
            <a:noFill/>
          </a:ln>
        </p:spPr>
      </p:pic>
      <p:sp>
        <p:nvSpPr>
          <p:cNvPr id="2" name="Google Shape;97;p18">
            <a:extLst>
              <a:ext uri="{FF2B5EF4-FFF2-40B4-BE49-F238E27FC236}">
                <a16:creationId xmlns:a16="http://schemas.microsoft.com/office/drawing/2014/main" id="{58FB1A9F-78A5-975F-99FB-CF3A4D269E35}"/>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Are cracks produced during deformation or unloading?</a:t>
            </a:r>
            <a:endParaRPr sz="2300" dirty="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grpSp>
        <p:nvGrpSpPr>
          <p:cNvPr id="982" name="Google Shape;982;p54"/>
          <p:cNvGrpSpPr/>
          <p:nvPr/>
        </p:nvGrpSpPr>
        <p:grpSpPr>
          <a:xfrm>
            <a:off x="76200" y="1417584"/>
            <a:ext cx="8955473" cy="2156956"/>
            <a:chOff x="76200" y="1417588"/>
            <a:chExt cx="10176674" cy="2451086"/>
          </a:xfrm>
        </p:grpSpPr>
        <p:pic>
          <p:nvPicPr>
            <p:cNvPr id="983" name="Google Shape;983;p54"/>
            <p:cNvPicPr preferRelativeResize="0"/>
            <p:nvPr/>
          </p:nvPicPr>
          <p:blipFill rotWithShape="1">
            <a:blip r:embed="rId3">
              <a:alphaModFix/>
            </a:blip>
            <a:srcRect r="65270" b="49680"/>
            <a:stretch/>
          </p:blipFill>
          <p:spPr>
            <a:xfrm>
              <a:off x="76200" y="1447800"/>
              <a:ext cx="3069926" cy="2419349"/>
            </a:xfrm>
            <a:prstGeom prst="rect">
              <a:avLst/>
            </a:prstGeom>
            <a:noFill/>
            <a:ln>
              <a:noFill/>
            </a:ln>
          </p:spPr>
        </p:pic>
        <p:pic>
          <p:nvPicPr>
            <p:cNvPr id="984" name="Google Shape;984;p54"/>
            <p:cNvPicPr preferRelativeResize="0"/>
            <p:nvPr/>
          </p:nvPicPr>
          <p:blipFill rotWithShape="1">
            <a:blip r:embed="rId3">
              <a:alphaModFix/>
            </a:blip>
            <a:srcRect l="6332" t="49680" r="66500"/>
            <a:stretch/>
          </p:blipFill>
          <p:spPr>
            <a:xfrm>
              <a:off x="5461400" y="1419988"/>
              <a:ext cx="2401475" cy="2419349"/>
            </a:xfrm>
            <a:prstGeom prst="rect">
              <a:avLst/>
            </a:prstGeom>
            <a:noFill/>
            <a:ln>
              <a:noFill/>
            </a:ln>
          </p:spPr>
        </p:pic>
        <p:pic>
          <p:nvPicPr>
            <p:cNvPr id="985" name="Google Shape;985;p54"/>
            <p:cNvPicPr preferRelativeResize="0"/>
            <p:nvPr/>
          </p:nvPicPr>
          <p:blipFill rotWithShape="1">
            <a:blip r:embed="rId3">
              <a:alphaModFix/>
            </a:blip>
            <a:srcRect l="73409" t="49680"/>
            <a:stretch/>
          </p:blipFill>
          <p:spPr>
            <a:xfrm>
              <a:off x="7902425" y="1417588"/>
              <a:ext cx="2350449" cy="2419349"/>
            </a:xfrm>
            <a:prstGeom prst="rect">
              <a:avLst/>
            </a:prstGeom>
            <a:noFill/>
            <a:ln>
              <a:noFill/>
            </a:ln>
          </p:spPr>
        </p:pic>
        <p:sp>
          <p:nvSpPr>
            <p:cNvPr id="986" name="Google Shape;986;p54"/>
            <p:cNvSpPr/>
            <p:nvPr/>
          </p:nvSpPr>
          <p:spPr>
            <a:xfrm>
              <a:off x="2672175" y="3426100"/>
              <a:ext cx="462900" cy="218400"/>
            </a:xfrm>
            <a:prstGeom prst="rect">
              <a:avLst/>
            </a:prstGeom>
            <a:solidFill>
              <a:schemeClr val="lt1"/>
            </a:solidFill>
            <a:ln w="8375" cap="flat" cmpd="sng">
              <a:solidFill>
                <a:schemeClr val="lt1"/>
              </a:solidFill>
              <a:prstDash val="solid"/>
              <a:round/>
              <a:headEnd type="none" w="sm" len="sm"/>
              <a:tailEnd type="none" w="sm" len="sm"/>
            </a:ln>
          </p:spPr>
          <p:txBody>
            <a:bodyPr spcFirstLastPara="1" wrap="square" lIns="80450" tIns="80450" rIns="80450" bIns="80450" anchor="ctr" anchorCtr="0">
              <a:noAutofit/>
            </a:bodyPr>
            <a:lstStyle/>
            <a:p>
              <a:pPr marL="0" lvl="0" indent="0" algn="ctr" rtl="0">
                <a:spcBef>
                  <a:spcPts val="0"/>
                </a:spcBef>
                <a:spcAft>
                  <a:spcPts val="0"/>
                </a:spcAft>
                <a:buNone/>
              </a:pPr>
              <a:endParaRPr sz="1232"/>
            </a:p>
          </p:txBody>
        </p:sp>
        <p:pic>
          <p:nvPicPr>
            <p:cNvPr id="987" name="Google Shape;987;p54"/>
            <p:cNvPicPr preferRelativeResize="0"/>
            <p:nvPr/>
          </p:nvPicPr>
          <p:blipFill rotWithShape="1">
            <a:blip r:embed="rId3">
              <a:alphaModFix/>
            </a:blip>
            <a:srcRect l="39722" r="34169" b="49680"/>
            <a:stretch/>
          </p:blipFill>
          <p:spPr>
            <a:xfrm>
              <a:off x="3025850" y="1449325"/>
              <a:ext cx="2307799" cy="2419349"/>
            </a:xfrm>
            <a:prstGeom prst="rect">
              <a:avLst/>
            </a:prstGeom>
            <a:noFill/>
            <a:ln>
              <a:noFill/>
            </a:ln>
          </p:spPr>
        </p:pic>
      </p:grpSp>
      <p:sp>
        <p:nvSpPr>
          <p:cNvPr id="2" name="Google Shape;97;p18">
            <a:extLst>
              <a:ext uri="{FF2B5EF4-FFF2-40B4-BE49-F238E27FC236}">
                <a16:creationId xmlns:a16="http://schemas.microsoft.com/office/drawing/2014/main" id="{FF6FB2AF-7B96-4B6A-EF04-3B00C7A66470}"/>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Dilation measured </a:t>
            </a:r>
            <a:r>
              <a:rPr lang="en" sz="2300" b="1" i="1" dirty="0">
                <a:solidFill>
                  <a:schemeClr val="dk1"/>
                </a:solidFill>
                <a:latin typeface="Red Hat Text"/>
                <a:ea typeface="Red Hat Text"/>
                <a:cs typeface="Red Hat Text"/>
                <a:sym typeface="Red Hat Text"/>
              </a:rPr>
              <a:t>during</a:t>
            </a:r>
            <a:r>
              <a:rPr lang="en" sz="2300" b="1" dirty="0">
                <a:solidFill>
                  <a:schemeClr val="dk1"/>
                </a:solidFill>
                <a:latin typeface="Red Hat Text"/>
                <a:ea typeface="Red Hat Text"/>
                <a:cs typeface="Red Hat Text"/>
                <a:sym typeface="Red Hat Text"/>
              </a:rPr>
              <a:t> deformation</a:t>
            </a:r>
            <a:endParaRPr sz="2300" dirty="0">
              <a:latin typeface="Calibri"/>
              <a:ea typeface="Calibri"/>
              <a:cs typeface="Calibri"/>
              <a:sym typeface="Calibri"/>
            </a:endParaRPr>
          </a:p>
        </p:txBody>
      </p:sp>
      <p:sp>
        <p:nvSpPr>
          <p:cNvPr id="3" name="TextBox 2">
            <a:extLst>
              <a:ext uri="{FF2B5EF4-FFF2-40B4-BE49-F238E27FC236}">
                <a16:creationId xmlns:a16="http://schemas.microsoft.com/office/drawing/2014/main" id="{E49F1AC8-F29A-F6A4-EC63-505F17EABE54}"/>
              </a:ext>
            </a:extLst>
          </p:cNvPr>
          <p:cNvSpPr txBox="1"/>
          <p:nvPr/>
        </p:nvSpPr>
        <p:spPr>
          <a:xfrm>
            <a:off x="2913321" y="1807539"/>
            <a:ext cx="1239442" cy="307777"/>
          </a:xfrm>
          <a:prstGeom prst="rect">
            <a:avLst/>
          </a:prstGeom>
          <a:noFill/>
        </p:spPr>
        <p:txBody>
          <a:bodyPr wrap="none" rtlCol="0">
            <a:spAutoFit/>
          </a:bodyPr>
          <a:lstStyle/>
          <a:p>
            <a:r>
              <a:rPr lang="en-US" dirty="0"/>
              <a:t>↑ compaction</a:t>
            </a:r>
          </a:p>
        </p:txBody>
      </p:sp>
      <p:sp>
        <p:nvSpPr>
          <p:cNvPr id="4" name="TextBox 3">
            <a:extLst>
              <a:ext uri="{FF2B5EF4-FFF2-40B4-BE49-F238E27FC236}">
                <a16:creationId xmlns:a16="http://schemas.microsoft.com/office/drawing/2014/main" id="{AD9DBED3-3CE7-97A5-43C2-A4332EA713C1}"/>
              </a:ext>
            </a:extLst>
          </p:cNvPr>
          <p:cNvSpPr txBox="1"/>
          <p:nvPr/>
        </p:nvSpPr>
        <p:spPr>
          <a:xfrm>
            <a:off x="2913321" y="2571750"/>
            <a:ext cx="891591" cy="307777"/>
          </a:xfrm>
          <a:prstGeom prst="rect">
            <a:avLst/>
          </a:prstGeom>
          <a:noFill/>
        </p:spPr>
        <p:txBody>
          <a:bodyPr wrap="none" rtlCol="0">
            <a:spAutoFit/>
          </a:bodyPr>
          <a:lstStyle/>
          <a:p>
            <a:r>
              <a:rPr lang="en-US" dirty="0"/>
              <a:t>↓ dilation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992" name="Google Shape;992;p55"/>
          <p:cNvGrpSpPr/>
          <p:nvPr/>
        </p:nvGrpSpPr>
        <p:grpSpPr>
          <a:xfrm>
            <a:off x="489019" y="649119"/>
            <a:ext cx="8061804" cy="5743169"/>
            <a:chOff x="152400" y="152400"/>
            <a:chExt cx="5886677" cy="4193625"/>
          </a:xfrm>
        </p:grpSpPr>
        <p:pic>
          <p:nvPicPr>
            <p:cNvPr id="993" name="Google Shape;993;p55"/>
            <p:cNvPicPr preferRelativeResize="0"/>
            <p:nvPr/>
          </p:nvPicPr>
          <p:blipFill rotWithShape="1">
            <a:blip r:embed="rId3">
              <a:alphaModFix/>
            </a:blip>
            <a:srcRect l="68212" b="49997"/>
            <a:stretch/>
          </p:blipFill>
          <p:spPr>
            <a:xfrm>
              <a:off x="4479524" y="1926675"/>
              <a:ext cx="1467076" cy="2419350"/>
            </a:xfrm>
            <a:prstGeom prst="rect">
              <a:avLst/>
            </a:prstGeom>
            <a:noFill/>
            <a:ln>
              <a:noFill/>
            </a:ln>
          </p:spPr>
        </p:pic>
        <p:grpSp>
          <p:nvGrpSpPr>
            <p:cNvPr id="994" name="Google Shape;994;p55"/>
            <p:cNvGrpSpPr/>
            <p:nvPr/>
          </p:nvGrpSpPr>
          <p:grpSpPr>
            <a:xfrm>
              <a:off x="152400" y="152400"/>
              <a:ext cx="5886677" cy="2454725"/>
              <a:chOff x="152400" y="152400"/>
              <a:chExt cx="5886677" cy="2454725"/>
            </a:xfrm>
          </p:grpSpPr>
          <p:pic>
            <p:nvPicPr>
              <p:cNvPr id="995" name="Google Shape;995;p55"/>
              <p:cNvPicPr preferRelativeResize="0"/>
              <p:nvPr/>
            </p:nvPicPr>
            <p:blipFill rotWithShape="1">
              <a:blip r:embed="rId3">
                <a:alphaModFix/>
              </a:blip>
              <a:srcRect r="32917" b="49997"/>
              <a:stretch/>
            </p:blipFill>
            <p:spPr>
              <a:xfrm>
                <a:off x="152400" y="152400"/>
                <a:ext cx="3096124" cy="2419350"/>
              </a:xfrm>
              <a:prstGeom prst="rect">
                <a:avLst/>
              </a:prstGeom>
              <a:noFill/>
              <a:ln>
                <a:noFill/>
              </a:ln>
            </p:spPr>
          </p:pic>
          <p:pic>
            <p:nvPicPr>
              <p:cNvPr id="996" name="Google Shape;996;p55"/>
              <p:cNvPicPr preferRelativeResize="0"/>
              <p:nvPr/>
            </p:nvPicPr>
            <p:blipFill rotWithShape="1">
              <a:blip r:embed="rId3">
                <a:alphaModFix/>
              </a:blip>
              <a:srcRect l="4371" t="50000" r="65544"/>
              <a:stretch/>
            </p:blipFill>
            <p:spPr>
              <a:xfrm>
                <a:off x="3183525" y="152400"/>
                <a:ext cx="1388473" cy="2419350"/>
              </a:xfrm>
              <a:prstGeom prst="rect">
                <a:avLst/>
              </a:prstGeom>
              <a:noFill/>
              <a:ln>
                <a:noFill/>
              </a:ln>
            </p:spPr>
          </p:pic>
          <p:pic>
            <p:nvPicPr>
              <p:cNvPr id="997" name="Google Shape;997;p55"/>
              <p:cNvPicPr preferRelativeResize="0"/>
              <p:nvPr/>
            </p:nvPicPr>
            <p:blipFill rotWithShape="1">
              <a:blip r:embed="rId3">
                <a:alphaModFix/>
              </a:blip>
              <a:srcRect l="65025" t="50000" r="3185"/>
              <a:stretch/>
            </p:blipFill>
            <p:spPr>
              <a:xfrm>
                <a:off x="4572001" y="187775"/>
                <a:ext cx="1467076" cy="2419350"/>
              </a:xfrm>
              <a:prstGeom prst="rect">
                <a:avLst/>
              </a:prstGeom>
              <a:noFill/>
              <a:ln>
                <a:noFill/>
              </a:ln>
            </p:spPr>
          </p:pic>
        </p:grpSp>
      </p:grpSp>
      <p:sp>
        <p:nvSpPr>
          <p:cNvPr id="2" name="Google Shape;97;p18">
            <a:extLst>
              <a:ext uri="{FF2B5EF4-FFF2-40B4-BE49-F238E27FC236}">
                <a16:creationId xmlns:a16="http://schemas.microsoft.com/office/drawing/2014/main" id="{F448A786-5751-8892-9EFC-091A553C30C2}"/>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Dilation measured </a:t>
            </a:r>
            <a:r>
              <a:rPr lang="en" sz="2300" b="1" i="1" dirty="0">
                <a:solidFill>
                  <a:schemeClr val="dk1"/>
                </a:solidFill>
                <a:latin typeface="Red Hat Text"/>
                <a:ea typeface="Red Hat Text"/>
                <a:cs typeface="Red Hat Text"/>
                <a:sym typeface="Red Hat Text"/>
              </a:rPr>
              <a:t>during</a:t>
            </a:r>
            <a:r>
              <a:rPr lang="en" sz="2300" b="1" dirty="0">
                <a:solidFill>
                  <a:schemeClr val="dk1"/>
                </a:solidFill>
                <a:latin typeface="Red Hat Text"/>
                <a:ea typeface="Red Hat Text"/>
                <a:cs typeface="Red Hat Text"/>
                <a:sym typeface="Red Hat Text"/>
              </a:rPr>
              <a:t> deformation</a:t>
            </a:r>
            <a:endParaRPr sz="2300" dirty="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56"/>
          <p:cNvPicPr preferRelativeResize="0"/>
          <p:nvPr/>
        </p:nvPicPr>
        <p:blipFill>
          <a:blip r:embed="rId3">
            <a:alphaModFix/>
          </a:blip>
          <a:stretch>
            <a:fillRect/>
          </a:stretch>
        </p:blipFill>
        <p:spPr>
          <a:xfrm>
            <a:off x="1434350" y="130305"/>
            <a:ext cx="7068625" cy="5013194"/>
          </a:xfrm>
          <a:prstGeom prst="rect">
            <a:avLst/>
          </a:prstGeom>
          <a:noFill/>
          <a:ln>
            <a:noFill/>
          </a:ln>
        </p:spPr>
      </p:pic>
      <p:sp>
        <p:nvSpPr>
          <p:cNvPr id="1003" name="Google Shape;1003;p56"/>
          <p:cNvSpPr txBox="1"/>
          <p:nvPr/>
        </p:nvSpPr>
        <p:spPr>
          <a:xfrm>
            <a:off x="6353550" y="3873650"/>
            <a:ext cx="2841600" cy="361800"/>
          </a:xfrm>
          <a:prstGeom prst="rect">
            <a:avLst/>
          </a:prstGeom>
          <a:solidFill>
            <a:srgbClr val="FFFFFF">
              <a:alpha val="3962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dirty="0">
                <a:solidFill>
                  <a:schemeClr val="dk1"/>
                </a:solidFill>
                <a:latin typeface="Calibri"/>
                <a:ea typeface="Calibri"/>
                <a:cs typeface="Calibri"/>
                <a:sym typeface="Calibri"/>
              </a:rPr>
              <a:t>room temperature</a:t>
            </a:r>
            <a:endParaRPr sz="1900" dirty="0">
              <a:solidFill>
                <a:schemeClr val="dk1"/>
              </a:solidFill>
            </a:endParaRPr>
          </a:p>
        </p:txBody>
      </p:sp>
      <p:sp>
        <p:nvSpPr>
          <p:cNvPr id="1004" name="Google Shape;1004;p56"/>
          <p:cNvSpPr txBox="1"/>
          <p:nvPr/>
        </p:nvSpPr>
        <p:spPr>
          <a:xfrm>
            <a:off x="6466726" y="4520675"/>
            <a:ext cx="2136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8                10</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p:cNvPicPr preferRelativeResize="0"/>
          <p:nvPr/>
        </p:nvPicPr>
        <p:blipFill rotWithShape="1">
          <a:blip r:embed="rId3">
            <a:alphaModFix/>
          </a:blip>
          <a:srcRect/>
          <a:stretch/>
        </p:blipFill>
        <p:spPr>
          <a:xfrm>
            <a:off x="3860252" y="1983194"/>
            <a:ext cx="5283747" cy="3160305"/>
          </a:xfrm>
          <a:prstGeom prst="rect">
            <a:avLst/>
          </a:prstGeom>
          <a:noFill/>
          <a:ln>
            <a:noFill/>
          </a:ln>
        </p:spPr>
      </p:pic>
      <p:sp>
        <p:nvSpPr>
          <p:cNvPr id="104" name="Google Shape;104;p19"/>
          <p:cNvSpPr txBox="1"/>
          <p:nvPr/>
        </p:nvSpPr>
        <p:spPr>
          <a:xfrm>
            <a:off x="249119" y="338071"/>
            <a:ext cx="8490300" cy="2116500"/>
          </a:xfrm>
          <a:prstGeom prst="rect">
            <a:avLst/>
          </a:prstGeom>
          <a:noFill/>
          <a:ln>
            <a:noFill/>
          </a:ln>
        </p:spPr>
        <p:txBody>
          <a:bodyPr spcFirstLastPara="1" wrap="square" lIns="68575" tIns="34275" rIns="68575" bIns="34275" anchor="t" anchorCtr="0">
            <a:spAutoFit/>
          </a:bodyPr>
          <a:lstStyle/>
          <a:p>
            <a:pPr marL="342900" marR="0" lvl="0" indent="-342900" algn="l" rtl="0">
              <a:spcBef>
                <a:spcPts val="0"/>
              </a:spcBef>
              <a:spcAft>
                <a:spcPts val="0"/>
              </a:spcAft>
              <a:buClr>
                <a:schemeClr val="dk1"/>
              </a:buClr>
              <a:buSzPts val="1800"/>
              <a:buFont typeface="Arial"/>
              <a:buChar char="•"/>
            </a:pPr>
            <a:r>
              <a:rPr lang="en" sz="1800">
                <a:solidFill>
                  <a:schemeClr val="dk1"/>
                </a:solidFill>
                <a:latin typeface="Garamond"/>
                <a:ea typeface="Garamond"/>
                <a:cs typeface="Garamond"/>
                <a:sym typeface="Garamond"/>
              </a:rPr>
              <a:t>Shear zone nucleation during orogenesis (Schmidt et al., 2003)</a:t>
            </a:r>
            <a:endParaRPr sz="1500">
              <a:solidFill>
                <a:schemeClr val="dk1"/>
              </a:solidFill>
              <a:latin typeface="Garamond"/>
              <a:ea typeface="Garamond"/>
              <a:cs typeface="Garamond"/>
              <a:sym typeface="Garamond"/>
            </a:endParaRPr>
          </a:p>
          <a:p>
            <a:pPr marL="342900" marR="0" lvl="0" indent="-342900" algn="l" rtl="0">
              <a:spcBef>
                <a:spcPts val="600"/>
              </a:spcBef>
              <a:spcAft>
                <a:spcPts val="0"/>
              </a:spcAft>
              <a:buClr>
                <a:schemeClr val="dk1"/>
              </a:buClr>
              <a:buSzPts val="1800"/>
              <a:buFont typeface="Arial"/>
              <a:buChar char="•"/>
            </a:pPr>
            <a:r>
              <a:rPr lang="en" sz="1800">
                <a:solidFill>
                  <a:schemeClr val="dk1"/>
                </a:solidFill>
                <a:latin typeface="Garamond"/>
                <a:ea typeface="Garamond"/>
                <a:cs typeface="Garamond"/>
                <a:sym typeface="Garamond"/>
              </a:rPr>
              <a:t>Decoupling of mantle convection </a:t>
            </a:r>
            <a:r>
              <a:rPr lang="en" sz="1400">
                <a:solidFill>
                  <a:schemeClr val="dk1"/>
                </a:solidFill>
                <a:latin typeface="Garamond"/>
                <a:ea typeface="Garamond"/>
                <a:cs typeface="Garamond"/>
                <a:sym typeface="Garamond"/>
              </a:rPr>
              <a:t>(Parmentier, 1981; Rubie &amp; Brearley, 1984)</a:t>
            </a:r>
            <a:endParaRPr sz="1800">
              <a:solidFill>
                <a:schemeClr val="dk1"/>
              </a:solidFill>
              <a:latin typeface="Garamond"/>
              <a:ea typeface="Garamond"/>
              <a:cs typeface="Garamond"/>
              <a:sym typeface="Garamond"/>
            </a:endParaRPr>
          </a:p>
          <a:p>
            <a:pPr marL="342900" marR="0" lvl="0" indent="-342900" algn="l" rtl="0">
              <a:spcBef>
                <a:spcPts val="600"/>
              </a:spcBef>
              <a:spcAft>
                <a:spcPts val="0"/>
              </a:spcAft>
              <a:buClr>
                <a:schemeClr val="dk1"/>
              </a:buClr>
              <a:buSzPts val="1800"/>
              <a:buFont typeface="Arial"/>
              <a:buChar char="•"/>
            </a:pPr>
            <a:r>
              <a:rPr lang="en" sz="1800">
                <a:solidFill>
                  <a:schemeClr val="dk1"/>
                </a:solidFill>
                <a:latin typeface="Garamond"/>
                <a:ea typeface="Garamond"/>
                <a:cs typeface="Garamond"/>
                <a:sym typeface="Garamond"/>
              </a:rPr>
              <a:t>Slab stagnation in mantle transition zone </a:t>
            </a:r>
            <a:r>
              <a:rPr lang="en" sz="1400">
                <a:solidFill>
                  <a:schemeClr val="dk1"/>
                </a:solidFill>
                <a:latin typeface="Garamond"/>
                <a:ea typeface="Garamond"/>
                <a:cs typeface="Garamond"/>
                <a:sym typeface="Garamond"/>
              </a:rPr>
              <a:t>(Sammis &amp; Dein, 1974; Panasyuk &amp; Hager, 1998)</a:t>
            </a:r>
            <a:endParaRPr sz="1800">
              <a:solidFill>
                <a:schemeClr val="dk1"/>
              </a:solidFill>
              <a:latin typeface="Garamond"/>
              <a:ea typeface="Garamond"/>
              <a:cs typeface="Garamond"/>
              <a:sym typeface="Garamond"/>
            </a:endParaRPr>
          </a:p>
          <a:p>
            <a:pPr marL="342900" marR="0" lvl="0" indent="-342900" algn="l" rtl="0">
              <a:spcBef>
                <a:spcPts val="600"/>
              </a:spcBef>
              <a:spcAft>
                <a:spcPts val="0"/>
              </a:spcAft>
              <a:buClr>
                <a:schemeClr val="dk1"/>
              </a:buClr>
              <a:buSzPts val="1800"/>
              <a:buFont typeface="Arial"/>
              <a:buChar char="•"/>
            </a:pPr>
            <a:r>
              <a:rPr lang="en" sz="1800">
                <a:solidFill>
                  <a:schemeClr val="dk1"/>
                </a:solidFill>
                <a:latin typeface="Garamond"/>
                <a:ea typeface="Garamond"/>
                <a:cs typeface="Garamond"/>
                <a:sym typeface="Garamond"/>
              </a:rPr>
              <a:t>Seismic uncoupling along subduction interfaces </a:t>
            </a:r>
            <a:r>
              <a:rPr lang="en" sz="1400">
                <a:solidFill>
                  <a:schemeClr val="dk1"/>
                </a:solidFill>
                <a:latin typeface="Garamond"/>
                <a:ea typeface="Garamond"/>
                <a:cs typeface="Garamond"/>
                <a:sym typeface="Garamond"/>
              </a:rPr>
              <a:t>(Ruff &amp; Kanamori, 1981)</a:t>
            </a:r>
            <a:endParaRPr sz="1100"/>
          </a:p>
          <a:p>
            <a:pPr marL="342900" marR="0" lvl="0" indent="-342900" algn="l" rtl="0">
              <a:spcBef>
                <a:spcPts val="600"/>
              </a:spcBef>
              <a:spcAft>
                <a:spcPts val="0"/>
              </a:spcAft>
              <a:buClr>
                <a:schemeClr val="dk1"/>
              </a:buClr>
              <a:buSzPts val="1800"/>
              <a:buFont typeface="Arial"/>
              <a:buChar char="•"/>
            </a:pPr>
            <a:r>
              <a:rPr lang="en" sz="1800">
                <a:solidFill>
                  <a:schemeClr val="dk1"/>
                </a:solidFill>
                <a:latin typeface="Garamond"/>
                <a:ea typeface="Garamond"/>
                <a:cs typeface="Garamond"/>
                <a:sym typeface="Garamond"/>
              </a:rPr>
              <a:t>Deep focus seismicity</a:t>
            </a:r>
            <a:r>
              <a:rPr lang="en" sz="1400">
                <a:solidFill>
                  <a:schemeClr val="dk1"/>
                </a:solidFill>
                <a:latin typeface="Garamond"/>
                <a:ea typeface="Garamond"/>
                <a:cs typeface="Garamond"/>
                <a:sym typeface="Garamond"/>
              </a:rPr>
              <a:t> (Bridgman, 1945; Green &amp; Burnley, 1989)</a:t>
            </a:r>
            <a:endParaRPr sz="1100"/>
          </a:p>
          <a:p>
            <a:pPr marL="342900" marR="0" lvl="0" indent="-342900" algn="l" rtl="0">
              <a:spcBef>
                <a:spcPts val="600"/>
              </a:spcBef>
              <a:spcAft>
                <a:spcPts val="600"/>
              </a:spcAft>
              <a:buClr>
                <a:schemeClr val="dk1"/>
              </a:buClr>
              <a:buSzPts val="1800"/>
              <a:buFont typeface="Arial"/>
              <a:buChar char="•"/>
            </a:pPr>
            <a:r>
              <a:rPr lang="en" sz="1800">
                <a:solidFill>
                  <a:schemeClr val="dk1"/>
                </a:solidFill>
                <a:latin typeface="Garamond"/>
                <a:ea typeface="Garamond"/>
                <a:cs typeface="Garamond"/>
                <a:sym typeface="Garamond"/>
              </a:rPr>
              <a:t>Mantle plume dynamics </a:t>
            </a:r>
            <a:r>
              <a:rPr lang="en" sz="1400">
                <a:solidFill>
                  <a:schemeClr val="dk1"/>
                </a:solidFill>
                <a:latin typeface="Garamond"/>
                <a:ea typeface="Garamond"/>
                <a:cs typeface="Garamond"/>
                <a:sym typeface="Garamond"/>
              </a:rPr>
              <a:t>(Gordon, 1971)</a:t>
            </a:r>
            <a:endParaRPr sz="1800">
              <a:solidFill>
                <a:schemeClr val="dk1"/>
              </a:solidFill>
              <a:latin typeface="Garamond"/>
              <a:ea typeface="Garamond"/>
              <a:cs typeface="Garamond"/>
              <a:sym typeface="Garamo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58"/>
          <p:cNvPicPr preferRelativeResize="0"/>
          <p:nvPr/>
        </p:nvPicPr>
        <p:blipFill>
          <a:blip r:embed="rId3">
            <a:alphaModFix/>
          </a:blip>
          <a:stretch>
            <a:fillRect/>
          </a:stretch>
        </p:blipFill>
        <p:spPr>
          <a:xfrm>
            <a:off x="1434350" y="130305"/>
            <a:ext cx="7068625" cy="5013194"/>
          </a:xfrm>
          <a:prstGeom prst="rect">
            <a:avLst/>
          </a:prstGeom>
          <a:noFill/>
          <a:ln>
            <a:noFill/>
          </a:ln>
        </p:spPr>
      </p:pic>
      <p:pic>
        <p:nvPicPr>
          <p:cNvPr id="1057" name="Google Shape;1057;p58"/>
          <p:cNvPicPr preferRelativeResize="0"/>
          <p:nvPr/>
        </p:nvPicPr>
        <p:blipFill>
          <a:blip r:embed="rId4">
            <a:alphaModFix/>
          </a:blip>
          <a:stretch>
            <a:fillRect/>
          </a:stretch>
        </p:blipFill>
        <p:spPr>
          <a:xfrm>
            <a:off x="203250" y="1128976"/>
            <a:ext cx="1231091" cy="2828876"/>
          </a:xfrm>
          <a:prstGeom prst="rect">
            <a:avLst/>
          </a:prstGeom>
          <a:noFill/>
          <a:ln>
            <a:noFill/>
          </a:ln>
        </p:spPr>
      </p:pic>
      <p:sp>
        <p:nvSpPr>
          <p:cNvPr id="1059" name="Google Shape;1059;p58"/>
          <p:cNvSpPr txBox="1"/>
          <p:nvPr/>
        </p:nvSpPr>
        <p:spPr>
          <a:xfrm>
            <a:off x="6466726" y="4520675"/>
            <a:ext cx="2136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8                10</a:t>
            </a:r>
            <a:endParaRPr sz="1700"/>
          </a:p>
        </p:txBody>
      </p:sp>
      <p:pic>
        <p:nvPicPr>
          <p:cNvPr id="1060" name="Google Shape;1060;p58"/>
          <p:cNvPicPr preferRelativeResize="0"/>
          <p:nvPr/>
        </p:nvPicPr>
        <p:blipFill rotWithShape="1">
          <a:blip r:embed="rId4">
            <a:alphaModFix/>
          </a:blip>
          <a:srcRect l="55772" t="39780" r="10214" b="52229"/>
          <a:stretch/>
        </p:blipFill>
        <p:spPr>
          <a:xfrm>
            <a:off x="461936" y="3401946"/>
            <a:ext cx="418750" cy="226050"/>
          </a:xfrm>
          <a:prstGeom prst="rect">
            <a:avLst/>
          </a:prstGeom>
          <a:noFill/>
          <a:ln>
            <a:noFill/>
          </a:ln>
        </p:spPr>
      </p:pic>
      <p:pic>
        <p:nvPicPr>
          <p:cNvPr id="1061" name="Google Shape;1061;p58"/>
          <p:cNvPicPr preferRelativeResize="0"/>
          <p:nvPr/>
        </p:nvPicPr>
        <p:blipFill rotWithShape="1">
          <a:blip r:embed="rId4">
            <a:alphaModFix/>
          </a:blip>
          <a:srcRect l="55775" t="39780" r="7293" b="52229"/>
          <a:stretch/>
        </p:blipFill>
        <p:spPr>
          <a:xfrm>
            <a:off x="461923" y="3135464"/>
            <a:ext cx="454650" cy="226050"/>
          </a:xfrm>
          <a:prstGeom prst="rect">
            <a:avLst/>
          </a:prstGeom>
          <a:noFill/>
          <a:ln>
            <a:noFill/>
          </a:ln>
        </p:spPr>
      </p:pic>
      <p:pic>
        <p:nvPicPr>
          <p:cNvPr id="1062" name="Google Shape;1062;p58"/>
          <p:cNvPicPr preferRelativeResize="0"/>
          <p:nvPr/>
        </p:nvPicPr>
        <p:blipFill rotWithShape="1">
          <a:blip r:embed="rId4">
            <a:alphaModFix/>
          </a:blip>
          <a:srcRect l="55772" t="39780" r="10214" b="52229"/>
          <a:stretch/>
        </p:blipFill>
        <p:spPr>
          <a:xfrm rot="10800000">
            <a:off x="725362" y="1778808"/>
            <a:ext cx="418750" cy="226050"/>
          </a:xfrm>
          <a:prstGeom prst="rect">
            <a:avLst/>
          </a:prstGeom>
          <a:noFill/>
          <a:ln>
            <a:noFill/>
          </a:ln>
        </p:spPr>
      </p:pic>
      <p:pic>
        <p:nvPicPr>
          <p:cNvPr id="1063" name="Google Shape;1063;p58"/>
          <p:cNvPicPr preferRelativeResize="0"/>
          <p:nvPr/>
        </p:nvPicPr>
        <p:blipFill rotWithShape="1">
          <a:blip r:embed="rId4">
            <a:alphaModFix/>
          </a:blip>
          <a:srcRect l="55772" t="39780" r="10214" b="52229"/>
          <a:stretch/>
        </p:blipFill>
        <p:spPr>
          <a:xfrm rot="10800000">
            <a:off x="725362" y="1552758"/>
            <a:ext cx="418750" cy="226050"/>
          </a:xfrm>
          <a:prstGeom prst="rect">
            <a:avLst/>
          </a:prstGeom>
          <a:noFill/>
          <a:ln>
            <a:noFill/>
          </a:ln>
        </p:spPr>
      </p:pic>
      <p:sp>
        <p:nvSpPr>
          <p:cNvPr id="1064" name="Google Shape;1064;p58"/>
          <p:cNvSpPr txBox="1"/>
          <p:nvPr/>
        </p:nvSpPr>
        <p:spPr>
          <a:xfrm>
            <a:off x="248775" y="3928475"/>
            <a:ext cx="1371900" cy="315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600">
                <a:latin typeface="Calibri"/>
                <a:ea typeface="Calibri"/>
                <a:cs typeface="Calibri"/>
                <a:sym typeface="Calibri"/>
              </a:rPr>
              <a:t>Brantut</a:t>
            </a:r>
            <a:r>
              <a:rPr lang="en" sz="1600">
                <a:solidFill>
                  <a:srgbClr val="000000"/>
                </a:solidFill>
                <a:latin typeface="Calibri"/>
                <a:ea typeface="Calibri"/>
                <a:cs typeface="Calibri"/>
                <a:sym typeface="Calibri"/>
              </a:rPr>
              <a:t> (</a:t>
            </a:r>
            <a:r>
              <a:rPr lang="en" sz="1600">
                <a:latin typeface="Calibri"/>
                <a:ea typeface="Calibri"/>
                <a:cs typeface="Calibri"/>
                <a:sym typeface="Calibri"/>
              </a:rPr>
              <a:t>2025</a:t>
            </a:r>
            <a:r>
              <a:rPr lang="en" sz="1600">
                <a:solidFill>
                  <a:srgbClr val="000000"/>
                </a:solidFill>
                <a:latin typeface="Calibri"/>
                <a:ea typeface="Calibri"/>
                <a:cs typeface="Calibri"/>
                <a:sym typeface="Calibri"/>
              </a:rPr>
              <a:t>)</a:t>
            </a:r>
            <a:endParaRPr sz="1600"/>
          </a:p>
        </p:txBody>
      </p:sp>
      <p:sp>
        <p:nvSpPr>
          <p:cNvPr id="3" name="Google Shape;1003;p56">
            <a:extLst>
              <a:ext uri="{FF2B5EF4-FFF2-40B4-BE49-F238E27FC236}">
                <a16:creationId xmlns:a16="http://schemas.microsoft.com/office/drawing/2014/main" id="{07DDA617-963F-3330-AB1B-75EAFFBD46D6}"/>
              </a:ext>
            </a:extLst>
          </p:cNvPr>
          <p:cNvSpPr txBox="1"/>
          <p:nvPr/>
        </p:nvSpPr>
        <p:spPr>
          <a:xfrm>
            <a:off x="6353550" y="3873650"/>
            <a:ext cx="2841600" cy="361800"/>
          </a:xfrm>
          <a:prstGeom prst="rect">
            <a:avLst/>
          </a:prstGeom>
          <a:solidFill>
            <a:srgbClr val="FFFFFF">
              <a:alpha val="39620"/>
            </a:srgbClr>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900" dirty="0">
                <a:solidFill>
                  <a:schemeClr val="dk1"/>
                </a:solidFill>
                <a:latin typeface="Calibri"/>
                <a:ea typeface="Calibri"/>
                <a:cs typeface="Calibri"/>
                <a:sym typeface="Calibri"/>
              </a:rPr>
              <a:t>room temperature</a:t>
            </a:r>
            <a:endParaRPr sz="1900" dirty="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70" name="Google Shape;1070;p59"/>
          <p:cNvPicPr preferRelativeResize="0"/>
          <p:nvPr/>
        </p:nvPicPr>
        <p:blipFill>
          <a:blip r:embed="rId3">
            <a:alphaModFix/>
          </a:blip>
          <a:stretch>
            <a:fillRect/>
          </a:stretch>
        </p:blipFill>
        <p:spPr>
          <a:xfrm>
            <a:off x="1091450" y="753750"/>
            <a:ext cx="5139550" cy="4272249"/>
          </a:xfrm>
          <a:prstGeom prst="rect">
            <a:avLst/>
          </a:prstGeom>
          <a:noFill/>
          <a:ln>
            <a:noFill/>
          </a:ln>
        </p:spPr>
      </p:pic>
      <p:sp>
        <p:nvSpPr>
          <p:cNvPr id="1071" name="Google Shape;1071;p59"/>
          <p:cNvSpPr txBox="1"/>
          <p:nvPr/>
        </p:nvSpPr>
        <p:spPr>
          <a:xfrm>
            <a:off x="5435801" y="4711500"/>
            <a:ext cx="3651900" cy="315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600">
                <a:latin typeface="Calibri"/>
                <a:ea typeface="Calibri"/>
                <a:cs typeface="Calibri"/>
                <a:sym typeface="Calibri"/>
              </a:rPr>
              <a:t>Nehring et al.</a:t>
            </a:r>
            <a:r>
              <a:rPr lang="en" sz="1600">
                <a:solidFill>
                  <a:srgbClr val="000000"/>
                </a:solidFill>
                <a:latin typeface="Calibri"/>
                <a:ea typeface="Calibri"/>
                <a:cs typeface="Calibri"/>
                <a:sym typeface="Calibri"/>
              </a:rPr>
              <a:t> (</a:t>
            </a:r>
            <a:r>
              <a:rPr lang="en" sz="1600" i="1">
                <a:latin typeface="Calibri"/>
                <a:ea typeface="Calibri"/>
                <a:cs typeface="Calibri"/>
                <a:sym typeface="Calibri"/>
              </a:rPr>
              <a:t>in prep.</a:t>
            </a:r>
            <a:r>
              <a:rPr lang="en" sz="1600">
                <a:solidFill>
                  <a:srgbClr val="000000"/>
                </a:solidFill>
                <a:latin typeface="Calibri"/>
                <a:ea typeface="Calibri"/>
                <a:cs typeface="Calibri"/>
                <a:sym typeface="Calibri"/>
              </a:rPr>
              <a:t>)</a:t>
            </a:r>
            <a:endParaRPr sz="1600"/>
          </a:p>
        </p:txBody>
      </p:sp>
      <p:pic>
        <p:nvPicPr>
          <p:cNvPr id="1072" name="Google Shape;1072;p59"/>
          <p:cNvPicPr preferRelativeResize="0"/>
          <p:nvPr/>
        </p:nvPicPr>
        <p:blipFill>
          <a:blip r:embed="rId4">
            <a:alphaModFix/>
          </a:blip>
          <a:stretch>
            <a:fillRect/>
          </a:stretch>
        </p:blipFill>
        <p:spPr>
          <a:xfrm>
            <a:off x="6879625" y="1124501"/>
            <a:ext cx="1231091" cy="2828876"/>
          </a:xfrm>
          <a:prstGeom prst="rect">
            <a:avLst/>
          </a:prstGeom>
          <a:noFill/>
          <a:ln>
            <a:noFill/>
          </a:ln>
        </p:spPr>
      </p:pic>
      <p:pic>
        <p:nvPicPr>
          <p:cNvPr id="1073" name="Google Shape;1073;p59"/>
          <p:cNvPicPr preferRelativeResize="0"/>
          <p:nvPr/>
        </p:nvPicPr>
        <p:blipFill rotWithShape="1">
          <a:blip r:embed="rId4">
            <a:alphaModFix/>
          </a:blip>
          <a:srcRect l="55772" t="39780" r="10214" b="52229"/>
          <a:stretch/>
        </p:blipFill>
        <p:spPr>
          <a:xfrm>
            <a:off x="7138311" y="3397471"/>
            <a:ext cx="418749" cy="226050"/>
          </a:xfrm>
          <a:prstGeom prst="rect">
            <a:avLst/>
          </a:prstGeom>
          <a:noFill/>
          <a:ln>
            <a:noFill/>
          </a:ln>
        </p:spPr>
      </p:pic>
      <p:pic>
        <p:nvPicPr>
          <p:cNvPr id="1074" name="Google Shape;1074;p59"/>
          <p:cNvPicPr preferRelativeResize="0"/>
          <p:nvPr/>
        </p:nvPicPr>
        <p:blipFill rotWithShape="1">
          <a:blip r:embed="rId4">
            <a:alphaModFix/>
          </a:blip>
          <a:srcRect l="55775" t="39780" r="7293" b="52229"/>
          <a:stretch/>
        </p:blipFill>
        <p:spPr>
          <a:xfrm>
            <a:off x="7138298" y="3130989"/>
            <a:ext cx="454650" cy="226050"/>
          </a:xfrm>
          <a:prstGeom prst="rect">
            <a:avLst/>
          </a:prstGeom>
          <a:noFill/>
          <a:ln>
            <a:noFill/>
          </a:ln>
        </p:spPr>
      </p:pic>
      <p:pic>
        <p:nvPicPr>
          <p:cNvPr id="1075" name="Google Shape;1075;p59"/>
          <p:cNvPicPr preferRelativeResize="0"/>
          <p:nvPr/>
        </p:nvPicPr>
        <p:blipFill rotWithShape="1">
          <a:blip r:embed="rId4">
            <a:alphaModFix/>
          </a:blip>
          <a:srcRect l="55772" t="39780" r="10214" b="52229"/>
          <a:stretch/>
        </p:blipFill>
        <p:spPr>
          <a:xfrm rot="10800000">
            <a:off x="7401737" y="1774333"/>
            <a:ext cx="418749" cy="226050"/>
          </a:xfrm>
          <a:prstGeom prst="rect">
            <a:avLst/>
          </a:prstGeom>
          <a:noFill/>
          <a:ln>
            <a:noFill/>
          </a:ln>
        </p:spPr>
      </p:pic>
      <p:pic>
        <p:nvPicPr>
          <p:cNvPr id="1076" name="Google Shape;1076;p59"/>
          <p:cNvPicPr preferRelativeResize="0"/>
          <p:nvPr/>
        </p:nvPicPr>
        <p:blipFill rotWithShape="1">
          <a:blip r:embed="rId4">
            <a:alphaModFix/>
          </a:blip>
          <a:srcRect l="55772" t="39780" r="10214" b="52229"/>
          <a:stretch/>
        </p:blipFill>
        <p:spPr>
          <a:xfrm rot="10800000">
            <a:off x="7401737" y="1548283"/>
            <a:ext cx="418749" cy="226050"/>
          </a:xfrm>
          <a:prstGeom prst="rect">
            <a:avLst/>
          </a:prstGeom>
          <a:noFill/>
          <a:ln>
            <a:noFill/>
          </a:ln>
        </p:spPr>
      </p:pic>
      <p:sp>
        <p:nvSpPr>
          <p:cNvPr id="1077" name="Google Shape;1077;p59"/>
          <p:cNvSpPr txBox="1"/>
          <p:nvPr/>
        </p:nvSpPr>
        <p:spPr>
          <a:xfrm>
            <a:off x="6925150" y="3924000"/>
            <a:ext cx="1371900" cy="315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600">
                <a:latin typeface="Calibri"/>
                <a:ea typeface="Calibri"/>
                <a:cs typeface="Calibri"/>
                <a:sym typeface="Calibri"/>
              </a:rPr>
              <a:t>Brantut</a:t>
            </a:r>
            <a:r>
              <a:rPr lang="en" sz="1600">
                <a:solidFill>
                  <a:srgbClr val="000000"/>
                </a:solidFill>
                <a:latin typeface="Calibri"/>
                <a:ea typeface="Calibri"/>
                <a:cs typeface="Calibri"/>
                <a:sym typeface="Calibri"/>
              </a:rPr>
              <a:t> (</a:t>
            </a:r>
            <a:r>
              <a:rPr lang="en" sz="1600">
                <a:latin typeface="Calibri"/>
                <a:ea typeface="Calibri"/>
                <a:cs typeface="Calibri"/>
                <a:sym typeface="Calibri"/>
              </a:rPr>
              <a:t>2025</a:t>
            </a:r>
            <a:r>
              <a:rPr lang="en" sz="1600">
                <a:solidFill>
                  <a:srgbClr val="000000"/>
                </a:solidFill>
                <a:latin typeface="Calibri"/>
                <a:ea typeface="Calibri"/>
                <a:cs typeface="Calibri"/>
                <a:sym typeface="Calibri"/>
              </a:rPr>
              <a:t>)</a:t>
            </a:r>
            <a:endParaRPr sz="1600"/>
          </a:p>
        </p:txBody>
      </p:sp>
      <p:sp>
        <p:nvSpPr>
          <p:cNvPr id="2" name="Rectangle 1">
            <a:extLst>
              <a:ext uri="{FF2B5EF4-FFF2-40B4-BE49-F238E27FC236}">
                <a16:creationId xmlns:a16="http://schemas.microsoft.com/office/drawing/2014/main" id="{EFF9E2B4-3930-92CA-CED2-D966E373A858}"/>
              </a:ext>
            </a:extLst>
          </p:cNvPr>
          <p:cNvSpPr/>
          <p:nvPr/>
        </p:nvSpPr>
        <p:spPr>
          <a:xfrm>
            <a:off x="2302933" y="1261533"/>
            <a:ext cx="372534" cy="207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426EE11-A87C-46AD-BE04-3D086CB0A096}"/>
              </a:ext>
            </a:extLst>
          </p:cNvPr>
          <p:cNvSpPr/>
          <p:nvPr/>
        </p:nvSpPr>
        <p:spPr>
          <a:xfrm>
            <a:off x="4758266" y="1679924"/>
            <a:ext cx="372534" cy="207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67C235-D296-CE8D-BC9D-0BA77B3FFE25}"/>
              </a:ext>
            </a:extLst>
          </p:cNvPr>
          <p:cNvSpPr/>
          <p:nvPr/>
        </p:nvSpPr>
        <p:spPr>
          <a:xfrm>
            <a:off x="5253567" y="2535767"/>
            <a:ext cx="304800" cy="197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9AA0762-69B5-9E67-449F-31548AFB08FB}"/>
              </a:ext>
            </a:extLst>
          </p:cNvPr>
          <p:cNvSpPr/>
          <p:nvPr/>
        </p:nvSpPr>
        <p:spPr>
          <a:xfrm>
            <a:off x="2908300" y="2053165"/>
            <a:ext cx="317500" cy="2286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97;p18">
            <a:extLst>
              <a:ext uri="{FF2B5EF4-FFF2-40B4-BE49-F238E27FC236}">
                <a16:creationId xmlns:a16="http://schemas.microsoft.com/office/drawing/2014/main" id="{DA85CB82-D339-2EA4-FE91-65D2B20C8E38}"/>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Best-fit of this model to our data</a:t>
            </a:r>
            <a:endParaRPr sz="2300" dirty="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3" name="Google Shape;1083;p60"/>
          <p:cNvSpPr/>
          <p:nvPr/>
        </p:nvSpPr>
        <p:spPr>
          <a:xfrm>
            <a:off x="5553500" y="2276075"/>
            <a:ext cx="446400" cy="1082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4" name="Google Shape;1084;p60"/>
          <p:cNvPicPr preferRelativeResize="0"/>
          <p:nvPr/>
        </p:nvPicPr>
        <p:blipFill rotWithShape="1">
          <a:blip r:embed="rId3">
            <a:alphaModFix/>
          </a:blip>
          <a:srcRect r="3595"/>
          <a:stretch/>
        </p:blipFill>
        <p:spPr>
          <a:xfrm>
            <a:off x="1852401" y="651150"/>
            <a:ext cx="5052699" cy="4503475"/>
          </a:xfrm>
          <a:prstGeom prst="rect">
            <a:avLst/>
          </a:prstGeom>
          <a:noFill/>
          <a:ln>
            <a:noFill/>
          </a:ln>
        </p:spPr>
      </p:pic>
      <p:sp>
        <p:nvSpPr>
          <p:cNvPr id="1085" name="Google Shape;1085;p60"/>
          <p:cNvSpPr/>
          <p:nvPr/>
        </p:nvSpPr>
        <p:spPr>
          <a:xfrm>
            <a:off x="102989" y="2198300"/>
            <a:ext cx="2232000" cy="1713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900" dirty="0"/>
              <a:t>Previous best guess w/out semi-brittle flow</a:t>
            </a:r>
            <a:endParaRPr sz="1900" dirty="0"/>
          </a:p>
        </p:txBody>
      </p:sp>
      <p:sp>
        <p:nvSpPr>
          <p:cNvPr id="1086" name="Google Shape;1086;p60"/>
          <p:cNvSpPr/>
          <p:nvPr/>
        </p:nvSpPr>
        <p:spPr>
          <a:xfrm>
            <a:off x="6845080" y="2198300"/>
            <a:ext cx="2232000" cy="1713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900"/>
              <a:t>Incorporation of semi-brittle flow </a:t>
            </a:r>
            <a:endParaRPr sz="1900"/>
          </a:p>
        </p:txBody>
      </p:sp>
      <p:sp>
        <p:nvSpPr>
          <p:cNvPr id="1087" name="Google Shape;1087;p60"/>
          <p:cNvSpPr txBox="1"/>
          <p:nvPr/>
        </p:nvSpPr>
        <p:spPr>
          <a:xfrm>
            <a:off x="5435801" y="4711500"/>
            <a:ext cx="3651900" cy="3156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600">
                <a:latin typeface="Calibri"/>
                <a:ea typeface="Calibri"/>
                <a:cs typeface="Calibri"/>
                <a:sym typeface="Calibri"/>
              </a:rPr>
              <a:t>Nehring et al.</a:t>
            </a:r>
            <a:r>
              <a:rPr lang="en" sz="1600">
                <a:solidFill>
                  <a:srgbClr val="000000"/>
                </a:solidFill>
                <a:latin typeface="Calibri"/>
                <a:ea typeface="Calibri"/>
                <a:cs typeface="Calibri"/>
                <a:sym typeface="Calibri"/>
              </a:rPr>
              <a:t> (</a:t>
            </a:r>
            <a:r>
              <a:rPr lang="en" sz="1600" i="1">
                <a:latin typeface="Calibri"/>
                <a:ea typeface="Calibri"/>
                <a:cs typeface="Calibri"/>
                <a:sym typeface="Calibri"/>
              </a:rPr>
              <a:t>in prep.</a:t>
            </a:r>
            <a:r>
              <a:rPr lang="en" sz="1600">
                <a:solidFill>
                  <a:srgbClr val="000000"/>
                </a:solidFill>
                <a:latin typeface="Calibri"/>
                <a:ea typeface="Calibri"/>
                <a:cs typeface="Calibri"/>
                <a:sym typeface="Calibri"/>
              </a:rPr>
              <a:t>)</a:t>
            </a:r>
            <a:endParaRPr sz="1600"/>
          </a:p>
        </p:txBody>
      </p:sp>
      <p:sp>
        <p:nvSpPr>
          <p:cNvPr id="2" name="Rectangle 1">
            <a:extLst>
              <a:ext uri="{FF2B5EF4-FFF2-40B4-BE49-F238E27FC236}">
                <a16:creationId xmlns:a16="http://schemas.microsoft.com/office/drawing/2014/main" id="{12A12078-F61A-E99B-2E85-5C8FCEFFC429}"/>
              </a:ext>
            </a:extLst>
          </p:cNvPr>
          <p:cNvSpPr/>
          <p:nvPr/>
        </p:nvSpPr>
        <p:spPr>
          <a:xfrm>
            <a:off x="5627366" y="2198300"/>
            <a:ext cx="241806" cy="373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5CE75E4-0C2B-80A5-55AB-164D26166900}"/>
              </a:ext>
            </a:extLst>
          </p:cNvPr>
          <p:cNvSpPr/>
          <p:nvPr/>
        </p:nvSpPr>
        <p:spPr>
          <a:xfrm rot="16861166">
            <a:off x="5055484" y="1969701"/>
            <a:ext cx="372534" cy="207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97;p18">
            <a:extLst>
              <a:ext uri="{FF2B5EF4-FFF2-40B4-BE49-F238E27FC236}">
                <a16:creationId xmlns:a16="http://schemas.microsoft.com/office/drawing/2014/main" id="{50BCA561-A1DF-82E3-E9EE-BEDA71A66730}"/>
              </a:ext>
            </a:extLst>
          </p:cNvPr>
          <p:cNvSpPr txBox="1"/>
          <p:nvPr/>
        </p:nvSpPr>
        <p:spPr>
          <a:xfrm>
            <a:off x="260700" y="158656"/>
            <a:ext cx="8685300" cy="994200"/>
          </a:xfrm>
          <a:prstGeom prst="rect">
            <a:avLst/>
          </a:prstGeom>
          <a:noFill/>
          <a:ln>
            <a:noFill/>
          </a:ln>
        </p:spPr>
        <p:txBody>
          <a:bodyPr spcFirstLastPara="1" wrap="square" lIns="68575" tIns="34275" rIns="68575" bIns="34275" anchor="t" anchorCtr="0">
            <a:normAutofit/>
          </a:bodyPr>
          <a:lstStyle/>
          <a:p>
            <a:pPr marL="0" lvl="0" indent="0" algn="l" rtl="0">
              <a:lnSpc>
                <a:spcPct val="114000"/>
              </a:lnSpc>
              <a:spcBef>
                <a:spcPts val="0"/>
              </a:spcBef>
              <a:spcAft>
                <a:spcPts val="0"/>
              </a:spcAft>
              <a:buNone/>
            </a:pPr>
            <a:r>
              <a:rPr lang="en" sz="2300" b="1" dirty="0">
                <a:solidFill>
                  <a:schemeClr val="dk1"/>
                </a:solidFill>
                <a:latin typeface="Red Hat Text"/>
                <a:ea typeface="Red Hat Text"/>
                <a:cs typeface="Red Hat Text"/>
                <a:sym typeface="Red Hat Text"/>
              </a:rPr>
              <a:t>Extrapolation to the lithosphere</a:t>
            </a:r>
            <a:r>
              <a:rPr lang="en" sz="2300" b="1" dirty="0">
                <a:solidFill>
                  <a:srgbClr val="FF0000"/>
                </a:solidFill>
                <a:latin typeface="Red Hat Text"/>
                <a:ea typeface="Red Hat Text"/>
                <a:cs typeface="Red Hat Text"/>
                <a:sym typeface="Red Hat Text"/>
              </a:rPr>
              <a:t>—major strength reduction</a:t>
            </a:r>
            <a:endParaRPr sz="2300" dirty="0">
              <a:solidFill>
                <a:srgbClr val="FF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0"/>
          <p:cNvPicPr preferRelativeResize="0"/>
          <p:nvPr/>
        </p:nvPicPr>
        <p:blipFill rotWithShape="1">
          <a:blip r:embed="rId3">
            <a:alphaModFix/>
          </a:blip>
          <a:srcRect/>
          <a:stretch/>
        </p:blipFill>
        <p:spPr>
          <a:xfrm>
            <a:off x="6190980" y="1927127"/>
            <a:ext cx="2213714" cy="2213715"/>
          </a:xfrm>
          <a:prstGeom prst="rect">
            <a:avLst/>
          </a:prstGeom>
          <a:noFill/>
          <a:ln>
            <a:noFill/>
          </a:ln>
        </p:spPr>
      </p:pic>
      <p:pic>
        <p:nvPicPr>
          <p:cNvPr id="111" name="Google Shape;111;p20"/>
          <p:cNvPicPr preferRelativeResize="0"/>
          <p:nvPr/>
        </p:nvPicPr>
        <p:blipFill rotWithShape="1">
          <a:blip r:embed="rId4">
            <a:alphaModFix/>
          </a:blip>
          <a:srcRect/>
          <a:stretch/>
        </p:blipFill>
        <p:spPr>
          <a:xfrm>
            <a:off x="6190979" y="1927127"/>
            <a:ext cx="2213714" cy="2213715"/>
          </a:xfrm>
          <a:prstGeom prst="rect">
            <a:avLst/>
          </a:prstGeom>
          <a:noFill/>
          <a:ln>
            <a:noFill/>
          </a:ln>
        </p:spPr>
      </p:pic>
      <p:cxnSp>
        <p:nvCxnSpPr>
          <p:cNvPr id="112" name="Google Shape;112;p20"/>
          <p:cNvCxnSpPr/>
          <p:nvPr/>
        </p:nvCxnSpPr>
        <p:spPr>
          <a:xfrm rot="10800000" flipH="1">
            <a:off x="1457156" y="1628847"/>
            <a:ext cx="1005840" cy="2804159"/>
          </a:xfrm>
          <a:prstGeom prst="straightConnector1">
            <a:avLst/>
          </a:prstGeom>
          <a:noFill/>
          <a:ln w="44450" cap="flat" cmpd="sng">
            <a:solidFill>
              <a:schemeClr val="dk1"/>
            </a:solidFill>
            <a:prstDash val="dash"/>
            <a:miter lim="800000"/>
            <a:headEnd type="none" w="sm" len="sm"/>
            <a:tailEnd type="none" w="sm" len="sm"/>
          </a:ln>
        </p:spPr>
      </p:cxnSp>
      <p:sp>
        <p:nvSpPr>
          <p:cNvPr id="113" name="Google Shape;113;p20"/>
          <p:cNvSpPr txBox="1">
            <a:spLocks noGrp="1"/>
          </p:cNvSpPr>
          <p:nvPr>
            <p:ph type="title"/>
          </p:nvPr>
        </p:nvSpPr>
        <p:spPr>
          <a:xfrm>
            <a:off x="342900" y="274320"/>
            <a:ext cx="6211166" cy="484083"/>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300"/>
              <a:buFont typeface="Red Hat Text"/>
              <a:buNone/>
            </a:pPr>
            <a:r>
              <a:rPr lang="en" sz="2300"/>
              <a:t>Greenwood &amp; Johnson (1965) model</a:t>
            </a:r>
            <a:endParaRPr/>
          </a:p>
        </p:txBody>
      </p:sp>
      <p:pic>
        <p:nvPicPr>
          <p:cNvPr id="114" name="Google Shape;114;p20"/>
          <p:cNvPicPr preferRelativeResize="0"/>
          <p:nvPr/>
        </p:nvPicPr>
        <p:blipFill rotWithShape="1">
          <a:blip r:embed="rId5">
            <a:alphaModFix/>
          </a:blip>
          <a:srcRect/>
          <a:stretch/>
        </p:blipFill>
        <p:spPr>
          <a:xfrm>
            <a:off x="1371600" y="1556419"/>
            <a:ext cx="4247910" cy="2968208"/>
          </a:xfrm>
          <a:prstGeom prst="rect">
            <a:avLst/>
          </a:prstGeom>
          <a:noFill/>
          <a:ln>
            <a:noFill/>
          </a:ln>
        </p:spPr>
      </p:pic>
      <p:sp>
        <p:nvSpPr>
          <p:cNvPr id="115" name="Google Shape;115;p20"/>
          <p:cNvSpPr txBox="1"/>
          <p:nvPr/>
        </p:nvSpPr>
        <p:spPr>
          <a:xfrm>
            <a:off x="4496040" y="4524627"/>
            <a:ext cx="707503" cy="357947"/>
          </a:xfrm>
          <a:prstGeom prst="rect">
            <a:avLst/>
          </a:prstGeom>
          <a:noFill/>
          <a:ln>
            <a:noFill/>
          </a:ln>
        </p:spPr>
        <p:txBody>
          <a:bodyPr spcFirstLastPara="1" wrap="square" lIns="68575" tIns="34275" rIns="68575" bIns="34275" anchor="ctr" anchorCtr="0">
            <a:normAutofit fontScale="97500"/>
          </a:bodyPr>
          <a:lstStyle/>
          <a:p>
            <a:pPr marL="0" marR="0" lvl="0" indent="0" algn="ctr" rtl="0">
              <a:lnSpc>
                <a:spcPct val="90000"/>
              </a:lnSpc>
              <a:spcBef>
                <a:spcPts val="0"/>
              </a:spcBef>
              <a:spcAft>
                <a:spcPts val="0"/>
              </a:spcAft>
              <a:buClr>
                <a:schemeClr val="dk1"/>
              </a:buClr>
              <a:buSzPct val="100000"/>
              <a:buFont typeface="Garamond"/>
              <a:buNone/>
            </a:pPr>
            <a:r>
              <a:rPr lang="en" sz="1800" b="1">
                <a:solidFill>
                  <a:schemeClr val="dk1"/>
                </a:solidFill>
                <a:latin typeface="Garamond"/>
                <a:ea typeface="Garamond"/>
                <a:cs typeface="Garamond"/>
                <a:sym typeface="Garamond"/>
              </a:rPr>
              <a:t>Strain</a:t>
            </a:r>
            <a:endParaRPr sz="1100"/>
          </a:p>
        </p:txBody>
      </p:sp>
      <p:sp>
        <p:nvSpPr>
          <p:cNvPr id="116" name="Google Shape;116;p20"/>
          <p:cNvSpPr txBox="1"/>
          <p:nvPr/>
        </p:nvSpPr>
        <p:spPr>
          <a:xfrm>
            <a:off x="593205" y="2002128"/>
            <a:ext cx="707503" cy="357947"/>
          </a:xfrm>
          <a:prstGeom prst="rect">
            <a:avLst/>
          </a:prstGeom>
          <a:noFill/>
          <a:ln>
            <a:noFill/>
          </a:ln>
        </p:spPr>
        <p:txBody>
          <a:bodyPr spcFirstLastPara="1" wrap="square" lIns="68575" tIns="34275" rIns="68575" bIns="34275" anchor="ctr" anchorCtr="0">
            <a:normAutofit fontScale="97500"/>
          </a:bodyPr>
          <a:lstStyle/>
          <a:p>
            <a:pPr marL="0" marR="0" lvl="0" indent="0" algn="ctr" rtl="0">
              <a:lnSpc>
                <a:spcPct val="90000"/>
              </a:lnSpc>
              <a:spcBef>
                <a:spcPts val="0"/>
              </a:spcBef>
              <a:spcAft>
                <a:spcPts val="0"/>
              </a:spcAft>
              <a:buClr>
                <a:schemeClr val="dk1"/>
              </a:buClr>
              <a:buSzPct val="100000"/>
              <a:buFont typeface="Garamond"/>
              <a:buNone/>
            </a:pPr>
            <a:r>
              <a:rPr lang="en" sz="1800" b="1">
                <a:solidFill>
                  <a:schemeClr val="dk1"/>
                </a:solidFill>
                <a:latin typeface="Garamond"/>
                <a:ea typeface="Garamond"/>
                <a:cs typeface="Garamond"/>
                <a:sym typeface="Garamond"/>
              </a:rPr>
              <a:t>Stress</a:t>
            </a:r>
            <a:endParaRPr sz="1100"/>
          </a:p>
        </p:txBody>
      </p:sp>
      <p:sp>
        <p:nvSpPr>
          <p:cNvPr id="117" name="Google Shape;117;p20"/>
          <p:cNvSpPr/>
          <p:nvPr/>
        </p:nvSpPr>
        <p:spPr>
          <a:xfrm>
            <a:off x="1579943" y="3376915"/>
            <a:ext cx="355922" cy="355921"/>
          </a:xfrm>
          <a:prstGeom prst="star5">
            <a:avLst>
              <a:gd name="adj" fmla="val 19098"/>
              <a:gd name="hf" fmla="val 105146"/>
              <a:gd name="vf" fmla="val 110557"/>
            </a:avLst>
          </a:prstGeom>
          <a:solidFill>
            <a:schemeClr val="accent4"/>
          </a:solidFill>
          <a:ln w="1905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118" name="Google Shape;118;p20"/>
          <p:cNvSpPr txBox="1"/>
          <p:nvPr/>
        </p:nvSpPr>
        <p:spPr>
          <a:xfrm>
            <a:off x="4849791" y="1202314"/>
            <a:ext cx="2802690"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Garamond"/>
                <a:ea typeface="Garamond"/>
                <a:cs typeface="Garamond"/>
                <a:sym typeface="Garamond"/>
              </a:rPr>
              <a:t>1) applied stress &lt; yield stress</a:t>
            </a:r>
            <a:endParaRPr sz="1100"/>
          </a:p>
        </p:txBody>
      </p:sp>
      <p:pic>
        <p:nvPicPr>
          <p:cNvPr id="119" name="Google Shape;119;p20"/>
          <p:cNvPicPr preferRelativeResize="0"/>
          <p:nvPr/>
        </p:nvPicPr>
        <p:blipFill rotWithShape="1">
          <a:blip r:embed="rId6">
            <a:alphaModFix/>
          </a:blip>
          <a:srcRect/>
          <a:stretch/>
        </p:blipFill>
        <p:spPr>
          <a:xfrm>
            <a:off x="6711029" y="2421207"/>
            <a:ext cx="1277788" cy="1115264"/>
          </a:xfrm>
          <a:prstGeom prst="rect">
            <a:avLst/>
          </a:prstGeom>
          <a:noFill/>
          <a:ln>
            <a:noFill/>
          </a:ln>
        </p:spPr>
      </p:pic>
      <p:sp>
        <p:nvSpPr>
          <p:cNvPr id="120" name="Google Shape;120;p20"/>
          <p:cNvSpPr txBox="1"/>
          <p:nvPr/>
        </p:nvSpPr>
        <p:spPr>
          <a:xfrm>
            <a:off x="4849791" y="1202313"/>
            <a:ext cx="4146908"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Garamond"/>
                <a:ea typeface="Garamond"/>
                <a:cs typeface="Garamond"/>
                <a:sym typeface="Garamond"/>
              </a:rPr>
              <a:t>2) volume change introduces internal stress</a:t>
            </a:r>
            <a:endParaRPr sz="1100"/>
          </a:p>
        </p:txBody>
      </p:sp>
      <p:sp>
        <p:nvSpPr>
          <p:cNvPr id="121" name="Google Shape;121;p20"/>
          <p:cNvSpPr txBox="1"/>
          <p:nvPr/>
        </p:nvSpPr>
        <p:spPr>
          <a:xfrm>
            <a:off x="4849792" y="1202312"/>
            <a:ext cx="39876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solidFill>
                  <a:schemeClr val="dk1"/>
                </a:solidFill>
                <a:latin typeface="Garamond"/>
                <a:ea typeface="Garamond"/>
                <a:cs typeface="Garamond"/>
                <a:sym typeface="Garamond"/>
              </a:rPr>
              <a:t>3) plastic flow produces permanent strain</a:t>
            </a:r>
            <a:endParaRPr sz="1100"/>
          </a:p>
        </p:txBody>
      </p:sp>
      <p:cxnSp>
        <p:nvCxnSpPr>
          <p:cNvPr id="122" name="Google Shape;122;p20"/>
          <p:cNvCxnSpPr/>
          <p:nvPr/>
        </p:nvCxnSpPr>
        <p:spPr>
          <a:xfrm flipH="1">
            <a:off x="3125164" y="2248382"/>
            <a:ext cx="737130" cy="2067082"/>
          </a:xfrm>
          <a:prstGeom prst="straightConnector1">
            <a:avLst/>
          </a:prstGeom>
          <a:noFill/>
          <a:ln w="38100" cap="flat" cmpd="sng">
            <a:solidFill>
              <a:schemeClr val="dk1"/>
            </a:solidFill>
            <a:prstDash val="dash"/>
            <a:miter lim="800000"/>
            <a:headEnd type="none" w="sm" len="sm"/>
            <a:tailEnd type="triangle" w="lg" len="lg"/>
          </a:ln>
        </p:spPr>
      </p:cxnSp>
      <p:pic>
        <p:nvPicPr>
          <p:cNvPr id="123" name="Google Shape;123;p20"/>
          <p:cNvPicPr preferRelativeResize="0"/>
          <p:nvPr/>
        </p:nvPicPr>
        <p:blipFill rotWithShape="1">
          <a:blip r:embed="rId7">
            <a:alphaModFix/>
          </a:blip>
          <a:srcRect/>
          <a:stretch/>
        </p:blipFill>
        <p:spPr>
          <a:xfrm>
            <a:off x="6711029" y="2423501"/>
            <a:ext cx="1277788" cy="11152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par>
                                <p:cTn id="17" presetID="10" presetClass="exit" presetSubtype="0" fill="hold" nodeType="withEffect">
                                  <p:stCondLst>
                                    <p:cond delay="250"/>
                                  </p:stCondLst>
                                  <p:childTnLst>
                                    <p:animEffect transition="out" filter="fade">
                                      <p:cBhvr>
                                        <p:cTn id="18" dur="1000"/>
                                        <p:tgtEl>
                                          <p:spTgt spid="118"/>
                                        </p:tgtEl>
                                      </p:cBhvr>
                                    </p:animEffect>
                                    <p:set>
                                      <p:cBhvr>
                                        <p:cTn id="19" dur="1" fill="hold">
                                          <p:stCondLst>
                                            <p:cond delay="1000"/>
                                          </p:stCondLst>
                                        </p:cTn>
                                        <p:tgtEl>
                                          <p:spTgt spid="118"/>
                                        </p:tgtEl>
                                        <p:attrNameLst>
                                          <p:attrName>style.visibility</p:attrName>
                                        </p:attrNameLst>
                                      </p:cBhvr>
                                      <p:to>
                                        <p:strVal val="hidden"/>
                                      </p:to>
                                    </p:set>
                                  </p:childTnLst>
                                </p:cTn>
                              </p:par>
                              <p:par>
                                <p:cTn id="20" presetID="10" presetClass="entr" presetSubtype="0" fill="hold" nodeType="withEffect">
                                  <p:stCondLst>
                                    <p:cond delay="25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1000"/>
                                        <p:tgtEl>
                                          <p:spTgt spid="120"/>
                                        </p:tgtEl>
                                      </p:cBhvr>
                                    </p:animEffect>
                                  </p:childTnLst>
                                </p:cTn>
                              </p:par>
                              <p:par>
                                <p:cTn id="23" presetID="10" presetClass="exit" presetSubtype="0" fill="hold" nodeType="withEffect">
                                  <p:stCondLst>
                                    <p:cond delay="250"/>
                                  </p:stCondLst>
                                  <p:childTnLst>
                                    <p:animEffect transition="out" filter="fade">
                                      <p:cBhvr>
                                        <p:cTn id="24" dur="1500"/>
                                        <p:tgtEl>
                                          <p:spTgt spid="110"/>
                                        </p:tgtEl>
                                      </p:cBhvr>
                                    </p:animEffect>
                                    <p:set>
                                      <p:cBhvr>
                                        <p:cTn id="25" dur="1" fill="hold">
                                          <p:stCondLst>
                                            <p:cond delay="1500"/>
                                          </p:stCondLst>
                                        </p:cTn>
                                        <p:tgtEl>
                                          <p:spTgt spid="110"/>
                                        </p:tgtEl>
                                        <p:attrNameLst>
                                          <p:attrName>style.visibility</p:attrName>
                                        </p:attrNameLst>
                                      </p:cBhvr>
                                      <p:to>
                                        <p:strVal val="hidden"/>
                                      </p:to>
                                    </p:set>
                                  </p:childTnLst>
                                </p:cTn>
                              </p:par>
                              <p:par>
                                <p:cTn id="26" presetID="10" presetClass="entr" presetSubtype="0" fill="hold" nodeType="withEffect">
                                  <p:stCondLst>
                                    <p:cond delay="250"/>
                                  </p:stCondLst>
                                  <p:childTnLst>
                                    <p:set>
                                      <p:cBhvr>
                                        <p:cTn id="27" dur="1" fill="hold">
                                          <p:stCondLst>
                                            <p:cond delay="0"/>
                                          </p:stCondLst>
                                        </p:cTn>
                                        <p:tgtEl>
                                          <p:spTgt spid="111"/>
                                        </p:tgtEl>
                                        <p:attrNameLst>
                                          <p:attrName>style.visibility</p:attrName>
                                        </p:attrNameLst>
                                      </p:cBhvr>
                                      <p:to>
                                        <p:strVal val="visible"/>
                                      </p:to>
                                    </p:set>
                                    <p:animEffect transition="in" filter="fade">
                                      <p:cBhvr>
                                        <p:cTn id="28" dur="15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1"/>
                                        </p:tgtEl>
                                        <p:attrNameLst>
                                          <p:attrName>style.visibility</p:attrName>
                                        </p:attrNameLst>
                                      </p:cBhvr>
                                      <p:to>
                                        <p:strVal val="visible"/>
                                      </p:to>
                                    </p:set>
                                    <p:animEffect transition="in" filter="fade">
                                      <p:cBhvr>
                                        <p:cTn id="33" dur="1000"/>
                                        <p:tgtEl>
                                          <p:spTgt spid="121"/>
                                        </p:tgtEl>
                                      </p:cBhvr>
                                    </p:animEffect>
                                  </p:childTnLst>
                                </p:cTn>
                              </p:par>
                              <p:par>
                                <p:cTn id="34" presetID="10" presetClass="exit" presetSubtype="0" fill="hold" nodeType="withEffect">
                                  <p:stCondLst>
                                    <p:cond delay="0"/>
                                  </p:stCondLst>
                                  <p:childTnLst>
                                    <p:animEffect transition="out" filter="fade">
                                      <p:cBhvr>
                                        <p:cTn id="35" dur="1000"/>
                                        <p:tgtEl>
                                          <p:spTgt spid="120"/>
                                        </p:tgtEl>
                                      </p:cBhvr>
                                    </p:animEffect>
                                    <p:set>
                                      <p:cBhvr>
                                        <p:cTn id="36" dur="1" fill="hold">
                                          <p:stCondLst>
                                            <p:cond delay="1000"/>
                                          </p:stCondLst>
                                        </p:cTn>
                                        <p:tgtEl>
                                          <p:spTgt spid="1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2"/>
                                        </p:tgtEl>
                                        <p:attrNameLst>
                                          <p:attrName>style.visibility</p:attrName>
                                        </p:attrNameLst>
                                      </p:cBhvr>
                                      <p:to>
                                        <p:strVal val="visible"/>
                                      </p:to>
                                    </p:set>
                                    <p:animEffect transition="in" filter="fade">
                                      <p:cBhvr>
                                        <p:cTn id="41"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1"/>
          <p:cNvPicPr preferRelativeResize="0"/>
          <p:nvPr/>
        </p:nvPicPr>
        <p:blipFill rotWithShape="1">
          <a:blip r:embed="rId3">
            <a:alphaModFix/>
          </a:blip>
          <a:srcRect/>
          <a:stretch/>
        </p:blipFill>
        <p:spPr>
          <a:xfrm>
            <a:off x="5781060" y="1434712"/>
            <a:ext cx="2086033" cy="2873502"/>
          </a:xfrm>
          <a:prstGeom prst="rect">
            <a:avLst/>
          </a:prstGeom>
          <a:noFill/>
          <a:ln>
            <a:noFill/>
          </a:ln>
        </p:spPr>
      </p:pic>
      <p:pic>
        <p:nvPicPr>
          <p:cNvPr id="130" name="Google Shape;130;p21"/>
          <p:cNvPicPr preferRelativeResize="0"/>
          <p:nvPr/>
        </p:nvPicPr>
        <p:blipFill rotWithShape="1">
          <a:blip r:embed="rId4">
            <a:alphaModFix/>
          </a:blip>
          <a:srcRect/>
          <a:stretch/>
        </p:blipFill>
        <p:spPr>
          <a:xfrm>
            <a:off x="5781060" y="1434712"/>
            <a:ext cx="2086033" cy="2873502"/>
          </a:xfrm>
          <a:prstGeom prst="rect">
            <a:avLst/>
          </a:prstGeom>
          <a:noFill/>
          <a:ln>
            <a:noFill/>
          </a:ln>
        </p:spPr>
      </p:pic>
      <p:pic>
        <p:nvPicPr>
          <p:cNvPr id="131" name="Google Shape;131;p21"/>
          <p:cNvPicPr preferRelativeResize="0"/>
          <p:nvPr/>
        </p:nvPicPr>
        <p:blipFill rotWithShape="1">
          <a:blip r:embed="rId3">
            <a:alphaModFix/>
          </a:blip>
          <a:srcRect/>
          <a:stretch/>
        </p:blipFill>
        <p:spPr>
          <a:xfrm>
            <a:off x="1419659" y="1434844"/>
            <a:ext cx="2085937" cy="2873370"/>
          </a:xfrm>
          <a:prstGeom prst="rect">
            <a:avLst/>
          </a:prstGeom>
          <a:noFill/>
          <a:ln>
            <a:noFill/>
          </a:ln>
        </p:spPr>
      </p:pic>
      <p:pic>
        <p:nvPicPr>
          <p:cNvPr id="132" name="Google Shape;132;p21"/>
          <p:cNvPicPr preferRelativeResize="0"/>
          <p:nvPr/>
        </p:nvPicPr>
        <p:blipFill rotWithShape="1">
          <a:blip r:embed="rId5">
            <a:alphaModFix/>
          </a:blip>
          <a:srcRect/>
          <a:stretch/>
        </p:blipFill>
        <p:spPr>
          <a:xfrm>
            <a:off x="1116963" y="2188054"/>
            <a:ext cx="2691327" cy="2571213"/>
          </a:xfrm>
          <a:prstGeom prst="rect">
            <a:avLst/>
          </a:prstGeom>
          <a:noFill/>
          <a:ln>
            <a:noFill/>
          </a:ln>
        </p:spPr>
      </p:pic>
      <p:pic>
        <p:nvPicPr>
          <p:cNvPr id="133" name="Google Shape;133;p21"/>
          <p:cNvPicPr preferRelativeResize="0"/>
          <p:nvPr/>
        </p:nvPicPr>
        <p:blipFill rotWithShape="1">
          <a:blip r:embed="rId6">
            <a:alphaModFix/>
          </a:blip>
          <a:srcRect/>
          <a:stretch/>
        </p:blipFill>
        <p:spPr>
          <a:xfrm>
            <a:off x="5520535" y="2152051"/>
            <a:ext cx="2607084" cy="2607084"/>
          </a:xfrm>
          <a:prstGeom prst="rect">
            <a:avLst/>
          </a:prstGeom>
          <a:noFill/>
          <a:ln>
            <a:noFill/>
          </a:ln>
        </p:spPr>
      </p:pic>
      <p:sp>
        <p:nvSpPr>
          <p:cNvPr id="134" name="Google Shape;134;p21"/>
          <p:cNvSpPr txBox="1"/>
          <p:nvPr/>
        </p:nvSpPr>
        <p:spPr>
          <a:xfrm>
            <a:off x="326579" y="309354"/>
            <a:ext cx="2416621" cy="76171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dk1"/>
                </a:solidFill>
                <a:latin typeface="Red Hat Text"/>
                <a:ea typeface="Red Hat Text"/>
                <a:cs typeface="Red Hat Text"/>
                <a:sym typeface="Red Hat Text"/>
              </a:rPr>
              <a:t>Hydrostatic</a:t>
            </a:r>
            <a:r>
              <a:rPr lang="en" sz="2100">
                <a:solidFill>
                  <a:schemeClr val="dk1"/>
                </a:solidFill>
                <a:latin typeface="Red Hat Text"/>
                <a:ea typeface="Red Hat Text"/>
                <a:cs typeface="Red Hat Text"/>
                <a:sym typeface="Red Hat Text"/>
              </a:rPr>
              <a:t> </a:t>
            </a:r>
            <a:endParaRPr sz="1100"/>
          </a:p>
          <a:p>
            <a:pPr marL="0" marR="0" lvl="0" indent="0" algn="l" rtl="0">
              <a:spcBef>
                <a:spcPts val="0"/>
              </a:spcBef>
              <a:spcAft>
                <a:spcPts val="0"/>
              </a:spcAft>
              <a:buNone/>
            </a:pPr>
            <a:r>
              <a:rPr lang="en" sz="2100" i="1">
                <a:solidFill>
                  <a:schemeClr val="dk1"/>
                </a:solidFill>
                <a:latin typeface="Red Hat Text"/>
                <a:ea typeface="Red Hat Text"/>
                <a:cs typeface="Red Hat Text"/>
                <a:sym typeface="Red Hat Text"/>
              </a:rPr>
              <a:t>(σ</a:t>
            </a:r>
            <a:r>
              <a:rPr lang="en" sz="2100" i="1" baseline="-25000">
                <a:solidFill>
                  <a:schemeClr val="dk1"/>
                </a:solidFill>
                <a:latin typeface="Red Hat Text"/>
                <a:ea typeface="Red Hat Text"/>
                <a:cs typeface="Red Hat Text"/>
                <a:sym typeface="Red Hat Text"/>
              </a:rPr>
              <a:t>1</a:t>
            </a:r>
            <a:r>
              <a:rPr lang="en" sz="2100" i="1">
                <a:solidFill>
                  <a:schemeClr val="dk1"/>
                </a:solidFill>
                <a:latin typeface="Red Hat Text"/>
                <a:ea typeface="Red Hat Text"/>
                <a:cs typeface="Red Hat Text"/>
                <a:sym typeface="Red Hat Text"/>
              </a:rPr>
              <a:t> = σ</a:t>
            </a:r>
            <a:r>
              <a:rPr lang="en" sz="2100" i="1" baseline="-25000">
                <a:solidFill>
                  <a:schemeClr val="dk1"/>
                </a:solidFill>
                <a:latin typeface="Red Hat Text"/>
                <a:ea typeface="Red Hat Text"/>
                <a:cs typeface="Red Hat Text"/>
                <a:sym typeface="Red Hat Text"/>
              </a:rPr>
              <a:t>2</a:t>
            </a:r>
            <a:r>
              <a:rPr lang="en" sz="2100" i="1">
                <a:solidFill>
                  <a:schemeClr val="dk1"/>
                </a:solidFill>
                <a:latin typeface="Red Hat Text"/>
                <a:ea typeface="Red Hat Text"/>
                <a:cs typeface="Red Hat Text"/>
                <a:sym typeface="Red Hat Text"/>
              </a:rPr>
              <a:t> = σ</a:t>
            </a:r>
            <a:r>
              <a:rPr lang="en" sz="2100" i="1" baseline="-25000">
                <a:solidFill>
                  <a:schemeClr val="dk1"/>
                </a:solidFill>
                <a:latin typeface="Red Hat Text"/>
                <a:ea typeface="Red Hat Text"/>
                <a:cs typeface="Red Hat Text"/>
                <a:sym typeface="Red Hat Text"/>
              </a:rPr>
              <a:t>3</a:t>
            </a:r>
            <a:r>
              <a:rPr lang="en" sz="2100" i="1">
                <a:solidFill>
                  <a:schemeClr val="dk1"/>
                </a:solidFill>
                <a:latin typeface="Red Hat Text"/>
                <a:ea typeface="Red Hat Text"/>
                <a:cs typeface="Red Hat Text"/>
                <a:sym typeface="Red Hat Text"/>
              </a:rPr>
              <a:t>)</a:t>
            </a:r>
            <a:endParaRPr sz="2100" i="1">
              <a:solidFill>
                <a:schemeClr val="dk1"/>
              </a:solidFill>
              <a:latin typeface="Red Hat Text"/>
              <a:ea typeface="Red Hat Text"/>
              <a:cs typeface="Red Hat Text"/>
              <a:sym typeface="Red Hat Text"/>
            </a:endParaRPr>
          </a:p>
        </p:txBody>
      </p:sp>
      <p:sp>
        <p:nvSpPr>
          <p:cNvPr id="135" name="Google Shape;135;p21"/>
          <p:cNvSpPr txBox="1"/>
          <p:nvPr/>
        </p:nvSpPr>
        <p:spPr>
          <a:xfrm>
            <a:off x="5520535" y="309915"/>
            <a:ext cx="3255067" cy="761716"/>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2400" b="1">
                <a:solidFill>
                  <a:schemeClr val="dk1"/>
                </a:solidFill>
                <a:latin typeface="Red Hat Text"/>
                <a:ea typeface="Red Hat Text"/>
                <a:cs typeface="Red Hat Text"/>
                <a:sym typeface="Red Hat Text"/>
              </a:rPr>
              <a:t>Non-hydrostatic </a:t>
            </a:r>
            <a:endParaRPr sz="1100"/>
          </a:p>
          <a:p>
            <a:pPr marL="0" marR="0" lvl="0" indent="0" algn="r" rtl="0">
              <a:spcBef>
                <a:spcPts val="0"/>
              </a:spcBef>
              <a:spcAft>
                <a:spcPts val="0"/>
              </a:spcAft>
              <a:buNone/>
            </a:pPr>
            <a:r>
              <a:rPr lang="en" sz="2100">
                <a:solidFill>
                  <a:schemeClr val="dk1"/>
                </a:solidFill>
                <a:latin typeface="Red Hat Text"/>
                <a:ea typeface="Red Hat Text"/>
                <a:cs typeface="Red Hat Text"/>
                <a:sym typeface="Red Hat Text"/>
              </a:rPr>
              <a:t>(</a:t>
            </a:r>
            <a:r>
              <a:rPr lang="en" sz="2100" i="1">
                <a:solidFill>
                  <a:schemeClr val="dk1"/>
                </a:solidFill>
                <a:latin typeface="Red Hat Text"/>
                <a:ea typeface="Red Hat Text"/>
                <a:cs typeface="Red Hat Text"/>
                <a:sym typeface="Red Hat Text"/>
              </a:rPr>
              <a:t>σ</a:t>
            </a:r>
            <a:r>
              <a:rPr lang="en" sz="2100" i="1" baseline="-25000">
                <a:solidFill>
                  <a:schemeClr val="dk1"/>
                </a:solidFill>
                <a:latin typeface="Red Hat Text"/>
                <a:ea typeface="Red Hat Text"/>
                <a:cs typeface="Red Hat Text"/>
                <a:sym typeface="Red Hat Text"/>
              </a:rPr>
              <a:t>1</a:t>
            </a:r>
            <a:r>
              <a:rPr lang="en" sz="2100" i="1">
                <a:solidFill>
                  <a:schemeClr val="dk1"/>
                </a:solidFill>
                <a:latin typeface="Red Hat Text"/>
                <a:ea typeface="Red Hat Text"/>
                <a:cs typeface="Red Hat Text"/>
                <a:sym typeface="Red Hat Text"/>
              </a:rPr>
              <a:t> &gt; σ</a:t>
            </a:r>
            <a:r>
              <a:rPr lang="en" sz="2100" i="1" baseline="-25000">
                <a:solidFill>
                  <a:schemeClr val="dk1"/>
                </a:solidFill>
                <a:latin typeface="Red Hat Text"/>
                <a:ea typeface="Red Hat Text"/>
                <a:cs typeface="Red Hat Text"/>
                <a:sym typeface="Red Hat Text"/>
              </a:rPr>
              <a:t>2</a:t>
            </a:r>
            <a:r>
              <a:rPr lang="en" sz="2100" i="1">
                <a:solidFill>
                  <a:schemeClr val="dk1"/>
                </a:solidFill>
                <a:latin typeface="Red Hat Text"/>
                <a:ea typeface="Red Hat Text"/>
                <a:cs typeface="Red Hat Text"/>
                <a:sym typeface="Red Hat Text"/>
              </a:rPr>
              <a:t> ≥ σ</a:t>
            </a:r>
            <a:r>
              <a:rPr lang="en" sz="2100" i="1" baseline="-25000">
                <a:solidFill>
                  <a:schemeClr val="dk1"/>
                </a:solidFill>
                <a:latin typeface="Red Hat Text"/>
                <a:ea typeface="Red Hat Text"/>
                <a:cs typeface="Red Hat Text"/>
                <a:sym typeface="Red Hat Text"/>
              </a:rPr>
              <a:t>3</a:t>
            </a:r>
            <a:r>
              <a:rPr lang="en" sz="2100">
                <a:solidFill>
                  <a:schemeClr val="dk1"/>
                </a:solidFill>
                <a:latin typeface="Red Hat Text"/>
                <a:ea typeface="Red Hat Text"/>
                <a:cs typeface="Red Hat Text"/>
                <a:sym typeface="Red Hat Text"/>
              </a:rPr>
              <a:t>)</a:t>
            </a:r>
            <a:endParaRPr sz="2100">
              <a:solidFill>
                <a:schemeClr val="dk1"/>
              </a:solidFill>
              <a:latin typeface="Red Hat Text"/>
              <a:ea typeface="Red Hat Text"/>
              <a:cs typeface="Red Hat Text"/>
              <a:sym typeface="Red Hat Text"/>
            </a:endParaRPr>
          </a:p>
        </p:txBody>
      </p:sp>
      <p:sp>
        <p:nvSpPr>
          <p:cNvPr id="136" name="Google Shape;136;p21"/>
          <p:cNvSpPr txBox="1"/>
          <p:nvPr/>
        </p:nvSpPr>
        <p:spPr>
          <a:xfrm>
            <a:off x="2448817" y="799187"/>
            <a:ext cx="435849" cy="39238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i="1">
                <a:solidFill>
                  <a:schemeClr val="dk1"/>
                </a:solidFill>
                <a:latin typeface="Red Hat Text"/>
                <a:ea typeface="Red Hat Text"/>
                <a:cs typeface="Red Hat Text"/>
                <a:sym typeface="Red Hat Text"/>
              </a:rPr>
              <a:t>σ</a:t>
            </a:r>
            <a:r>
              <a:rPr lang="en" sz="2100" baseline="-25000">
                <a:solidFill>
                  <a:schemeClr val="dk1"/>
                </a:solidFill>
                <a:latin typeface="Red Hat Text"/>
                <a:ea typeface="Red Hat Text"/>
                <a:cs typeface="Red Hat Text"/>
                <a:sym typeface="Red Hat Text"/>
              </a:rPr>
              <a:t>1</a:t>
            </a:r>
            <a:endParaRPr sz="2100" baseline="-25000">
              <a:solidFill>
                <a:schemeClr val="dk1"/>
              </a:solidFill>
              <a:latin typeface="Red Hat Text"/>
              <a:ea typeface="Red Hat Text"/>
              <a:cs typeface="Red Hat Text"/>
              <a:sym typeface="Red Hat Text"/>
            </a:endParaRPr>
          </a:p>
        </p:txBody>
      </p:sp>
      <p:sp>
        <p:nvSpPr>
          <p:cNvPr id="137" name="Google Shape;137;p21"/>
          <p:cNvSpPr txBox="1"/>
          <p:nvPr/>
        </p:nvSpPr>
        <p:spPr>
          <a:xfrm>
            <a:off x="3747902" y="1838808"/>
            <a:ext cx="435849" cy="39238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i="1">
                <a:solidFill>
                  <a:schemeClr val="dk1"/>
                </a:solidFill>
                <a:latin typeface="Red Hat Text"/>
                <a:ea typeface="Red Hat Text"/>
                <a:cs typeface="Red Hat Text"/>
                <a:sym typeface="Red Hat Text"/>
              </a:rPr>
              <a:t>σ</a:t>
            </a:r>
            <a:r>
              <a:rPr lang="en" sz="2100" i="1" baseline="-25000">
                <a:solidFill>
                  <a:schemeClr val="dk1"/>
                </a:solidFill>
                <a:latin typeface="Red Hat Text"/>
                <a:ea typeface="Red Hat Text"/>
                <a:cs typeface="Red Hat Text"/>
                <a:sym typeface="Red Hat Text"/>
              </a:rPr>
              <a:t>2</a:t>
            </a:r>
            <a:endParaRPr sz="2100" baseline="-25000">
              <a:solidFill>
                <a:schemeClr val="dk1"/>
              </a:solidFill>
              <a:latin typeface="Red Hat Text"/>
              <a:ea typeface="Red Hat Text"/>
              <a:cs typeface="Red Hat Text"/>
              <a:sym typeface="Red Hat Text"/>
            </a:endParaRPr>
          </a:p>
        </p:txBody>
      </p:sp>
      <p:sp>
        <p:nvSpPr>
          <p:cNvPr id="138" name="Google Shape;138;p21"/>
          <p:cNvSpPr txBox="1"/>
          <p:nvPr/>
        </p:nvSpPr>
        <p:spPr>
          <a:xfrm>
            <a:off x="3751495" y="3687070"/>
            <a:ext cx="435849" cy="39238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i="1">
                <a:solidFill>
                  <a:schemeClr val="dk1"/>
                </a:solidFill>
                <a:latin typeface="Red Hat Text"/>
                <a:ea typeface="Red Hat Text"/>
                <a:cs typeface="Red Hat Text"/>
                <a:sym typeface="Red Hat Text"/>
              </a:rPr>
              <a:t>σ</a:t>
            </a:r>
            <a:r>
              <a:rPr lang="en" sz="2100" i="1" baseline="-25000">
                <a:solidFill>
                  <a:schemeClr val="dk1"/>
                </a:solidFill>
                <a:latin typeface="Red Hat Text"/>
                <a:ea typeface="Red Hat Text"/>
                <a:cs typeface="Red Hat Text"/>
                <a:sym typeface="Red Hat Text"/>
              </a:rPr>
              <a:t>3</a:t>
            </a:r>
            <a:endParaRPr sz="2100" baseline="-25000">
              <a:solidFill>
                <a:schemeClr val="dk1"/>
              </a:solidFill>
              <a:latin typeface="Red Hat Text"/>
              <a:ea typeface="Red Hat Text"/>
              <a:cs typeface="Red Hat Text"/>
              <a:sym typeface="Red Hat Text"/>
            </a:endParaRPr>
          </a:p>
        </p:txBody>
      </p:sp>
      <p:pic>
        <p:nvPicPr>
          <p:cNvPr id="139" name="Google Shape;139;p21"/>
          <p:cNvPicPr preferRelativeResize="0"/>
          <p:nvPr/>
        </p:nvPicPr>
        <p:blipFill rotWithShape="1">
          <a:blip r:embed="rId7">
            <a:alphaModFix/>
          </a:blip>
          <a:srcRect/>
          <a:stretch/>
        </p:blipFill>
        <p:spPr>
          <a:xfrm>
            <a:off x="1419659" y="1434844"/>
            <a:ext cx="2085937" cy="2873370"/>
          </a:xfrm>
          <a:prstGeom prst="rect">
            <a:avLst/>
          </a:prstGeom>
          <a:noFill/>
          <a:ln>
            <a:noFill/>
          </a:ln>
        </p:spPr>
      </p:pic>
      <p:pic>
        <p:nvPicPr>
          <p:cNvPr id="140" name="Google Shape;140;p21"/>
          <p:cNvPicPr preferRelativeResize="0"/>
          <p:nvPr/>
        </p:nvPicPr>
        <p:blipFill rotWithShape="1">
          <a:blip r:embed="rId8">
            <a:alphaModFix/>
          </a:blip>
          <a:srcRect/>
          <a:stretch/>
        </p:blipFill>
        <p:spPr>
          <a:xfrm>
            <a:off x="5781060" y="1434712"/>
            <a:ext cx="2086033" cy="2873502"/>
          </a:xfrm>
          <a:prstGeom prst="rect">
            <a:avLst/>
          </a:prstGeom>
          <a:noFill/>
          <a:ln>
            <a:noFill/>
          </a:ln>
        </p:spPr>
      </p:pic>
      <p:pic>
        <p:nvPicPr>
          <p:cNvPr id="141" name="Google Shape;141;p21"/>
          <p:cNvPicPr preferRelativeResize="0"/>
          <p:nvPr/>
        </p:nvPicPr>
        <p:blipFill rotWithShape="1">
          <a:blip r:embed="rId9">
            <a:alphaModFix/>
          </a:blip>
          <a:srcRect/>
          <a:stretch/>
        </p:blipFill>
        <p:spPr>
          <a:xfrm>
            <a:off x="5781060" y="1434712"/>
            <a:ext cx="2086033" cy="2873502"/>
          </a:xfrm>
          <a:prstGeom prst="rect">
            <a:avLst/>
          </a:prstGeom>
          <a:noFill/>
          <a:ln>
            <a:noFill/>
          </a:ln>
        </p:spPr>
      </p:pic>
      <p:pic>
        <p:nvPicPr>
          <p:cNvPr id="142" name="Google Shape;142;p21"/>
          <p:cNvPicPr preferRelativeResize="0"/>
          <p:nvPr/>
        </p:nvPicPr>
        <p:blipFill rotWithShape="1">
          <a:blip r:embed="rId8">
            <a:alphaModFix/>
          </a:blip>
          <a:srcRect/>
          <a:stretch/>
        </p:blipFill>
        <p:spPr>
          <a:xfrm>
            <a:off x="1419659" y="1434844"/>
            <a:ext cx="2085937" cy="2873370"/>
          </a:xfrm>
          <a:prstGeom prst="rect">
            <a:avLst/>
          </a:prstGeom>
          <a:noFill/>
          <a:ln>
            <a:noFill/>
          </a:ln>
        </p:spPr>
      </p:pic>
      <p:pic>
        <p:nvPicPr>
          <p:cNvPr id="143" name="Google Shape;143;p21"/>
          <p:cNvPicPr preferRelativeResize="0"/>
          <p:nvPr/>
        </p:nvPicPr>
        <p:blipFill rotWithShape="1">
          <a:blip r:embed="rId9">
            <a:alphaModFix/>
          </a:blip>
          <a:srcRect/>
          <a:stretch/>
        </p:blipFill>
        <p:spPr>
          <a:xfrm>
            <a:off x="1419659" y="1434844"/>
            <a:ext cx="2085937" cy="2873370"/>
          </a:xfrm>
          <a:prstGeom prst="rect">
            <a:avLst/>
          </a:prstGeom>
          <a:noFill/>
          <a:ln>
            <a:noFill/>
          </a:ln>
        </p:spPr>
      </p:pic>
      <p:pic>
        <p:nvPicPr>
          <p:cNvPr id="144" name="Google Shape;144;p21"/>
          <p:cNvPicPr preferRelativeResize="0"/>
          <p:nvPr/>
        </p:nvPicPr>
        <p:blipFill rotWithShape="1">
          <a:blip r:embed="rId10">
            <a:alphaModFix/>
          </a:blip>
          <a:srcRect/>
          <a:stretch/>
        </p:blipFill>
        <p:spPr>
          <a:xfrm>
            <a:off x="1053152" y="1143059"/>
            <a:ext cx="2818950" cy="2612504"/>
          </a:xfrm>
          <a:prstGeom prst="rect">
            <a:avLst/>
          </a:prstGeom>
          <a:noFill/>
          <a:ln>
            <a:noFill/>
          </a:ln>
        </p:spPr>
      </p:pic>
      <p:pic>
        <p:nvPicPr>
          <p:cNvPr id="145" name="Google Shape;145;p21"/>
          <p:cNvPicPr preferRelativeResize="0"/>
          <p:nvPr/>
        </p:nvPicPr>
        <p:blipFill rotWithShape="1">
          <a:blip r:embed="rId11">
            <a:alphaModFix/>
          </a:blip>
          <a:srcRect/>
          <a:stretch/>
        </p:blipFill>
        <p:spPr>
          <a:xfrm>
            <a:off x="5471202" y="1142927"/>
            <a:ext cx="2705749" cy="26374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3"/>
                                        </p:tgtEl>
                                      </p:cBhvr>
                                    </p:animEffect>
                                    <p:set>
                                      <p:cBhvr>
                                        <p:cTn id="7" dur="1" fill="hold">
                                          <p:stCondLst>
                                            <p:cond delay="500"/>
                                          </p:stCondLst>
                                        </p:cTn>
                                        <p:tgtEl>
                                          <p:spTgt spid="14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500"/>
                                        <p:tgtEl>
                                          <p:spTgt spid="139"/>
                                        </p:tgtEl>
                                      </p:cBhvr>
                                    </p:animEffect>
                                    <p:set>
                                      <p:cBhvr>
                                        <p:cTn id="12" dur="1" fill="hold">
                                          <p:stCondLst>
                                            <p:cond delay="1500"/>
                                          </p:stCondLst>
                                        </p:cTn>
                                        <p:tgtEl>
                                          <p:spTgt spid="1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1"/>
                                        </p:tgtEl>
                                      </p:cBhvr>
                                    </p:animEffect>
                                    <p:set>
                                      <p:cBhvr>
                                        <p:cTn id="17" dur="1" fill="hold">
                                          <p:stCondLst>
                                            <p:cond delay="500"/>
                                          </p:stCondLst>
                                        </p:cTn>
                                        <p:tgtEl>
                                          <p:spTgt spid="1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500"/>
                                        <p:tgtEl>
                                          <p:spTgt spid="130"/>
                                        </p:tgtEl>
                                      </p:cBhvr>
                                    </p:animEffect>
                                    <p:set>
                                      <p:cBhvr>
                                        <p:cTn id="22" dur="1" fill="hold">
                                          <p:stCondLst>
                                            <p:cond delay="1500"/>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2" descr="https://upload.wikimedia.org/wikipedia/commons/1/1a/Griggs_rig.jpeg"/>
          <p:cNvPicPr preferRelativeResize="0"/>
          <p:nvPr/>
        </p:nvPicPr>
        <p:blipFill rotWithShape="1">
          <a:blip r:embed="rId3">
            <a:alphaModFix/>
          </a:blip>
          <a:srcRect t="13356"/>
          <a:stretch/>
        </p:blipFill>
        <p:spPr>
          <a:xfrm>
            <a:off x="607670" y="1126548"/>
            <a:ext cx="3269848" cy="3777500"/>
          </a:xfrm>
          <a:prstGeom prst="rect">
            <a:avLst/>
          </a:prstGeom>
          <a:noFill/>
          <a:ln>
            <a:noFill/>
          </a:ln>
        </p:spPr>
      </p:pic>
      <p:pic>
        <p:nvPicPr>
          <p:cNvPr id="151" name="Google Shape;151;p22" descr="https://rockandmineralphysics.esci.umn.edu/sites/rockandmineralphysics.esci.umn.edu/files/styles/folwell_slideshow/public/2020-08/PI-10%20back%202_0.jpg?itok=Nn_-NTGS"/>
          <p:cNvPicPr preferRelativeResize="0"/>
          <p:nvPr/>
        </p:nvPicPr>
        <p:blipFill rotWithShape="1">
          <a:blip r:embed="rId4">
            <a:alphaModFix/>
          </a:blip>
          <a:srcRect t="13356"/>
          <a:stretch/>
        </p:blipFill>
        <p:spPr>
          <a:xfrm>
            <a:off x="5231757" y="1126548"/>
            <a:ext cx="3269848" cy="3777499"/>
          </a:xfrm>
          <a:prstGeom prst="rect">
            <a:avLst/>
          </a:prstGeom>
          <a:noFill/>
          <a:ln>
            <a:noFill/>
          </a:ln>
        </p:spPr>
      </p:pic>
      <p:sp>
        <p:nvSpPr>
          <p:cNvPr id="152" name="Google Shape;152;p22"/>
          <p:cNvSpPr txBox="1"/>
          <p:nvPr/>
        </p:nvSpPr>
        <p:spPr>
          <a:xfrm flipH="1">
            <a:off x="2751881" y="1483510"/>
            <a:ext cx="973946" cy="53088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500"/>
              <a:buFont typeface="Garamond"/>
              <a:buNone/>
            </a:pPr>
            <a:r>
              <a:rPr lang="en" sz="1500" b="1">
                <a:solidFill>
                  <a:schemeClr val="dk1"/>
                </a:solidFill>
                <a:latin typeface="Garamond"/>
                <a:ea typeface="Garamond"/>
                <a:cs typeface="Garamond"/>
                <a:sym typeface="Garamond"/>
              </a:rPr>
              <a:t>Griggs apparatus</a:t>
            </a:r>
            <a:endParaRPr sz="1400" b="1">
              <a:solidFill>
                <a:schemeClr val="dk1"/>
              </a:solidFill>
              <a:latin typeface="Garamond"/>
              <a:ea typeface="Garamond"/>
              <a:cs typeface="Garamond"/>
              <a:sym typeface="Garamond"/>
            </a:endParaRPr>
          </a:p>
        </p:txBody>
      </p:sp>
      <p:sp>
        <p:nvSpPr>
          <p:cNvPr id="153" name="Google Shape;153;p22"/>
          <p:cNvSpPr txBox="1"/>
          <p:nvPr/>
        </p:nvSpPr>
        <p:spPr>
          <a:xfrm flipH="1">
            <a:off x="5646778" y="1537045"/>
            <a:ext cx="973946" cy="530884"/>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500"/>
              <a:buFont typeface="Garamond"/>
              <a:buNone/>
            </a:pPr>
            <a:r>
              <a:rPr lang="en" sz="1500" b="1">
                <a:solidFill>
                  <a:schemeClr val="dk1"/>
                </a:solidFill>
                <a:latin typeface="Garamond"/>
                <a:ea typeface="Garamond"/>
                <a:cs typeface="Garamond"/>
                <a:sym typeface="Garamond"/>
              </a:rPr>
              <a:t>Paterson apparatus</a:t>
            </a:r>
            <a:endParaRPr sz="1400" b="1">
              <a:solidFill>
                <a:schemeClr val="dk1"/>
              </a:solidFill>
              <a:latin typeface="Garamond"/>
              <a:ea typeface="Garamond"/>
              <a:cs typeface="Garamond"/>
              <a:sym typeface="Garamond"/>
            </a:endParaRPr>
          </a:p>
        </p:txBody>
      </p:sp>
      <p:sp>
        <p:nvSpPr>
          <p:cNvPr id="154" name="Google Shape;154;p22"/>
          <p:cNvSpPr txBox="1"/>
          <p:nvPr/>
        </p:nvSpPr>
        <p:spPr>
          <a:xfrm flipH="1">
            <a:off x="4085173" y="2508969"/>
            <a:ext cx="973800" cy="1177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800"/>
              <a:buFont typeface="Garamond"/>
              <a:buNone/>
            </a:pPr>
            <a:r>
              <a:rPr lang="en" sz="1800">
                <a:solidFill>
                  <a:schemeClr val="dk1"/>
                </a:solidFill>
                <a:latin typeface="Garamond"/>
                <a:ea typeface="Garamond"/>
                <a:cs typeface="Garamond"/>
                <a:sym typeface="Garamond"/>
              </a:rPr>
              <a:t>Thick steel pressure vessel</a:t>
            </a:r>
            <a:endParaRPr sz="1500">
              <a:solidFill>
                <a:schemeClr val="dk1"/>
              </a:solidFill>
              <a:latin typeface="Garamond"/>
              <a:ea typeface="Garamond"/>
              <a:cs typeface="Garamond"/>
              <a:sym typeface="Garamond"/>
            </a:endParaRPr>
          </a:p>
        </p:txBody>
      </p:sp>
      <p:cxnSp>
        <p:nvCxnSpPr>
          <p:cNvPr id="155" name="Google Shape;155;p22"/>
          <p:cNvCxnSpPr>
            <a:stCxn id="154" idx="1"/>
          </p:cNvCxnSpPr>
          <p:nvPr/>
        </p:nvCxnSpPr>
        <p:spPr>
          <a:xfrm rot="10800000" flipH="1">
            <a:off x="5058973" y="2509119"/>
            <a:ext cx="1561800" cy="588600"/>
          </a:xfrm>
          <a:prstGeom prst="straightConnector1">
            <a:avLst/>
          </a:prstGeom>
          <a:noFill/>
          <a:ln w="38100" cap="flat" cmpd="sng">
            <a:solidFill>
              <a:schemeClr val="accent2"/>
            </a:solidFill>
            <a:prstDash val="solid"/>
            <a:miter lim="800000"/>
            <a:headEnd type="none" w="sm" len="sm"/>
            <a:tailEnd type="triangle" w="lg" len="lg"/>
          </a:ln>
        </p:spPr>
      </p:cxnSp>
      <p:cxnSp>
        <p:nvCxnSpPr>
          <p:cNvPr id="156" name="Google Shape;156;p22"/>
          <p:cNvCxnSpPr>
            <a:stCxn id="154" idx="3"/>
          </p:cNvCxnSpPr>
          <p:nvPr/>
        </p:nvCxnSpPr>
        <p:spPr>
          <a:xfrm flipH="1">
            <a:off x="2300773" y="3097719"/>
            <a:ext cx="1784400" cy="173100"/>
          </a:xfrm>
          <a:prstGeom prst="straightConnector1">
            <a:avLst/>
          </a:prstGeom>
          <a:noFill/>
          <a:ln w="38100" cap="flat" cmpd="sng">
            <a:solidFill>
              <a:schemeClr val="accent2"/>
            </a:solidFill>
            <a:prstDash val="solid"/>
            <a:miter lim="800000"/>
            <a:headEnd type="none" w="sm" len="sm"/>
            <a:tailEnd type="triangle" w="lg" len="lg"/>
          </a:ln>
        </p:spPr>
      </p:cxnSp>
      <p:sp>
        <p:nvSpPr>
          <p:cNvPr id="157" name="Google Shape;157;p22"/>
          <p:cNvSpPr txBox="1"/>
          <p:nvPr/>
        </p:nvSpPr>
        <p:spPr>
          <a:xfrm>
            <a:off x="2833232" y="4412600"/>
            <a:ext cx="1005320" cy="30008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a:solidFill>
                  <a:schemeClr val="dk1"/>
                </a:solidFill>
                <a:latin typeface="Garamond"/>
                <a:ea typeface="Garamond"/>
                <a:cs typeface="Garamond"/>
                <a:sym typeface="Garamond"/>
              </a:rPr>
              <a:t>P &lt; 2 GPa</a:t>
            </a:r>
            <a:endParaRPr sz="1100"/>
          </a:p>
        </p:txBody>
      </p:sp>
      <p:sp>
        <p:nvSpPr>
          <p:cNvPr id="158" name="Google Shape;158;p22"/>
          <p:cNvSpPr txBox="1"/>
          <p:nvPr/>
        </p:nvSpPr>
        <p:spPr>
          <a:xfrm>
            <a:off x="7333384" y="4412600"/>
            <a:ext cx="1125769" cy="30008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a:solidFill>
                  <a:schemeClr val="dk1"/>
                </a:solidFill>
                <a:latin typeface="Garamond"/>
                <a:ea typeface="Garamond"/>
                <a:cs typeface="Garamond"/>
                <a:sym typeface="Garamond"/>
              </a:rPr>
              <a:t>P &lt; 0.3 GPa</a:t>
            </a:r>
            <a:endParaRPr sz="1100"/>
          </a:p>
        </p:txBody>
      </p:sp>
      <p:sp>
        <p:nvSpPr>
          <p:cNvPr id="159" name="Google Shape;159;p22"/>
          <p:cNvSpPr txBox="1">
            <a:spLocks noGrp="1"/>
          </p:cNvSpPr>
          <p:nvPr>
            <p:ph type="title"/>
          </p:nvPr>
        </p:nvSpPr>
        <p:spPr>
          <a:xfrm>
            <a:off x="114299" y="198120"/>
            <a:ext cx="9123300" cy="484200"/>
          </a:xfrm>
          <a:prstGeom prst="rect">
            <a:avLst/>
          </a:prstGeom>
          <a:noFill/>
          <a:ln>
            <a:noFill/>
          </a:ln>
        </p:spPr>
        <p:txBody>
          <a:bodyPr spcFirstLastPara="1" wrap="square" lIns="68575" tIns="34275" rIns="68575" bIns="34275" anchor="ctr" anchorCtr="0">
            <a:noAutofit/>
          </a:bodyPr>
          <a:lstStyle/>
          <a:p>
            <a:pPr marL="0" lvl="0" indent="0" algn="l" rtl="0">
              <a:lnSpc>
                <a:spcPct val="114000"/>
              </a:lnSpc>
              <a:spcBef>
                <a:spcPts val="0"/>
              </a:spcBef>
              <a:spcAft>
                <a:spcPts val="0"/>
              </a:spcAft>
              <a:buClr>
                <a:schemeClr val="dk1"/>
              </a:buClr>
              <a:buSzPts val="2100"/>
              <a:buFont typeface="Red Hat Text"/>
              <a:buNone/>
            </a:pPr>
            <a:r>
              <a:rPr lang="en" sz="2100"/>
              <a:t>Conventional rigs not well suited to studying </a:t>
            </a:r>
            <a:r>
              <a:rPr lang="en" sz="2100" i="1"/>
              <a:t>transient phenomena</a:t>
            </a:r>
            <a:endParaRPr sz="2100" b="0"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3" descr="https://news.uchicago.edu/sites/default/files/styles/full_width/public/images/2019-08/14775041888_bab64112ae_o.jpg?itok=7lL8ECao"/>
          <p:cNvPicPr preferRelativeResize="0"/>
          <p:nvPr/>
        </p:nvPicPr>
        <p:blipFill rotWithShape="1">
          <a:blip r:embed="rId3">
            <a:alphaModFix/>
          </a:blip>
          <a:srcRect t="8336" b="8160"/>
          <a:stretch/>
        </p:blipFill>
        <p:spPr>
          <a:xfrm>
            <a:off x="0" y="849457"/>
            <a:ext cx="9144000" cy="4294043"/>
          </a:xfrm>
          <a:prstGeom prst="rect">
            <a:avLst/>
          </a:prstGeom>
          <a:noFill/>
          <a:ln>
            <a:noFill/>
          </a:ln>
        </p:spPr>
      </p:pic>
      <p:sp>
        <p:nvSpPr>
          <p:cNvPr id="166" name="Google Shape;166;p23"/>
          <p:cNvSpPr/>
          <p:nvPr/>
        </p:nvSpPr>
        <p:spPr>
          <a:xfrm>
            <a:off x="7808961" y="4766310"/>
            <a:ext cx="1337310" cy="37719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pic>
        <p:nvPicPr>
          <p:cNvPr id="167" name="Google Shape;167;p23" descr="The Advanced Photon Source (APS)"/>
          <p:cNvPicPr preferRelativeResize="0"/>
          <p:nvPr/>
        </p:nvPicPr>
        <p:blipFill rotWithShape="1">
          <a:blip r:embed="rId4">
            <a:alphaModFix/>
          </a:blip>
          <a:srcRect t="9620" b="9619"/>
          <a:stretch/>
        </p:blipFill>
        <p:spPr>
          <a:xfrm>
            <a:off x="7810097" y="4766574"/>
            <a:ext cx="1335039" cy="376926"/>
          </a:xfrm>
          <a:prstGeom prst="rect">
            <a:avLst/>
          </a:prstGeom>
          <a:noFill/>
          <a:ln>
            <a:noFill/>
          </a:ln>
        </p:spPr>
      </p:pic>
      <p:sp>
        <p:nvSpPr>
          <p:cNvPr id="168" name="Google Shape;168;p23"/>
          <p:cNvSpPr txBox="1"/>
          <p:nvPr/>
        </p:nvSpPr>
        <p:spPr>
          <a:xfrm rot="-900000">
            <a:off x="4447319" y="1893448"/>
            <a:ext cx="779299" cy="438581"/>
          </a:xfrm>
          <a:prstGeom prst="rect">
            <a:avLst/>
          </a:prstGeom>
          <a:solidFill>
            <a:srgbClr val="FFFFFF">
              <a:alpha val="69803"/>
            </a:srgbClr>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a:solidFill>
                  <a:schemeClr val="dk1"/>
                </a:solidFill>
                <a:latin typeface="Garamond"/>
                <a:ea typeface="Garamond"/>
                <a:cs typeface="Garamond"/>
                <a:sym typeface="Garamond"/>
              </a:rPr>
              <a:t>linear </a:t>
            </a:r>
            <a:endParaRPr sz="1100"/>
          </a:p>
          <a:p>
            <a:pPr marL="0" marR="0" lvl="0" indent="0" algn="ctr" rtl="0">
              <a:spcBef>
                <a:spcPts val="0"/>
              </a:spcBef>
              <a:spcAft>
                <a:spcPts val="0"/>
              </a:spcAft>
              <a:buNone/>
            </a:pPr>
            <a:r>
              <a:rPr lang="en" sz="1200">
                <a:solidFill>
                  <a:schemeClr val="dk1"/>
                </a:solidFill>
                <a:latin typeface="Garamond"/>
                <a:ea typeface="Garamond"/>
                <a:cs typeface="Garamond"/>
                <a:sym typeface="Garamond"/>
              </a:rPr>
              <a:t>accelerator</a:t>
            </a:r>
            <a:endParaRPr sz="1100"/>
          </a:p>
        </p:txBody>
      </p:sp>
      <p:sp>
        <p:nvSpPr>
          <p:cNvPr id="169" name="Google Shape;169;p23"/>
          <p:cNvSpPr txBox="1"/>
          <p:nvPr/>
        </p:nvSpPr>
        <p:spPr>
          <a:xfrm rot="-900000">
            <a:off x="2839686" y="2246498"/>
            <a:ext cx="994559" cy="438581"/>
          </a:xfrm>
          <a:prstGeom prst="rect">
            <a:avLst/>
          </a:prstGeom>
          <a:solidFill>
            <a:srgbClr val="FFFFFF">
              <a:alpha val="69803"/>
            </a:srgbClr>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a:solidFill>
                  <a:schemeClr val="dk1"/>
                </a:solidFill>
                <a:latin typeface="Garamond"/>
                <a:ea typeface="Garamond"/>
                <a:cs typeface="Garamond"/>
                <a:sym typeface="Garamond"/>
              </a:rPr>
              <a:t>booster synchrotron</a:t>
            </a:r>
            <a:endParaRPr sz="1100"/>
          </a:p>
        </p:txBody>
      </p:sp>
      <p:sp>
        <p:nvSpPr>
          <p:cNvPr id="170" name="Google Shape;170;p23"/>
          <p:cNvSpPr txBox="1"/>
          <p:nvPr/>
        </p:nvSpPr>
        <p:spPr>
          <a:xfrm rot="-900000">
            <a:off x="5251783" y="3907643"/>
            <a:ext cx="838114" cy="253915"/>
          </a:xfrm>
          <a:prstGeom prst="rect">
            <a:avLst/>
          </a:prstGeom>
          <a:solidFill>
            <a:srgbClr val="FFFFFF">
              <a:alpha val="69803"/>
            </a:srgbClr>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a:solidFill>
                  <a:schemeClr val="dk1"/>
                </a:solidFill>
                <a:latin typeface="Garamond"/>
                <a:ea typeface="Garamond"/>
                <a:cs typeface="Garamond"/>
                <a:sym typeface="Garamond"/>
              </a:rPr>
              <a:t>storage ring</a:t>
            </a:r>
            <a:endParaRPr sz="1100"/>
          </a:p>
        </p:txBody>
      </p:sp>
      <p:pic>
        <p:nvPicPr>
          <p:cNvPr id="171" name="Google Shape;171;p23"/>
          <p:cNvPicPr preferRelativeResize="0"/>
          <p:nvPr/>
        </p:nvPicPr>
        <p:blipFill rotWithShape="1">
          <a:blip r:embed="rId5">
            <a:alphaModFix/>
          </a:blip>
          <a:srcRect/>
          <a:stretch/>
        </p:blipFill>
        <p:spPr>
          <a:xfrm>
            <a:off x="2170451" y="1356014"/>
            <a:ext cx="5333036" cy="3132860"/>
          </a:xfrm>
          <a:prstGeom prst="rect">
            <a:avLst/>
          </a:prstGeom>
          <a:noFill/>
          <a:ln>
            <a:noFill/>
          </a:ln>
        </p:spPr>
      </p:pic>
      <p:sp>
        <p:nvSpPr>
          <p:cNvPr id="172" name="Google Shape;172;p23"/>
          <p:cNvSpPr/>
          <p:nvPr/>
        </p:nvSpPr>
        <p:spPr>
          <a:xfrm rot="958758">
            <a:off x="6705276" y="1892331"/>
            <a:ext cx="1104166" cy="101970"/>
          </a:xfrm>
          <a:prstGeom prst="rightArrow">
            <a:avLst>
              <a:gd name="adj1" fmla="val 37929"/>
              <a:gd name="adj2" fmla="val 211306"/>
            </a:avLst>
          </a:prstGeom>
          <a:solidFill>
            <a:srgbClr val="FECB00"/>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173" name="Google Shape;173;p23"/>
          <p:cNvSpPr/>
          <p:nvPr/>
        </p:nvSpPr>
        <p:spPr>
          <a:xfrm rot="1416757">
            <a:off x="6959543" y="2166176"/>
            <a:ext cx="1161255" cy="101970"/>
          </a:xfrm>
          <a:prstGeom prst="rightArrow">
            <a:avLst>
              <a:gd name="adj1" fmla="val 37929"/>
              <a:gd name="adj2" fmla="val 211306"/>
            </a:avLst>
          </a:prstGeom>
          <a:solidFill>
            <a:srgbClr val="FECB00"/>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174" name="Google Shape;174;p23"/>
          <p:cNvSpPr/>
          <p:nvPr/>
        </p:nvSpPr>
        <p:spPr>
          <a:xfrm rot="1882218">
            <a:off x="7159900" y="2439588"/>
            <a:ext cx="1094557" cy="101970"/>
          </a:xfrm>
          <a:prstGeom prst="rightArrow">
            <a:avLst>
              <a:gd name="adj1" fmla="val 37929"/>
              <a:gd name="adj2" fmla="val 211306"/>
            </a:avLst>
          </a:prstGeom>
          <a:solidFill>
            <a:srgbClr val="FECB00"/>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ed Hat Text"/>
              <a:ea typeface="Red Hat Text"/>
              <a:cs typeface="Red Hat Text"/>
              <a:sym typeface="Red Hat Text"/>
            </a:endParaRPr>
          </a:p>
        </p:txBody>
      </p:sp>
      <p:sp>
        <p:nvSpPr>
          <p:cNvPr id="175" name="Google Shape;175;p23"/>
          <p:cNvSpPr txBox="1"/>
          <p:nvPr/>
        </p:nvSpPr>
        <p:spPr>
          <a:xfrm>
            <a:off x="7829288" y="1810452"/>
            <a:ext cx="526010" cy="253915"/>
          </a:xfrm>
          <a:prstGeom prst="rect">
            <a:avLst/>
          </a:prstGeom>
          <a:solidFill>
            <a:srgbClr val="FFFFFF">
              <a:alpha val="69803"/>
            </a:srgbClr>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a:solidFill>
                  <a:schemeClr val="dk1"/>
                </a:solidFill>
                <a:latin typeface="Garamond"/>
                <a:ea typeface="Garamond"/>
                <a:cs typeface="Garamond"/>
                <a:sym typeface="Garamond"/>
              </a:rPr>
              <a:t>X-rays</a:t>
            </a:r>
            <a:endParaRPr sz="1100"/>
          </a:p>
        </p:txBody>
      </p:sp>
      <p:sp>
        <p:nvSpPr>
          <p:cNvPr id="176" name="Google Shape;176;p23"/>
          <p:cNvSpPr txBox="1"/>
          <p:nvPr/>
        </p:nvSpPr>
        <p:spPr>
          <a:xfrm>
            <a:off x="0" y="76200"/>
            <a:ext cx="8854800" cy="5079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 sz="2100" b="1" dirty="0">
                <a:solidFill>
                  <a:schemeClr val="dk1"/>
                </a:solidFill>
                <a:latin typeface="Red Hat Text"/>
                <a:ea typeface="Red Hat Text"/>
                <a:cs typeface="Red Hat Text"/>
                <a:sym typeface="Red Hat Text"/>
              </a:rPr>
              <a:t>Utilizing the D-DIA at 6-BM-B at the Advanced Photon Source</a:t>
            </a:r>
            <a:endParaRPr sz="2100" i="1" dirty="0">
              <a:solidFill>
                <a:schemeClr val="dk1"/>
              </a:solidFill>
              <a:latin typeface="Red Hat Text"/>
              <a:ea typeface="Red Hat Text"/>
              <a:cs typeface="Red Hat Text"/>
              <a:sym typeface="Red Hat Tex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4"/>
          <p:cNvPicPr preferRelativeResize="0"/>
          <p:nvPr/>
        </p:nvPicPr>
        <p:blipFill>
          <a:blip r:embed="rId3">
            <a:alphaModFix/>
          </a:blip>
          <a:stretch>
            <a:fillRect/>
          </a:stretch>
        </p:blipFill>
        <p:spPr>
          <a:xfrm>
            <a:off x="1249545" y="631325"/>
            <a:ext cx="1918661" cy="4003462"/>
          </a:xfrm>
          <a:prstGeom prst="rect">
            <a:avLst/>
          </a:prstGeom>
          <a:noFill/>
          <a:ln>
            <a:noFill/>
          </a:ln>
        </p:spPr>
      </p:pic>
      <p:sp>
        <p:nvSpPr>
          <p:cNvPr id="182" name="Google Shape;182;p24"/>
          <p:cNvSpPr txBox="1"/>
          <p:nvPr/>
        </p:nvSpPr>
        <p:spPr>
          <a:xfrm rot="890">
            <a:off x="1760" y="3681171"/>
            <a:ext cx="1158600" cy="363900"/>
          </a:xfrm>
          <a:prstGeom prst="rect">
            <a:avLst/>
          </a:prstGeom>
          <a:noFill/>
          <a:ln>
            <a:noFill/>
          </a:ln>
        </p:spPr>
        <p:txBody>
          <a:bodyPr spcFirstLastPara="1" wrap="square" lIns="73375" tIns="36675" rIns="73375" bIns="36675" anchor="t" anchorCtr="0">
            <a:spAutoFit/>
          </a:bodyPr>
          <a:lstStyle/>
          <a:p>
            <a:pPr marL="0" marR="0" lvl="0" indent="0" algn="l" rtl="0">
              <a:lnSpc>
                <a:spcPct val="80000"/>
              </a:lnSpc>
              <a:spcBef>
                <a:spcPts val="0"/>
              </a:spcBef>
              <a:spcAft>
                <a:spcPts val="0"/>
              </a:spcAft>
              <a:buNone/>
            </a:pPr>
            <a:r>
              <a:rPr lang="en" sz="2353">
                <a:solidFill>
                  <a:srgbClr val="FC0102"/>
                </a:solidFill>
                <a:latin typeface="Calibri"/>
                <a:ea typeface="Calibri"/>
                <a:cs typeface="Calibri"/>
                <a:sym typeface="Calibri"/>
              </a:rPr>
              <a:t>sample</a:t>
            </a:r>
            <a:endParaRPr sz="2353">
              <a:solidFill>
                <a:srgbClr val="FC0102"/>
              </a:solidFill>
              <a:latin typeface="Calibri"/>
              <a:ea typeface="Calibri"/>
              <a:cs typeface="Calibri"/>
              <a:sym typeface="Calibri"/>
            </a:endParaRPr>
          </a:p>
        </p:txBody>
      </p:sp>
      <p:sp>
        <p:nvSpPr>
          <p:cNvPr id="183" name="Google Shape;183;p24"/>
          <p:cNvSpPr/>
          <p:nvPr/>
        </p:nvSpPr>
        <p:spPr>
          <a:xfrm>
            <a:off x="965716" y="3464699"/>
            <a:ext cx="1183172" cy="402432"/>
          </a:xfrm>
          <a:custGeom>
            <a:avLst/>
            <a:gdLst/>
            <a:ahLst/>
            <a:cxnLst/>
            <a:rect l="l" t="t" r="r" b="b"/>
            <a:pathLst>
              <a:path w="44239" h="15047" extrusionOk="0">
                <a:moveTo>
                  <a:pt x="0" y="14786"/>
                </a:moveTo>
                <a:cubicBezTo>
                  <a:pt x="4872" y="14589"/>
                  <a:pt x="21857" y="16065"/>
                  <a:pt x="29230" y="13601"/>
                </a:cubicBezTo>
                <a:cubicBezTo>
                  <a:pt x="36603" y="11137"/>
                  <a:pt x="41738" y="2267"/>
                  <a:pt x="44239" y="0"/>
                </a:cubicBezTo>
              </a:path>
            </a:pathLst>
          </a:custGeom>
          <a:noFill/>
          <a:ln w="30575" cap="flat" cmpd="sng">
            <a:solidFill>
              <a:srgbClr val="FC0102"/>
            </a:solidFill>
            <a:prstDash val="solid"/>
            <a:round/>
            <a:headEnd type="none" w="med" len="med"/>
            <a:tailEnd type="triangle" w="med" len="med"/>
          </a:ln>
        </p:spPr>
        <p:txBody>
          <a:bodyPr/>
          <a:lstStyle/>
          <a:p>
            <a:endParaRPr lang="en-US"/>
          </a:p>
        </p:txBody>
      </p:sp>
      <p:pic>
        <p:nvPicPr>
          <p:cNvPr id="184" name="Google Shape;184;p24"/>
          <p:cNvPicPr preferRelativeResize="0"/>
          <p:nvPr/>
        </p:nvPicPr>
        <p:blipFill>
          <a:blip r:embed="rId4">
            <a:alphaModFix/>
          </a:blip>
          <a:stretch>
            <a:fillRect/>
          </a:stretch>
        </p:blipFill>
        <p:spPr>
          <a:xfrm>
            <a:off x="3673707" y="649138"/>
            <a:ext cx="5339311" cy="4003462"/>
          </a:xfrm>
          <a:prstGeom prst="rect">
            <a:avLst/>
          </a:prstGeom>
          <a:noFill/>
          <a:ln>
            <a:noFill/>
          </a:ln>
        </p:spPr>
      </p:pic>
      <p:sp>
        <p:nvSpPr>
          <p:cNvPr id="2" name="Google Shape;176;p23">
            <a:extLst>
              <a:ext uri="{FF2B5EF4-FFF2-40B4-BE49-F238E27FC236}">
                <a16:creationId xmlns:a16="http://schemas.microsoft.com/office/drawing/2014/main" id="{8057A3AB-E5B5-9ECB-5DBA-616FCDD1CDDE}"/>
              </a:ext>
            </a:extLst>
          </p:cNvPr>
          <p:cNvSpPr txBox="1"/>
          <p:nvPr/>
        </p:nvSpPr>
        <p:spPr>
          <a:xfrm>
            <a:off x="0" y="76200"/>
            <a:ext cx="8854800" cy="55307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 sz="2100" b="1" dirty="0">
                <a:solidFill>
                  <a:schemeClr val="dk1"/>
                </a:solidFill>
                <a:latin typeface="Red Hat Text"/>
                <a:ea typeface="Red Hat Text"/>
                <a:cs typeface="Red Hat Text"/>
                <a:sym typeface="Red Hat Text"/>
              </a:rPr>
              <a:t>D-DIA assembly and apparatus</a:t>
            </a:r>
            <a:endParaRPr sz="2100" i="1" dirty="0">
              <a:solidFill>
                <a:schemeClr val="dk1"/>
              </a:solidFill>
              <a:latin typeface="Red Hat Text"/>
              <a:ea typeface="Red Hat Text"/>
              <a:cs typeface="Red Hat Text"/>
              <a:sym typeface="Red Hat Tex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5"/>
          <p:cNvPicPr preferRelativeResize="0"/>
          <p:nvPr/>
        </p:nvPicPr>
        <p:blipFill rotWithShape="1">
          <a:blip r:embed="rId3">
            <a:alphaModFix/>
          </a:blip>
          <a:srcRect/>
          <a:stretch/>
        </p:blipFill>
        <p:spPr>
          <a:xfrm>
            <a:off x="907287" y="1182143"/>
            <a:ext cx="3348438" cy="3848648"/>
          </a:xfrm>
          <a:prstGeom prst="rect">
            <a:avLst/>
          </a:prstGeom>
          <a:noFill/>
          <a:ln>
            <a:noFill/>
          </a:ln>
        </p:spPr>
      </p:pic>
      <p:grpSp>
        <p:nvGrpSpPr>
          <p:cNvPr id="190" name="Google Shape;190;p25"/>
          <p:cNvGrpSpPr/>
          <p:nvPr/>
        </p:nvGrpSpPr>
        <p:grpSpPr>
          <a:xfrm>
            <a:off x="5143141" y="1629682"/>
            <a:ext cx="3132416" cy="2120633"/>
            <a:chOff x="6857522" y="2172909"/>
            <a:chExt cx="4176555" cy="2827511"/>
          </a:xfrm>
        </p:grpSpPr>
        <p:sp>
          <p:nvSpPr>
            <p:cNvPr id="191" name="Google Shape;191;p25"/>
            <p:cNvSpPr/>
            <p:nvPr/>
          </p:nvSpPr>
          <p:spPr>
            <a:xfrm>
              <a:off x="6857522" y="4228895"/>
              <a:ext cx="4176555" cy="771525"/>
            </a:xfrm>
            <a:custGeom>
              <a:avLst/>
              <a:gdLst/>
              <a:ahLst/>
              <a:cxnLst/>
              <a:rect l="l" t="t" r="r" b="b"/>
              <a:pathLst>
                <a:path w="4162425" h="771525" extrusionOk="0">
                  <a:moveTo>
                    <a:pt x="4154874" y="758699"/>
                  </a:moveTo>
                  <a:lnTo>
                    <a:pt x="4140092" y="759171"/>
                  </a:lnTo>
                  <a:lnTo>
                    <a:pt x="4124834" y="760114"/>
                  </a:lnTo>
                  <a:lnTo>
                    <a:pt x="4110051" y="758699"/>
                  </a:lnTo>
                  <a:lnTo>
                    <a:pt x="4095269" y="759171"/>
                  </a:lnTo>
                  <a:lnTo>
                    <a:pt x="4080487" y="758699"/>
                  </a:lnTo>
                  <a:lnTo>
                    <a:pt x="4065705" y="759171"/>
                  </a:lnTo>
                  <a:lnTo>
                    <a:pt x="4050923" y="756809"/>
                  </a:lnTo>
                  <a:lnTo>
                    <a:pt x="4036141" y="755391"/>
                  </a:lnTo>
                  <a:lnTo>
                    <a:pt x="4021360" y="753029"/>
                  </a:lnTo>
                  <a:lnTo>
                    <a:pt x="4006577" y="748777"/>
                  </a:lnTo>
                  <a:lnTo>
                    <a:pt x="3991795" y="739799"/>
                  </a:lnTo>
                  <a:lnTo>
                    <a:pt x="3977013" y="725622"/>
                  </a:lnTo>
                  <a:lnTo>
                    <a:pt x="3962232" y="713337"/>
                  </a:lnTo>
                  <a:lnTo>
                    <a:pt x="3947450" y="687821"/>
                  </a:lnTo>
                  <a:lnTo>
                    <a:pt x="3932667" y="684038"/>
                  </a:lnTo>
                  <a:lnTo>
                    <a:pt x="3917886" y="676005"/>
                  </a:lnTo>
                  <a:lnTo>
                    <a:pt x="3903104" y="680258"/>
                  </a:lnTo>
                  <a:lnTo>
                    <a:pt x="3888322" y="677421"/>
                  </a:lnTo>
                  <a:lnTo>
                    <a:pt x="3873540" y="693487"/>
                  </a:lnTo>
                  <a:lnTo>
                    <a:pt x="3858758" y="719949"/>
                  </a:lnTo>
                  <a:lnTo>
                    <a:pt x="3843975" y="727982"/>
                  </a:lnTo>
                  <a:lnTo>
                    <a:pt x="3829193" y="743103"/>
                  </a:lnTo>
                  <a:lnTo>
                    <a:pt x="3814412" y="748773"/>
                  </a:lnTo>
                  <a:lnTo>
                    <a:pt x="3799630" y="755389"/>
                  </a:lnTo>
                  <a:lnTo>
                    <a:pt x="3784847" y="756807"/>
                  </a:lnTo>
                  <a:lnTo>
                    <a:pt x="3770066" y="755864"/>
                  </a:lnTo>
                  <a:lnTo>
                    <a:pt x="3755284" y="755392"/>
                  </a:lnTo>
                  <a:lnTo>
                    <a:pt x="3740502" y="756810"/>
                  </a:lnTo>
                  <a:lnTo>
                    <a:pt x="3725720" y="755867"/>
                  </a:lnTo>
                  <a:lnTo>
                    <a:pt x="3710938" y="758704"/>
                  </a:lnTo>
                  <a:lnTo>
                    <a:pt x="3696156" y="759176"/>
                  </a:lnTo>
                  <a:lnTo>
                    <a:pt x="3681374" y="758232"/>
                  </a:lnTo>
                  <a:lnTo>
                    <a:pt x="3666592" y="758704"/>
                  </a:lnTo>
                  <a:lnTo>
                    <a:pt x="3651810" y="759176"/>
                  </a:lnTo>
                  <a:lnTo>
                    <a:pt x="3637028" y="760119"/>
                  </a:lnTo>
                  <a:lnTo>
                    <a:pt x="3622246" y="759648"/>
                  </a:lnTo>
                  <a:lnTo>
                    <a:pt x="3606988" y="757285"/>
                  </a:lnTo>
                  <a:lnTo>
                    <a:pt x="3592206" y="758700"/>
                  </a:lnTo>
                  <a:lnTo>
                    <a:pt x="3577423" y="755392"/>
                  </a:lnTo>
                  <a:lnTo>
                    <a:pt x="3562641" y="756810"/>
                  </a:lnTo>
                  <a:lnTo>
                    <a:pt x="3547859" y="757282"/>
                  </a:lnTo>
                  <a:lnTo>
                    <a:pt x="3533077" y="756339"/>
                  </a:lnTo>
                  <a:lnTo>
                    <a:pt x="3518296" y="754449"/>
                  </a:lnTo>
                  <a:lnTo>
                    <a:pt x="3503513" y="758702"/>
                  </a:lnTo>
                  <a:lnTo>
                    <a:pt x="3488731" y="754449"/>
                  </a:lnTo>
                  <a:lnTo>
                    <a:pt x="3473949" y="756810"/>
                  </a:lnTo>
                  <a:lnTo>
                    <a:pt x="3459167" y="754449"/>
                  </a:lnTo>
                  <a:lnTo>
                    <a:pt x="3444385" y="756810"/>
                  </a:lnTo>
                  <a:lnTo>
                    <a:pt x="3429603" y="755392"/>
                  </a:lnTo>
                  <a:lnTo>
                    <a:pt x="3414821" y="752555"/>
                  </a:lnTo>
                  <a:lnTo>
                    <a:pt x="3400040" y="753027"/>
                  </a:lnTo>
                  <a:lnTo>
                    <a:pt x="3385257" y="753970"/>
                  </a:lnTo>
                  <a:lnTo>
                    <a:pt x="3370476" y="752080"/>
                  </a:lnTo>
                  <a:lnTo>
                    <a:pt x="3355693" y="746410"/>
                  </a:lnTo>
                  <a:lnTo>
                    <a:pt x="3340912" y="738850"/>
                  </a:lnTo>
                  <a:lnTo>
                    <a:pt x="3326129" y="721839"/>
                  </a:lnTo>
                  <a:lnTo>
                    <a:pt x="3311348" y="688289"/>
                  </a:lnTo>
                  <a:lnTo>
                    <a:pt x="3296566" y="640563"/>
                  </a:lnTo>
                  <a:lnTo>
                    <a:pt x="3281784" y="565904"/>
                  </a:lnTo>
                  <a:lnTo>
                    <a:pt x="3267001" y="477068"/>
                  </a:lnTo>
                  <a:lnTo>
                    <a:pt x="3252220" y="405716"/>
                  </a:lnTo>
                  <a:lnTo>
                    <a:pt x="3237438" y="351848"/>
                  </a:lnTo>
                  <a:lnTo>
                    <a:pt x="3222656" y="325386"/>
                  </a:lnTo>
                  <a:lnTo>
                    <a:pt x="3207874" y="367441"/>
                  </a:lnTo>
                  <a:lnTo>
                    <a:pt x="3193091" y="420836"/>
                  </a:lnTo>
                  <a:lnTo>
                    <a:pt x="3178309" y="499276"/>
                  </a:lnTo>
                  <a:lnTo>
                    <a:pt x="3163528" y="595200"/>
                  </a:lnTo>
                  <a:lnTo>
                    <a:pt x="3148746" y="655684"/>
                  </a:lnTo>
                  <a:lnTo>
                    <a:pt x="3133964" y="701519"/>
                  </a:lnTo>
                  <a:lnTo>
                    <a:pt x="3119181" y="727036"/>
                  </a:lnTo>
                  <a:lnTo>
                    <a:pt x="3104400" y="746410"/>
                  </a:lnTo>
                  <a:lnTo>
                    <a:pt x="3089141" y="750192"/>
                  </a:lnTo>
                  <a:lnTo>
                    <a:pt x="3074359" y="755390"/>
                  </a:lnTo>
                  <a:lnTo>
                    <a:pt x="3059577" y="757751"/>
                  </a:lnTo>
                  <a:lnTo>
                    <a:pt x="3044795" y="756336"/>
                  </a:lnTo>
                  <a:lnTo>
                    <a:pt x="3030013" y="756336"/>
                  </a:lnTo>
                  <a:lnTo>
                    <a:pt x="3015231" y="762951"/>
                  </a:lnTo>
                  <a:lnTo>
                    <a:pt x="3000449" y="758226"/>
                  </a:lnTo>
                  <a:lnTo>
                    <a:pt x="2985667" y="757755"/>
                  </a:lnTo>
                  <a:lnTo>
                    <a:pt x="2970885" y="757283"/>
                  </a:lnTo>
                  <a:lnTo>
                    <a:pt x="2956103" y="756811"/>
                  </a:lnTo>
                  <a:lnTo>
                    <a:pt x="2941321" y="756811"/>
                  </a:lnTo>
                  <a:lnTo>
                    <a:pt x="2926539" y="757755"/>
                  </a:lnTo>
                  <a:lnTo>
                    <a:pt x="2911757" y="757755"/>
                  </a:lnTo>
                  <a:lnTo>
                    <a:pt x="2896975" y="756340"/>
                  </a:lnTo>
                  <a:lnTo>
                    <a:pt x="2882193" y="758702"/>
                  </a:lnTo>
                  <a:lnTo>
                    <a:pt x="2867412" y="757758"/>
                  </a:lnTo>
                  <a:lnTo>
                    <a:pt x="2852629" y="758702"/>
                  </a:lnTo>
                  <a:lnTo>
                    <a:pt x="2837847" y="758230"/>
                  </a:lnTo>
                  <a:lnTo>
                    <a:pt x="2823066" y="756811"/>
                  </a:lnTo>
                  <a:lnTo>
                    <a:pt x="2808283" y="758702"/>
                  </a:lnTo>
                  <a:lnTo>
                    <a:pt x="2793501" y="754448"/>
                  </a:lnTo>
                  <a:lnTo>
                    <a:pt x="2778719" y="757757"/>
                  </a:lnTo>
                  <a:lnTo>
                    <a:pt x="2763937" y="758229"/>
                  </a:lnTo>
                  <a:lnTo>
                    <a:pt x="2749155" y="756810"/>
                  </a:lnTo>
                  <a:lnTo>
                    <a:pt x="2734374" y="759647"/>
                  </a:lnTo>
                  <a:lnTo>
                    <a:pt x="2719591" y="757757"/>
                  </a:lnTo>
                  <a:lnTo>
                    <a:pt x="2704810" y="757285"/>
                  </a:lnTo>
                  <a:lnTo>
                    <a:pt x="2690027" y="756814"/>
                  </a:lnTo>
                  <a:lnTo>
                    <a:pt x="2675246" y="754924"/>
                  </a:lnTo>
                  <a:lnTo>
                    <a:pt x="2660463" y="755867"/>
                  </a:lnTo>
                  <a:lnTo>
                    <a:pt x="2645682" y="751614"/>
                  </a:lnTo>
                  <a:lnTo>
                    <a:pt x="2630900" y="752557"/>
                  </a:lnTo>
                  <a:lnTo>
                    <a:pt x="2616118" y="750667"/>
                  </a:lnTo>
                  <a:lnTo>
                    <a:pt x="2601336" y="750196"/>
                  </a:lnTo>
                  <a:lnTo>
                    <a:pt x="2586554" y="748306"/>
                  </a:lnTo>
                  <a:lnTo>
                    <a:pt x="2571295" y="748306"/>
                  </a:lnTo>
                  <a:lnTo>
                    <a:pt x="2556513" y="749724"/>
                  </a:lnTo>
                  <a:lnTo>
                    <a:pt x="2541731" y="747363"/>
                  </a:lnTo>
                  <a:lnTo>
                    <a:pt x="2526949" y="752088"/>
                  </a:lnTo>
                  <a:lnTo>
                    <a:pt x="2512167" y="749251"/>
                  </a:lnTo>
                  <a:lnTo>
                    <a:pt x="2497385" y="752560"/>
                  </a:lnTo>
                  <a:lnTo>
                    <a:pt x="2482603" y="751141"/>
                  </a:lnTo>
                  <a:lnTo>
                    <a:pt x="2467821" y="750669"/>
                  </a:lnTo>
                  <a:lnTo>
                    <a:pt x="2453039" y="748308"/>
                  </a:lnTo>
                  <a:lnTo>
                    <a:pt x="2438257" y="742165"/>
                  </a:lnTo>
                  <a:lnTo>
                    <a:pt x="2423475" y="724209"/>
                  </a:lnTo>
                  <a:lnTo>
                    <a:pt x="2408693" y="697275"/>
                  </a:lnTo>
                  <a:lnTo>
                    <a:pt x="2393911" y="652385"/>
                  </a:lnTo>
                  <a:lnTo>
                    <a:pt x="2379129" y="590956"/>
                  </a:lnTo>
                  <a:lnTo>
                    <a:pt x="2364347" y="504955"/>
                  </a:lnTo>
                  <a:lnTo>
                    <a:pt x="2349565" y="413284"/>
                  </a:lnTo>
                  <a:lnTo>
                    <a:pt x="2334783" y="330119"/>
                  </a:lnTo>
                  <a:lnTo>
                    <a:pt x="2320001" y="272470"/>
                  </a:lnTo>
                  <a:lnTo>
                    <a:pt x="2305220" y="284756"/>
                  </a:lnTo>
                  <a:lnTo>
                    <a:pt x="2290438" y="322086"/>
                  </a:lnTo>
                  <a:lnTo>
                    <a:pt x="2275655" y="400526"/>
                  </a:lnTo>
                  <a:lnTo>
                    <a:pt x="2260873" y="500702"/>
                  </a:lnTo>
                  <a:lnTo>
                    <a:pt x="2246091" y="579615"/>
                  </a:lnTo>
                  <a:lnTo>
                    <a:pt x="2231309" y="648131"/>
                  </a:lnTo>
                  <a:lnTo>
                    <a:pt x="2216528" y="675538"/>
                  </a:lnTo>
                  <a:lnTo>
                    <a:pt x="2201746" y="674120"/>
                  </a:lnTo>
                  <a:lnTo>
                    <a:pt x="2186963" y="637263"/>
                  </a:lnTo>
                  <a:lnTo>
                    <a:pt x="2172181" y="564965"/>
                  </a:lnTo>
                  <a:lnTo>
                    <a:pt x="2157400" y="453449"/>
                  </a:lnTo>
                  <a:lnTo>
                    <a:pt x="2142618" y="319722"/>
                  </a:lnTo>
                  <a:lnTo>
                    <a:pt x="2127836" y="181743"/>
                  </a:lnTo>
                  <a:lnTo>
                    <a:pt x="2113054" y="69281"/>
                  </a:lnTo>
                  <a:lnTo>
                    <a:pt x="2098272" y="12105"/>
                  </a:lnTo>
                  <a:lnTo>
                    <a:pt x="2083490" y="68336"/>
                  </a:lnTo>
                  <a:lnTo>
                    <a:pt x="2068708" y="126931"/>
                  </a:lnTo>
                  <a:lnTo>
                    <a:pt x="2053449" y="259238"/>
                  </a:lnTo>
                  <a:lnTo>
                    <a:pt x="2038667" y="413283"/>
                  </a:lnTo>
                  <a:lnTo>
                    <a:pt x="2023885" y="539449"/>
                  </a:lnTo>
                  <a:lnTo>
                    <a:pt x="2009103" y="633010"/>
                  </a:lnTo>
                  <a:lnTo>
                    <a:pt x="1994321" y="690186"/>
                  </a:lnTo>
                  <a:lnTo>
                    <a:pt x="1979539" y="724681"/>
                  </a:lnTo>
                  <a:lnTo>
                    <a:pt x="1964757" y="739329"/>
                  </a:lnTo>
                  <a:lnTo>
                    <a:pt x="1949975" y="746890"/>
                  </a:lnTo>
                  <a:lnTo>
                    <a:pt x="1935193" y="749251"/>
                  </a:lnTo>
                  <a:lnTo>
                    <a:pt x="1920411" y="754922"/>
                  </a:lnTo>
                  <a:lnTo>
                    <a:pt x="1905629" y="755393"/>
                  </a:lnTo>
                  <a:lnTo>
                    <a:pt x="1890847" y="755865"/>
                  </a:lnTo>
                  <a:lnTo>
                    <a:pt x="1876065" y="753975"/>
                  </a:lnTo>
                  <a:lnTo>
                    <a:pt x="1861283" y="757283"/>
                  </a:lnTo>
                  <a:lnTo>
                    <a:pt x="1846501" y="754447"/>
                  </a:lnTo>
                  <a:lnTo>
                    <a:pt x="1831719" y="756808"/>
                  </a:lnTo>
                  <a:lnTo>
                    <a:pt x="1816937" y="758226"/>
                  </a:lnTo>
                  <a:lnTo>
                    <a:pt x="1802155" y="756808"/>
                  </a:lnTo>
                  <a:lnTo>
                    <a:pt x="1787373" y="755393"/>
                  </a:lnTo>
                  <a:lnTo>
                    <a:pt x="1772591" y="755393"/>
                  </a:lnTo>
                  <a:lnTo>
                    <a:pt x="1757809" y="753032"/>
                  </a:lnTo>
                  <a:lnTo>
                    <a:pt x="1743027" y="753032"/>
                  </a:lnTo>
                  <a:lnTo>
                    <a:pt x="1728245" y="745944"/>
                  </a:lnTo>
                  <a:lnTo>
                    <a:pt x="1713463" y="736966"/>
                  </a:lnTo>
                  <a:lnTo>
                    <a:pt x="1698682" y="721372"/>
                  </a:lnTo>
                  <a:lnTo>
                    <a:pt x="1683899" y="701998"/>
                  </a:lnTo>
                  <a:lnTo>
                    <a:pt x="1669118" y="676954"/>
                  </a:lnTo>
                  <a:lnTo>
                    <a:pt x="1654335" y="668921"/>
                  </a:lnTo>
                  <a:lnTo>
                    <a:pt x="1639553" y="643404"/>
                  </a:lnTo>
                  <a:lnTo>
                    <a:pt x="1624772" y="639152"/>
                  </a:lnTo>
                  <a:lnTo>
                    <a:pt x="1609990" y="648602"/>
                  </a:lnTo>
                  <a:lnTo>
                    <a:pt x="1595208" y="655218"/>
                  </a:lnTo>
                  <a:lnTo>
                    <a:pt x="1580426" y="688295"/>
                  </a:lnTo>
                  <a:lnTo>
                    <a:pt x="1565643" y="702471"/>
                  </a:lnTo>
                  <a:lnTo>
                    <a:pt x="1550861" y="719482"/>
                  </a:lnTo>
                  <a:lnTo>
                    <a:pt x="1535603" y="734603"/>
                  </a:lnTo>
                  <a:lnTo>
                    <a:pt x="1520821" y="736965"/>
                  </a:lnTo>
                  <a:lnTo>
                    <a:pt x="1506039" y="739801"/>
                  </a:lnTo>
                  <a:lnTo>
                    <a:pt x="1491257" y="730351"/>
                  </a:lnTo>
                  <a:lnTo>
                    <a:pt x="1476475" y="734133"/>
                  </a:lnTo>
                  <a:lnTo>
                    <a:pt x="1461693" y="729407"/>
                  </a:lnTo>
                  <a:lnTo>
                    <a:pt x="1446911" y="730350"/>
                  </a:lnTo>
                  <a:lnTo>
                    <a:pt x="1432129" y="727042"/>
                  </a:lnTo>
                  <a:lnTo>
                    <a:pt x="1417347" y="735075"/>
                  </a:lnTo>
                  <a:lnTo>
                    <a:pt x="1402565" y="738857"/>
                  </a:lnTo>
                  <a:lnTo>
                    <a:pt x="1387783" y="745945"/>
                  </a:lnTo>
                  <a:lnTo>
                    <a:pt x="1373001" y="746417"/>
                  </a:lnTo>
                  <a:lnTo>
                    <a:pt x="1358219" y="741691"/>
                  </a:lnTo>
                  <a:lnTo>
                    <a:pt x="1343437" y="733185"/>
                  </a:lnTo>
                  <a:lnTo>
                    <a:pt x="1328655" y="715229"/>
                  </a:lnTo>
                  <a:lnTo>
                    <a:pt x="1313873" y="688768"/>
                  </a:lnTo>
                  <a:lnTo>
                    <a:pt x="1299091" y="656163"/>
                  </a:lnTo>
                  <a:lnTo>
                    <a:pt x="1284309" y="615053"/>
                  </a:lnTo>
                  <a:lnTo>
                    <a:pt x="1269527" y="581504"/>
                  </a:lnTo>
                  <a:lnTo>
                    <a:pt x="1254745" y="550316"/>
                  </a:lnTo>
                  <a:lnTo>
                    <a:pt x="1239963" y="531888"/>
                  </a:lnTo>
                  <a:lnTo>
                    <a:pt x="1225181" y="522910"/>
                  </a:lnTo>
                  <a:lnTo>
                    <a:pt x="1210399" y="504481"/>
                  </a:lnTo>
                  <a:lnTo>
                    <a:pt x="1195617" y="496448"/>
                  </a:lnTo>
                  <a:lnTo>
                    <a:pt x="1180835" y="476129"/>
                  </a:lnTo>
                  <a:lnTo>
                    <a:pt x="1166053" y="476129"/>
                  </a:lnTo>
                  <a:lnTo>
                    <a:pt x="1151271" y="482272"/>
                  </a:lnTo>
                  <a:lnTo>
                    <a:pt x="1136489" y="508261"/>
                  </a:lnTo>
                  <a:lnTo>
                    <a:pt x="1121707" y="549844"/>
                  </a:lnTo>
                  <a:lnTo>
                    <a:pt x="1106925" y="598987"/>
                  </a:lnTo>
                  <a:lnTo>
                    <a:pt x="1092143" y="652382"/>
                  </a:lnTo>
                  <a:lnTo>
                    <a:pt x="1077362" y="688768"/>
                  </a:lnTo>
                  <a:lnTo>
                    <a:pt x="1062579" y="717592"/>
                  </a:lnTo>
                  <a:lnTo>
                    <a:pt x="1047797" y="735548"/>
                  </a:lnTo>
                  <a:lnTo>
                    <a:pt x="1033015" y="746417"/>
                  </a:lnTo>
                  <a:lnTo>
                    <a:pt x="1017757" y="753032"/>
                  </a:lnTo>
                  <a:lnTo>
                    <a:pt x="1002975" y="753032"/>
                  </a:lnTo>
                  <a:lnTo>
                    <a:pt x="988193" y="753975"/>
                  </a:lnTo>
                  <a:lnTo>
                    <a:pt x="973411" y="757757"/>
                  </a:lnTo>
                  <a:lnTo>
                    <a:pt x="958628" y="753975"/>
                  </a:lnTo>
                  <a:lnTo>
                    <a:pt x="943847" y="754918"/>
                  </a:lnTo>
                  <a:lnTo>
                    <a:pt x="929065" y="757755"/>
                  </a:lnTo>
                  <a:lnTo>
                    <a:pt x="914283" y="755393"/>
                  </a:lnTo>
                  <a:lnTo>
                    <a:pt x="899501" y="758230"/>
                  </a:lnTo>
                  <a:lnTo>
                    <a:pt x="884719" y="757758"/>
                  </a:lnTo>
                  <a:lnTo>
                    <a:pt x="869937" y="755868"/>
                  </a:lnTo>
                  <a:lnTo>
                    <a:pt x="855155" y="757758"/>
                  </a:lnTo>
                  <a:lnTo>
                    <a:pt x="840373" y="756343"/>
                  </a:lnTo>
                  <a:lnTo>
                    <a:pt x="825591" y="754925"/>
                  </a:lnTo>
                  <a:lnTo>
                    <a:pt x="810809" y="756343"/>
                  </a:lnTo>
                  <a:lnTo>
                    <a:pt x="796027" y="750673"/>
                  </a:lnTo>
                  <a:lnTo>
                    <a:pt x="781245" y="747837"/>
                  </a:lnTo>
                  <a:lnTo>
                    <a:pt x="766463" y="741694"/>
                  </a:lnTo>
                  <a:lnTo>
                    <a:pt x="751681" y="731298"/>
                  </a:lnTo>
                  <a:lnTo>
                    <a:pt x="736899" y="715232"/>
                  </a:lnTo>
                  <a:lnTo>
                    <a:pt x="722117" y="703418"/>
                  </a:lnTo>
                  <a:lnTo>
                    <a:pt x="707335" y="697276"/>
                  </a:lnTo>
                  <a:lnTo>
                    <a:pt x="692553" y="681682"/>
                  </a:lnTo>
                  <a:lnTo>
                    <a:pt x="677771" y="679320"/>
                  </a:lnTo>
                  <a:lnTo>
                    <a:pt x="662989" y="684519"/>
                  </a:lnTo>
                  <a:lnTo>
                    <a:pt x="648207" y="695387"/>
                  </a:lnTo>
                  <a:lnTo>
                    <a:pt x="633425" y="706255"/>
                  </a:lnTo>
                  <a:lnTo>
                    <a:pt x="618643" y="722793"/>
                  </a:lnTo>
                  <a:lnTo>
                    <a:pt x="603861" y="734134"/>
                  </a:lnTo>
                  <a:lnTo>
                    <a:pt x="589079" y="745948"/>
                  </a:lnTo>
                  <a:lnTo>
                    <a:pt x="574297" y="751618"/>
                  </a:lnTo>
                  <a:lnTo>
                    <a:pt x="559515" y="753033"/>
                  </a:lnTo>
                  <a:lnTo>
                    <a:pt x="544733" y="754923"/>
                  </a:lnTo>
                  <a:lnTo>
                    <a:pt x="529951" y="755866"/>
                  </a:lnTo>
                  <a:lnTo>
                    <a:pt x="515169" y="753029"/>
                  </a:lnTo>
                  <a:lnTo>
                    <a:pt x="499911" y="753972"/>
                  </a:lnTo>
                  <a:lnTo>
                    <a:pt x="485129" y="750664"/>
                  </a:lnTo>
                  <a:lnTo>
                    <a:pt x="470346" y="747827"/>
                  </a:lnTo>
                  <a:lnTo>
                    <a:pt x="455564" y="738376"/>
                  </a:lnTo>
                  <a:lnTo>
                    <a:pt x="440782" y="734595"/>
                  </a:lnTo>
                  <a:lnTo>
                    <a:pt x="426000" y="721364"/>
                  </a:lnTo>
                  <a:lnTo>
                    <a:pt x="411219" y="711914"/>
                  </a:lnTo>
                  <a:lnTo>
                    <a:pt x="396437" y="700573"/>
                  </a:lnTo>
                  <a:lnTo>
                    <a:pt x="381655" y="690177"/>
                  </a:lnTo>
                  <a:lnTo>
                    <a:pt x="366873" y="701518"/>
                  </a:lnTo>
                  <a:lnTo>
                    <a:pt x="352091" y="704354"/>
                  </a:lnTo>
                  <a:lnTo>
                    <a:pt x="337308" y="710497"/>
                  </a:lnTo>
                  <a:lnTo>
                    <a:pt x="322527" y="720893"/>
                  </a:lnTo>
                  <a:lnTo>
                    <a:pt x="307745" y="732234"/>
                  </a:lnTo>
                  <a:lnTo>
                    <a:pt x="292963" y="736959"/>
                  </a:lnTo>
                  <a:lnTo>
                    <a:pt x="278181" y="746410"/>
                  </a:lnTo>
                  <a:lnTo>
                    <a:pt x="263399" y="749246"/>
                  </a:lnTo>
                  <a:lnTo>
                    <a:pt x="248617" y="748303"/>
                  </a:lnTo>
                  <a:lnTo>
                    <a:pt x="233835" y="751140"/>
                  </a:lnTo>
                  <a:lnTo>
                    <a:pt x="219053" y="753030"/>
                  </a:lnTo>
                  <a:lnTo>
                    <a:pt x="204271" y="752559"/>
                  </a:lnTo>
                  <a:lnTo>
                    <a:pt x="189489" y="756340"/>
                  </a:lnTo>
                  <a:lnTo>
                    <a:pt x="174707" y="754925"/>
                  </a:lnTo>
                  <a:lnTo>
                    <a:pt x="159925" y="757287"/>
                  </a:lnTo>
                  <a:lnTo>
                    <a:pt x="145143" y="756343"/>
                  </a:lnTo>
                  <a:lnTo>
                    <a:pt x="130361" y="754929"/>
                  </a:lnTo>
                  <a:lnTo>
                    <a:pt x="115579" y="758710"/>
                  </a:lnTo>
                  <a:lnTo>
                    <a:pt x="100797" y="755402"/>
                  </a:lnTo>
                  <a:lnTo>
                    <a:pt x="86015" y="752565"/>
                  </a:lnTo>
                  <a:lnTo>
                    <a:pt x="71233" y="750204"/>
                  </a:lnTo>
                  <a:lnTo>
                    <a:pt x="56451" y="748785"/>
                  </a:lnTo>
                  <a:lnTo>
                    <a:pt x="41669" y="746895"/>
                  </a:lnTo>
                  <a:lnTo>
                    <a:pt x="26887" y="744058"/>
                  </a:lnTo>
                  <a:lnTo>
                    <a:pt x="12105" y="740750"/>
                  </a:lnTo>
                </a:path>
              </a:pathLst>
            </a:custGeom>
            <a:noFill/>
            <a:ln w="19050" cap="flat" cmpd="sng">
              <a:solidFill>
                <a:srgbClr val="D400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192" name="Google Shape;192;p25"/>
            <p:cNvSpPr/>
            <p:nvPr/>
          </p:nvSpPr>
          <p:spPr>
            <a:xfrm>
              <a:off x="6857522" y="4000182"/>
              <a:ext cx="4176555" cy="771525"/>
            </a:xfrm>
            <a:custGeom>
              <a:avLst/>
              <a:gdLst/>
              <a:ahLst/>
              <a:cxnLst/>
              <a:rect l="l" t="t" r="r" b="b"/>
              <a:pathLst>
                <a:path w="4162425" h="771525" extrusionOk="0">
                  <a:moveTo>
                    <a:pt x="4154874" y="761070"/>
                  </a:moveTo>
                  <a:lnTo>
                    <a:pt x="4140092" y="759655"/>
                  </a:lnTo>
                  <a:lnTo>
                    <a:pt x="4124834" y="759184"/>
                  </a:lnTo>
                  <a:lnTo>
                    <a:pt x="4110051" y="762020"/>
                  </a:lnTo>
                  <a:lnTo>
                    <a:pt x="4095269" y="760606"/>
                  </a:lnTo>
                  <a:lnTo>
                    <a:pt x="4080487" y="759663"/>
                  </a:lnTo>
                  <a:lnTo>
                    <a:pt x="4065705" y="763444"/>
                  </a:lnTo>
                  <a:lnTo>
                    <a:pt x="4050923" y="759663"/>
                  </a:lnTo>
                  <a:lnTo>
                    <a:pt x="4036141" y="757772"/>
                  </a:lnTo>
                  <a:lnTo>
                    <a:pt x="4021360" y="758716"/>
                  </a:lnTo>
                  <a:lnTo>
                    <a:pt x="4006577" y="751628"/>
                  </a:lnTo>
                  <a:lnTo>
                    <a:pt x="3991795" y="746902"/>
                  </a:lnTo>
                  <a:lnTo>
                    <a:pt x="3977013" y="736034"/>
                  </a:lnTo>
                  <a:lnTo>
                    <a:pt x="3962232" y="722331"/>
                  </a:lnTo>
                  <a:lnTo>
                    <a:pt x="3947450" y="706265"/>
                  </a:lnTo>
                  <a:lnTo>
                    <a:pt x="3932667" y="693979"/>
                  </a:lnTo>
                  <a:lnTo>
                    <a:pt x="3917886" y="680275"/>
                  </a:lnTo>
                  <a:lnTo>
                    <a:pt x="3903104" y="688782"/>
                  </a:lnTo>
                  <a:lnTo>
                    <a:pt x="3888322" y="698704"/>
                  </a:lnTo>
                  <a:lnTo>
                    <a:pt x="3873540" y="711463"/>
                  </a:lnTo>
                  <a:lnTo>
                    <a:pt x="3858758" y="730836"/>
                  </a:lnTo>
                  <a:lnTo>
                    <a:pt x="3843975" y="744539"/>
                  </a:lnTo>
                  <a:lnTo>
                    <a:pt x="3829193" y="752100"/>
                  </a:lnTo>
                  <a:lnTo>
                    <a:pt x="3814412" y="756825"/>
                  </a:lnTo>
                  <a:lnTo>
                    <a:pt x="3799630" y="758240"/>
                  </a:lnTo>
                  <a:lnTo>
                    <a:pt x="3784847" y="760602"/>
                  </a:lnTo>
                  <a:lnTo>
                    <a:pt x="3770066" y="758712"/>
                  </a:lnTo>
                  <a:lnTo>
                    <a:pt x="3755284" y="755875"/>
                  </a:lnTo>
                  <a:lnTo>
                    <a:pt x="3740502" y="761073"/>
                  </a:lnTo>
                  <a:lnTo>
                    <a:pt x="3725720" y="757765"/>
                  </a:lnTo>
                  <a:lnTo>
                    <a:pt x="3710938" y="759654"/>
                  </a:lnTo>
                  <a:lnTo>
                    <a:pt x="3696156" y="759654"/>
                  </a:lnTo>
                  <a:lnTo>
                    <a:pt x="3681374" y="761073"/>
                  </a:lnTo>
                  <a:lnTo>
                    <a:pt x="3666592" y="759183"/>
                  </a:lnTo>
                  <a:lnTo>
                    <a:pt x="3651810" y="759183"/>
                  </a:lnTo>
                  <a:lnTo>
                    <a:pt x="3637028" y="761073"/>
                  </a:lnTo>
                  <a:lnTo>
                    <a:pt x="3622246" y="758236"/>
                  </a:lnTo>
                  <a:lnTo>
                    <a:pt x="3606988" y="755399"/>
                  </a:lnTo>
                  <a:lnTo>
                    <a:pt x="3592206" y="757761"/>
                  </a:lnTo>
                  <a:lnTo>
                    <a:pt x="3577423" y="758704"/>
                  </a:lnTo>
                  <a:lnTo>
                    <a:pt x="3562641" y="758704"/>
                  </a:lnTo>
                  <a:lnTo>
                    <a:pt x="3547859" y="758704"/>
                  </a:lnTo>
                  <a:lnTo>
                    <a:pt x="3533077" y="754923"/>
                  </a:lnTo>
                  <a:lnTo>
                    <a:pt x="3518296" y="754451"/>
                  </a:lnTo>
                  <a:lnTo>
                    <a:pt x="3503513" y="756812"/>
                  </a:lnTo>
                  <a:lnTo>
                    <a:pt x="3488731" y="755869"/>
                  </a:lnTo>
                  <a:lnTo>
                    <a:pt x="3473949" y="755398"/>
                  </a:lnTo>
                  <a:lnTo>
                    <a:pt x="3459167" y="756341"/>
                  </a:lnTo>
                  <a:lnTo>
                    <a:pt x="3444385" y="755869"/>
                  </a:lnTo>
                  <a:lnTo>
                    <a:pt x="3429603" y="754926"/>
                  </a:lnTo>
                  <a:lnTo>
                    <a:pt x="3414821" y="757287"/>
                  </a:lnTo>
                  <a:lnTo>
                    <a:pt x="3400040" y="754926"/>
                  </a:lnTo>
                  <a:lnTo>
                    <a:pt x="3385257" y="755869"/>
                  </a:lnTo>
                  <a:lnTo>
                    <a:pt x="3370476" y="753032"/>
                  </a:lnTo>
                  <a:lnTo>
                    <a:pt x="3355693" y="753504"/>
                  </a:lnTo>
                  <a:lnTo>
                    <a:pt x="3340912" y="751142"/>
                  </a:lnTo>
                  <a:lnTo>
                    <a:pt x="3326129" y="740746"/>
                  </a:lnTo>
                  <a:lnTo>
                    <a:pt x="3311348" y="713340"/>
                  </a:lnTo>
                  <a:lnTo>
                    <a:pt x="3296566" y="662307"/>
                  </a:lnTo>
                  <a:lnTo>
                    <a:pt x="3281784" y="566855"/>
                  </a:lnTo>
                  <a:lnTo>
                    <a:pt x="3267001" y="412338"/>
                  </a:lnTo>
                  <a:lnTo>
                    <a:pt x="3252220" y="237974"/>
                  </a:lnTo>
                  <a:lnTo>
                    <a:pt x="3237438" y="84874"/>
                  </a:lnTo>
                  <a:lnTo>
                    <a:pt x="3222656" y="12105"/>
                  </a:lnTo>
                  <a:lnTo>
                    <a:pt x="3207874" y="53215"/>
                  </a:lnTo>
                  <a:lnTo>
                    <a:pt x="3193091" y="169458"/>
                  </a:lnTo>
                  <a:lnTo>
                    <a:pt x="3178309" y="349964"/>
                  </a:lnTo>
                  <a:lnTo>
                    <a:pt x="3163528" y="521020"/>
                  </a:lnTo>
                  <a:lnTo>
                    <a:pt x="3148746" y="650494"/>
                  </a:lnTo>
                  <a:lnTo>
                    <a:pt x="3133964" y="706724"/>
                  </a:lnTo>
                  <a:lnTo>
                    <a:pt x="3119181" y="734131"/>
                  </a:lnTo>
                  <a:lnTo>
                    <a:pt x="3104400" y="753033"/>
                  </a:lnTo>
                  <a:lnTo>
                    <a:pt x="3089141" y="754447"/>
                  </a:lnTo>
                  <a:lnTo>
                    <a:pt x="3074359" y="757756"/>
                  </a:lnTo>
                  <a:lnTo>
                    <a:pt x="3059577" y="755866"/>
                  </a:lnTo>
                  <a:lnTo>
                    <a:pt x="3044795" y="755866"/>
                  </a:lnTo>
                  <a:lnTo>
                    <a:pt x="3030013" y="756809"/>
                  </a:lnTo>
                  <a:lnTo>
                    <a:pt x="3015231" y="757281"/>
                  </a:lnTo>
                  <a:lnTo>
                    <a:pt x="3000449" y="758699"/>
                  </a:lnTo>
                  <a:lnTo>
                    <a:pt x="2985667" y="761536"/>
                  </a:lnTo>
                  <a:lnTo>
                    <a:pt x="2970885" y="757754"/>
                  </a:lnTo>
                  <a:lnTo>
                    <a:pt x="2956103" y="756339"/>
                  </a:lnTo>
                  <a:lnTo>
                    <a:pt x="2941321" y="757282"/>
                  </a:lnTo>
                  <a:lnTo>
                    <a:pt x="2926539" y="758226"/>
                  </a:lnTo>
                  <a:lnTo>
                    <a:pt x="2911757" y="759644"/>
                  </a:lnTo>
                  <a:lnTo>
                    <a:pt x="2896975" y="758226"/>
                  </a:lnTo>
                  <a:lnTo>
                    <a:pt x="2882193" y="757754"/>
                  </a:lnTo>
                  <a:lnTo>
                    <a:pt x="2867412" y="757754"/>
                  </a:lnTo>
                  <a:lnTo>
                    <a:pt x="2852629" y="758697"/>
                  </a:lnTo>
                  <a:lnTo>
                    <a:pt x="2837847" y="757279"/>
                  </a:lnTo>
                  <a:lnTo>
                    <a:pt x="2823066" y="759641"/>
                  </a:lnTo>
                  <a:lnTo>
                    <a:pt x="2808283" y="756803"/>
                  </a:lnTo>
                  <a:lnTo>
                    <a:pt x="2793501" y="757275"/>
                  </a:lnTo>
                  <a:lnTo>
                    <a:pt x="2778719" y="761057"/>
                  </a:lnTo>
                  <a:lnTo>
                    <a:pt x="2763937" y="760114"/>
                  </a:lnTo>
                  <a:lnTo>
                    <a:pt x="2749155" y="757277"/>
                  </a:lnTo>
                  <a:lnTo>
                    <a:pt x="2734374" y="756334"/>
                  </a:lnTo>
                  <a:lnTo>
                    <a:pt x="2719591" y="758224"/>
                  </a:lnTo>
                  <a:lnTo>
                    <a:pt x="2704810" y="758224"/>
                  </a:lnTo>
                  <a:lnTo>
                    <a:pt x="2690027" y="757281"/>
                  </a:lnTo>
                  <a:lnTo>
                    <a:pt x="2675246" y="757281"/>
                  </a:lnTo>
                  <a:lnTo>
                    <a:pt x="2660463" y="759170"/>
                  </a:lnTo>
                  <a:lnTo>
                    <a:pt x="2645682" y="754445"/>
                  </a:lnTo>
                  <a:lnTo>
                    <a:pt x="2630900" y="754445"/>
                  </a:lnTo>
                  <a:lnTo>
                    <a:pt x="2616118" y="752555"/>
                  </a:lnTo>
                  <a:lnTo>
                    <a:pt x="2601336" y="752083"/>
                  </a:lnTo>
                  <a:lnTo>
                    <a:pt x="2586554" y="747831"/>
                  </a:lnTo>
                  <a:lnTo>
                    <a:pt x="2571295" y="750664"/>
                  </a:lnTo>
                  <a:lnTo>
                    <a:pt x="2556513" y="750664"/>
                  </a:lnTo>
                  <a:lnTo>
                    <a:pt x="2541731" y="753501"/>
                  </a:lnTo>
                  <a:lnTo>
                    <a:pt x="2526949" y="755391"/>
                  </a:lnTo>
                  <a:lnTo>
                    <a:pt x="2512167" y="758699"/>
                  </a:lnTo>
                  <a:lnTo>
                    <a:pt x="2497385" y="756338"/>
                  </a:lnTo>
                  <a:lnTo>
                    <a:pt x="2482603" y="753976"/>
                  </a:lnTo>
                  <a:lnTo>
                    <a:pt x="2467821" y="754919"/>
                  </a:lnTo>
                  <a:lnTo>
                    <a:pt x="2453039" y="753029"/>
                  </a:lnTo>
                  <a:lnTo>
                    <a:pt x="2438257" y="751614"/>
                  </a:lnTo>
                  <a:lnTo>
                    <a:pt x="2423475" y="742636"/>
                  </a:lnTo>
                  <a:lnTo>
                    <a:pt x="2408693" y="730822"/>
                  </a:lnTo>
                  <a:lnTo>
                    <a:pt x="2393911" y="698218"/>
                  </a:lnTo>
                  <a:lnTo>
                    <a:pt x="2379129" y="630646"/>
                  </a:lnTo>
                  <a:lnTo>
                    <a:pt x="2364347" y="541338"/>
                  </a:lnTo>
                  <a:lnTo>
                    <a:pt x="2349565" y="413282"/>
                  </a:lnTo>
                  <a:lnTo>
                    <a:pt x="2334783" y="296567"/>
                  </a:lnTo>
                  <a:lnTo>
                    <a:pt x="2320001" y="212457"/>
                  </a:lnTo>
                  <a:lnTo>
                    <a:pt x="2305220" y="183633"/>
                  </a:lnTo>
                  <a:lnTo>
                    <a:pt x="2290438" y="242226"/>
                  </a:lnTo>
                  <a:lnTo>
                    <a:pt x="2275655" y="383513"/>
                  </a:lnTo>
                  <a:lnTo>
                    <a:pt x="2260873" y="513931"/>
                  </a:lnTo>
                  <a:lnTo>
                    <a:pt x="2246091" y="616470"/>
                  </a:lnTo>
                  <a:lnTo>
                    <a:pt x="2231309" y="686877"/>
                  </a:lnTo>
                  <a:lnTo>
                    <a:pt x="2216528" y="720900"/>
                  </a:lnTo>
                  <a:lnTo>
                    <a:pt x="2201746" y="731295"/>
                  </a:lnTo>
                  <a:lnTo>
                    <a:pt x="2186963" y="717592"/>
                  </a:lnTo>
                  <a:lnTo>
                    <a:pt x="2172181" y="693020"/>
                  </a:lnTo>
                  <a:lnTo>
                    <a:pt x="2157400" y="632064"/>
                  </a:lnTo>
                  <a:lnTo>
                    <a:pt x="2142618" y="545119"/>
                  </a:lnTo>
                  <a:lnTo>
                    <a:pt x="2127836" y="445887"/>
                  </a:lnTo>
                  <a:lnTo>
                    <a:pt x="2113054" y="340513"/>
                  </a:lnTo>
                  <a:lnTo>
                    <a:pt x="2098272" y="284281"/>
                  </a:lnTo>
                  <a:lnTo>
                    <a:pt x="2083490" y="280029"/>
                  </a:lnTo>
                  <a:lnTo>
                    <a:pt x="2068708" y="353271"/>
                  </a:lnTo>
                  <a:lnTo>
                    <a:pt x="2053449" y="455337"/>
                  </a:lnTo>
                  <a:lnTo>
                    <a:pt x="2038667" y="564492"/>
                  </a:lnTo>
                  <a:lnTo>
                    <a:pt x="2023885" y="650493"/>
                  </a:lnTo>
                  <a:lnTo>
                    <a:pt x="2009103" y="705306"/>
                  </a:lnTo>
                  <a:lnTo>
                    <a:pt x="1994321" y="736493"/>
                  </a:lnTo>
                  <a:lnTo>
                    <a:pt x="1979539" y="745944"/>
                  </a:lnTo>
                  <a:lnTo>
                    <a:pt x="1964757" y="752086"/>
                  </a:lnTo>
                  <a:lnTo>
                    <a:pt x="1949975" y="753505"/>
                  </a:lnTo>
                  <a:lnTo>
                    <a:pt x="1935193" y="754448"/>
                  </a:lnTo>
                  <a:lnTo>
                    <a:pt x="1920411" y="757756"/>
                  </a:lnTo>
                  <a:lnTo>
                    <a:pt x="1905629" y="757756"/>
                  </a:lnTo>
                  <a:lnTo>
                    <a:pt x="1890847" y="757285"/>
                  </a:lnTo>
                  <a:lnTo>
                    <a:pt x="1876065" y="758700"/>
                  </a:lnTo>
                  <a:lnTo>
                    <a:pt x="1861283" y="755863"/>
                  </a:lnTo>
                  <a:lnTo>
                    <a:pt x="1846501" y="756806"/>
                  </a:lnTo>
                  <a:lnTo>
                    <a:pt x="1831719" y="757749"/>
                  </a:lnTo>
                  <a:lnTo>
                    <a:pt x="1816937" y="759164"/>
                  </a:lnTo>
                  <a:lnTo>
                    <a:pt x="1802155" y="754912"/>
                  </a:lnTo>
                  <a:lnTo>
                    <a:pt x="1787373" y="758220"/>
                  </a:lnTo>
                  <a:lnTo>
                    <a:pt x="1772591" y="757277"/>
                  </a:lnTo>
                  <a:lnTo>
                    <a:pt x="1757809" y="754915"/>
                  </a:lnTo>
                  <a:lnTo>
                    <a:pt x="1743027" y="754444"/>
                  </a:lnTo>
                  <a:lnTo>
                    <a:pt x="1728245" y="752082"/>
                  </a:lnTo>
                  <a:lnTo>
                    <a:pt x="1713463" y="749721"/>
                  </a:lnTo>
                  <a:lnTo>
                    <a:pt x="1698682" y="743105"/>
                  </a:lnTo>
                  <a:lnTo>
                    <a:pt x="1683899" y="729874"/>
                  </a:lnTo>
                  <a:lnTo>
                    <a:pt x="1669118" y="710500"/>
                  </a:lnTo>
                  <a:lnTo>
                    <a:pt x="1654335" y="687819"/>
                  </a:lnTo>
                  <a:lnTo>
                    <a:pt x="1639553" y="676950"/>
                  </a:lnTo>
                  <a:lnTo>
                    <a:pt x="1624772" y="668918"/>
                  </a:lnTo>
                  <a:lnTo>
                    <a:pt x="1609990" y="672226"/>
                  </a:lnTo>
                  <a:lnTo>
                    <a:pt x="1595208" y="690655"/>
                  </a:lnTo>
                  <a:lnTo>
                    <a:pt x="1580426" y="706248"/>
                  </a:lnTo>
                  <a:lnTo>
                    <a:pt x="1565643" y="727512"/>
                  </a:lnTo>
                  <a:lnTo>
                    <a:pt x="1550861" y="736018"/>
                  </a:lnTo>
                  <a:lnTo>
                    <a:pt x="1535603" y="742160"/>
                  </a:lnTo>
                  <a:lnTo>
                    <a:pt x="1520821" y="747358"/>
                  </a:lnTo>
                  <a:lnTo>
                    <a:pt x="1506039" y="739798"/>
                  </a:lnTo>
                  <a:lnTo>
                    <a:pt x="1491257" y="726567"/>
                  </a:lnTo>
                  <a:lnTo>
                    <a:pt x="1476475" y="723259"/>
                  </a:lnTo>
                  <a:lnTo>
                    <a:pt x="1461693" y="712863"/>
                  </a:lnTo>
                  <a:lnTo>
                    <a:pt x="1446911" y="716171"/>
                  </a:lnTo>
                  <a:lnTo>
                    <a:pt x="1432129" y="719480"/>
                  </a:lnTo>
                  <a:lnTo>
                    <a:pt x="1417347" y="730348"/>
                  </a:lnTo>
                  <a:lnTo>
                    <a:pt x="1402565" y="736963"/>
                  </a:lnTo>
                  <a:lnTo>
                    <a:pt x="1387783" y="741217"/>
                  </a:lnTo>
                  <a:lnTo>
                    <a:pt x="1373001" y="744998"/>
                  </a:lnTo>
                  <a:lnTo>
                    <a:pt x="1358219" y="744998"/>
                  </a:lnTo>
                  <a:lnTo>
                    <a:pt x="1343437" y="740745"/>
                  </a:lnTo>
                  <a:lnTo>
                    <a:pt x="1328655" y="729876"/>
                  </a:lnTo>
                  <a:lnTo>
                    <a:pt x="1313873" y="693492"/>
                  </a:lnTo>
                  <a:lnTo>
                    <a:pt x="1299091" y="662305"/>
                  </a:lnTo>
                  <a:lnTo>
                    <a:pt x="1284309" y="611744"/>
                  </a:lnTo>
                  <a:lnTo>
                    <a:pt x="1269527" y="552206"/>
                  </a:lnTo>
                  <a:lnTo>
                    <a:pt x="1254745" y="512513"/>
                  </a:lnTo>
                  <a:lnTo>
                    <a:pt x="1239963" y="504480"/>
                  </a:lnTo>
                  <a:lnTo>
                    <a:pt x="1225181" y="514876"/>
                  </a:lnTo>
                  <a:lnTo>
                    <a:pt x="1210399" y="514876"/>
                  </a:lnTo>
                  <a:lnTo>
                    <a:pt x="1195617" y="522908"/>
                  </a:lnTo>
                  <a:lnTo>
                    <a:pt x="1180835" y="511095"/>
                  </a:lnTo>
                  <a:lnTo>
                    <a:pt x="1166053" y="502590"/>
                  </a:lnTo>
                  <a:lnTo>
                    <a:pt x="1151271" y="513458"/>
                  </a:lnTo>
                  <a:lnTo>
                    <a:pt x="1136489" y="535194"/>
                  </a:lnTo>
                  <a:lnTo>
                    <a:pt x="1121707" y="578667"/>
                  </a:lnTo>
                  <a:lnTo>
                    <a:pt x="1106925" y="636788"/>
                  </a:lnTo>
                  <a:lnTo>
                    <a:pt x="1092143" y="678843"/>
                  </a:lnTo>
                  <a:lnTo>
                    <a:pt x="1077362" y="716646"/>
                  </a:lnTo>
                  <a:lnTo>
                    <a:pt x="1062579" y="740272"/>
                  </a:lnTo>
                  <a:lnTo>
                    <a:pt x="1047797" y="751141"/>
                  </a:lnTo>
                  <a:lnTo>
                    <a:pt x="1033015" y="756811"/>
                  </a:lnTo>
                  <a:lnTo>
                    <a:pt x="1017757" y="754449"/>
                  </a:lnTo>
                  <a:lnTo>
                    <a:pt x="1002975" y="756811"/>
                  </a:lnTo>
                  <a:lnTo>
                    <a:pt x="988193" y="755867"/>
                  </a:lnTo>
                  <a:lnTo>
                    <a:pt x="973411" y="758229"/>
                  </a:lnTo>
                  <a:lnTo>
                    <a:pt x="958628" y="758701"/>
                  </a:lnTo>
                  <a:lnTo>
                    <a:pt x="943847" y="757286"/>
                  </a:lnTo>
                  <a:lnTo>
                    <a:pt x="929065" y="759176"/>
                  </a:lnTo>
                  <a:lnTo>
                    <a:pt x="914283" y="757758"/>
                  </a:lnTo>
                  <a:lnTo>
                    <a:pt x="899501" y="757286"/>
                  </a:lnTo>
                  <a:lnTo>
                    <a:pt x="884719" y="755871"/>
                  </a:lnTo>
                  <a:lnTo>
                    <a:pt x="869937" y="759653"/>
                  </a:lnTo>
                  <a:lnTo>
                    <a:pt x="855155" y="758234"/>
                  </a:lnTo>
                  <a:lnTo>
                    <a:pt x="840373" y="755398"/>
                  </a:lnTo>
                  <a:lnTo>
                    <a:pt x="825591" y="757759"/>
                  </a:lnTo>
                  <a:lnTo>
                    <a:pt x="810809" y="758231"/>
                  </a:lnTo>
                  <a:lnTo>
                    <a:pt x="796027" y="756341"/>
                  </a:lnTo>
                  <a:lnTo>
                    <a:pt x="781245" y="756341"/>
                  </a:lnTo>
                  <a:lnTo>
                    <a:pt x="766463" y="753979"/>
                  </a:lnTo>
                  <a:lnTo>
                    <a:pt x="751681" y="742166"/>
                  </a:lnTo>
                  <a:lnTo>
                    <a:pt x="736899" y="731298"/>
                  </a:lnTo>
                  <a:lnTo>
                    <a:pt x="722117" y="720430"/>
                  </a:lnTo>
                  <a:lnTo>
                    <a:pt x="707335" y="703891"/>
                  </a:lnTo>
                  <a:lnTo>
                    <a:pt x="692553" y="691133"/>
                  </a:lnTo>
                  <a:lnTo>
                    <a:pt x="677771" y="686407"/>
                  </a:lnTo>
                  <a:lnTo>
                    <a:pt x="662989" y="696331"/>
                  </a:lnTo>
                  <a:lnTo>
                    <a:pt x="648207" y="702946"/>
                  </a:lnTo>
                  <a:lnTo>
                    <a:pt x="633425" y="718067"/>
                  </a:lnTo>
                  <a:lnTo>
                    <a:pt x="618643" y="732716"/>
                  </a:lnTo>
                  <a:lnTo>
                    <a:pt x="603861" y="743584"/>
                  </a:lnTo>
                  <a:lnTo>
                    <a:pt x="589079" y="752562"/>
                  </a:lnTo>
                  <a:lnTo>
                    <a:pt x="574297" y="755399"/>
                  </a:lnTo>
                  <a:lnTo>
                    <a:pt x="559515" y="757288"/>
                  </a:lnTo>
                  <a:lnTo>
                    <a:pt x="544733" y="755399"/>
                  </a:lnTo>
                  <a:lnTo>
                    <a:pt x="529951" y="754927"/>
                  </a:lnTo>
                  <a:lnTo>
                    <a:pt x="515169" y="759179"/>
                  </a:lnTo>
                  <a:lnTo>
                    <a:pt x="499911" y="756343"/>
                  </a:lnTo>
                  <a:lnTo>
                    <a:pt x="485129" y="755871"/>
                  </a:lnTo>
                  <a:lnTo>
                    <a:pt x="470346" y="751145"/>
                  </a:lnTo>
                  <a:lnTo>
                    <a:pt x="455564" y="749731"/>
                  </a:lnTo>
                  <a:lnTo>
                    <a:pt x="440782" y="744533"/>
                  </a:lnTo>
                  <a:lnTo>
                    <a:pt x="426000" y="737917"/>
                  </a:lnTo>
                  <a:lnTo>
                    <a:pt x="411219" y="733665"/>
                  </a:lnTo>
                  <a:lnTo>
                    <a:pt x="396437" y="725631"/>
                  </a:lnTo>
                  <a:lnTo>
                    <a:pt x="381655" y="719962"/>
                  </a:lnTo>
                  <a:lnTo>
                    <a:pt x="366873" y="719962"/>
                  </a:lnTo>
                  <a:lnTo>
                    <a:pt x="352091" y="728939"/>
                  </a:lnTo>
                  <a:lnTo>
                    <a:pt x="337308" y="738390"/>
                  </a:lnTo>
                  <a:lnTo>
                    <a:pt x="322527" y="741698"/>
                  </a:lnTo>
                  <a:lnTo>
                    <a:pt x="307745" y="747369"/>
                  </a:lnTo>
                  <a:lnTo>
                    <a:pt x="292963" y="751622"/>
                  </a:lnTo>
                  <a:lnTo>
                    <a:pt x="278181" y="753983"/>
                  </a:lnTo>
                  <a:lnTo>
                    <a:pt x="263399" y="756820"/>
                  </a:lnTo>
                  <a:lnTo>
                    <a:pt x="248617" y="754458"/>
                  </a:lnTo>
                  <a:lnTo>
                    <a:pt x="233835" y="755402"/>
                  </a:lnTo>
                  <a:lnTo>
                    <a:pt x="219053" y="757292"/>
                  </a:lnTo>
                  <a:lnTo>
                    <a:pt x="204271" y="757764"/>
                  </a:lnTo>
                  <a:lnTo>
                    <a:pt x="189489" y="758235"/>
                  </a:lnTo>
                  <a:lnTo>
                    <a:pt x="174707" y="757764"/>
                  </a:lnTo>
                  <a:lnTo>
                    <a:pt x="159925" y="759653"/>
                  </a:lnTo>
                  <a:lnTo>
                    <a:pt x="145143" y="761072"/>
                  </a:lnTo>
                  <a:lnTo>
                    <a:pt x="130361" y="758235"/>
                  </a:lnTo>
                  <a:lnTo>
                    <a:pt x="115579" y="755873"/>
                  </a:lnTo>
                  <a:lnTo>
                    <a:pt x="100797" y="758710"/>
                  </a:lnTo>
                  <a:lnTo>
                    <a:pt x="86015" y="757767"/>
                  </a:lnTo>
                  <a:lnTo>
                    <a:pt x="71233" y="757767"/>
                  </a:lnTo>
                  <a:lnTo>
                    <a:pt x="56451" y="753041"/>
                  </a:lnTo>
                  <a:lnTo>
                    <a:pt x="41669" y="749260"/>
                  </a:lnTo>
                  <a:lnTo>
                    <a:pt x="26887" y="741227"/>
                  </a:lnTo>
                  <a:lnTo>
                    <a:pt x="12105" y="727996"/>
                  </a:lnTo>
                </a:path>
              </a:pathLst>
            </a:custGeom>
            <a:noFill/>
            <a:ln w="19050" cap="flat" cmpd="sng">
              <a:solidFill>
                <a:srgbClr val="FF66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193" name="Google Shape;193;p25"/>
            <p:cNvSpPr/>
            <p:nvPr/>
          </p:nvSpPr>
          <p:spPr>
            <a:xfrm>
              <a:off x="6857522" y="3771956"/>
              <a:ext cx="4176555" cy="762000"/>
            </a:xfrm>
            <a:custGeom>
              <a:avLst/>
              <a:gdLst/>
              <a:ahLst/>
              <a:cxnLst/>
              <a:rect l="l" t="t" r="r" b="b"/>
              <a:pathLst>
                <a:path w="4162425" h="762000" extrusionOk="0">
                  <a:moveTo>
                    <a:pt x="4154874" y="754448"/>
                  </a:moveTo>
                  <a:lnTo>
                    <a:pt x="4140092" y="752559"/>
                  </a:lnTo>
                  <a:lnTo>
                    <a:pt x="4124834" y="755395"/>
                  </a:lnTo>
                  <a:lnTo>
                    <a:pt x="4110051" y="753034"/>
                  </a:lnTo>
                  <a:lnTo>
                    <a:pt x="4095269" y="759177"/>
                  </a:lnTo>
                  <a:lnTo>
                    <a:pt x="4080487" y="755395"/>
                  </a:lnTo>
                  <a:lnTo>
                    <a:pt x="4065705" y="753033"/>
                  </a:lnTo>
                  <a:lnTo>
                    <a:pt x="4050923" y="752562"/>
                  </a:lnTo>
                  <a:lnTo>
                    <a:pt x="4036141" y="753505"/>
                  </a:lnTo>
                  <a:lnTo>
                    <a:pt x="4021360" y="750197"/>
                  </a:lnTo>
                  <a:lnTo>
                    <a:pt x="4006577" y="742635"/>
                  </a:lnTo>
                  <a:lnTo>
                    <a:pt x="3991795" y="730350"/>
                  </a:lnTo>
                  <a:lnTo>
                    <a:pt x="3977013" y="713811"/>
                  </a:lnTo>
                  <a:lnTo>
                    <a:pt x="3962232" y="693493"/>
                  </a:lnTo>
                  <a:lnTo>
                    <a:pt x="3947450" y="675536"/>
                  </a:lnTo>
                  <a:lnTo>
                    <a:pt x="3932667" y="642459"/>
                  </a:lnTo>
                  <a:lnTo>
                    <a:pt x="3917886" y="637734"/>
                  </a:lnTo>
                  <a:lnTo>
                    <a:pt x="3903104" y="643404"/>
                  </a:lnTo>
                  <a:lnTo>
                    <a:pt x="3888322" y="666086"/>
                  </a:lnTo>
                  <a:lnTo>
                    <a:pt x="3873540" y="687822"/>
                  </a:lnTo>
                  <a:lnTo>
                    <a:pt x="3858758" y="713339"/>
                  </a:lnTo>
                  <a:lnTo>
                    <a:pt x="3843975" y="729877"/>
                  </a:lnTo>
                  <a:lnTo>
                    <a:pt x="3829193" y="747833"/>
                  </a:lnTo>
                  <a:lnTo>
                    <a:pt x="3814412" y="752087"/>
                  </a:lnTo>
                  <a:lnTo>
                    <a:pt x="3799630" y="747361"/>
                  </a:lnTo>
                  <a:lnTo>
                    <a:pt x="3784847" y="753032"/>
                  </a:lnTo>
                  <a:lnTo>
                    <a:pt x="3770066" y="754922"/>
                  </a:lnTo>
                  <a:lnTo>
                    <a:pt x="3755284" y="755393"/>
                  </a:lnTo>
                  <a:lnTo>
                    <a:pt x="3740502" y="747360"/>
                  </a:lnTo>
                  <a:lnTo>
                    <a:pt x="3725720" y="749722"/>
                  </a:lnTo>
                  <a:lnTo>
                    <a:pt x="3710938" y="753030"/>
                  </a:lnTo>
                  <a:lnTo>
                    <a:pt x="3696156" y="750668"/>
                  </a:lnTo>
                  <a:lnTo>
                    <a:pt x="3681374" y="751140"/>
                  </a:lnTo>
                  <a:lnTo>
                    <a:pt x="3666592" y="750668"/>
                  </a:lnTo>
                  <a:lnTo>
                    <a:pt x="3651810" y="751140"/>
                  </a:lnTo>
                  <a:lnTo>
                    <a:pt x="3637028" y="754922"/>
                  </a:lnTo>
                  <a:lnTo>
                    <a:pt x="3622246" y="751140"/>
                  </a:lnTo>
                  <a:lnTo>
                    <a:pt x="3606988" y="749725"/>
                  </a:lnTo>
                  <a:lnTo>
                    <a:pt x="3592206" y="751140"/>
                  </a:lnTo>
                  <a:lnTo>
                    <a:pt x="3577423" y="749725"/>
                  </a:lnTo>
                  <a:lnTo>
                    <a:pt x="3562641" y="751140"/>
                  </a:lnTo>
                  <a:lnTo>
                    <a:pt x="3547859" y="752559"/>
                  </a:lnTo>
                  <a:lnTo>
                    <a:pt x="3533077" y="748777"/>
                  </a:lnTo>
                  <a:lnTo>
                    <a:pt x="3518296" y="747362"/>
                  </a:lnTo>
                  <a:lnTo>
                    <a:pt x="3503513" y="753505"/>
                  </a:lnTo>
                  <a:lnTo>
                    <a:pt x="3488731" y="750196"/>
                  </a:lnTo>
                  <a:lnTo>
                    <a:pt x="3473949" y="749253"/>
                  </a:lnTo>
                  <a:lnTo>
                    <a:pt x="3459167" y="750668"/>
                  </a:lnTo>
                  <a:lnTo>
                    <a:pt x="3444385" y="751139"/>
                  </a:lnTo>
                  <a:lnTo>
                    <a:pt x="3429603" y="746887"/>
                  </a:lnTo>
                  <a:lnTo>
                    <a:pt x="3414821" y="745944"/>
                  </a:lnTo>
                  <a:lnTo>
                    <a:pt x="3400040" y="751614"/>
                  </a:lnTo>
                  <a:lnTo>
                    <a:pt x="3385257" y="753504"/>
                  </a:lnTo>
                  <a:lnTo>
                    <a:pt x="3370476" y="748779"/>
                  </a:lnTo>
                  <a:lnTo>
                    <a:pt x="3355693" y="748307"/>
                  </a:lnTo>
                  <a:lnTo>
                    <a:pt x="3340912" y="746892"/>
                  </a:lnTo>
                  <a:lnTo>
                    <a:pt x="3326129" y="734606"/>
                  </a:lnTo>
                  <a:lnTo>
                    <a:pt x="3311348" y="721848"/>
                  </a:lnTo>
                  <a:lnTo>
                    <a:pt x="3296566" y="682156"/>
                  </a:lnTo>
                  <a:lnTo>
                    <a:pt x="3281784" y="614584"/>
                  </a:lnTo>
                  <a:lnTo>
                    <a:pt x="3267001" y="520078"/>
                  </a:lnTo>
                  <a:lnTo>
                    <a:pt x="3252220" y="435967"/>
                  </a:lnTo>
                  <a:lnTo>
                    <a:pt x="3237438" y="345714"/>
                  </a:lnTo>
                  <a:lnTo>
                    <a:pt x="3222656" y="327285"/>
                  </a:lnTo>
                  <a:lnTo>
                    <a:pt x="3207874" y="364615"/>
                  </a:lnTo>
                  <a:lnTo>
                    <a:pt x="3193091" y="467154"/>
                  </a:lnTo>
                  <a:lnTo>
                    <a:pt x="3178309" y="570166"/>
                  </a:lnTo>
                  <a:lnTo>
                    <a:pt x="3163528" y="644826"/>
                  </a:lnTo>
                  <a:lnTo>
                    <a:pt x="3148746" y="698222"/>
                  </a:lnTo>
                  <a:lnTo>
                    <a:pt x="3133964" y="738387"/>
                  </a:lnTo>
                  <a:lnTo>
                    <a:pt x="3119181" y="744529"/>
                  </a:lnTo>
                  <a:lnTo>
                    <a:pt x="3104400" y="749727"/>
                  </a:lnTo>
                  <a:lnTo>
                    <a:pt x="3089141" y="750671"/>
                  </a:lnTo>
                  <a:lnTo>
                    <a:pt x="3074359" y="753507"/>
                  </a:lnTo>
                  <a:lnTo>
                    <a:pt x="3059577" y="752564"/>
                  </a:lnTo>
                  <a:lnTo>
                    <a:pt x="3044795" y="753036"/>
                  </a:lnTo>
                  <a:lnTo>
                    <a:pt x="3030013" y="751146"/>
                  </a:lnTo>
                  <a:lnTo>
                    <a:pt x="3015231" y="753036"/>
                  </a:lnTo>
                  <a:lnTo>
                    <a:pt x="3000449" y="749727"/>
                  </a:lnTo>
                  <a:lnTo>
                    <a:pt x="2985667" y="749256"/>
                  </a:lnTo>
                  <a:lnTo>
                    <a:pt x="2970885" y="749727"/>
                  </a:lnTo>
                  <a:lnTo>
                    <a:pt x="2956103" y="753980"/>
                  </a:lnTo>
                  <a:lnTo>
                    <a:pt x="2941321" y="753508"/>
                  </a:lnTo>
                  <a:lnTo>
                    <a:pt x="2926539" y="750200"/>
                  </a:lnTo>
                  <a:lnTo>
                    <a:pt x="2911757" y="754926"/>
                  </a:lnTo>
                  <a:lnTo>
                    <a:pt x="2896975" y="747365"/>
                  </a:lnTo>
                  <a:lnTo>
                    <a:pt x="2882193" y="751618"/>
                  </a:lnTo>
                  <a:lnTo>
                    <a:pt x="2867412" y="753979"/>
                  </a:lnTo>
                  <a:lnTo>
                    <a:pt x="2852629" y="753979"/>
                  </a:lnTo>
                  <a:lnTo>
                    <a:pt x="2837847" y="753979"/>
                  </a:lnTo>
                  <a:lnTo>
                    <a:pt x="2823066" y="753979"/>
                  </a:lnTo>
                  <a:lnTo>
                    <a:pt x="2808283" y="752089"/>
                  </a:lnTo>
                  <a:lnTo>
                    <a:pt x="2793501" y="754451"/>
                  </a:lnTo>
                  <a:lnTo>
                    <a:pt x="2778719" y="751614"/>
                  </a:lnTo>
                  <a:lnTo>
                    <a:pt x="2763937" y="749724"/>
                  </a:lnTo>
                  <a:lnTo>
                    <a:pt x="2749155" y="753976"/>
                  </a:lnTo>
                  <a:lnTo>
                    <a:pt x="2734374" y="750195"/>
                  </a:lnTo>
                  <a:lnTo>
                    <a:pt x="2719591" y="756810"/>
                  </a:lnTo>
                  <a:lnTo>
                    <a:pt x="2704810" y="751140"/>
                  </a:lnTo>
                  <a:lnTo>
                    <a:pt x="2690027" y="750197"/>
                  </a:lnTo>
                  <a:lnTo>
                    <a:pt x="2675246" y="747360"/>
                  </a:lnTo>
                  <a:lnTo>
                    <a:pt x="2660463" y="746417"/>
                  </a:lnTo>
                  <a:lnTo>
                    <a:pt x="2645682" y="740274"/>
                  </a:lnTo>
                  <a:lnTo>
                    <a:pt x="2630900" y="739802"/>
                  </a:lnTo>
                  <a:lnTo>
                    <a:pt x="2616118" y="743110"/>
                  </a:lnTo>
                  <a:lnTo>
                    <a:pt x="2601336" y="741221"/>
                  </a:lnTo>
                  <a:lnTo>
                    <a:pt x="2586554" y="729407"/>
                  </a:lnTo>
                  <a:lnTo>
                    <a:pt x="2571295" y="730350"/>
                  </a:lnTo>
                  <a:lnTo>
                    <a:pt x="2556513" y="743109"/>
                  </a:lnTo>
                  <a:lnTo>
                    <a:pt x="2541731" y="742166"/>
                  </a:lnTo>
                  <a:lnTo>
                    <a:pt x="2526949" y="747363"/>
                  </a:lnTo>
                  <a:lnTo>
                    <a:pt x="2512167" y="743582"/>
                  </a:lnTo>
                  <a:lnTo>
                    <a:pt x="2497385" y="748779"/>
                  </a:lnTo>
                  <a:lnTo>
                    <a:pt x="2482603" y="742637"/>
                  </a:lnTo>
                  <a:lnTo>
                    <a:pt x="2467821" y="743109"/>
                  </a:lnTo>
                  <a:lnTo>
                    <a:pt x="2453039" y="746417"/>
                  </a:lnTo>
                  <a:lnTo>
                    <a:pt x="2438257" y="741219"/>
                  </a:lnTo>
                  <a:lnTo>
                    <a:pt x="2423475" y="732241"/>
                  </a:lnTo>
                  <a:lnTo>
                    <a:pt x="2408693" y="705307"/>
                  </a:lnTo>
                  <a:lnTo>
                    <a:pt x="2393911" y="668922"/>
                  </a:lnTo>
                  <a:lnTo>
                    <a:pt x="2379129" y="571581"/>
                  </a:lnTo>
                  <a:lnTo>
                    <a:pt x="2364347" y="453921"/>
                  </a:lnTo>
                  <a:lnTo>
                    <a:pt x="2349565" y="280975"/>
                  </a:lnTo>
                  <a:lnTo>
                    <a:pt x="2334783" y="119369"/>
                  </a:lnTo>
                  <a:lnTo>
                    <a:pt x="2320001" y="12105"/>
                  </a:lnTo>
                  <a:lnTo>
                    <a:pt x="2305220" y="29588"/>
                  </a:lnTo>
                  <a:lnTo>
                    <a:pt x="2290438" y="118424"/>
                  </a:lnTo>
                  <a:lnTo>
                    <a:pt x="2275655" y="280975"/>
                  </a:lnTo>
                  <a:lnTo>
                    <a:pt x="2260873" y="456283"/>
                  </a:lnTo>
                  <a:lnTo>
                    <a:pt x="2246091" y="590482"/>
                  </a:lnTo>
                  <a:lnTo>
                    <a:pt x="2231309" y="664669"/>
                  </a:lnTo>
                  <a:lnTo>
                    <a:pt x="2216528" y="714285"/>
                  </a:lnTo>
                  <a:lnTo>
                    <a:pt x="2201746" y="715228"/>
                  </a:lnTo>
                  <a:lnTo>
                    <a:pt x="2186963" y="696327"/>
                  </a:lnTo>
                  <a:lnTo>
                    <a:pt x="2172181" y="647184"/>
                  </a:lnTo>
                  <a:lnTo>
                    <a:pt x="2157400" y="541809"/>
                  </a:lnTo>
                  <a:lnTo>
                    <a:pt x="2142618" y="410919"/>
                  </a:lnTo>
                  <a:lnTo>
                    <a:pt x="2127836" y="274830"/>
                  </a:lnTo>
                  <a:lnTo>
                    <a:pt x="2113054" y="115587"/>
                  </a:lnTo>
                  <a:lnTo>
                    <a:pt x="2098272" y="64554"/>
                  </a:lnTo>
                  <a:lnTo>
                    <a:pt x="2083490" y="59356"/>
                  </a:lnTo>
                  <a:lnTo>
                    <a:pt x="2068708" y="187412"/>
                  </a:lnTo>
                  <a:lnTo>
                    <a:pt x="2053449" y="357996"/>
                  </a:lnTo>
                  <a:lnTo>
                    <a:pt x="2038667" y="515820"/>
                  </a:lnTo>
                  <a:lnTo>
                    <a:pt x="2023885" y="626393"/>
                  </a:lnTo>
                  <a:lnTo>
                    <a:pt x="2009103" y="687349"/>
                  </a:lnTo>
                  <a:lnTo>
                    <a:pt x="1994321" y="724207"/>
                  </a:lnTo>
                  <a:lnTo>
                    <a:pt x="1979539" y="734130"/>
                  </a:lnTo>
                  <a:lnTo>
                    <a:pt x="1964757" y="742162"/>
                  </a:lnTo>
                  <a:lnTo>
                    <a:pt x="1949975" y="747833"/>
                  </a:lnTo>
                  <a:lnTo>
                    <a:pt x="1935193" y="747361"/>
                  </a:lnTo>
                  <a:lnTo>
                    <a:pt x="1920411" y="750198"/>
                  </a:lnTo>
                  <a:lnTo>
                    <a:pt x="1905629" y="747836"/>
                  </a:lnTo>
                  <a:lnTo>
                    <a:pt x="1890847" y="749726"/>
                  </a:lnTo>
                  <a:lnTo>
                    <a:pt x="1876065" y="753979"/>
                  </a:lnTo>
                  <a:lnTo>
                    <a:pt x="1861283" y="749726"/>
                  </a:lnTo>
                  <a:lnTo>
                    <a:pt x="1846501" y="752088"/>
                  </a:lnTo>
                  <a:lnTo>
                    <a:pt x="1831719" y="747363"/>
                  </a:lnTo>
                  <a:lnTo>
                    <a:pt x="1816937" y="750200"/>
                  </a:lnTo>
                  <a:lnTo>
                    <a:pt x="1802155" y="750200"/>
                  </a:lnTo>
                  <a:lnTo>
                    <a:pt x="1787373" y="747838"/>
                  </a:lnTo>
                  <a:lnTo>
                    <a:pt x="1772591" y="750200"/>
                  </a:lnTo>
                  <a:lnTo>
                    <a:pt x="1757809" y="748781"/>
                  </a:lnTo>
                  <a:lnTo>
                    <a:pt x="1743027" y="741221"/>
                  </a:lnTo>
                  <a:lnTo>
                    <a:pt x="1728245" y="738384"/>
                  </a:lnTo>
                  <a:lnTo>
                    <a:pt x="1713463" y="735547"/>
                  </a:lnTo>
                  <a:lnTo>
                    <a:pt x="1698682" y="729404"/>
                  </a:lnTo>
                  <a:lnTo>
                    <a:pt x="1683899" y="707195"/>
                  </a:lnTo>
                  <a:lnTo>
                    <a:pt x="1669118" y="690657"/>
                  </a:lnTo>
                  <a:lnTo>
                    <a:pt x="1654335" y="667502"/>
                  </a:lnTo>
                  <a:lnTo>
                    <a:pt x="1639553" y="650964"/>
                  </a:lnTo>
                  <a:lnTo>
                    <a:pt x="1624772" y="648602"/>
                  </a:lnTo>
                  <a:lnTo>
                    <a:pt x="1609990" y="667031"/>
                  </a:lnTo>
                  <a:lnTo>
                    <a:pt x="1595208" y="682625"/>
                  </a:lnTo>
                  <a:lnTo>
                    <a:pt x="1580426" y="703889"/>
                  </a:lnTo>
                  <a:lnTo>
                    <a:pt x="1565643" y="727987"/>
                  </a:lnTo>
                  <a:lnTo>
                    <a:pt x="1550861" y="734603"/>
                  </a:lnTo>
                  <a:lnTo>
                    <a:pt x="1535603" y="730350"/>
                  </a:lnTo>
                  <a:lnTo>
                    <a:pt x="1520821" y="735548"/>
                  </a:lnTo>
                  <a:lnTo>
                    <a:pt x="1506039" y="722317"/>
                  </a:lnTo>
                  <a:lnTo>
                    <a:pt x="1491257" y="712867"/>
                  </a:lnTo>
                  <a:lnTo>
                    <a:pt x="1476475" y="697746"/>
                  </a:lnTo>
                  <a:lnTo>
                    <a:pt x="1461693" y="692548"/>
                  </a:lnTo>
                  <a:lnTo>
                    <a:pt x="1446911" y="691133"/>
                  </a:lnTo>
                  <a:lnTo>
                    <a:pt x="1432129" y="700583"/>
                  </a:lnTo>
                  <a:lnTo>
                    <a:pt x="1417347" y="713342"/>
                  </a:lnTo>
                  <a:lnTo>
                    <a:pt x="1402565" y="724682"/>
                  </a:lnTo>
                  <a:lnTo>
                    <a:pt x="1387783" y="740749"/>
                  </a:lnTo>
                  <a:lnTo>
                    <a:pt x="1373001" y="743110"/>
                  </a:lnTo>
                  <a:lnTo>
                    <a:pt x="1358219" y="740749"/>
                  </a:lnTo>
                  <a:lnTo>
                    <a:pt x="1343437" y="717595"/>
                  </a:lnTo>
                  <a:lnTo>
                    <a:pt x="1328655" y="707199"/>
                  </a:lnTo>
                  <a:lnTo>
                    <a:pt x="1313873" y="651440"/>
                  </a:lnTo>
                  <a:lnTo>
                    <a:pt x="1299091" y="598989"/>
                  </a:lnTo>
                  <a:lnTo>
                    <a:pt x="1284309" y="525275"/>
                  </a:lnTo>
                  <a:lnTo>
                    <a:pt x="1269527" y="459121"/>
                  </a:lnTo>
                  <a:lnTo>
                    <a:pt x="1254745" y="422736"/>
                  </a:lnTo>
                  <a:lnTo>
                    <a:pt x="1239963" y="419899"/>
                  </a:lnTo>
                  <a:lnTo>
                    <a:pt x="1225181" y="438800"/>
                  </a:lnTo>
                  <a:lnTo>
                    <a:pt x="1210399" y="455339"/>
                  </a:lnTo>
                  <a:lnTo>
                    <a:pt x="1195617" y="488889"/>
                  </a:lnTo>
                  <a:lnTo>
                    <a:pt x="1180835" y="482746"/>
                  </a:lnTo>
                  <a:lnTo>
                    <a:pt x="1166053" y="488416"/>
                  </a:lnTo>
                  <a:lnTo>
                    <a:pt x="1151271" y="509208"/>
                  </a:lnTo>
                  <a:lnTo>
                    <a:pt x="1136489" y="560241"/>
                  </a:lnTo>
                  <a:lnTo>
                    <a:pt x="1121707" y="589065"/>
                  </a:lnTo>
                  <a:lnTo>
                    <a:pt x="1106925" y="646714"/>
                  </a:lnTo>
                  <a:lnTo>
                    <a:pt x="1092143" y="690186"/>
                  </a:lnTo>
                  <a:lnTo>
                    <a:pt x="1077362" y="723264"/>
                  </a:lnTo>
                  <a:lnTo>
                    <a:pt x="1062579" y="732242"/>
                  </a:lnTo>
                  <a:lnTo>
                    <a:pt x="1047797" y="743582"/>
                  </a:lnTo>
                  <a:lnTo>
                    <a:pt x="1033015" y="748780"/>
                  </a:lnTo>
                  <a:lnTo>
                    <a:pt x="1017757" y="753978"/>
                  </a:lnTo>
                  <a:lnTo>
                    <a:pt x="1002975" y="751141"/>
                  </a:lnTo>
                  <a:lnTo>
                    <a:pt x="988193" y="750198"/>
                  </a:lnTo>
                  <a:lnTo>
                    <a:pt x="973411" y="751617"/>
                  </a:lnTo>
                  <a:lnTo>
                    <a:pt x="958628" y="753032"/>
                  </a:lnTo>
                  <a:lnTo>
                    <a:pt x="943847" y="754450"/>
                  </a:lnTo>
                  <a:lnTo>
                    <a:pt x="929065" y="749724"/>
                  </a:lnTo>
                  <a:lnTo>
                    <a:pt x="914283" y="752086"/>
                  </a:lnTo>
                  <a:lnTo>
                    <a:pt x="899501" y="751142"/>
                  </a:lnTo>
                  <a:lnTo>
                    <a:pt x="884719" y="751142"/>
                  </a:lnTo>
                  <a:lnTo>
                    <a:pt x="869937" y="751142"/>
                  </a:lnTo>
                  <a:lnTo>
                    <a:pt x="855155" y="750671"/>
                  </a:lnTo>
                  <a:lnTo>
                    <a:pt x="840373" y="751142"/>
                  </a:lnTo>
                  <a:lnTo>
                    <a:pt x="825591" y="750671"/>
                  </a:lnTo>
                  <a:lnTo>
                    <a:pt x="810809" y="751614"/>
                  </a:lnTo>
                  <a:lnTo>
                    <a:pt x="796027" y="751614"/>
                  </a:lnTo>
                  <a:lnTo>
                    <a:pt x="781245" y="742164"/>
                  </a:lnTo>
                  <a:lnTo>
                    <a:pt x="766463" y="737438"/>
                  </a:lnTo>
                  <a:lnTo>
                    <a:pt x="751681" y="725153"/>
                  </a:lnTo>
                  <a:lnTo>
                    <a:pt x="736899" y="700108"/>
                  </a:lnTo>
                  <a:lnTo>
                    <a:pt x="722117" y="678372"/>
                  </a:lnTo>
                  <a:lnTo>
                    <a:pt x="707335" y="659471"/>
                  </a:lnTo>
                  <a:lnTo>
                    <a:pt x="692553" y="634899"/>
                  </a:lnTo>
                  <a:lnTo>
                    <a:pt x="677771" y="630174"/>
                  </a:lnTo>
                  <a:lnTo>
                    <a:pt x="662989" y="640098"/>
                  </a:lnTo>
                  <a:lnTo>
                    <a:pt x="648207" y="659943"/>
                  </a:lnTo>
                  <a:lnTo>
                    <a:pt x="633425" y="686877"/>
                  </a:lnTo>
                  <a:lnTo>
                    <a:pt x="618643" y="714284"/>
                  </a:lnTo>
                  <a:lnTo>
                    <a:pt x="603861" y="735548"/>
                  </a:lnTo>
                  <a:lnTo>
                    <a:pt x="589079" y="742164"/>
                  </a:lnTo>
                  <a:lnTo>
                    <a:pt x="574297" y="749252"/>
                  </a:lnTo>
                  <a:lnTo>
                    <a:pt x="559515" y="747833"/>
                  </a:lnTo>
                  <a:lnTo>
                    <a:pt x="544733" y="750670"/>
                  </a:lnTo>
                  <a:lnTo>
                    <a:pt x="529951" y="752085"/>
                  </a:lnTo>
                  <a:lnTo>
                    <a:pt x="515169" y="750670"/>
                  </a:lnTo>
                  <a:lnTo>
                    <a:pt x="499911" y="749727"/>
                  </a:lnTo>
                  <a:lnTo>
                    <a:pt x="485129" y="736496"/>
                  </a:lnTo>
                  <a:lnTo>
                    <a:pt x="470346" y="733659"/>
                  </a:lnTo>
                  <a:lnTo>
                    <a:pt x="455564" y="715230"/>
                  </a:lnTo>
                  <a:lnTo>
                    <a:pt x="440782" y="693967"/>
                  </a:lnTo>
                  <a:lnTo>
                    <a:pt x="426000" y="664670"/>
                  </a:lnTo>
                  <a:lnTo>
                    <a:pt x="411219" y="641043"/>
                  </a:lnTo>
                  <a:lnTo>
                    <a:pt x="396437" y="604185"/>
                  </a:lnTo>
                  <a:lnTo>
                    <a:pt x="381655" y="584812"/>
                  </a:lnTo>
                  <a:lnTo>
                    <a:pt x="366873" y="604658"/>
                  </a:lnTo>
                  <a:lnTo>
                    <a:pt x="352091" y="631120"/>
                  </a:lnTo>
                  <a:lnTo>
                    <a:pt x="337308" y="670813"/>
                  </a:lnTo>
                  <a:lnTo>
                    <a:pt x="322527" y="699637"/>
                  </a:lnTo>
                  <a:lnTo>
                    <a:pt x="307745" y="724681"/>
                  </a:lnTo>
                  <a:lnTo>
                    <a:pt x="292963" y="736022"/>
                  </a:lnTo>
                  <a:lnTo>
                    <a:pt x="278181" y="742165"/>
                  </a:lnTo>
                  <a:lnTo>
                    <a:pt x="263399" y="747835"/>
                  </a:lnTo>
                  <a:lnTo>
                    <a:pt x="248617" y="744054"/>
                  </a:lnTo>
                  <a:lnTo>
                    <a:pt x="233835" y="748306"/>
                  </a:lnTo>
                  <a:lnTo>
                    <a:pt x="219053" y="749249"/>
                  </a:lnTo>
                  <a:lnTo>
                    <a:pt x="204271" y="750664"/>
                  </a:lnTo>
                  <a:lnTo>
                    <a:pt x="189489" y="749721"/>
                  </a:lnTo>
                  <a:lnTo>
                    <a:pt x="174707" y="752557"/>
                  </a:lnTo>
                  <a:lnTo>
                    <a:pt x="159925" y="747832"/>
                  </a:lnTo>
                  <a:lnTo>
                    <a:pt x="145143" y="749247"/>
                  </a:lnTo>
                  <a:lnTo>
                    <a:pt x="130361" y="752084"/>
                  </a:lnTo>
                  <a:lnTo>
                    <a:pt x="115579" y="748775"/>
                  </a:lnTo>
                  <a:lnTo>
                    <a:pt x="100797" y="752084"/>
                  </a:lnTo>
                  <a:lnTo>
                    <a:pt x="86015" y="745941"/>
                  </a:lnTo>
                  <a:lnTo>
                    <a:pt x="71233" y="747355"/>
                  </a:lnTo>
                  <a:lnTo>
                    <a:pt x="56451" y="741212"/>
                  </a:lnTo>
                  <a:lnTo>
                    <a:pt x="41669" y="737904"/>
                  </a:lnTo>
                  <a:lnTo>
                    <a:pt x="26887" y="729871"/>
                  </a:lnTo>
                  <a:lnTo>
                    <a:pt x="12105" y="712860"/>
                  </a:lnTo>
                </a:path>
              </a:pathLst>
            </a:custGeom>
            <a:noFill/>
            <a:ln w="19050" cap="flat" cmpd="sng">
              <a:solidFill>
                <a:srgbClr val="FFCC00"/>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194" name="Google Shape;194;p25"/>
            <p:cNvSpPr/>
            <p:nvPr/>
          </p:nvSpPr>
          <p:spPr>
            <a:xfrm>
              <a:off x="6857522" y="3543727"/>
              <a:ext cx="4176555" cy="762000"/>
            </a:xfrm>
            <a:custGeom>
              <a:avLst/>
              <a:gdLst/>
              <a:ahLst/>
              <a:cxnLst/>
              <a:rect l="l" t="t" r="r" b="b"/>
              <a:pathLst>
                <a:path w="4162425" h="762000" extrusionOk="0">
                  <a:moveTo>
                    <a:pt x="4154874" y="755864"/>
                  </a:moveTo>
                  <a:lnTo>
                    <a:pt x="4140092" y="758226"/>
                  </a:lnTo>
                  <a:lnTo>
                    <a:pt x="4124834" y="757754"/>
                  </a:lnTo>
                  <a:lnTo>
                    <a:pt x="4110051" y="755864"/>
                  </a:lnTo>
                  <a:lnTo>
                    <a:pt x="4095269" y="756807"/>
                  </a:lnTo>
                  <a:lnTo>
                    <a:pt x="4080487" y="758226"/>
                  </a:lnTo>
                  <a:lnTo>
                    <a:pt x="4065705" y="756335"/>
                  </a:lnTo>
                  <a:lnTo>
                    <a:pt x="4050923" y="757279"/>
                  </a:lnTo>
                  <a:lnTo>
                    <a:pt x="4036141" y="753026"/>
                  </a:lnTo>
                  <a:lnTo>
                    <a:pt x="4021360" y="747829"/>
                  </a:lnTo>
                  <a:lnTo>
                    <a:pt x="4006577" y="748772"/>
                  </a:lnTo>
                  <a:lnTo>
                    <a:pt x="3991795" y="737903"/>
                  </a:lnTo>
                  <a:lnTo>
                    <a:pt x="3977013" y="730343"/>
                  </a:lnTo>
                  <a:lnTo>
                    <a:pt x="3962232" y="701046"/>
                  </a:lnTo>
                  <a:lnTo>
                    <a:pt x="3947450" y="680255"/>
                  </a:lnTo>
                  <a:lnTo>
                    <a:pt x="3932667" y="664661"/>
                  </a:lnTo>
                  <a:lnTo>
                    <a:pt x="3917886" y="657101"/>
                  </a:lnTo>
                  <a:lnTo>
                    <a:pt x="3903104" y="655686"/>
                  </a:lnTo>
                  <a:lnTo>
                    <a:pt x="3888322" y="677422"/>
                  </a:lnTo>
                  <a:lnTo>
                    <a:pt x="3873540" y="686400"/>
                  </a:lnTo>
                  <a:lnTo>
                    <a:pt x="3858758" y="713807"/>
                  </a:lnTo>
                  <a:lnTo>
                    <a:pt x="3843975" y="735543"/>
                  </a:lnTo>
                  <a:lnTo>
                    <a:pt x="3829193" y="744994"/>
                  </a:lnTo>
                  <a:lnTo>
                    <a:pt x="3814412" y="754445"/>
                  </a:lnTo>
                  <a:lnTo>
                    <a:pt x="3799630" y="755388"/>
                  </a:lnTo>
                  <a:lnTo>
                    <a:pt x="3784847" y="755388"/>
                  </a:lnTo>
                  <a:lnTo>
                    <a:pt x="3770066" y="755388"/>
                  </a:lnTo>
                  <a:lnTo>
                    <a:pt x="3755284" y="756806"/>
                  </a:lnTo>
                  <a:lnTo>
                    <a:pt x="3740502" y="753969"/>
                  </a:lnTo>
                  <a:lnTo>
                    <a:pt x="3725720" y="753969"/>
                  </a:lnTo>
                  <a:lnTo>
                    <a:pt x="3710938" y="754913"/>
                  </a:lnTo>
                  <a:lnTo>
                    <a:pt x="3696156" y="750659"/>
                  </a:lnTo>
                  <a:lnTo>
                    <a:pt x="3681374" y="755858"/>
                  </a:lnTo>
                  <a:lnTo>
                    <a:pt x="3666592" y="753497"/>
                  </a:lnTo>
                  <a:lnTo>
                    <a:pt x="3651810" y="754915"/>
                  </a:lnTo>
                  <a:lnTo>
                    <a:pt x="3637028" y="755386"/>
                  </a:lnTo>
                  <a:lnTo>
                    <a:pt x="3622246" y="753497"/>
                  </a:lnTo>
                  <a:lnTo>
                    <a:pt x="3606988" y="753025"/>
                  </a:lnTo>
                  <a:lnTo>
                    <a:pt x="3592206" y="756333"/>
                  </a:lnTo>
                  <a:lnTo>
                    <a:pt x="3577423" y="753497"/>
                  </a:lnTo>
                  <a:lnTo>
                    <a:pt x="3562641" y="752553"/>
                  </a:lnTo>
                  <a:lnTo>
                    <a:pt x="3547859" y="754443"/>
                  </a:lnTo>
                  <a:lnTo>
                    <a:pt x="3533077" y="753029"/>
                  </a:lnTo>
                  <a:lnTo>
                    <a:pt x="3518296" y="752085"/>
                  </a:lnTo>
                  <a:lnTo>
                    <a:pt x="3503513" y="756338"/>
                  </a:lnTo>
                  <a:lnTo>
                    <a:pt x="3488731" y="754447"/>
                  </a:lnTo>
                  <a:lnTo>
                    <a:pt x="3473949" y="753033"/>
                  </a:lnTo>
                  <a:lnTo>
                    <a:pt x="3459167" y="756341"/>
                  </a:lnTo>
                  <a:lnTo>
                    <a:pt x="3444385" y="752559"/>
                  </a:lnTo>
                  <a:lnTo>
                    <a:pt x="3429603" y="752088"/>
                  </a:lnTo>
                  <a:lnTo>
                    <a:pt x="3414821" y="756341"/>
                  </a:lnTo>
                  <a:lnTo>
                    <a:pt x="3400040" y="756341"/>
                  </a:lnTo>
                  <a:lnTo>
                    <a:pt x="3385257" y="753979"/>
                  </a:lnTo>
                  <a:lnTo>
                    <a:pt x="3370476" y="757287"/>
                  </a:lnTo>
                  <a:lnTo>
                    <a:pt x="3355693" y="752562"/>
                  </a:lnTo>
                  <a:lnTo>
                    <a:pt x="3340912" y="751618"/>
                  </a:lnTo>
                  <a:lnTo>
                    <a:pt x="3326129" y="746421"/>
                  </a:lnTo>
                  <a:lnTo>
                    <a:pt x="3311348" y="731772"/>
                  </a:lnTo>
                  <a:lnTo>
                    <a:pt x="3296566" y="702948"/>
                  </a:lnTo>
                  <a:lnTo>
                    <a:pt x="3281784" y="671288"/>
                  </a:lnTo>
                  <a:lnTo>
                    <a:pt x="3267001" y="611277"/>
                  </a:lnTo>
                  <a:lnTo>
                    <a:pt x="3252220" y="539925"/>
                  </a:lnTo>
                  <a:lnTo>
                    <a:pt x="3237438" y="476606"/>
                  </a:lnTo>
                  <a:lnTo>
                    <a:pt x="3222656" y="491727"/>
                  </a:lnTo>
                  <a:lnTo>
                    <a:pt x="3207874" y="523859"/>
                  </a:lnTo>
                  <a:lnTo>
                    <a:pt x="3193091" y="573948"/>
                  </a:lnTo>
                  <a:lnTo>
                    <a:pt x="3178309" y="633486"/>
                  </a:lnTo>
                  <a:lnTo>
                    <a:pt x="3163528" y="688772"/>
                  </a:lnTo>
                  <a:lnTo>
                    <a:pt x="3148746" y="720432"/>
                  </a:lnTo>
                  <a:lnTo>
                    <a:pt x="3133964" y="741223"/>
                  </a:lnTo>
                  <a:lnTo>
                    <a:pt x="3119181" y="749256"/>
                  </a:lnTo>
                  <a:lnTo>
                    <a:pt x="3104400" y="753509"/>
                  </a:lnTo>
                  <a:lnTo>
                    <a:pt x="3089141" y="755870"/>
                  </a:lnTo>
                  <a:lnTo>
                    <a:pt x="3074359" y="754456"/>
                  </a:lnTo>
                  <a:lnTo>
                    <a:pt x="3059577" y="757764"/>
                  </a:lnTo>
                  <a:lnTo>
                    <a:pt x="3044795" y="754927"/>
                  </a:lnTo>
                  <a:lnTo>
                    <a:pt x="3030013" y="756817"/>
                  </a:lnTo>
                  <a:lnTo>
                    <a:pt x="3015231" y="756345"/>
                  </a:lnTo>
                  <a:lnTo>
                    <a:pt x="3000449" y="756817"/>
                  </a:lnTo>
                  <a:lnTo>
                    <a:pt x="2985667" y="753980"/>
                  </a:lnTo>
                  <a:lnTo>
                    <a:pt x="2970885" y="755870"/>
                  </a:lnTo>
                  <a:lnTo>
                    <a:pt x="2956103" y="757285"/>
                  </a:lnTo>
                  <a:lnTo>
                    <a:pt x="2941321" y="753032"/>
                  </a:lnTo>
                  <a:lnTo>
                    <a:pt x="2926539" y="754923"/>
                  </a:lnTo>
                  <a:lnTo>
                    <a:pt x="2911757" y="757284"/>
                  </a:lnTo>
                  <a:lnTo>
                    <a:pt x="2896975" y="755394"/>
                  </a:lnTo>
                  <a:lnTo>
                    <a:pt x="2882193" y="754923"/>
                  </a:lnTo>
                  <a:lnTo>
                    <a:pt x="2867412" y="754923"/>
                  </a:lnTo>
                  <a:lnTo>
                    <a:pt x="2852629" y="754451"/>
                  </a:lnTo>
                  <a:lnTo>
                    <a:pt x="2837847" y="758233"/>
                  </a:lnTo>
                  <a:lnTo>
                    <a:pt x="2823066" y="754451"/>
                  </a:lnTo>
                  <a:lnTo>
                    <a:pt x="2808283" y="755394"/>
                  </a:lnTo>
                  <a:lnTo>
                    <a:pt x="2793501" y="755394"/>
                  </a:lnTo>
                  <a:lnTo>
                    <a:pt x="2778719" y="753032"/>
                  </a:lnTo>
                  <a:lnTo>
                    <a:pt x="2763937" y="753504"/>
                  </a:lnTo>
                  <a:lnTo>
                    <a:pt x="2749155" y="757285"/>
                  </a:lnTo>
                  <a:lnTo>
                    <a:pt x="2734374" y="755871"/>
                  </a:lnTo>
                  <a:lnTo>
                    <a:pt x="2719591" y="755871"/>
                  </a:lnTo>
                  <a:lnTo>
                    <a:pt x="2704810" y="755871"/>
                  </a:lnTo>
                  <a:lnTo>
                    <a:pt x="2690027" y="754928"/>
                  </a:lnTo>
                  <a:lnTo>
                    <a:pt x="2675246" y="752566"/>
                  </a:lnTo>
                  <a:lnTo>
                    <a:pt x="2660463" y="753037"/>
                  </a:lnTo>
                  <a:lnTo>
                    <a:pt x="2645682" y="749256"/>
                  </a:lnTo>
                  <a:lnTo>
                    <a:pt x="2630900" y="753037"/>
                  </a:lnTo>
                  <a:lnTo>
                    <a:pt x="2616118" y="748785"/>
                  </a:lnTo>
                  <a:lnTo>
                    <a:pt x="2601336" y="748785"/>
                  </a:lnTo>
                  <a:lnTo>
                    <a:pt x="2586554" y="744059"/>
                  </a:lnTo>
                  <a:lnTo>
                    <a:pt x="2571295" y="749257"/>
                  </a:lnTo>
                  <a:lnTo>
                    <a:pt x="2556513" y="749729"/>
                  </a:lnTo>
                  <a:lnTo>
                    <a:pt x="2541731" y="749257"/>
                  </a:lnTo>
                  <a:lnTo>
                    <a:pt x="2526949" y="753038"/>
                  </a:lnTo>
                  <a:lnTo>
                    <a:pt x="2512167" y="753982"/>
                  </a:lnTo>
                  <a:lnTo>
                    <a:pt x="2497385" y="755872"/>
                  </a:lnTo>
                  <a:lnTo>
                    <a:pt x="2482603" y="750674"/>
                  </a:lnTo>
                  <a:lnTo>
                    <a:pt x="2467821" y="751617"/>
                  </a:lnTo>
                  <a:lnTo>
                    <a:pt x="2453039" y="748781"/>
                  </a:lnTo>
                  <a:lnTo>
                    <a:pt x="2438257" y="745472"/>
                  </a:lnTo>
                  <a:lnTo>
                    <a:pt x="2423475" y="736967"/>
                  </a:lnTo>
                  <a:lnTo>
                    <a:pt x="2408693" y="726098"/>
                  </a:lnTo>
                  <a:lnTo>
                    <a:pt x="2393911" y="693021"/>
                  </a:lnTo>
                  <a:lnTo>
                    <a:pt x="2379129" y="637734"/>
                  </a:lnTo>
                  <a:lnTo>
                    <a:pt x="2364347" y="547009"/>
                  </a:lnTo>
                  <a:lnTo>
                    <a:pt x="2349565" y="425568"/>
                  </a:lnTo>
                  <a:lnTo>
                    <a:pt x="2334783" y="331063"/>
                  </a:lnTo>
                  <a:lnTo>
                    <a:pt x="2320001" y="225216"/>
                  </a:lnTo>
                  <a:lnTo>
                    <a:pt x="2305220" y="228524"/>
                  </a:lnTo>
                  <a:lnTo>
                    <a:pt x="2290438" y="314052"/>
                  </a:lnTo>
                  <a:lnTo>
                    <a:pt x="2275655" y="410921"/>
                  </a:lnTo>
                  <a:lnTo>
                    <a:pt x="2260873" y="529526"/>
                  </a:lnTo>
                  <a:lnTo>
                    <a:pt x="2246091" y="630647"/>
                  </a:lnTo>
                  <a:lnTo>
                    <a:pt x="2231309" y="688297"/>
                  </a:lnTo>
                  <a:lnTo>
                    <a:pt x="2216528" y="711450"/>
                  </a:lnTo>
                  <a:lnTo>
                    <a:pt x="2201746" y="723736"/>
                  </a:lnTo>
                  <a:lnTo>
                    <a:pt x="2186963" y="705307"/>
                  </a:lnTo>
                  <a:lnTo>
                    <a:pt x="2172181" y="649549"/>
                  </a:lnTo>
                  <a:lnTo>
                    <a:pt x="2157400" y="566856"/>
                  </a:lnTo>
                  <a:lnTo>
                    <a:pt x="2142618" y="409503"/>
                  </a:lnTo>
                  <a:lnTo>
                    <a:pt x="2127836" y="246953"/>
                  </a:lnTo>
                  <a:lnTo>
                    <a:pt x="2113054" y="112282"/>
                  </a:lnTo>
                  <a:lnTo>
                    <a:pt x="2098272" y="12105"/>
                  </a:lnTo>
                  <a:lnTo>
                    <a:pt x="2083490" y="30062"/>
                  </a:lnTo>
                  <a:lnTo>
                    <a:pt x="2068708" y="165678"/>
                  </a:lnTo>
                  <a:lnTo>
                    <a:pt x="2053449" y="320195"/>
                  </a:lnTo>
                  <a:lnTo>
                    <a:pt x="2038667" y="498339"/>
                  </a:lnTo>
                  <a:lnTo>
                    <a:pt x="2023885" y="614109"/>
                  </a:lnTo>
                  <a:lnTo>
                    <a:pt x="2009103" y="689241"/>
                  </a:lnTo>
                  <a:lnTo>
                    <a:pt x="1994321" y="725626"/>
                  </a:lnTo>
                  <a:lnTo>
                    <a:pt x="1979539" y="736494"/>
                  </a:lnTo>
                  <a:lnTo>
                    <a:pt x="1964757" y="749253"/>
                  </a:lnTo>
                  <a:lnTo>
                    <a:pt x="1949975" y="752089"/>
                  </a:lnTo>
                  <a:lnTo>
                    <a:pt x="1935193" y="752561"/>
                  </a:lnTo>
                  <a:lnTo>
                    <a:pt x="1920411" y="751617"/>
                  </a:lnTo>
                  <a:lnTo>
                    <a:pt x="1905629" y="753508"/>
                  </a:lnTo>
                  <a:lnTo>
                    <a:pt x="1890847" y="757760"/>
                  </a:lnTo>
                  <a:lnTo>
                    <a:pt x="1876065" y="755399"/>
                  </a:lnTo>
                  <a:lnTo>
                    <a:pt x="1861283" y="755399"/>
                  </a:lnTo>
                  <a:lnTo>
                    <a:pt x="1846501" y="756342"/>
                  </a:lnTo>
                  <a:lnTo>
                    <a:pt x="1831719" y="754452"/>
                  </a:lnTo>
                  <a:lnTo>
                    <a:pt x="1816937" y="756813"/>
                  </a:lnTo>
                  <a:lnTo>
                    <a:pt x="1802155" y="755399"/>
                  </a:lnTo>
                  <a:lnTo>
                    <a:pt x="1787373" y="749728"/>
                  </a:lnTo>
                  <a:lnTo>
                    <a:pt x="1772591" y="749728"/>
                  </a:lnTo>
                  <a:lnTo>
                    <a:pt x="1757809" y="749257"/>
                  </a:lnTo>
                  <a:lnTo>
                    <a:pt x="1743027" y="748314"/>
                  </a:lnTo>
                  <a:lnTo>
                    <a:pt x="1728245" y="745477"/>
                  </a:lnTo>
                  <a:lnTo>
                    <a:pt x="1713463" y="751147"/>
                  </a:lnTo>
                  <a:lnTo>
                    <a:pt x="1698682" y="743587"/>
                  </a:lnTo>
                  <a:lnTo>
                    <a:pt x="1683899" y="728938"/>
                  </a:lnTo>
                  <a:lnTo>
                    <a:pt x="1669118" y="719488"/>
                  </a:lnTo>
                  <a:lnTo>
                    <a:pt x="1654335" y="712400"/>
                  </a:lnTo>
                  <a:lnTo>
                    <a:pt x="1639553" y="705784"/>
                  </a:lnTo>
                  <a:lnTo>
                    <a:pt x="1624772" y="704369"/>
                  </a:lnTo>
                  <a:lnTo>
                    <a:pt x="1609990" y="716656"/>
                  </a:lnTo>
                  <a:lnTo>
                    <a:pt x="1595208" y="727996"/>
                  </a:lnTo>
                  <a:lnTo>
                    <a:pt x="1580426" y="727996"/>
                  </a:lnTo>
                  <a:lnTo>
                    <a:pt x="1565643" y="739810"/>
                  </a:lnTo>
                  <a:lnTo>
                    <a:pt x="1550861" y="740753"/>
                  </a:lnTo>
                  <a:lnTo>
                    <a:pt x="1535603" y="737916"/>
                  </a:lnTo>
                  <a:lnTo>
                    <a:pt x="1520821" y="714762"/>
                  </a:lnTo>
                  <a:lnTo>
                    <a:pt x="1506039" y="686410"/>
                  </a:lnTo>
                  <a:lnTo>
                    <a:pt x="1491257" y="664674"/>
                  </a:lnTo>
                  <a:lnTo>
                    <a:pt x="1476475" y="628289"/>
                  </a:lnTo>
                  <a:lnTo>
                    <a:pt x="1461693" y="601355"/>
                  </a:lnTo>
                  <a:lnTo>
                    <a:pt x="1446911" y="613640"/>
                  </a:lnTo>
                  <a:lnTo>
                    <a:pt x="1432129" y="628289"/>
                  </a:lnTo>
                  <a:lnTo>
                    <a:pt x="1417347" y="667981"/>
                  </a:lnTo>
                  <a:lnTo>
                    <a:pt x="1402565" y="697278"/>
                  </a:lnTo>
                  <a:lnTo>
                    <a:pt x="1387783" y="721850"/>
                  </a:lnTo>
                  <a:lnTo>
                    <a:pt x="1373001" y="743586"/>
                  </a:lnTo>
                  <a:lnTo>
                    <a:pt x="1358219" y="742643"/>
                  </a:lnTo>
                  <a:lnTo>
                    <a:pt x="1343437" y="734138"/>
                  </a:lnTo>
                  <a:lnTo>
                    <a:pt x="1328655" y="721852"/>
                  </a:lnTo>
                  <a:lnTo>
                    <a:pt x="1313873" y="686412"/>
                  </a:lnTo>
                  <a:lnTo>
                    <a:pt x="1299091" y="649082"/>
                  </a:lnTo>
                  <a:lnTo>
                    <a:pt x="1284309" y="592379"/>
                  </a:lnTo>
                  <a:lnTo>
                    <a:pt x="1269527" y="545125"/>
                  </a:lnTo>
                  <a:lnTo>
                    <a:pt x="1254745" y="510158"/>
                  </a:lnTo>
                  <a:lnTo>
                    <a:pt x="1239963" y="522916"/>
                  </a:lnTo>
                  <a:lnTo>
                    <a:pt x="1225181" y="533312"/>
                  </a:lnTo>
                  <a:lnTo>
                    <a:pt x="1210399" y="561192"/>
                  </a:lnTo>
                  <a:lnTo>
                    <a:pt x="1195617" y="594269"/>
                  </a:lnTo>
                  <a:lnTo>
                    <a:pt x="1180835" y="600884"/>
                  </a:lnTo>
                  <a:lnTo>
                    <a:pt x="1166053" y="607027"/>
                  </a:lnTo>
                  <a:lnTo>
                    <a:pt x="1151271" y="611752"/>
                  </a:lnTo>
                  <a:lnTo>
                    <a:pt x="1136489" y="635379"/>
                  </a:lnTo>
                  <a:lnTo>
                    <a:pt x="1121707" y="657115"/>
                  </a:lnTo>
                  <a:lnTo>
                    <a:pt x="1106925" y="696808"/>
                  </a:lnTo>
                  <a:lnTo>
                    <a:pt x="1092143" y="716181"/>
                  </a:lnTo>
                  <a:lnTo>
                    <a:pt x="1077362" y="736973"/>
                  </a:lnTo>
                  <a:lnTo>
                    <a:pt x="1062579" y="747841"/>
                  </a:lnTo>
                  <a:lnTo>
                    <a:pt x="1047797" y="748785"/>
                  </a:lnTo>
                  <a:lnTo>
                    <a:pt x="1033015" y="756345"/>
                  </a:lnTo>
                  <a:lnTo>
                    <a:pt x="1017757" y="752092"/>
                  </a:lnTo>
                  <a:lnTo>
                    <a:pt x="1002975" y="754453"/>
                  </a:lnTo>
                  <a:lnTo>
                    <a:pt x="988193" y="758707"/>
                  </a:lnTo>
                  <a:lnTo>
                    <a:pt x="973411" y="757288"/>
                  </a:lnTo>
                  <a:lnTo>
                    <a:pt x="958628" y="756345"/>
                  </a:lnTo>
                  <a:lnTo>
                    <a:pt x="943847" y="751620"/>
                  </a:lnTo>
                  <a:lnTo>
                    <a:pt x="929065" y="756817"/>
                  </a:lnTo>
                  <a:lnTo>
                    <a:pt x="914283" y="752565"/>
                  </a:lnTo>
                  <a:lnTo>
                    <a:pt x="899501" y="752565"/>
                  </a:lnTo>
                  <a:lnTo>
                    <a:pt x="884719" y="756817"/>
                  </a:lnTo>
                  <a:lnTo>
                    <a:pt x="869937" y="756345"/>
                  </a:lnTo>
                  <a:lnTo>
                    <a:pt x="855155" y="754456"/>
                  </a:lnTo>
                  <a:lnTo>
                    <a:pt x="840373" y="755399"/>
                  </a:lnTo>
                  <a:lnTo>
                    <a:pt x="825591" y="754456"/>
                  </a:lnTo>
                  <a:lnTo>
                    <a:pt x="810809" y="754927"/>
                  </a:lnTo>
                  <a:lnTo>
                    <a:pt x="796027" y="753984"/>
                  </a:lnTo>
                  <a:lnTo>
                    <a:pt x="781245" y="752094"/>
                  </a:lnTo>
                  <a:lnTo>
                    <a:pt x="766463" y="737446"/>
                  </a:lnTo>
                  <a:lnTo>
                    <a:pt x="751681" y="727523"/>
                  </a:lnTo>
                  <a:lnTo>
                    <a:pt x="736899" y="703423"/>
                  </a:lnTo>
                  <a:lnTo>
                    <a:pt x="722117" y="668457"/>
                  </a:lnTo>
                  <a:lnTo>
                    <a:pt x="707335" y="641995"/>
                  </a:lnTo>
                  <a:lnTo>
                    <a:pt x="692553" y="625456"/>
                  </a:lnTo>
                  <a:lnTo>
                    <a:pt x="677771" y="613170"/>
                  </a:lnTo>
                  <a:lnTo>
                    <a:pt x="662989" y="632072"/>
                  </a:lnTo>
                  <a:lnTo>
                    <a:pt x="648207" y="659478"/>
                  </a:lnTo>
                  <a:lnTo>
                    <a:pt x="633425" y="677435"/>
                  </a:lnTo>
                  <a:lnTo>
                    <a:pt x="618643" y="707204"/>
                  </a:lnTo>
                  <a:lnTo>
                    <a:pt x="603861" y="734610"/>
                  </a:lnTo>
                  <a:lnTo>
                    <a:pt x="589079" y="744533"/>
                  </a:lnTo>
                  <a:lnTo>
                    <a:pt x="574297" y="750204"/>
                  </a:lnTo>
                  <a:lnTo>
                    <a:pt x="559515" y="753512"/>
                  </a:lnTo>
                  <a:lnTo>
                    <a:pt x="544733" y="756349"/>
                  </a:lnTo>
                  <a:lnTo>
                    <a:pt x="529951" y="755406"/>
                  </a:lnTo>
                  <a:lnTo>
                    <a:pt x="515169" y="756820"/>
                  </a:lnTo>
                  <a:lnTo>
                    <a:pt x="499911" y="756820"/>
                  </a:lnTo>
                  <a:lnTo>
                    <a:pt x="485129" y="753512"/>
                  </a:lnTo>
                  <a:lnTo>
                    <a:pt x="470346" y="750204"/>
                  </a:lnTo>
                  <a:lnTo>
                    <a:pt x="455564" y="751147"/>
                  </a:lnTo>
                  <a:lnTo>
                    <a:pt x="440782" y="742169"/>
                  </a:lnTo>
                  <a:lnTo>
                    <a:pt x="426000" y="733191"/>
                  </a:lnTo>
                  <a:lnTo>
                    <a:pt x="411219" y="725157"/>
                  </a:lnTo>
                  <a:lnTo>
                    <a:pt x="396437" y="722321"/>
                  </a:lnTo>
                  <a:lnTo>
                    <a:pt x="381655" y="713343"/>
                  </a:lnTo>
                  <a:lnTo>
                    <a:pt x="366873" y="715704"/>
                  </a:lnTo>
                  <a:lnTo>
                    <a:pt x="352091" y="722320"/>
                  </a:lnTo>
                  <a:lnTo>
                    <a:pt x="337308" y="729880"/>
                  </a:lnTo>
                  <a:lnTo>
                    <a:pt x="322527" y="735550"/>
                  </a:lnTo>
                  <a:lnTo>
                    <a:pt x="307745" y="743584"/>
                  </a:lnTo>
                  <a:lnTo>
                    <a:pt x="292963" y="749727"/>
                  </a:lnTo>
                  <a:lnTo>
                    <a:pt x="278181" y="750198"/>
                  </a:lnTo>
                  <a:lnTo>
                    <a:pt x="263399" y="747836"/>
                  </a:lnTo>
                  <a:lnTo>
                    <a:pt x="248617" y="748780"/>
                  </a:lnTo>
                  <a:lnTo>
                    <a:pt x="233835" y="746418"/>
                  </a:lnTo>
                  <a:lnTo>
                    <a:pt x="219053" y="750671"/>
                  </a:lnTo>
                  <a:lnTo>
                    <a:pt x="204271" y="748309"/>
                  </a:lnTo>
                  <a:lnTo>
                    <a:pt x="189489" y="750671"/>
                  </a:lnTo>
                  <a:lnTo>
                    <a:pt x="174707" y="755869"/>
                  </a:lnTo>
                  <a:lnTo>
                    <a:pt x="159925" y="757759"/>
                  </a:lnTo>
                  <a:lnTo>
                    <a:pt x="145143" y="753034"/>
                  </a:lnTo>
                  <a:lnTo>
                    <a:pt x="130361" y="757286"/>
                  </a:lnTo>
                  <a:lnTo>
                    <a:pt x="115579" y="755396"/>
                  </a:lnTo>
                  <a:lnTo>
                    <a:pt x="100797" y="754453"/>
                  </a:lnTo>
                  <a:lnTo>
                    <a:pt x="86015" y="753035"/>
                  </a:lnTo>
                  <a:lnTo>
                    <a:pt x="71233" y="752091"/>
                  </a:lnTo>
                  <a:lnTo>
                    <a:pt x="56451" y="751620"/>
                  </a:lnTo>
                  <a:lnTo>
                    <a:pt x="41669" y="743114"/>
                  </a:lnTo>
                  <a:lnTo>
                    <a:pt x="26887" y="738389"/>
                  </a:lnTo>
                  <a:lnTo>
                    <a:pt x="12105" y="729883"/>
                  </a:lnTo>
                </a:path>
              </a:pathLst>
            </a:custGeom>
            <a:noFill/>
            <a:ln w="19050" cap="flat" cmpd="sng">
              <a:solidFill>
                <a:srgbClr val="BCD35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195" name="Google Shape;195;p25"/>
            <p:cNvSpPr/>
            <p:nvPr/>
          </p:nvSpPr>
          <p:spPr>
            <a:xfrm>
              <a:off x="6857522" y="3315006"/>
              <a:ext cx="4176555" cy="771525"/>
            </a:xfrm>
            <a:custGeom>
              <a:avLst/>
              <a:gdLst/>
              <a:ahLst/>
              <a:cxnLst/>
              <a:rect l="l" t="t" r="r" b="b"/>
              <a:pathLst>
                <a:path w="4162425" h="771525" extrusionOk="0">
                  <a:moveTo>
                    <a:pt x="4154874" y="755407"/>
                  </a:moveTo>
                  <a:lnTo>
                    <a:pt x="4140092" y="756351"/>
                  </a:lnTo>
                  <a:lnTo>
                    <a:pt x="4124834" y="751153"/>
                  </a:lnTo>
                  <a:lnTo>
                    <a:pt x="4110051" y="759185"/>
                  </a:lnTo>
                  <a:lnTo>
                    <a:pt x="4095269" y="756824"/>
                  </a:lnTo>
                  <a:lnTo>
                    <a:pt x="4080487" y="754462"/>
                  </a:lnTo>
                  <a:lnTo>
                    <a:pt x="4065705" y="753047"/>
                  </a:lnTo>
                  <a:lnTo>
                    <a:pt x="4050923" y="753519"/>
                  </a:lnTo>
                  <a:lnTo>
                    <a:pt x="4036141" y="753047"/>
                  </a:lnTo>
                  <a:lnTo>
                    <a:pt x="4021360" y="748795"/>
                  </a:lnTo>
                  <a:lnTo>
                    <a:pt x="4006577" y="740289"/>
                  </a:lnTo>
                  <a:lnTo>
                    <a:pt x="3991795" y="731311"/>
                  </a:lnTo>
                  <a:lnTo>
                    <a:pt x="3977013" y="718553"/>
                  </a:lnTo>
                  <a:lnTo>
                    <a:pt x="3962232" y="702959"/>
                  </a:lnTo>
                  <a:lnTo>
                    <a:pt x="3947450" y="686420"/>
                  </a:lnTo>
                  <a:lnTo>
                    <a:pt x="3932667" y="664212"/>
                  </a:lnTo>
                  <a:lnTo>
                    <a:pt x="3917886" y="669882"/>
                  </a:lnTo>
                  <a:lnTo>
                    <a:pt x="3903104" y="671772"/>
                  </a:lnTo>
                  <a:lnTo>
                    <a:pt x="3888322" y="684058"/>
                  </a:lnTo>
                  <a:lnTo>
                    <a:pt x="3873540" y="708629"/>
                  </a:lnTo>
                  <a:lnTo>
                    <a:pt x="3858758" y="726113"/>
                  </a:lnTo>
                  <a:lnTo>
                    <a:pt x="3843975" y="738399"/>
                  </a:lnTo>
                  <a:lnTo>
                    <a:pt x="3829193" y="749740"/>
                  </a:lnTo>
                  <a:lnTo>
                    <a:pt x="3814412" y="750683"/>
                  </a:lnTo>
                  <a:lnTo>
                    <a:pt x="3799630" y="754464"/>
                  </a:lnTo>
                  <a:lnTo>
                    <a:pt x="3784847" y="751156"/>
                  </a:lnTo>
                  <a:lnTo>
                    <a:pt x="3770066" y="752571"/>
                  </a:lnTo>
                  <a:lnTo>
                    <a:pt x="3755284" y="753042"/>
                  </a:lnTo>
                  <a:lnTo>
                    <a:pt x="3740502" y="751627"/>
                  </a:lnTo>
                  <a:lnTo>
                    <a:pt x="3725720" y="749266"/>
                  </a:lnTo>
                  <a:lnTo>
                    <a:pt x="3710938" y="752574"/>
                  </a:lnTo>
                  <a:lnTo>
                    <a:pt x="3696156" y="749266"/>
                  </a:lnTo>
                  <a:lnTo>
                    <a:pt x="3681374" y="751627"/>
                  </a:lnTo>
                  <a:lnTo>
                    <a:pt x="3666592" y="752571"/>
                  </a:lnTo>
                  <a:lnTo>
                    <a:pt x="3651810" y="750209"/>
                  </a:lnTo>
                  <a:lnTo>
                    <a:pt x="3637028" y="752571"/>
                  </a:lnTo>
                  <a:lnTo>
                    <a:pt x="3622246" y="760131"/>
                  </a:lnTo>
                  <a:lnTo>
                    <a:pt x="3606988" y="754934"/>
                  </a:lnTo>
                  <a:lnTo>
                    <a:pt x="3592206" y="748790"/>
                  </a:lnTo>
                  <a:lnTo>
                    <a:pt x="3577423" y="755406"/>
                  </a:lnTo>
                  <a:lnTo>
                    <a:pt x="3562641" y="752098"/>
                  </a:lnTo>
                  <a:lnTo>
                    <a:pt x="3547859" y="756350"/>
                  </a:lnTo>
                  <a:lnTo>
                    <a:pt x="3533077" y="747372"/>
                  </a:lnTo>
                  <a:lnTo>
                    <a:pt x="3518296" y="749734"/>
                  </a:lnTo>
                  <a:lnTo>
                    <a:pt x="3503513" y="751149"/>
                  </a:lnTo>
                  <a:lnTo>
                    <a:pt x="3488731" y="753039"/>
                  </a:lnTo>
                  <a:lnTo>
                    <a:pt x="3473949" y="747368"/>
                  </a:lnTo>
                  <a:lnTo>
                    <a:pt x="3459167" y="751150"/>
                  </a:lnTo>
                  <a:lnTo>
                    <a:pt x="3444385" y="753040"/>
                  </a:lnTo>
                  <a:lnTo>
                    <a:pt x="3429603" y="751150"/>
                  </a:lnTo>
                  <a:lnTo>
                    <a:pt x="3414821" y="751150"/>
                  </a:lnTo>
                  <a:lnTo>
                    <a:pt x="3400040" y="750207"/>
                  </a:lnTo>
                  <a:lnTo>
                    <a:pt x="3385257" y="750678"/>
                  </a:lnTo>
                  <a:lnTo>
                    <a:pt x="3370476" y="747370"/>
                  </a:lnTo>
                  <a:lnTo>
                    <a:pt x="3355693" y="746427"/>
                  </a:lnTo>
                  <a:lnTo>
                    <a:pt x="3340912" y="745955"/>
                  </a:lnTo>
                  <a:lnTo>
                    <a:pt x="3326129" y="724218"/>
                  </a:lnTo>
                  <a:lnTo>
                    <a:pt x="3311348" y="697284"/>
                  </a:lnTo>
                  <a:lnTo>
                    <a:pt x="3296566" y="652394"/>
                  </a:lnTo>
                  <a:lnTo>
                    <a:pt x="3281784" y="590493"/>
                  </a:lnTo>
                  <a:lnTo>
                    <a:pt x="3267001" y="493624"/>
                  </a:lnTo>
                  <a:lnTo>
                    <a:pt x="3252220" y="429832"/>
                  </a:lnTo>
                  <a:lnTo>
                    <a:pt x="3237438" y="383524"/>
                  </a:lnTo>
                  <a:lnTo>
                    <a:pt x="3222656" y="372656"/>
                  </a:lnTo>
                  <a:lnTo>
                    <a:pt x="3207874" y="444480"/>
                  </a:lnTo>
                  <a:lnTo>
                    <a:pt x="3193091" y="523866"/>
                  </a:lnTo>
                  <a:lnTo>
                    <a:pt x="3178309" y="604668"/>
                  </a:lnTo>
                  <a:lnTo>
                    <a:pt x="3163528" y="673185"/>
                  </a:lnTo>
                  <a:lnTo>
                    <a:pt x="3148746" y="707207"/>
                  </a:lnTo>
                  <a:lnTo>
                    <a:pt x="3133964" y="733196"/>
                  </a:lnTo>
                  <a:lnTo>
                    <a:pt x="3119181" y="746900"/>
                  </a:lnTo>
                  <a:lnTo>
                    <a:pt x="3104400" y="748315"/>
                  </a:lnTo>
                  <a:lnTo>
                    <a:pt x="3089141" y="751152"/>
                  </a:lnTo>
                  <a:lnTo>
                    <a:pt x="3074359" y="755404"/>
                  </a:lnTo>
                  <a:lnTo>
                    <a:pt x="3059577" y="750679"/>
                  </a:lnTo>
                  <a:lnTo>
                    <a:pt x="3044795" y="751622"/>
                  </a:lnTo>
                  <a:lnTo>
                    <a:pt x="3030013" y="753984"/>
                  </a:lnTo>
                  <a:lnTo>
                    <a:pt x="3015231" y="754455"/>
                  </a:lnTo>
                  <a:lnTo>
                    <a:pt x="3000449" y="755399"/>
                  </a:lnTo>
                  <a:lnTo>
                    <a:pt x="2985667" y="753509"/>
                  </a:lnTo>
                  <a:lnTo>
                    <a:pt x="2970885" y="753980"/>
                  </a:lnTo>
                  <a:lnTo>
                    <a:pt x="2956103" y="751618"/>
                  </a:lnTo>
                  <a:lnTo>
                    <a:pt x="2941321" y="748782"/>
                  </a:lnTo>
                  <a:lnTo>
                    <a:pt x="2926539" y="750197"/>
                  </a:lnTo>
                  <a:lnTo>
                    <a:pt x="2911757" y="748782"/>
                  </a:lnTo>
                  <a:lnTo>
                    <a:pt x="2896975" y="753034"/>
                  </a:lnTo>
                  <a:lnTo>
                    <a:pt x="2882193" y="754449"/>
                  </a:lnTo>
                  <a:lnTo>
                    <a:pt x="2867412" y="752559"/>
                  </a:lnTo>
                  <a:lnTo>
                    <a:pt x="2852629" y="755867"/>
                  </a:lnTo>
                  <a:lnTo>
                    <a:pt x="2837847" y="755396"/>
                  </a:lnTo>
                  <a:lnTo>
                    <a:pt x="2823066" y="750670"/>
                  </a:lnTo>
                  <a:lnTo>
                    <a:pt x="2808283" y="746417"/>
                  </a:lnTo>
                  <a:lnTo>
                    <a:pt x="2793501" y="753505"/>
                  </a:lnTo>
                  <a:lnTo>
                    <a:pt x="2778719" y="753034"/>
                  </a:lnTo>
                  <a:lnTo>
                    <a:pt x="2763937" y="750672"/>
                  </a:lnTo>
                  <a:lnTo>
                    <a:pt x="2749155" y="753509"/>
                  </a:lnTo>
                  <a:lnTo>
                    <a:pt x="2734374" y="753980"/>
                  </a:lnTo>
                  <a:lnTo>
                    <a:pt x="2719591" y="753509"/>
                  </a:lnTo>
                  <a:lnTo>
                    <a:pt x="2704810" y="748784"/>
                  </a:lnTo>
                  <a:lnTo>
                    <a:pt x="2690027" y="751145"/>
                  </a:lnTo>
                  <a:lnTo>
                    <a:pt x="2675246" y="753507"/>
                  </a:lnTo>
                  <a:lnTo>
                    <a:pt x="2660463" y="747836"/>
                  </a:lnTo>
                  <a:lnTo>
                    <a:pt x="2645682" y="748780"/>
                  </a:lnTo>
                  <a:lnTo>
                    <a:pt x="2630900" y="744527"/>
                  </a:lnTo>
                  <a:lnTo>
                    <a:pt x="2616118" y="742166"/>
                  </a:lnTo>
                  <a:lnTo>
                    <a:pt x="2601336" y="740276"/>
                  </a:lnTo>
                  <a:lnTo>
                    <a:pt x="2586554" y="733660"/>
                  </a:lnTo>
                  <a:lnTo>
                    <a:pt x="2571295" y="737442"/>
                  </a:lnTo>
                  <a:lnTo>
                    <a:pt x="2556513" y="741223"/>
                  </a:lnTo>
                  <a:lnTo>
                    <a:pt x="2541731" y="743585"/>
                  </a:lnTo>
                  <a:lnTo>
                    <a:pt x="2526949" y="748310"/>
                  </a:lnTo>
                  <a:lnTo>
                    <a:pt x="2512167" y="749725"/>
                  </a:lnTo>
                  <a:lnTo>
                    <a:pt x="2497385" y="745000"/>
                  </a:lnTo>
                  <a:lnTo>
                    <a:pt x="2482603" y="748308"/>
                  </a:lnTo>
                  <a:lnTo>
                    <a:pt x="2467821" y="748308"/>
                  </a:lnTo>
                  <a:lnTo>
                    <a:pt x="2453039" y="745947"/>
                  </a:lnTo>
                  <a:lnTo>
                    <a:pt x="2438257" y="742638"/>
                  </a:lnTo>
                  <a:lnTo>
                    <a:pt x="2423475" y="725154"/>
                  </a:lnTo>
                  <a:lnTo>
                    <a:pt x="2408693" y="715231"/>
                  </a:lnTo>
                  <a:lnTo>
                    <a:pt x="2393911" y="691132"/>
                  </a:lnTo>
                  <a:lnTo>
                    <a:pt x="2379129" y="642934"/>
                  </a:lnTo>
                  <a:lnTo>
                    <a:pt x="2364347" y="581033"/>
                  </a:lnTo>
                  <a:lnTo>
                    <a:pt x="2349565" y="510153"/>
                  </a:lnTo>
                  <a:lnTo>
                    <a:pt x="2334783" y="475659"/>
                  </a:lnTo>
                  <a:lnTo>
                    <a:pt x="2320001" y="437856"/>
                  </a:lnTo>
                  <a:lnTo>
                    <a:pt x="2305220" y="440218"/>
                  </a:lnTo>
                  <a:lnTo>
                    <a:pt x="2290438" y="484635"/>
                  </a:lnTo>
                  <a:lnTo>
                    <a:pt x="2275655" y="563075"/>
                  </a:lnTo>
                  <a:lnTo>
                    <a:pt x="2260873" y="606548"/>
                  </a:lnTo>
                  <a:lnTo>
                    <a:pt x="2246091" y="675538"/>
                  </a:lnTo>
                  <a:lnTo>
                    <a:pt x="2231309" y="701999"/>
                  </a:lnTo>
                  <a:lnTo>
                    <a:pt x="2216528" y="720900"/>
                  </a:lnTo>
                  <a:lnTo>
                    <a:pt x="2201746" y="710032"/>
                  </a:lnTo>
                  <a:lnTo>
                    <a:pt x="2186963" y="671285"/>
                  </a:lnTo>
                  <a:lnTo>
                    <a:pt x="2172181" y="599461"/>
                  </a:lnTo>
                  <a:lnTo>
                    <a:pt x="2157400" y="477548"/>
                  </a:lnTo>
                  <a:lnTo>
                    <a:pt x="2142618" y="328228"/>
                  </a:lnTo>
                  <a:lnTo>
                    <a:pt x="2127836" y="178908"/>
                  </a:lnTo>
                  <a:lnTo>
                    <a:pt x="2113054" y="70699"/>
                  </a:lnTo>
                  <a:lnTo>
                    <a:pt x="2098272" y="12105"/>
                  </a:lnTo>
                  <a:lnTo>
                    <a:pt x="2083490" y="50380"/>
                  </a:lnTo>
                  <a:lnTo>
                    <a:pt x="2068708" y="187887"/>
                  </a:lnTo>
                  <a:lnTo>
                    <a:pt x="2053449" y="353744"/>
                  </a:lnTo>
                  <a:lnTo>
                    <a:pt x="2038667" y="473295"/>
                  </a:lnTo>
                  <a:lnTo>
                    <a:pt x="2023885" y="588120"/>
                  </a:lnTo>
                  <a:lnTo>
                    <a:pt x="2009103" y="653801"/>
                  </a:lnTo>
                  <a:lnTo>
                    <a:pt x="1994321" y="693966"/>
                  </a:lnTo>
                  <a:lnTo>
                    <a:pt x="1979539" y="711922"/>
                  </a:lnTo>
                  <a:lnTo>
                    <a:pt x="1964757" y="718065"/>
                  </a:lnTo>
                  <a:lnTo>
                    <a:pt x="1949975" y="729406"/>
                  </a:lnTo>
                  <a:lnTo>
                    <a:pt x="1935193" y="732243"/>
                  </a:lnTo>
                  <a:lnTo>
                    <a:pt x="1920411" y="738386"/>
                  </a:lnTo>
                  <a:lnTo>
                    <a:pt x="1905629" y="746419"/>
                  </a:lnTo>
                  <a:lnTo>
                    <a:pt x="1890847" y="743582"/>
                  </a:lnTo>
                  <a:lnTo>
                    <a:pt x="1876065" y="749725"/>
                  </a:lnTo>
                  <a:lnTo>
                    <a:pt x="1861283" y="752086"/>
                  </a:lnTo>
                  <a:lnTo>
                    <a:pt x="1846501" y="748305"/>
                  </a:lnTo>
                  <a:lnTo>
                    <a:pt x="1831719" y="754920"/>
                  </a:lnTo>
                  <a:lnTo>
                    <a:pt x="1816937" y="750668"/>
                  </a:lnTo>
                  <a:lnTo>
                    <a:pt x="1802155" y="752558"/>
                  </a:lnTo>
                  <a:lnTo>
                    <a:pt x="1787373" y="751615"/>
                  </a:lnTo>
                  <a:lnTo>
                    <a:pt x="1772591" y="747833"/>
                  </a:lnTo>
                  <a:lnTo>
                    <a:pt x="1757809" y="743580"/>
                  </a:lnTo>
                  <a:lnTo>
                    <a:pt x="1743027" y="745941"/>
                  </a:lnTo>
                  <a:lnTo>
                    <a:pt x="1728245" y="744526"/>
                  </a:lnTo>
                  <a:lnTo>
                    <a:pt x="1713463" y="736966"/>
                  </a:lnTo>
                  <a:lnTo>
                    <a:pt x="1698682" y="737438"/>
                  </a:lnTo>
                  <a:lnTo>
                    <a:pt x="1683899" y="727514"/>
                  </a:lnTo>
                  <a:lnTo>
                    <a:pt x="1669118" y="724206"/>
                  </a:lnTo>
                  <a:lnTo>
                    <a:pt x="1654335" y="712393"/>
                  </a:lnTo>
                  <a:lnTo>
                    <a:pt x="1639553" y="710503"/>
                  </a:lnTo>
                  <a:lnTo>
                    <a:pt x="1624772" y="716646"/>
                  </a:lnTo>
                  <a:lnTo>
                    <a:pt x="1609990" y="713809"/>
                  </a:lnTo>
                  <a:lnTo>
                    <a:pt x="1595208" y="720425"/>
                  </a:lnTo>
                  <a:lnTo>
                    <a:pt x="1580426" y="729403"/>
                  </a:lnTo>
                  <a:lnTo>
                    <a:pt x="1565643" y="739798"/>
                  </a:lnTo>
                  <a:lnTo>
                    <a:pt x="1550861" y="738855"/>
                  </a:lnTo>
                  <a:lnTo>
                    <a:pt x="1535603" y="734130"/>
                  </a:lnTo>
                  <a:lnTo>
                    <a:pt x="1520821" y="717119"/>
                  </a:lnTo>
                  <a:lnTo>
                    <a:pt x="1506039" y="708141"/>
                  </a:lnTo>
                  <a:lnTo>
                    <a:pt x="1491257" y="688294"/>
                  </a:lnTo>
                  <a:lnTo>
                    <a:pt x="1476475" y="670338"/>
                  </a:lnTo>
                  <a:lnTo>
                    <a:pt x="1461693" y="660415"/>
                  </a:lnTo>
                  <a:lnTo>
                    <a:pt x="1446911" y="665613"/>
                  </a:lnTo>
                  <a:lnTo>
                    <a:pt x="1432129" y="690184"/>
                  </a:lnTo>
                  <a:lnTo>
                    <a:pt x="1417347" y="701052"/>
                  </a:lnTo>
                  <a:lnTo>
                    <a:pt x="1402565" y="719481"/>
                  </a:lnTo>
                  <a:lnTo>
                    <a:pt x="1387783" y="729404"/>
                  </a:lnTo>
                  <a:lnTo>
                    <a:pt x="1373001" y="733186"/>
                  </a:lnTo>
                  <a:lnTo>
                    <a:pt x="1358219" y="724680"/>
                  </a:lnTo>
                  <a:lnTo>
                    <a:pt x="1343437" y="718537"/>
                  </a:lnTo>
                  <a:lnTo>
                    <a:pt x="1328655" y="680735"/>
                  </a:lnTo>
                  <a:lnTo>
                    <a:pt x="1313873" y="638207"/>
                  </a:lnTo>
                  <a:lnTo>
                    <a:pt x="1299091" y="573471"/>
                  </a:lnTo>
                  <a:lnTo>
                    <a:pt x="1284309" y="517712"/>
                  </a:lnTo>
                  <a:lnTo>
                    <a:pt x="1269527" y="456756"/>
                  </a:lnTo>
                  <a:lnTo>
                    <a:pt x="1254745" y="445415"/>
                  </a:lnTo>
                  <a:lnTo>
                    <a:pt x="1239963" y="448723"/>
                  </a:lnTo>
                  <a:lnTo>
                    <a:pt x="1225181" y="480383"/>
                  </a:lnTo>
                  <a:lnTo>
                    <a:pt x="1210399" y="520075"/>
                  </a:lnTo>
                  <a:lnTo>
                    <a:pt x="1195617" y="559296"/>
                  </a:lnTo>
                  <a:lnTo>
                    <a:pt x="1180835" y="587175"/>
                  </a:lnTo>
                  <a:lnTo>
                    <a:pt x="1166053" y="598043"/>
                  </a:lnTo>
                  <a:lnTo>
                    <a:pt x="1151271" y="630647"/>
                  </a:lnTo>
                  <a:lnTo>
                    <a:pt x="1136489" y="643406"/>
                  </a:lnTo>
                  <a:lnTo>
                    <a:pt x="1121707" y="672230"/>
                  </a:lnTo>
                  <a:lnTo>
                    <a:pt x="1106925" y="692077"/>
                  </a:lnTo>
                  <a:lnTo>
                    <a:pt x="1092143" y="715230"/>
                  </a:lnTo>
                  <a:lnTo>
                    <a:pt x="1077362" y="731296"/>
                  </a:lnTo>
                  <a:lnTo>
                    <a:pt x="1062579" y="738385"/>
                  </a:lnTo>
                  <a:lnTo>
                    <a:pt x="1047797" y="743582"/>
                  </a:lnTo>
                  <a:lnTo>
                    <a:pt x="1033015" y="751615"/>
                  </a:lnTo>
                  <a:lnTo>
                    <a:pt x="1017757" y="748778"/>
                  </a:lnTo>
                  <a:lnTo>
                    <a:pt x="1002975" y="750668"/>
                  </a:lnTo>
                  <a:lnTo>
                    <a:pt x="988193" y="747832"/>
                  </a:lnTo>
                  <a:lnTo>
                    <a:pt x="973411" y="748303"/>
                  </a:lnTo>
                  <a:lnTo>
                    <a:pt x="958628" y="749722"/>
                  </a:lnTo>
                  <a:lnTo>
                    <a:pt x="943847" y="750193"/>
                  </a:lnTo>
                  <a:lnTo>
                    <a:pt x="929065" y="750193"/>
                  </a:lnTo>
                  <a:lnTo>
                    <a:pt x="914283" y="750193"/>
                  </a:lnTo>
                  <a:lnTo>
                    <a:pt x="899501" y="750193"/>
                  </a:lnTo>
                  <a:lnTo>
                    <a:pt x="884719" y="749722"/>
                  </a:lnTo>
                  <a:lnTo>
                    <a:pt x="869937" y="749722"/>
                  </a:lnTo>
                  <a:lnTo>
                    <a:pt x="855155" y="750193"/>
                  </a:lnTo>
                  <a:lnTo>
                    <a:pt x="840373" y="750193"/>
                  </a:lnTo>
                  <a:lnTo>
                    <a:pt x="825591" y="744523"/>
                  </a:lnTo>
                  <a:lnTo>
                    <a:pt x="810809" y="746413"/>
                  </a:lnTo>
                  <a:lnTo>
                    <a:pt x="796027" y="738380"/>
                  </a:lnTo>
                  <a:lnTo>
                    <a:pt x="781245" y="728929"/>
                  </a:lnTo>
                  <a:lnTo>
                    <a:pt x="766463" y="707193"/>
                  </a:lnTo>
                  <a:lnTo>
                    <a:pt x="751681" y="678369"/>
                  </a:lnTo>
                  <a:lnTo>
                    <a:pt x="736899" y="632533"/>
                  </a:lnTo>
                  <a:lnTo>
                    <a:pt x="722117" y="588588"/>
                  </a:lnTo>
                  <a:lnTo>
                    <a:pt x="707335" y="563544"/>
                  </a:lnTo>
                  <a:lnTo>
                    <a:pt x="692553" y="542280"/>
                  </a:lnTo>
                  <a:lnTo>
                    <a:pt x="677771" y="542752"/>
                  </a:lnTo>
                  <a:lnTo>
                    <a:pt x="662989" y="578664"/>
                  </a:lnTo>
                  <a:lnTo>
                    <a:pt x="648207" y="615521"/>
                  </a:lnTo>
                  <a:lnTo>
                    <a:pt x="633425" y="663720"/>
                  </a:lnTo>
                  <a:lnTo>
                    <a:pt x="618643" y="700576"/>
                  </a:lnTo>
                  <a:lnTo>
                    <a:pt x="603861" y="721841"/>
                  </a:lnTo>
                  <a:lnTo>
                    <a:pt x="589079" y="738379"/>
                  </a:lnTo>
                  <a:lnTo>
                    <a:pt x="574297" y="742161"/>
                  </a:lnTo>
                  <a:lnTo>
                    <a:pt x="559515" y="749721"/>
                  </a:lnTo>
                  <a:lnTo>
                    <a:pt x="544733" y="745940"/>
                  </a:lnTo>
                  <a:lnTo>
                    <a:pt x="529951" y="747830"/>
                  </a:lnTo>
                  <a:lnTo>
                    <a:pt x="515169" y="745468"/>
                  </a:lnTo>
                  <a:lnTo>
                    <a:pt x="499911" y="750666"/>
                  </a:lnTo>
                  <a:lnTo>
                    <a:pt x="485129" y="749723"/>
                  </a:lnTo>
                  <a:lnTo>
                    <a:pt x="470346" y="745470"/>
                  </a:lnTo>
                  <a:lnTo>
                    <a:pt x="455564" y="743108"/>
                  </a:lnTo>
                  <a:lnTo>
                    <a:pt x="440782" y="733185"/>
                  </a:lnTo>
                  <a:lnTo>
                    <a:pt x="426000" y="723734"/>
                  </a:lnTo>
                  <a:lnTo>
                    <a:pt x="411219" y="719953"/>
                  </a:lnTo>
                  <a:lnTo>
                    <a:pt x="396437" y="719481"/>
                  </a:lnTo>
                  <a:lnTo>
                    <a:pt x="381655" y="713338"/>
                  </a:lnTo>
                  <a:lnTo>
                    <a:pt x="366873" y="714281"/>
                  </a:lnTo>
                  <a:lnTo>
                    <a:pt x="352091" y="721369"/>
                  </a:lnTo>
                  <a:lnTo>
                    <a:pt x="337308" y="730348"/>
                  </a:lnTo>
                  <a:lnTo>
                    <a:pt x="322527" y="735545"/>
                  </a:lnTo>
                  <a:lnTo>
                    <a:pt x="307745" y="745941"/>
                  </a:lnTo>
                  <a:lnTo>
                    <a:pt x="292963" y="748778"/>
                  </a:lnTo>
                  <a:lnTo>
                    <a:pt x="278181" y="742162"/>
                  </a:lnTo>
                  <a:lnTo>
                    <a:pt x="263399" y="747360"/>
                  </a:lnTo>
                  <a:lnTo>
                    <a:pt x="248617" y="744052"/>
                  </a:lnTo>
                  <a:lnTo>
                    <a:pt x="233835" y="746413"/>
                  </a:lnTo>
                  <a:lnTo>
                    <a:pt x="219053" y="746413"/>
                  </a:lnTo>
                  <a:lnTo>
                    <a:pt x="204271" y="748775"/>
                  </a:lnTo>
                  <a:lnTo>
                    <a:pt x="189489" y="746413"/>
                  </a:lnTo>
                  <a:lnTo>
                    <a:pt x="174707" y="747828"/>
                  </a:lnTo>
                  <a:lnTo>
                    <a:pt x="159925" y="747828"/>
                  </a:lnTo>
                  <a:lnTo>
                    <a:pt x="145143" y="748771"/>
                  </a:lnTo>
                  <a:lnTo>
                    <a:pt x="130361" y="745463"/>
                  </a:lnTo>
                  <a:lnTo>
                    <a:pt x="115579" y="750661"/>
                  </a:lnTo>
                  <a:lnTo>
                    <a:pt x="100797" y="749718"/>
                  </a:lnTo>
                  <a:lnTo>
                    <a:pt x="86015" y="744992"/>
                  </a:lnTo>
                  <a:lnTo>
                    <a:pt x="71233" y="745464"/>
                  </a:lnTo>
                  <a:lnTo>
                    <a:pt x="56451" y="740266"/>
                  </a:lnTo>
                  <a:lnTo>
                    <a:pt x="41669" y="733651"/>
                  </a:lnTo>
                  <a:lnTo>
                    <a:pt x="26887" y="729398"/>
                  </a:lnTo>
                  <a:lnTo>
                    <a:pt x="12105" y="719475"/>
                  </a:lnTo>
                </a:path>
              </a:pathLst>
            </a:custGeom>
            <a:noFill/>
            <a:ln w="19050" cap="flat" cmpd="sng">
              <a:solidFill>
                <a:srgbClr val="37C871"/>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196" name="Google Shape;196;p25"/>
            <p:cNvSpPr/>
            <p:nvPr/>
          </p:nvSpPr>
          <p:spPr>
            <a:xfrm>
              <a:off x="6857522" y="3086812"/>
              <a:ext cx="4176555" cy="771525"/>
            </a:xfrm>
            <a:custGeom>
              <a:avLst/>
              <a:gdLst/>
              <a:ahLst/>
              <a:cxnLst/>
              <a:rect l="l" t="t" r="r" b="b"/>
              <a:pathLst>
                <a:path w="4162425" h="771525" extrusionOk="0">
                  <a:moveTo>
                    <a:pt x="4154874" y="757731"/>
                  </a:moveTo>
                  <a:lnTo>
                    <a:pt x="4140092" y="760568"/>
                  </a:lnTo>
                  <a:lnTo>
                    <a:pt x="4124834" y="756315"/>
                  </a:lnTo>
                  <a:lnTo>
                    <a:pt x="4110051" y="758205"/>
                  </a:lnTo>
                  <a:lnTo>
                    <a:pt x="4095269" y="759148"/>
                  </a:lnTo>
                  <a:lnTo>
                    <a:pt x="4080487" y="757734"/>
                  </a:lnTo>
                  <a:lnTo>
                    <a:pt x="4065705" y="757262"/>
                  </a:lnTo>
                  <a:lnTo>
                    <a:pt x="4050923" y="755847"/>
                  </a:lnTo>
                  <a:lnTo>
                    <a:pt x="4036141" y="754433"/>
                  </a:lnTo>
                  <a:lnTo>
                    <a:pt x="4021360" y="753961"/>
                  </a:lnTo>
                  <a:lnTo>
                    <a:pt x="4006577" y="745456"/>
                  </a:lnTo>
                  <a:lnTo>
                    <a:pt x="3991795" y="735060"/>
                  </a:lnTo>
                  <a:lnTo>
                    <a:pt x="3977013" y="723247"/>
                  </a:lnTo>
                  <a:lnTo>
                    <a:pt x="3962232" y="696313"/>
                  </a:lnTo>
                  <a:lnTo>
                    <a:pt x="3947450" y="681192"/>
                  </a:lnTo>
                  <a:lnTo>
                    <a:pt x="3932667" y="658983"/>
                  </a:lnTo>
                  <a:lnTo>
                    <a:pt x="3917886" y="654730"/>
                  </a:lnTo>
                  <a:lnTo>
                    <a:pt x="3903104" y="658039"/>
                  </a:lnTo>
                  <a:lnTo>
                    <a:pt x="3888322" y="680247"/>
                  </a:lnTo>
                  <a:lnTo>
                    <a:pt x="3873540" y="706236"/>
                  </a:lnTo>
                  <a:lnTo>
                    <a:pt x="3858758" y="729391"/>
                  </a:lnTo>
                  <a:lnTo>
                    <a:pt x="3843975" y="746874"/>
                  </a:lnTo>
                  <a:lnTo>
                    <a:pt x="3829193" y="750656"/>
                  </a:lnTo>
                  <a:lnTo>
                    <a:pt x="3814412" y="750184"/>
                  </a:lnTo>
                  <a:lnTo>
                    <a:pt x="3799630" y="753966"/>
                  </a:lnTo>
                  <a:lnTo>
                    <a:pt x="3784847" y="753966"/>
                  </a:lnTo>
                  <a:lnTo>
                    <a:pt x="3770066" y="755381"/>
                  </a:lnTo>
                  <a:lnTo>
                    <a:pt x="3755284" y="750183"/>
                  </a:lnTo>
                  <a:lnTo>
                    <a:pt x="3740502" y="755853"/>
                  </a:lnTo>
                  <a:lnTo>
                    <a:pt x="3725720" y="756325"/>
                  </a:lnTo>
                  <a:lnTo>
                    <a:pt x="3710938" y="751600"/>
                  </a:lnTo>
                  <a:lnTo>
                    <a:pt x="3696156" y="756797"/>
                  </a:lnTo>
                  <a:lnTo>
                    <a:pt x="3681374" y="756797"/>
                  </a:lnTo>
                  <a:lnTo>
                    <a:pt x="3666592" y="753489"/>
                  </a:lnTo>
                  <a:lnTo>
                    <a:pt x="3651810" y="757742"/>
                  </a:lnTo>
                  <a:lnTo>
                    <a:pt x="3637028" y="756799"/>
                  </a:lnTo>
                  <a:lnTo>
                    <a:pt x="3622246" y="753962"/>
                  </a:lnTo>
                  <a:lnTo>
                    <a:pt x="3606988" y="755852"/>
                  </a:lnTo>
                  <a:lnTo>
                    <a:pt x="3592206" y="753490"/>
                  </a:lnTo>
                  <a:lnTo>
                    <a:pt x="3577423" y="757272"/>
                  </a:lnTo>
                  <a:lnTo>
                    <a:pt x="3562641" y="754435"/>
                  </a:lnTo>
                  <a:lnTo>
                    <a:pt x="3547859" y="753964"/>
                  </a:lnTo>
                  <a:lnTo>
                    <a:pt x="3533077" y="752074"/>
                  </a:lnTo>
                  <a:lnTo>
                    <a:pt x="3518296" y="752074"/>
                  </a:lnTo>
                  <a:lnTo>
                    <a:pt x="3503513" y="753964"/>
                  </a:lnTo>
                  <a:lnTo>
                    <a:pt x="3488731" y="751602"/>
                  </a:lnTo>
                  <a:lnTo>
                    <a:pt x="3473949" y="750187"/>
                  </a:lnTo>
                  <a:lnTo>
                    <a:pt x="3459167" y="755857"/>
                  </a:lnTo>
                  <a:lnTo>
                    <a:pt x="3444385" y="750187"/>
                  </a:lnTo>
                  <a:lnTo>
                    <a:pt x="3429603" y="753024"/>
                  </a:lnTo>
                  <a:lnTo>
                    <a:pt x="3414821" y="751606"/>
                  </a:lnTo>
                  <a:lnTo>
                    <a:pt x="3400040" y="752549"/>
                  </a:lnTo>
                  <a:lnTo>
                    <a:pt x="3385257" y="751606"/>
                  </a:lnTo>
                  <a:lnTo>
                    <a:pt x="3370476" y="752549"/>
                  </a:lnTo>
                  <a:lnTo>
                    <a:pt x="3355693" y="751606"/>
                  </a:lnTo>
                  <a:lnTo>
                    <a:pt x="3340912" y="744518"/>
                  </a:lnTo>
                  <a:lnTo>
                    <a:pt x="3326129" y="738375"/>
                  </a:lnTo>
                  <a:lnTo>
                    <a:pt x="3311348" y="719001"/>
                  </a:lnTo>
                  <a:lnTo>
                    <a:pt x="3296566" y="690177"/>
                  </a:lnTo>
                  <a:lnTo>
                    <a:pt x="3281784" y="625440"/>
                  </a:lnTo>
                  <a:lnTo>
                    <a:pt x="3267001" y="559286"/>
                  </a:lnTo>
                  <a:lnTo>
                    <a:pt x="3252220" y="497384"/>
                  </a:lnTo>
                  <a:lnTo>
                    <a:pt x="3237438" y="446824"/>
                  </a:lnTo>
                  <a:lnTo>
                    <a:pt x="3222656" y="454857"/>
                  </a:lnTo>
                  <a:lnTo>
                    <a:pt x="3207874" y="495967"/>
                  </a:lnTo>
                  <a:lnTo>
                    <a:pt x="3193091" y="568736"/>
                  </a:lnTo>
                  <a:lnTo>
                    <a:pt x="3178309" y="640089"/>
                  </a:lnTo>
                  <a:lnTo>
                    <a:pt x="3163528" y="700573"/>
                  </a:lnTo>
                  <a:lnTo>
                    <a:pt x="3148746" y="731287"/>
                  </a:lnTo>
                  <a:lnTo>
                    <a:pt x="3133964" y="743573"/>
                  </a:lnTo>
                  <a:lnTo>
                    <a:pt x="3119181" y="751133"/>
                  </a:lnTo>
                  <a:lnTo>
                    <a:pt x="3104400" y="751605"/>
                  </a:lnTo>
                  <a:lnTo>
                    <a:pt x="3089141" y="754913"/>
                  </a:lnTo>
                  <a:lnTo>
                    <a:pt x="3074359" y="753499"/>
                  </a:lnTo>
                  <a:lnTo>
                    <a:pt x="3059577" y="755389"/>
                  </a:lnTo>
                  <a:lnTo>
                    <a:pt x="3044795" y="753027"/>
                  </a:lnTo>
                  <a:lnTo>
                    <a:pt x="3030013" y="753499"/>
                  </a:lnTo>
                  <a:lnTo>
                    <a:pt x="3015231" y="751137"/>
                  </a:lnTo>
                  <a:lnTo>
                    <a:pt x="3000449" y="753974"/>
                  </a:lnTo>
                  <a:lnTo>
                    <a:pt x="2985667" y="753031"/>
                  </a:lnTo>
                  <a:lnTo>
                    <a:pt x="2970885" y="755867"/>
                  </a:lnTo>
                  <a:lnTo>
                    <a:pt x="2956103" y="751614"/>
                  </a:lnTo>
                  <a:lnTo>
                    <a:pt x="2941321" y="753505"/>
                  </a:lnTo>
                  <a:lnTo>
                    <a:pt x="2926539" y="753033"/>
                  </a:lnTo>
                  <a:lnTo>
                    <a:pt x="2911757" y="755394"/>
                  </a:lnTo>
                  <a:lnTo>
                    <a:pt x="2896975" y="755866"/>
                  </a:lnTo>
                  <a:lnTo>
                    <a:pt x="2882193" y="754923"/>
                  </a:lnTo>
                  <a:lnTo>
                    <a:pt x="2867412" y="754923"/>
                  </a:lnTo>
                  <a:lnTo>
                    <a:pt x="2852629" y="754923"/>
                  </a:lnTo>
                  <a:lnTo>
                    <a:pt x="2837847" y="753033"/>
                  </a:lnTo>
                  <a:lnTo>
                    <a:pt x="2823066" y="755870"/>
                  </a:lnTo>
                  <a:lnTo>
                    <a:pt x="2808283" y="751617"/>
                  </a:lnTo>
                  <a:lnTo>
                    <a:pt x="2793501" y="756815"/>
                  </a:lnTo>
                  <a:lnTo>
                    <a:pt x="2778719" y="754925"/>
                  </a:lnTo>
                  <a:lnTo>
                    <a:pt x="2763937" y="752563"/>
                  </a:lnTo>
                  <a:lnTo>
                    <a:pt x="2749155" y="753035"/>
                  </a:lnTo>
                  <a:lnTo>
                    <a:pt x="2734374" y="755397"/>
                  </a:lnTo>
                  <a:lnTo>
                    <a:pt x="2719591" y="753982"/>
                  </a:lnTo>
                  <a:lnTo>
                    <a:pt x="2704810" y="753510"/>
                  </a:lnTo>
                  <a:lnTo>
                    <a:pt x="2690027" y="749729"/>
                  </a:lnTo>
                  <a:lnTo>
                    <a:pt x="2675246" y="754454"/>
                  </a:lnTo>
                  <a:lnTo>
                    <a:pt x="2660463" y="745476"/>
                  </a:lnTo>
                  <a:lnTo>
                    <a:pt x="2645682" y="747366"/>
                  </a:lnTo>
                  <a:lnTo>
                    <a:pt x="2630900" y="739806"/>
                  </a:lnTo>
                  <a:lnTo>
                    <a:pt x="2616118" y="735553"/>
                  </a:lnTo>
                  <a:lnTo>
                    <a:pt x="2601336" y="732716"/>
                  </a:lnTo>
                  <a:lnTo>
                    <a:pt x="2586554" y="732716"/>
                  </a:lnTo>
                  <a:lnTo>
                    <a:pt x="2571295" y="729407"/>
                  </a:lnTo>
                  <a:lnTo>
                    <a:pt x="2556513" y="736023"/>
                  </a:lnTo>
                  <a:lnTo>
                    <a:pt x="2541731" y="744529"/>
                  </a:lnTo>
                  <a:lnTo>
                    <a:pt x="2526949" y="752089"/>
                  </a:lnTo>
                  <a:lnTo>
                    <a:pt x="2512167" y="748781"/>
                  </a:lnTo>
                  <a:lnTo>
                    <a:pt x="2497385" y="749253"/>
                  </a:lnTo>
                  <a:lnTo>
                    <a:pt x="2482603" y="752561"/>
                  </a:lnTo>
                  <a:lnTo>
                    <a:pt x="2467821" y="744528"/>
                  </a:lnTo>
                  <a:lnTo>
                    <a:pt x="2453039" y="746889"/>
                  </a:lnTo>
                  <a:lnTo>
                    <a:pt x="2438257" y="739801"/>
                  </a:lnTo>
                  <a:lnTo>
                    <a:pt x="2423475" y="733186"/>
                  </a:lnTo>
                  <a:lnTo>
                    <a:pt x="2408693" y="710505"/>
                  </a:lnTo>
                  <a:lnTo>
                    <a:pt x="2393911" y="660416"/>
                  </a:lnTo>
                  <a:lnTo>
                    <a:pt x="2379129" y="559295"/>
                  </a:lnTo>
                  <a:lnTo>
                    <a:pt x="2364347" y="438799"/>
                  </a:lnTo>
                  <a:lnTo>
                    <a:pt x="2349565" y="331063"/>
                  </a:lnTo>
                  <a:lnTo>
                    <a:pt x="2334783" y="226634"/>
                  </a:lnTo>
                  <a:lnTo>
                    <a:pt x="2320001" y="177491"/>
                  </a:lnTo>
                  <a:lnTo>
                    <a:pt x="2305220" y="206787"/>
                  </a:lnTo>
                  <a:lnTo>
                    <a:pt x="2290438" y="322557"/>
                  </a:lnTo>
                  <a:lnTo>
                    <a:pt x="2275655" y="461009"/>
                  </a:lnTo>
                  <a:lnTo>
                    <a:pt x="2260873" y="588119"/>
                  </a:lnTo>
                  <a:lnTo>
                    <a:pt x="2246091" y="664669"/>
                  </a:lnTo>
                  <a:lnTo>
                    <a:pt x="2231309" y="698692"/>
                  </a:lnTo>
                  <a:lnTo>
                    <a:pt x="2216528" y="716175"/>
                  </a:lnTo>
                  <a:lnTo>
                    <a:pt x="2201746" y="710505"/>
                  </a:lnTo>
                  <a:lnTo>
                    <a:pt x="2186963" y="673647"/>
                  </a:lnTo>
                  <a:lnTo>
                    <a:pt x="2172181" y="604658"/>
                  </a:lnTo>
                  <a:lnTo>
                    <a:pt x="2157400" y="494086"/>
                  </a:lnTo>
                  <a:lnTo>
                    <a:pt x="2142618" y="342403"/>
                  </a:lnTo>
                  <a:lnTo>
                    <a:pt x="2127836" y="165677"/>
                  </a:lnTo>
                  <a:lnTo>
                    <a:pt x="2113054" y="47072"/>
                  </a:lnTo>
                  <a:lnTo>
                    <a:pt x="2098272" y="12105"/>
                  </a:lnTo>
                  <a:lnTo>
                    <a:pt x="2083490" y="47545"/>
                  </a:lnTo>
                  <a:lnTo>
                    <a:pt x="2068708" y="200172"/>
                  </a:lnTo>
                  <a:lnTo>
                    <a:pt x="2053449" y="375481"/>
                  </a:lnTo>
                  <a:lnTo>
                    <a:pt x="2038667" y="521492"/>
                  </a:lnTo>
                  <a:lnTo>
                    <a:pt x="2023885" y="648131"/>
                  </a:lnTo>
                  <a:lnTo>
                    <a:pt x="2009103" y="698692"/>
                  </a:lnTo>
                  <a:lnTo>
                    <a:pt x="1994321" y="728461"/>
                  </a:lnTo>
                  <a:lnTo>
                    <a:pt x="1979539" y="742164"/>
                  </a:lnTo>
                  <a:lnTo>
                    <a:pt x="1964757" y="747835"/>
                  </a:lnTo>
                  <a:lnTo>
                    <a:pt x="1949975" y="745945"/>
                  </a:lnTo>
                  <a:lnTo>
                    <a:pt x="1935193" y="753032"/>
                  </a:lnTo>
                  <a:lnTo>
                    <a:pt x="1920411" y="752561"/>
                  </a:lnTo>
                  <a:lnTo>
                    <a:pt x="1905629" y="751618"/>
                  </a:lnTo>
                  <a:lnTo>
                    <a:pt x="1890847" y="754926"/>
                  </a:lnTo>
                  <a:lnTo>
                    <a:pt x="1876065" y="756341"/>
                  </a:lnTo>
                  <a:lnTo>
                    <a:pt x="1861283" y="756812"/>
                  </a:lnTo>
                  <a:lnTo>
                    <a:pt x="1846501" y="753504"/>
                  </a:lnTo>
                  <a:lnTo>
                    <a:pt x="1831719" y="759174"/>
                  </a:lnTo>
                  <a:lnTo>
                    <a:pt x="1816937" y="755393"/>
                  </a:lnTo>
                  <a:lnTo>
                    <a:pt x="1802155" y="751140"/>
                  </a:lnTo>
                  <a:lnTo>
                    <a:pt x="1787373" y="751612"/>
                  </a:lnTo>
                  <a:lnTo>
                    <a:pt x="1772591" y="751140"/>
                  </a:lnTo>
                  <a:lnTo>
                    <a:pt x="1757809" y="749725"/>
                  </a:lnTo>
                  <a:lnTo>
                    <a:pt x="1743027" y="742637"/>
                  </a:lnTo>
                  <a:lnTo>
                    <a:pt x="1728245" y="744527"/>
                  </a:lnTo>
                  <a:lnTo>
                    <a:pt x="1713463" y="743584"/>
                  </a:lnTo>
                  <a:lnTo>
                    <a:pt x="1698682" y="739803"/>
                  </a:lnTo>
                  <a:lnTo>
                    <a:pt x="1683899" y="726099"/>
                  </a:lnTo>
                  <a:lnTo>
                    <a:pt x="1669118" y="715704"/>
                  </a:lnTo>
                  <a:lnTo>
                    <a:pt x="1654335" y="705781"/>
                  </a:lnTo>
                  <a:lnTo>
                    <a:pt x="1639553" y="688769"/>
                  </a:lnTo>
                  <a:lnTo>
                    <a:pt x="1624772" y="701055"/>
                  </a:lnTo>
                  <a:lnTo>
                    <a:pt x="1609990" y="702945"/>
                  </a:lnTo>
                  <a:lnTo>
                    <a:pt x="1595208" y="718066"/>
                  </a:lnTo>
                  <a:lnTo>
                    <a:pt x="1580426" y="734605"/>
                  </a:lnTo>
                  <a:lnTo>
                    <a:pt x="1565643" y="738857"/>
                  </a:lnTo>
                  <a:lnTo>
                    <a:pt x="1550861" y="738857"/>
                  </a:lnTo>
                  <a:lnTo>
                    <a:pt x="1535603" y="740747"/>
                  </a:lnTo>
                  <a:lnTo>
                    <a:pt x="1520821" y="737439"/>
                  </a:lnTo>
                  <a:lnTo>
                    <a:pt x="1506039" y="724680"/>
                  </a:lnTo>
                  <a:lnTo>
                    <a:pt x="1491257" y="707670"/>
                  </a:lnTo>
                  <a:lnTo>
                    <a:pt x="1476475" y="697746"/>
                  </a:lnTo>
                  <a:lnTo>
                    <a:pt x="1461693" y="694438"/>
                  </a:lnTo>
                  <a:lnTo>
                    <a:pt x="1446911" y="703888"/>
                  </a:lnTo>
                  <a:lnTo>
                    <a:pt x="1432129" y="710976"/>
                  </a:lnTo>
                  <a:lnTo>
                    <a:pt x="1417347" y="721844"/>
                  </a:lnTo>
                  <a:lnTo>
                    <a:pt x="1402565" y="731295"/>
                  </a:lnTo>
                  <a:lnTo>
                    <a:pt x="1387783" y="741691"/>
                  </a:lnTo>
                  <a:lnTo>
                    <a:pt x="1373001" y="740747"/>
                  </a:lnTo>
                  <a:lnTo>
                    <a:pt x="1358219" y="736495"/>
                  </a:lnTo>
                  <a:lnTo>
                    <a:pt x="1343437" y="719484"/>
                  </a:lnTo>
                  <a:lnTo>
                    <a:pt x="1328655" y="687351"/>
                  </a:lnTo>
                  <a:lnTo>
                    <a:pt x="1313873" y="621670"/>
                  </a:lnTo>
                  <a:lnTo>
                    <a:pt x="1299091" y="553625"/>
                  </a:lnTo>
                  <a:lnTo>
                    <a:pt x="1284309" y="487472"/>
                  </a:lnTo>
                  <a:lnTo>
                    <a:pt x="1269527" y="437856"/>
                  </a:lnTo>
                  <a:lnTo>
                    <a:pt x="1254745" y="409031"/>
                  </a:lnTo>
                  <a:lnTo>
                    <a:pt x="1239963" y="424625"/>
                  </a:lnTo>
                  <a:lnTo>
                    <a:pt x="1225181" y="465735"/>
                  </a:lnTo>
                  <a:lnTo>
                    <a:pt x="1210399" y="495032"/>
                  </a:lnTo>
                  <a:lnTo>
                    <a:pt x="1195617" y="539922"/>
                  </a:lnTo>
                  <a:lnTo>
                    <a:pt x="1180835" y="554098"/>
                  </a:lnTo>
                  <a:lnTo>
                    <a:pt x="1166053" y="575362"/>
                  </a:lnTo>
                  <a:lnTo>
                    <a:pt x="1151271" y="592373"/>
                  </a:lnTo>
                  <a:lnTo>
                    <a:pt x="1136489" y="616000"/>
                  </a:lnTo>
                  <a:lnTo>
                    <a:pt x="1121707" y="658527"/>
                  </a:lnTo>
                  <a:lnTo>
                    <a:pt x="1106925" y="685462"/>
                  </a:lnTo>
                  <a:lnTo>
                    <a:pt x="1092143" y="715703"/>
                  </a:lnTo>
                  <a:lnTo>
                    <a:pt x="1077362" y="737440"/>
                  </a:lnTo>
                  <a:lnTo>
                    <a:pt x="1062579" y="745473"/>
                  </a:lnTo>
                  <a:lnTo>
                    <a:pt x="1047797" y="747834"/>
                  </a:lnTo>
                  <a:lnTo>
                    <a:pt x="1033015" y="753505"/>
                  </a:lnTo>
                  <a:lnTo>
                    <a:pt x="1017757" y="751614"/>
                  </a:lnTo>
                  <a:lnTo>
                    <a:pt x="1002975" y="751614"/>
                  </a:lnTo>
                  <a:lnTo>
                    <a:pt x="988193" y="753976"/>
                  </a:lnTo>
                  <a:lnTo>
                    <a:pt x="973411" y="752561"/>
                  </a:lnTo>
                  <a:lnTo>
                    <a:pt x="958628" y="748779"/>
                  </a:lnTo>
                  <a:lnTo>
                    <a:pt x="943847" y="753032"/>
                  </a:lnTo>
                  <a:lnTo>
                    <a:pt x="929065" y="749251"/>
                  </a:lnTo>
                  <a:lnTo>
                    <a:pt x="914283" y="753976"/>
                  </a:lnTo>
                  <a:lnTo>
                    <a:pt x="899501" y="753505"/>
                  </a:lnTo>
                  <a:lnTo>
                    <a:pt x="884719" y="754919"/>
                  </a:lnTo>
                  <a:lnTo>
                    <a:pt x="869937" y="750667"/>
                  </a:lnTo>
                  <a:lnTo>
                    <a:pt x="855155" y="756809"/>
                  </a:lnTo>
                  <a:lnTo>
                    <a:pt x="840373" y="753973"/>
                  </a:lnTo>
                  <a:lnTo>
                    <a:pt x="825591" y="752083"/>
                  </a:lnTo>
                  <a:lnTo>
                    <a:pt x="810809" y="754920"/>
                  </a:lnTo>
                  <a:lnTo>
                    <a:pt x="796027" y="750666"/>
                  </a:lnTo>
                  <a:lnTo>
                    <a:pt x="781245" y="737436"/>
                  </a:lnTo>
                  <a:lnTo>
                    <a:pt x="766463" y="726568"/>
                  </a:lnTo>
                  <a:lnTo>
                    <a:pt x="751681" y="707194"/>
                  </a:lnTo>
                  <a:lnTo>
                    <a:pt x="736899" y="678369"/>
                  </a:lnTo>
                  <a:lnTo>
                    <a:pt x="722117" y="640095"/>
                  </a:lnTo>
                  <a:lnTo>
                    <a:pt x="707335" y="605600"/>
                  </a:lnTo>
                  <a:lnTo>
                    <a:pt x="692553" y="577720"/>
                  </a:lnTo>
                  <a:lnTo>
                    <a:pt x="677771" y="573468"/>
                  </a:lnTo>
                  <a:lnTo>
                    <a:pt x="662989" y="618831"/>
                  </a:lnTo>
                  <a:lnTo>
                    <a:pt x="648207" y="646237"/>
                  </a:lnTo>
                  <a:lnTo>
                    <a:pt x="633425" y="690655"/>
                  </a:lnTo>
                  <a:lnTo>
                    <a:pt x="618643" y="713337"/>
                  </a:lnTo>
                  <a:lnTo>
                    <a:pt x="603861" y="737436"/>
                  </a:lnTo>
                  <a:lnTo>
                    <a:pt x="589079" y="741688"/>
                  </a:lnTo>
                  <a:lnTo>
                    <a:pt x="574297" y="749722"/>
                  </a:lnTo>
                  <a:lnTo>
                    <a:pt x="559515" y="752558"/>
                  </a:lnTo>
                  <a:lnTo>
                    <a:pt x="544733" y="752087"/>
                  </a:lnTo>
                  <a:lnTo>
                    <a:pt x="529951" y="753977"/>
                  </a:lnTo>
                  <a:lnTo>
                    <a:pt x="515169" y="753977"/>
                  </a:lnTo>
                  <a:lnTo>
                    <a:pt x="499911" y="749251"/>
                  </a:lnTo>
                  <a:lnTo>
                    <a:pt x="485129" y="747837"/>
                  </a:lnTo>
                  <a:lnTo>
                    <a:pt x="470346" y="740748"/>
                  </a:lnTo>
                  <a:lnTo>
                    <a:pt x="455564" y="742638"/>
                  </a:lnTo>
                  <a:lnTo>
                    <a:pt x="440782" y="736495"/>
                  </a:lnTo>
                  <a:lnTo>
                    <a:pt x="426000" y="727989"/>
                  </a:lnTo>
                  <a:lnTo>
                    <a:pt x="411219" y="722320"/>
                  </a:lnTo>
                  <a:lnTo>
                    <a:pt x="396437" y="719011"/>
                  </a:lnTo>
                  <a:lnTo>
                    <a:pt x="381655" y="719483"/>
                  </a:lnTo>
                  <a:lnTo>
                    <a:pt x="366873" y="715230"/>
                  </a:lnTo>
                  <a:lnTo>
                    <a:pt x="352091" y="724208"/>
                  </a:lnTo>
                  <a:lnTo>
                    <a:pt x="337308" y="732241"/>
                  </a:lnTo>
                  <a:lnTo>
                    <a:pt x="322527" y="737439"/>
                  </a:lnTo>
                  <a:lnTo>
                    <a:pt x="307745" y="745472"/>
                  </a:lnTo>
                  <a:lnTo>
                    <a:pt x="292963" y="745943"/>
                  </a:lnTo>
                  <a:lnTo>
                    <a:pt x="278181" y="749252"/>
                  </a:lnTo>
                  <a:lnTo>
                    <a:pt x="263399" y="754922"/>
                  </a:lnTo>
                  <a:lnTo>
                    <a:pt x="248617" y="748779"/>
                  </a:lnTo>
                  <a:lnTo>
                    <a:pt x="233835" y="754922"/>
                  </a:lnTo>
                  <a:lnTo>
                    <a:pt x="219053" y="749252"/>
                  </a:lnTo>
                  <a:lnTo>
                    <a:pt x="204271" y="747837"/>
                  </a:lnTo>
                  <a:lnTo>
                    <a:pt x="189489" y="748309"/>
                  </a:lnTo>
                  <a:lnTo>
                    <a:pt x="174707" y="751617"/>
                  </a:lnTo>
                  <a:lnTo>
                    <a:pt x="159925" y="754454"/>
                  </a:lnTo>
                  <a:lnTo>
                    <a:pt x="145143" y="749729"/>
                  </a:lnTo>
                  <a:lnTo>
                    <a:pt x="130361" y="750200"/>
                  </a:lnTo>
                  <a:lnTo>
                    <a:pt x="115579" y="752562"/>
                  </a:lnTo>
                  <a:lnTo>
                    <a:pt x="100797" y="746892"/>
                  </a:lnTo>
                  <a:lnTo>
                    <a:pt x="86015" y="750200"/>
                  </a:lnTo>
                  <a:lnTo>
                    <a:pt x="71233" y="750200"/>
                  </a:lnTo>
                  <a:lnTo>
                    <a:pt x="56451" y="747363"/>
                  </a:lnTo>
                  <a:lnTo>
                    <a:pt x="41669" y="743581"/>
                  </a:lnTo>
                  <a:lnTo>
                    <a:pt x="26887" y="740273"/>
                  </a:lnTo>
                  <a:lnTo>
                    <a:pt x="12105" y="729877"/>
                  </a:lnTo>
                </a:path>
              </a:pathLst>
            </a:custGeom>
            <a:noFill/>
            <a:ln w="19050" cap="flat" cmpd="sng">
              <a:solidFill>
                <a:srgbClr val="00AAD4"/>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197" name="Google Shape;197;p25"/>
            <p:cNvSpPr/>
            <p:nvPr/>
          </p:nvSpPr>
          <p:spPr>
            <a:xfrm>
              <a:off x="6857522" y="2858104"/>
              <a:ext cx="4176555" cy="771525"/>
            </a:xfrm>
            <a:custGeom>
              <a:avLst/>
              <a:gdLst/>
              <a:ahLst/>
              <a:cxnLst/>
              <a:rect l="l" t="t" r="r" b="b"/>
              <a:pathLst>
                <a:path w="4162425" h="771525" extrusionOk="0">
                  <a:moveTo>
                    <a:pt x="4154874" y="760097"/>
                  </a:moveTo>
                  <a:lnTo>
                    <a:pt x="4140092" y="755844"/>
                  </a:lnTo>
                  <a:lnTo>
                    <a:pt x="4124834" y="756787"/>
                  </a:lnTo>
                  <a:lnTo>
                    <a:pt x="4110051" y="761985"/>
                  </a:lnTo>
                  <a:lnTo>
                    <a:pt x="4095269" y="755842"/>
                  </a:lnTo>
                  <a:lnTo>
                    <a:pt x="4080487" y="758204"/>
                  </a:lnTo>
                  <a:lnTo>
                    <a:pt x="4065705" y="758204"/>
                  </a:lnTo>
                  <a:lnTo>
                    <a:pt x="4050923" y="756789"/>
                  </a:lnTo>
                  <a:lnTo>
                    <a:pt x="4036141" y="754899"/>
                  </a:lnTo>
                  <a:lnTo>
                    <a:pt x="4021360" y="747338"/>
                  </a:lnTo>
                  <a:lnTo>
                    <a:pt x="4006577" y="744502"/>
                  </a:lnTo>
                  <a:lnTo>
                    <a:pt x="3991795" y="735051"/>
                  </a:lnTo>
                  <a:lnTo>
                    <a:pt x="3977013" y="719458"/>
                  </a:lnTo>
                  <a:lnTo>
                    <a:pt x="3962232" y="702447"/>
                  </a:lnTo>
                  <a:lnTo>
                    <a:pt x="3947450" y="679765"/>
                  </a:lnTo>
                  <a:lnTo>
                    <a:pt x="3932667" y="658974"/>
                  </a:lnTo>
                  <a:lnTo>
                    <a:pt x="3917886" y="650941"/>
                  </a:lnTo>
                  <a:lnTo>
                    <a:pt x="3903104" y="659919"/>
                  </a:lnTo>
                  <a:lnTo>
                    <a:pt x="3888322" y="677875"/>
                  </a:lnTo>
                  <a:lnTo>
                    <a:pt x="3873540" y="700084"/>
                  </a:lnTo>
                  <a:lnTo>
                    <a:pt x="3858758" y="720875"/>
                  </a:lnTo>
                  <a:lnTo>
                    <a:pt x="3843975" y="737886"/>
                  </a:lnTo>
                  <a:lnTo>
                    <a:pt x="3829193" y="745447"/>
                  </a:lnTo>
                  <a:lnTo>
                    <a:pt x="3814412" y="752535"/>
                  </a:lnTo>
                  <a:lnTo>
                    <a:pt x="3799630" y="755372"/>
                  </a:lnTo>
                  <a:lnTo>
                    <a:pt x="3784847" y="753010"/>
                  </a:lnTo>
                  <a:lnTo>
                    <a:pt x="3770066" y="757735"/>
                  </a:lnTo>
                  <a:lnTo>
                    <a:pt x="3755284" y="757264"/>
                  </a:lnTo>
                  <a:lnTo>
                    <a:pt x="3740502" y="751593"/>
                  </a:lnTo>
                  <a:lnTo>
                    <a:pt x="3725720" y="753483"/>
                  </a:lnTo>
                  <a:lnTo>
                    <a:pt x="3710938" y="757265"/>
                  </a:lnTo>
                  <a:lnTo>
                    <a:pt x="3696156" y="759155"/>
                  </a:lnTo>
                  <a:lnTo>
                    <a:pt x="3681374" y="754903"/>
                  </a:lnTo>
                  <a:lnTo>
                    <a:pt x="3666592" y="754903"/>
                  </a:lnTo>
                  <a:lnTo>
                    <a:pt x="3651810" y="755374"/>
                  </a:lnTo>
                  <a:lnTo>
                    <a:pt x="3637028" y="753484"/>
                  </a:lnTo>
                  <a:lnTo>
                    <a:pt x="3622246" y="756321"/>
                  </a:lnTo>
                  <a:lnTo>
                    <a:pt x="3606988" y="752068"/>
                  </a:lnTo>
                  <a:lnTo>
                    <a:pt x="3592206" y="755376"/>
                  </a:lnTo>
                  <a:lnTo>
                    <a:pt x="3577423" y="750179"/>
                  </a:lnTo>
                  <a:lnTo>
                    <a:pt x="3562641" y="752069"/>
                  </a:lnTo>
                  <a:lnTo>
                    <a:pt x="3547859" y="752069"/>
                  </a:lnTo>
                  <a:lnTo>
                    <a:pt x="3533077" y="753483"/>
                  </a:lnTo>
                  <a:lnTo>
                    <a:pt x="3518296" y="750175"/>
                  </a:lnTo>
                  <a:lnTo>
                    <a:pt x="3503513" y="749704"/>
                  </a:lnTo>
                  <a:lnTo>
                    <a:pt x="3488731" y="753485"/>
                  </a:lnTo>
                  <a:lnTo>
                    <a:pt x="3473949" y="750648"/>
                  </a:lnTo>
                  <a:lnTo>
                    <a:pt x="3459167" y="750648"/>
                  </a:lnTo>
                  <a:lnTo>
                    <a:pt x="3444385" y="750648"/>
                  </a:lnTo>
                  <a:lnTo>
                    <a:pt x="3429603" y="750176"/>
                  </a:lnTo>
                  <a:lnTo>
                    <a:pt x="3414821" y="747815"/>
                  </a:lnTo>
                  <a:lnTo>
                    <a:pt x="3400040" y="751123"/>
                  </a:lnTo>
                  <a:lnTo>
                    <a:pt x="3385257" y="743563"/>
                  </a:lnTo>
                  <a:lnTo>
                    <a:pt x="3370476" y="748761"/>
                  </a:lnTo>
                  <a:lnTo>
                    <a:pt x="3355693" y="749232"/>
                  </a:lnTo>
                  <a:lnTo>
                    <a:pt x="3340912" y="742144"/>
                  </a:lnTo>
                  <a:lnTo>
                    <a:pt x="3326129" y="732693"/>
                  </a:lnTo>
                  <a:lnTo>
                    <a:pt x="3311348" y="708594"/>
                  </a:lnTo>
                  <a:lnTo>
                    <a:pt x="3296566" y="652836"/>
                  </a:lnTo>
                  <a:lnTo>
                    <a:pt x="3281784" y="572033"/>
                  </a:lnTo>
                  <a:lnTo>
                    <a:pt x="3267001" y="483197"/>
                  </a:lnTo>
                  <a:lnTo>
                    <a:pt x="3252220" y="371208"/>
                  </a:lnTo>
                  <a:lnTo>
                    <a:pt x="3237438" y="285680"/>
                  </a:lnTo>
                  <a:lnTo>
                    <a:pt x="3222656" y="284263"/>
                  </a:lnTo>
                  <a:lnTo>
                    <a:pt x="3207874" y="345219"/>
                  </a:lnTo>
                  <a:lnTo>
                    <a:pt x="3193091" y="438781"/>
                  </a:lnTo>
                  <a:lnTo>
                    <a:pt x="3178309" y="552660"/>
                  </a:lnTo>
                  <a:lnTo>
                    <a:pt x="3163528" y="639133"/>
                  </a:lnTo>
                  <a:lnTo>
                    <a:pt x="3148746" y="701035"/>
                  </a:lnTo>
                  <a:lnTo>
                    <a:pt x="3133964" y="730332"/>
                  </a:lnTo>
                  <a:lnTo>
                    <a:pt x="3119181" y="747343"/>
                  </a:lnTo>
                  <a:lnTo>
                    <a:pt x="3104400" y="753486"/>
                  </a:lnTo>
                  <a:lnTo>
                    <a:pt x="3089141" y="751596"/>
                  </a:lnTo>
                  <a:lnTo>
                    <a:pt x="3074359" y="754433"/>
                  </a:lnTo>
                  <a:lnTo>
                    <a:pt x="3059577" y="754433"/>
                  </a:lnTo>
                  <a:lnTo>
                    <a:pt x="3044795" y="755376"/>
                  </a:lnTo>
                  <a:lnTo>
                    <a:pt x="3030013" y="754904"/>
                  </a:lnTo>
                  <a:lnTo>
                    <a:pt x="3015231" y="758213"/>
                  </a:lnTo>
                  <a:lnTo>
                    <a:pt x="3000449" y="753014"/>
                  </a:lnTo>
                  <a:lnTo>
                    <a:pt x="2985667" y="755851"/>
                  </a:lnTo>
                  <a:lnTo>
                    <a:pt x="2970885" y="751126"/>
                  </a:lnTo>
                  <a:lnTo>
                    <a:pt x="2956103" y="750654"/>
                  </a:lnTo>
                  <a:lnTo>
                    <a:pt x="2941321" y="753016"/>
                  </a:lnTo>
                  <a:lnTo>
                    <a:pt x="2926539" y="750179"/>
                  </a:lnTo>
                  <a:lnTo>
                    <a:pt x="2911757" y="756322"/>
                  </a:lnTo>
                  <a:lnTo>
                    <a:pt x="2896975" y="758212"/>
                  </a:lnTo>
                  <a:lnTo>
                    <a:pt x="2882193" y="756797"/>
                  </a:lnTo>
                  <a:lnTo>
                    <a:pt x="2867412" y="753960"/>
                  </a:lnTo>
                  <a:lnTo>
                    <a:pt x="2852629" y="752546"/>
                  </a:lnTo>
                  <a:lnTo>
                    <a:pt x="2837847" y="756798"/>
                  </a:lnTo>
                  <a:lnTo>
                    <a:pt x="2823066" y="755383"/>
                  </a:lnTo>
                  <a:lnTo>
                    <a:pt x="2808283" y="754440"/>
                  </a:lnTo>
                  <a:lnTo>
                    <a:pt x="2793501" y="758222"/>
                  </a:lnTo>
                  <a:lnTo>
                    <a:pt x="2778719" y="755861"/>
                  </a:lnTo>
                  <a:lnTo>
                    <a:pt x="2763937" y="753499"/>
                  </a:lnTo>
                  <a:lnTo>
                    <a:pt x="2749155" y="754914"/>
                  </a:lnTo>
                  <a:lnTo>
                    <a:pt x="2734374" y="753499"/>
                  </a:lnTo>
                  <a:lnTo>
                    <a:pt x="2719591" y="752556"/>
                  </a:lnTo>
                  <a:lnTo>
                    <a:pt x="2704810" y="758226"/>
                  </a:lnTo>
                  <a:lnTo>
                    <a:pt x="2690027" y="749721"/>
                  </a:lnTo>
                  <a:lnTo>
                    <a:pt x="2675246" y="752557"/>
                  </a:lnTo>
                  <a:lnTo>
                    <a:pt x="2660463" y="750196"/>
                  </a:lnTo>
                  <a:lnTo>
                    <a:pt x="2645682" y="744998"/>
                  </a:lnTo>
                  <a:lnTo>
                    <a:pt x="2630900" y="747360"/>
                  </a:lnTo>
                  <a:lnTo>
                    <a:pt x="2616118" y="741217"/>
                  </a:lnTo>
                  <a:lnTo>
                    <a:pt x="2601336" y="742632"/>
                  </a:lnTo>
                  <a:lnTo>
                    <a:pt x="2586554" y="741689"/>
                  </a:lnTo>
                  <a:lnTo>
                    <a:pt x="2571295" y="736963"/>
                  </a:lnTo>
                  <a:lnTo>
                    <a:pt x="2556513" y="742633"/>
                  </a:lnTo>
                  <a:lnTo>
                    <a:pt x="2541731" y="745470"/>
                  </a:lnTo>
                  <a:lnTo>
                    <a:pt x="2526949" y="744055"/>
                  </a:lnTo>
                  <a:lnTo>
                    <a:pt x="2512167" y="750671"/>
                  </a:lnTo>
                  <a:lnTo>
                    <a:pt x="2497385" y="747362"/>
                  </a:lnTo>
                  <a:lnTo>
                    <a:pt x="2482603" y="750199"/>
                  </a:lnTo>
                  <a:lnTo>
                    <a:pt x="2467821" y="748309"/>
                  </a:lnTo>
                  <a:lnTo>
                    <a:pt x="2453039" y="745472"/>
                  </a:lnTo>
                  <a:lnTo>
                    <a:pt x="2438257" y="735076"/>
                  </a:lnTo>
                  <a:lnTo>
                    <a:pt x="2423475" y="723735"/>
                  </a:lnTo>
                  <a:lnTo>
                    <a:pt x="2408693" y="703889"/>
                  </a:lnTo>
                  <a:lnTo>
                    <a:pt x="2393911" y="650021"/>
                  </a:lnTo>
                  <a:lnTo>
                    <a:pt x="2379129" y="563075"/>
                  </a:lnTo>
                  <a:lnTo>
                    <a:pt x="2364347" y="446833"/>
                  </a:lnTo>
                  <a:lnTo>
                    <a:pt x="2349565" y="304129"/>
                  </a:lnTo>
                  <a:lnTo>
                    <a:pt x="2334783" y="231359"/>
                  </a:lnTo>
                  <a:lnTo>
                    <a:pt x="2320001" y="145358"/>
                  </a:lnTo>
                  <a:lnTo>
                    <a:pt x="2305220" y="171820"/>
                  </a:lnTo>
                  <a:lnTo>
                    <a:pt x="2290438" y="282392"/>
                  </a:lnTo>
                  <a:lnTo>
                    <a:pt x="2275655" y="394855"/>
                  </a:lnTo>
                  <a:lnTo>
                    <a:pt x="2260873" y="538976"/>
                  </a:lnTo>
                  <a:lnTo>
                    <a:pt x="2246091" y="635372"/>
                  </a:lnTo>
                  <a:lnTo>
                    <a:pt x="2231309" y="688769"/>
                  </a:lnTo>
                  <a:lnTo>
                    <a:pt x="2216528" y="709088"/>
                  </a:lnTo>
                  <a:lnTo>
                    <a:pt x="2201746" y="709088"/>
                  </a:lnTo>
                  <a:lnTo>
                    <a:pt x="2186963" y="674593"/>
                  </a:lnTo>
                  <a:lnTo>
                    <a:pt x="2172181" y="604658"/>
                  </a:lnTo>
                  <a:lnTo>
                    <a:pt x="2157400" y="495976"/>
                  </a:lnTo>
                  <a:lnTo>
                    <a:pt x="2142618" y="364140"/>
                  </a:lnTo>
                  <a:lnTo>
                    <a:pt x="2127836" y="204897"/>
                  </a:lnTo>
                  <a:lnTo>
                    <a:pt x="2113054" y="69754"/>
                  </a:lnTo>
                  <a:lnTo>
                    <a:pt x="2098272" y="12105"/>
                  </a:lnTo>
                  <a:lnTo>
                    <a:pt x="2083490" y="60776"/>
                  </a:lnTo>
                  <a:lnTo>
                    <a:pt x="2068708" y="189777"/>
                  </a:lnTo>
                  <a:lnTo>
                    <a:pt x="2053449" y="341931"/>
                  </a:lnTo>
                  <a:lnTo>
                    <a:pt x="2038667" y="488888"/>
                  </a:lnTo>
                  <a:lnTo>
                    <a:pt x="2023885" y="618834"/>
                  </a:lnTo>
                  <a:lnTo>
                    <a:pt x="2009103" y="674120"/>
                  </a:lnTo>
                  <a:lnTo>
                    <a:pt x="1994321" y="710978"/>
                  </a:lnTo>
                  <a:lnTo>
                    <a:pt x="1979539" y="727988"/>
                  </a:lnTo>
                  <a:lnTo>
                    <a:pt x="1964757" y="735076"/>
                  </a:lnTo>
                  <a:lnTo>
                    <a:pt x="1949975" y="740747"/>
                  </a:lnTo>
                  <a:lnTo>
                    <a:pt x="1935193" y="740747"/>
                  </a:lnTo>
                  <a:lnTo>
                    <a:pt x="1920411" y="749725"/>
                  </a:lnTo>
                  <a:lnTo>
                    <a:pt x="1905629" y="749253"/>
                  </a:lnTo>
                  <a:lnTo>
                    <a:pt x="1890847" y="753506"/>
                  </a:lnTo>
                  <a:lnTo>
                    <a:pt x="1876065" y="754921"/>
                  </a:lnTo>
                  <a:lnTo>
                    <a:pt x="1861283" y="753506"/>
                  </a:lnTo>
                  <a:lnTo>
                    <a:pt x="1846501" y="752563"/>
                  </a:lnTo>
                  <a:lnTo>
                    <a:pt x="1831719" y="750673"/>
                  </a:lnTo>
                  <a:lnTo>
                    <a:pt x="1816937" y="752088"/>
                  </a:lnTo>
                  <a:lnTo>
                    <a:pt x="1802155" y="751617"/>
                  </a:lnTo>
                  <a:lnTo>
                    <a:pt x="1787373" y="749726"/>
                  </a:lnTo>
                  <a:lnTo>
                    <a:pt x="1772591" y="749726"/>
                  </a:lnTo>
                  <a:lnTo>
                    <a:pt x="1757809" y="744056"/>
                  </a:lnTo>
                  <a:lnTo>
                    <a:pt x="1743027" y="747365"/>
                  </a:lnTo>
                  <a:lnTo>
                    <a:pt x="1728245" y="740749"/>
                  </a:lnTo>
                  <a:lnTo>
                    <a:pt x="1713463" y="731298"/>
                  </a:lnTo>
                  <a:lnTo>
                    <a:pt x="1698682" y="717595"/>
                  </a:lnTo>
                  <a:lnTo>
                    <a:pt x="1683899" y="692078"/>
                  </a:lnTo>
                  <a:lnTo>
                    <a:pt x="1669118" y="670342"/>
                  </a:lnTo>
                  <a:lnTo>
                    <a:pt x="1654335" y="645298"/>
                  </a:lnTo>
                  <a:lnTo>
                    <a:pt x="1639553" y="620254"/>
                  </a:lnTo>
                  <a:lnTo>
                    <a:pt x="1624772" y="620725"/>
                  </a:lnTo>
                  <a:lnTo>
                    <a:pt x="1609990" y="644824"/>
                  </a:lnTo>
                  <a:lnTo>
                    <a:pt x="1595208" y="656637"/>
                  </a:lnTo>
                  <a:lnTo>
                    <a:pt x="1580426" y="679791"/>
                  </a:lnTo>
                  <a:lnTo>
                    <a:pt x="1565643" y="706253"/>
                  </a:lnTo>
                  <a:lnTo>
                    <a:pt x="1550861" y="727989"/>
                  </a:lnTo>
                  <a:lnTo>
                    <a:pt x="1535603" y="727518"/>
                  </a:lnTo>
                  <a:lnTo>
                    <a:pt x="1520821" y="729879"/>
                  </a:lnTo>
                  <a:lnTo>
                    <a:pt x="1506039" y="723737"/>
                  </a:lnTo>
                  <a:lnTo>
                    <a:pt x="1491257" y="713341"/>
                  </a:lnTo>
                  <a:lnTo>
                    <a:pt x="1476475" y="707198"/>
                  </a:lnTo>
                  <a:lnTo>
                    <a:pt x="1461693" y="702473"/>
                  </a:lnTo>
                  <a:lnTo>
                    <a:pt x="1446911" y="707198"/>
                  </a:lnTo>
                  <a:lnTo>
                    <a:pt x="1432129" y="712396"/>
                  </a:lnTo>
                  <a:lnTo>
                    <a:pt x="1417347" y="724682"/>
                  </a:lnTo>
                  <a:lnTo>
                    <a:pt x="1402565" y="736022"/>
                  </a:lnTo>
                  <a:lnTo>
                    <a:pt x="1387783" y="740275"/>
                  </a:lnTo>
                  <a:lnTo>
                    <a:pt x="1373001" y="743584"/>
                  </a:lnTo>
                  <a:lnTo>
                    <a:pt x="1358219" y="730825"/>
                  </a:lnTo>
                  <a:lnTo>
                    <a:pt x="1343437" y="709562"/>
                  </a:lnTo>
                  <a:lnTo>
                    <a:pt x="1328655" y="683572"/>
                  </a:lnTo>
                  <a:lnTo>
                    <a:pt x="1313873" y="635847"/>
                  </a:lnTo>
                  <a:lnTo>
                    <a:pt x="1299091" y="568747"/>
                  </a:lnTo>
                  <a:lnTo>
                    <a:pt x="1284309" y="509208"/>
                  </a:lnTo>
                  <a:lnTo>
                    <a:pt x="1269527" y="454867"/>
                  </a:lnTo>
                  <a:lnTo>
                    <a:pt x="1254745" y="404779"/>
                  </a:lnTo>
                  <a:lnTo>
                    <a:pt x="1239963" y="389186"/>
                  </a:lnTo>
                  <a:lnTo>
                    <a:pt x="1225181" y="396747"/>
                  </a:lnTo>
                  <a:lnTo>
                    <a:pt x="1210399" y="397218"/>
                  </a:lnTo>
                  <a:lnTo>
                    <a:pt x="1195617" y="355635"/>
                  </a:lnTo>
                  <a:lnTo>
                    <a:pt x="1180835" y="331536"/>
                  </a:lnTo>
                  <a:lnTo>
                    <a:pt x="1166053" y="310745"/>
                  </a:lnTo>
                  <a:lnTo>
                    <a:pt x="1151271" y="314527"/>
                  </a:lnTo>
                  <a:lnTo>
                    <a:pt x="1136489" y="396747"/>
                  </a:lnTo>
                  <a:lnTo>
                    <a:pt x="1121707" y="479440"/>
                  </a:lnTo>
                  <a:lnTo>
                    <a:pt x="1106925" y="561660"/>
                  </a:lnTo>
                  <a:lnTo>
                    <a:pt x="1092143" y="640100"/>
                  </a:lnTo>
                  <a:lnTo>
                    <a:pt x="1077362" y="695858"/>
                  </a:lnTo>
                  <a:lnTo>
                    <a:pt x="1062579" y="729881"/>
                  </a:lnTo>
                  <a:lnTo>
                    <a:pt x="1047797" y="745946"/>
                  </a:lnTo>
                  <a:lnTo>
                    <a:pt x="1033015" y="748308"/>
                  </a:lnTo>
                  <a:lnTo>
                    <a:pt x="1017757" y="753034"/>
                  </a:lnTo>
                  <a:lnTo>
                    <a:pt x="1002975" y="750672"/>
                  </a:lnTo>
                  <a:lnTo>
                    <a:pt x="988193" y="755870"/>
                  </a:lnTo>
                  <a:lnTo>
                    <a:pt x="973411" y="754927"/>
                  </a:lnTo>
                  <a:lnTo>
                    <a:pt x="958628" y="754927"/>
                  </a:lnTo>
                  <a:lnTo>
                    <a:pt x="943847" y="749729"/>
                  </a:lnTo>
                  <a:lnTo>
                    <a:pt x="929065" y="752565"/>
                  </a:lnTo>
                  <a:lnTo>
                    <a:pt x="914283" y="754455"/>
                  </a:lnTo>
                  <a:lnTo>
                    <a:pt x="899501" y="752565"/>
                  </a:lnTo>
                  <a:lnTo>
                    <a:pt x="884719" y="753037"/>
                  </a:lnTo>
                  <a:lnTo>
                    <a:pt x="869937" y="752565"/>
                  </a:lnTo>
                  <a:lnTo>
                    <a:pt x="855155" y="753509"/>
                  </a:lnTo>
                  <a:lnTo>
                    <a:pt x="840373" y="752565"/>
                  </a:lnTo>
                  <a:lnTo>
                    <a:pt x="825591" y="754455"/>
                  </a:lnTo>
                  <a:lnTo>
                    <a:pt x="810809" y="752094"/>
                  </a:lnTo>
                  <a:lnTo>
                    <a:pt x="796027" y="748785"/>
                  </a:lnTo>
                  <a:lnTo>
                    <a:pt x="781245" y="747371"/>
                  </a:lnTo>
                  <a:lnTo>
                    <a:pt x="766463" y="732722"/>
                  </a:lnTo>
                  <a:lnTo>
                    <a:pt x="751681" y="719964"/>
                  </a:lnTo>
                  <a:lnTo>
                    <a:pt x="736899" y="702008"/>
                  </a:lnTo>
                  <a:lnTo>
                    <a:pt x="722117" y="681216"/>
                  </a:lnTo>
                  <a:lnTo>
                    <a:pt x="707335" y="652392"/>
                  </a:lnTo>
                  <a:lnTo>
                    <a:pt x="692553" y="644831"/>
                  </a:lnTo>
                  <a:lnTo>
                    <a:pt x="677771" y="648613"/>
                  </a:lnTo>
                  <a:lnTo>
                    <a:pt x="662989" y="658536"/>
                  </a:lnTo>
                  <a:lnTo>
                    <a:pt x="648207" y="688306"/>
                  </a:lnTo>
                  <a:lnTo>
                    <a:pt x="633425" y="708625"/>
                  </a:lnTo>
                  <a:lnTo>
                    <a:pt x="618643" y="726581"/>
                  </a:lnTo>
                  <a:lnTo>
                    <a:pt x="603861" y="736977"/>
                  </a:lnTo>
                  <a:lnTo>
                    <a:pt x="589079" y="745955"/>
                  </a:lnTo>
                  <a:lnTo>
                    <a:pt x="574297" y="748792"/>
                  </a:lnTo>
                  <a:lnTo>
                    <a:pt x="559515" y="753517"/>
                  </a:lnTo>
                  <a:lnTo>
                    <a:pt x="544733" y="756825"/>
                  </a:lnTo>
                  <a:lnTo>
                    <a:pt x="529951" y="751627"/>
                  </a:lnTo>
                  <a:lnTo>
                    <a:pt x="515169" y="752570"/>
                  </a:lnTo>
                  <a:lnTo>
                    <a:pt x="499911" y="753985"/>
                  </a:lnTo>
                  <a:lnTo>
                    <a:pt x="485129" y="748788"/>
                  </a:lnTo>
                  <a:lnTo>
                    <a:pt x="470346" y="747373"/>
                  </a:lnTo>
                  <a:lnTo>
                    <a:pt x="455564" y="742647"/>
                  </a:lnTo>
                  <a:lnTo>
                    <a:pt x="440782" y="727999"/>
                  </a:lnTo>
                  <a:lnTo>
                    <a:pt x="426000" y="723274"/>
                  </a:lnTo>
                  <a:lnTo>
                    <a:pt x="411219" y="714296"/>
                  </a:lnTo>
                  <a:lnTo>
                    <a:pt x="396437" y="705790"/>
                  </a:lnTo>
                  <a:lnTo>
                    <a:pt x="381655" y="704847"/>
                  </a:lnTo>
                  <a:lnTo>
                    <a:pt x="366873" y="699649"/>
                  </a:lnTo>
                  <a:lnTo>
                    <a:pt x="352091" y="714770"/>
                  </a:lnTo>
                  <a:lnTo>
                    <a:pt x="337308" y="722331"/>
                  </a:lnTo>
                  <a:lnTo>
                    <a:pt x="322527" y="730363"/>
                  </a:lnTo>
                  <a:lnTo>
                    <a:pt x="307745" y="736033"/>
                  </a:lnTo>
                  <a:lnTo>
                    <a:pt x="292963" y="746430"/>
                  </a:lnTo>
                  <a:lnTo>
                    <a:pt x="278181" y="746901"/>
                  </a:lnTo>
                  <a:lnTo>
                    <a:pt x="263399" y="748316"/>
                  </a:lnTo>
                  <a:lnTo>
                    <a:pt x="248617" y="750206"/>
                  </a:lnTo>
                  <a:lnTo>
                    <a:pt x="233835" y="747369"/>
                  </a:lnTo>
                  <a:lnTo>
                    <a:pt x="219053" y="747369"/>
                  </a:lnTo>
                  <a:lnTo>
                    <a:pt x="204271" y="750206"/>
                  </a:lnTo>
                  <a:lnTo>
                    <a:pt x="189489" y="750677"/>
                  </a:lnTo>
                  <a:lnTo>
                    <a:pt x="174707" y="750677"/>
                  </a:lnTo>
                  <a:lnTo>
                    <a:pt x="159925" y="749734"/>
                  </a:lnTo>
                  <a:lnTo>
                    <a:pt x="145143" y="749734"/>
                  </a:lnTo>
                  <a:lnTo>
                    <a:pt x="130361" y="751624"/>
                  </a:lnTo>
                  <a:lnTo>
                    <a:pt x="115579" y="751624"/>
                  </a:lnTo>
                  <a:lnTo>
                    <a:pt x="100797" y="750681"/>
                  </a:lnTo>
                  <a:lnTo>
                    <a:pt x="86015" y="754934"/>
                  </a:lnTo>
                  <a:lnTo>
                    <a:pt x="71233" y="748791"/>
                  </a:lnTo>
                  <a:lnTo>
                    <a:pt x="56451" y="749262"/>
                  </a:lnTo>
                  <a:lnTo>
                    <a:pt x="41669" y="739811"/>
                  </a:lnTo>
                  <a:lnTo>
                    <a:pt x="26887" y="739340"/>
                  </a:lnTo>
                  <a:lnTo>
                    <a:pt x="12105" y="730834"/>
                  </a:lnTo>
                </a:path>
              </a:pathLst>
            </a:custGeom>
            <a:noFill/>
            <a:ln w="19050" cap="flat" cmpd="sng">
              <a:solidFill>
                <a:srgbClr val="2A7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198" name="Google Shape;198;p25"/>
            <p:cNvSpPr/>
            <p:nvPr/>
          </p:nvSpPr>
          <p:spPr>
            <a:xfrm>
              <a:off x="6857522" y="2629861"/>
              <a:ext cx="4176555" cy="762000"/>
            </a:xfrm>
            <a:custGeom>
              <a:avLst/>
              <a:gdLst/>
              <a:ahLst/>
              <a:cxnLst/>
              <a:rect l="l" t="t" r="r" b="b"/>
              <a:pathLst>
                <a:path w="4162425" h="762000" extrusionOk="0">
                  <a:moveTo>
                    <a:pt x="4154874" y="756801"/>
                  </a:moveTo>
                  <a:lnTo>
                    <a:pt x="4140092" y="755386"/>
                  </a:lnTo>
                  <a:lnTo>
                    <a:pt x="4124834" y="756801"/>
                  </a:lnTo>
                  <a:lnTo>
                    <a:pt x="4110051" y="754439"/>
                  </a:lnTo>
                  <a:lnTo>
                    <a:pt x="4095269" y="753024"/>
                  </a:lnTo>
                  <a:lnTo>
                    <a:pt x="4080487" y="757277"/>
                  </a:lnTo>
                  <a:lnTo>
                    <a:pt x="4065705" y="756334"/>
                  </a:lnTo>
                  <a:lnTo>
                    <a:pt x="4050923" y="754444"/>
                  </a:lnTo>
                  <a:lnTo>
                    <a:pt x="4036141" y="753973"/>
                  </a:lnTo>
                  <a:lnTo>
                    <a:pt x="4021360" y="750664"/>
                  </a:lnTo>
                  <a:lnTo>
                    <a:pt x="4006577" y="744994"/>
                  </a:lnTo>
                  <a:lnTo>
                    <a:pt x="3991795" y="736488"/>
                  </a:lnTo>
                  <a:lnTo>
                    <a:pt x="3977013" y="718059"/>
                  </a:lnTo>
                  <a:lnTo>
                    <a:pt x="3962232" y="719478"/>
                  </a:lnTo>
                  <a:lnTo>
                    <a:pt x="3947450" y="702939"/>
                  </a:lnTo>
                  <a:lnTo>
                    <a:pt x="3932667" y="696796"/>
                  </a:lnTo>
                  <a:lnTo>
                    <a:pt x="3917886" y="687818"/>
                  </a:lnTo>
                  <a:lnTo>
                    <a:pt x="3903104" y="696796"/>
                  </a:lnTo>
                  <a:lnTo>
                    <a:pt x="3888322" y="708137"/>
                  </a:lnTo>
                  <a:lnTo>
                    <a:pt x="3873540" y="726093"/>
                  </a:lnTo>
                  <a:lnTo>
                    <a:pt x="3858758" y="736489"/>
                  </a:lnTo>
                  <a:lnTo>
                    <a:pt x="3843975" y="744049"/>
                  </a:lnTo>
                  <a:lnTo>
                    <a:pt x="3829193" y="751610"/>
                  </a:lnTo>
                  <a:lnTo>
                    <a:pt x="3814412" y="747357"/>
                  </a:lnTo>
                  <a:lnTo>
                    <a:pt x="3799630" y="752083"/>
                  </a:lnTo>
                  <a:lnTo>
                    <a:pt x="3784847" y="751139"/>
                  </a:lnTo>
                  <a:lnTo>
                    <a:pt x="3770066" y="753029"/>
                  </a:lnTo>
                  <a:lnTo>
                    <a:pt x="3755284" y="748304"/>
                  </a:lnTo>
                  <a:lnTo>
                    <a:pt x="3740502" y="750665"/>
                  </a:lnTo>
                  <a:lnTo>
                    <a:pt x="3725720" y="754918"/>
                  </a:lnTo>
                  <a:lnTo>
                    <a:pt x="3710938" y="752556"/>
                  </a:lnTo>
                  <a:lnTo>
                    <a:pt x="3696156" y="753500"/>
                  </a:lnTo>
                  <a:lnTo>
                    <a:pt x="3681374" y="749718"/>
                  </a:lnTo>
                  <a:lnTo>
                    <a:pt x="3666592" y="754443"/>
                  </a:lnTo>
                  <a:lnTo>
                    <a:pt x="3651810" y="752553"/>
                  </a:lnTo>
                  <a:lnTo>
                    <a:pt x="3637028" y="753496"/>
                  </a:lnTo>
                  <a:lnTo>
                    <a:pt x="3622246" y="752553"/>
                  </a:lnTo>
                  <a:lnTo>
                    <a:pt x="3606988" y="753024"/>
                  </a:lnTo>
                  <a:lnTo>
                    <a:pt x="3592206" y="752081"/>
                  </a:lnTo>
                  <a:lnTo>
                    <a:pt x="3577423" y="749248"/>
                  </a:lnTo>
                  <a:lnTo>
                    <a:pt x="3562641" y="751138"/>
                  </a:lnTo>
                  <a:lnTo>
                    <a:pt x="3547859" y="748776"/>
                  </a:lnTo>
                  <a:lnTo>
                    <a:pt x="3533077" y="747358"/>
                  </a:lnTo>
                  <a:lnTo>
                    <a:pt x="3518296" y="746415"/>
                  </a:lnTo>
                  <a:lnTo>
                    <a:pt x="3503513" y="749723"/>
                  </a:lnTo>
                  <a:lnTo>
                    <a:pt x="3488731" y="748780"/>
                  </a:lnTo>
                  <a:lnTo>
                    <a:pt x="3473949" y="753505"/>
                  </a:lnTo>
                  <a:lnTo>
                    <a:pt x="3459167" y="749253"/>
                  </a:lnTo>
                  <a:lnTo>
                    <a:pt x="3444385" y="749253"/>
                  </a:lnTo>
                  <a:lnTo>
                    <a:pt x="3429603" y="752089"/>
                  </a:lnTo>
                  <a:lnTo>
                    <a:pt x="3414821" y="748781"/>
                  </a:lnTo>
                  <a:lnTo>
                    <a:pt x="3400040" y="751142"/>
                  </a:lnTo>
                  <a:lnTo>
                    <a:pt x="3385257" y="746417"/>
                  </a:lnTo>
                  <a:lnTo>
                    <a:pt x="3370476" y="752560"/>
                  </a:lnTo>
                  <a:lnTo>
                    <a:pt x="3355693" y="747362"/>
                  </a:lnTo>
                  <a:lnTo>
                    <a:pt x="3340912" y="736967"/>
                  </a:lnTo>
                  <a:lnTo>
                    <a:pt x="3326129" y="718538"/>
                  </a:lnTo>
                  <a:lnTo>
                    <a:pt x="3311348" y="678373"/>
                  </a:lnTo>
                  <a:lnTo>
                    <a:pt x="3296566" y="575834"/>
                  </a:lnTo>
                  <a:lnTo>
                    <a:pt x="3281784" y="486525"/>
                  </a:lnTo>
                  <a:lnTo>
                    <a:pt x="3267001" y="297986"/>
                  </a:lnTo>
                  <a:lnTo>
                    <a:pt x="3252220" y="121260"/>
                  </a:lnTo>
                  <a:lnTo>
                    <a:pt x="3237438" y="28171"/>
                  </a:lnTo>
                  <a:lnTo>
                    <a:pt x="3222656" y="12105"/>
                  </a:lnTo>
                  <a:lnTo>
                    <a:pt x="3207874" y="134490"/>
                  </a:lnTo>
                  <a:lnTo>
                    <a:pt x="3193091" y="312162"/>
                  </a:lnTo>
                  <a:lnTo>
                    <a:pt x="3178309" y="448251"/>
                  </a:lnTo>
                  <a:lnTo>
                    <a:pt x="3163528" y="596625"/>
                  </a:lnTo>
                  <a:lnTo>
                    <a:pt x="3148746" y="676010"/>
                  </a:lnTo>
                  <a:lnTo>
                    <a:pt x="3133964" y="719010"/>
                  </a:lnTo>
                  <a:lnTo>
                    <a:pt x="3119181" y="737439"/>
                  </a:lnTo>
                  <a:lnTo>
                    <a:pt x="3104400" y="745472"/>
                  </a:lnTo>
                  <a:lnTo>
                    <a:pt x="3089141" y="752087"/>
                  </a:lnTo>
                  <a:lnTo>
                    <a:pt x="3074359" y="751144"/>
                  </a:lnTo>
                  <a:lnTo>
                    <a:pt x="3059577" y="748782"/>
                  </a:lnTo>
                  <a:lnTo>
                    <a:pt x="3044795" y="753980"/>
                  </a:lnTo>
                  <a:lnTo>
                    <a:pt x="3030013" y="753980"/>
                  </a:lnTo>
                  <a:lnTo>
                    <a:pt x="3015231" y="748310"/>
                  </a:lnTo>
                  <a:lnTo>
                    <a:pt x="3000449" y="753508"/>
                  </a:lnTo>
                  <a:lnTo>
                    <a:pt x="2985667" y="750671"/>
                  </a:lnTo>
                  <a:lnTo>
                    <a:pt x="2970885" y="754453"/>
                  </a:lnTo>
                  <a:lnTo>
                    <a:pt x="2956103" y="745475"/>
                  </a:lnTo>
                  <a:lnTo>
                    <a:pt x="2941321" y="752090"/>
                  </a:lnTo>
                  <a:lnTo>
                    <a:pt x="2926539" y="753980"/>
                  </a:lnTo>
                  <a:lnTo>
                    <a:pt x="2911757" y="751143"/>
                  </a:lnTo>
                  <a:lnTo>
                    <a:pt x="2896975" y="749729"/>
                  </a:lnTo>
                  <a:lnTo>
                    <a:pt x="2882193" y="753982"/>
                  </a:lnTo>
                  <a:lnTo>
                    <a:pt x="2867412" y="751145"/>
                  </a:lnTo>
                  <a:lnTo>
                    <a:pt x="2852629" y="750201"/>
                  </a:lnTo>
                  <a:lnTo>
                    <a:pt x="2837847" y="756817"/>
                  </a:lnTo>
                  <a:lnTo>
                    <a:pt x="2823066" y="754927"/>
                  </a:lnTo>
                  <a:lnTo>
                    <a:pt x="2808283" y="751145"/>
                  </a:lnTo>
                  <a:lnTo>
                    <a:pt x="2793501" y="753035"/>
                  </a:lnTo>
                  <a:lnTo>
                    <a:pt x="2778719" y="751145"/>
                  </a:lnTo>
                  <a:lnTo>
                    <a:pt x="2763937" y="753035"/>
                  </a:lnTo>
                  <a:lnTo>
                    <a:pt x="2749155" y="755872"/>
                  </a:lnTo>
                  <a:lnTo>
                    <a:pt x="2734374" y="755400"/>
                  </a:lnTo>
                  <a:lnTo>
                    <a:pt x="2719591" y="751619"/>
                  </a:lnTo>
                  <a:lnTo>
                    <a:pt x="2704810" y="754456"/>
                  </a:lnTo>
                  <a:lnTo>
                    <a:pt x="2690027" y="751619"/>
                  </a:lnTo>
                  <a:lnTo>
                    <a:pt x="2675246" y="746421"/>
                  </a:lnTo>
                  <a:lnTo>
                    <a:pt x="2660463" y="748783"/>
                  </a:lnTo>
                  <a:lnTo>
                    <a:pt x="2645682" y="746893"/>
                  </a:lnTo>
                  <a:lnTo>
                    <a:pt x="2630900" y="742640"/>
                  </a:lnTo>
                  <a:lnTo>
                    <a:pt x="2616118" y="744055"/>
                  </a:lnTo>
                  <a:lnTo>
                    <a:pt x="2601336" y="738384"/>
                  </a:lnTo>
                  <a:lnTo>
                    <a:pt x="2586554" y="738384"/>
                  </a:lnTo>
                  <a:lnTo>
                    <a:pt x="2571295" y="740746"/>
                  </a:lnTo>
                  <a:lnTo>
                    <a:pt x="2556513" y="738384"/>
                  </a:lnTo>
                  <a:lnTo>
                    <a:pt x="2541731" y="739799"/>
                  </a:lnTo>
                  <a:lnTo>
                    <a:pt x="2526949" y="744524"/>
                  </a:lnTo>
                  <a:lnTo>
                    <a:pt x="2512167" y="744052"/>
                  </a:lnTo>
                  <a:lnTo>
                    <a:pt x="2497385" y="745467"/>
                  </a:lnTo>
                  <a:lnTo>
                    <a:pt x="2482603" y="744052"/>
                  </a:lnTo>
                  <a:lnTo>
                    <a:pt x="2467821" y="743109"/>
                  </a:lnTo>
                  <a:lnTo>
                    <a:pt x="2453039" y="744999"/>
                  </a:lnTo>
                  <a:lnTo>
                    <a:pt x="2438257" y="733186"/>
                  </a:lnTo>
                  <a:lnTo>
                    <a:pt x="2423475" y="730825"/>
                  </a:lnTo>
                  <a:lnTo>
                    <a:pt x="2408693" y="700582"/>
                  </a:lnTo>
                  <a:lnTo>
                    <a:pt x="2393911" y="652857"/>
                  </a:lnTo>
                  <a:lnTo>
                    <a:pt x="2379129" y="558823"/>
                  </a:lnTo>
                  <a:lnTo>
                    <a:pt x="2364347" y="430295"/>
                  </a:lnTo>
                  <a:lnTo>
                    <a:pt x="2349565" y="290426"/>
                  </a:lnTo>
                  <a:lnTo>
                    <a:pt x="2334783" y="132601"/>
                  </a:lnTo>
                  <a:lnTo>
                    <a:pt x="2320001" y="66920"/>
                  </a:lnTo>
                  <a:lnTo>
                    <a:pt x="2305220" y="86293"/>
                  </a:lnTo>
                  <a:lnTo>
                    <a:pt x="2290438" y="200646"/>
                  </a:lnTo>
                  <a:lnTo>
                    <a:pt x="2275655" y="341932"/>
                  </a:lnTo>
                  <a:lnTo>
                    <a:pt x="2260873" y="495977"/>
                  </a:lnTo>
                  <a:lnTo>
                    <a:pt x="2246091" y="607967"/>
                  </a:lnTo>
                  <a:lnTo>
                    <a:pt x="2231309" y="683099"/>
                  </a:lnTo>
                  <a:lnTo>
                    <a:pt x="2216528" y="711451"/>
                  </a:lnTo>
                  <a:lnTo>
                    <a:pt x="2201746" y="707669"/>
                  </a:lnTo>
                  <a:lnTo>
                    <a:pt x="2186963" y="689241"/>
                  </a:lnTo>
                  <a:lnTo>
                    <a:pt x="2172181" y="629229"/>
                  </a:lnTo>
                  <a:lnTo>
                    <a:pt x="2157400" y="547481"/>
                  </a:lnTo>
                  <a:lnTo>
                    <a:pt x="2142618" y="405722"/>
                  </a:lnTo>
                  <a:lnTo>
                    <a:pt x="2127836" y="268688"/>
                  </a:lnTo>
                  <a:lnTo>
                    <a:pt x="2113054" y="147248"/>
                  </a:lnTo>
                  <a:lnTo>
                    <a:pt x="2098272" y="112753"/>
                  </a:lnTo>
                  <a:lnTo>
                    <a:pt x="2083490" y="150556"/>
                  </a:lnTo>
                  <a:lnTo>
                    <a:pt x="2068708" y="254512"/>
                  </a:lnTo>
                  <a:lnTo>
                    <a:pt x="2053449" y="408085"/>
                  </a:lnTo>
                  <a:lnTo>
                    <a:pt x="2038667" y="538976"/>
                  </a:lnTo>
                  <a:lnTo>
                    <a:pt x="2023885" y="633009"/>
                  </a:lnTo>
                  <a:lnTo>
                    <a:pt x="2009103" y="691130"/>
                  </a:lnTo>
                  <a:lnTo>
                    <a:pt x="1994321" y="727515"/>
                  </a:lnTo>
                  <a:lnTo>
                    <a:pt x="1979539" y="735548"/>
                  </a:lnTo>
                  <a:lnTo>
                    <a:pt x="1964757" y="744526"/>
                  </a:lnTo>
                  <a:lnTo>
                    <a:pt x="1949975" y="751615"/>
                  </a:lnTo>
                  <a:lnTo>
                    <a:pt x="1935193" y="746417"/>
                  </a:lnTo>
                  <a:lnTo>
                    <a:pt x="1920411" y="749254"/>
                  </a:lnTo>
                  <a:lnTo>
                    <a:pt x="1905629" y="751615"/>
                  </a:lnTo>
                  <a:lnTo>
                    <a:pt x="1890847" y="749254"/>
                  </a:lnTo>
                  <a:lnTo>
                    <a:pt x="1876065" y="753035"/>
                  </a:lnTo>
                  <a:lnTo>
                    <a:pt x="1861283" y="752092"/>
                  </a:lnTo>
                  <a:lnTo>
                    <a:pt x="1846501" y="750677"/>
                  </a:lnTo>
                  <a:lnTo>
                    <a:pt x="1831719" y="751149"/>
                  </a:lnTo>
                  <a:lnTo>
                    <a:pt x="1816937" y="753510"/>
                  </a:lnTo>
                  <a:lnTo>
                    <a:pt x="1802155" y="748313"/>
                  </a:lnTo>
                  <a:lnTo>
                    <a:pt x="1787373" y="749256"/>
                  </a:lnTo>
                  <a:lnTo>
                    <a:pt x="1772591" y="753981"/>
                  </a:lnTo>
                  <a:lnTo>
                    <a:pt x="1757809" y="750673"/>
                  </a:lnTo>
                  <a:lnTo>
                    <a:pt x="1743027" y="746420"/>
                  </a:lnTo>
                  <a:lnTo>
                    <a:pt x="1728245" y="742167"/>
                  </a:lnTo>
                  <a:lnTo>
                    <a:pt x="1713463" y="729409"/>
                  </a:lnTo>
                  <a:lnTo>
                    <a:pt x="1698682" y="709562"/>
                  </a:lnTo>
                  <a:lnTo>
                    <a:pt x="1683899" y="677430"/>
                  </a:lnTo>
                  <a:lnTo>
                    <a:pt x="1669118" y="642463"/>
                  </a:lnTo>
                  <a:lnTo>
                    <a:pt x="1654335" y="602298"/>
                  </a:lnTo>
                  <a:lnTo>
                    <a:pt x="1639553" y="586232"/>
                  </a:lnTo>
                  <a:lnTo>
                    <a:pt x="1624772" y="587176"/>
                  </a:lnTo>
                  <a:lnTo>
                    <a:pt x="1609990" y="592847"/>
                  </a:lnTo>
                  <a:lnTo>
                    <a:pt x="1595208" y="624979"/>
                  </a:lnTo>
                  <a:lnTo>
                    <a:pt x="1580426" y="679793"/>
                  </a:lnTo>
                  <a:lnTo>
                    <a:pt x="1565643" y="703419"/>
                  </a:lnTo>
                  <a:lnTo>
                    <a:pt x="1550861" y="725156"/>
                  </a:lnTo>
                  <a:lnTo>
                    <a:pt x="1535603" y="734606"/>
                  </a:lnTo>
                  <a:lnTo>
                    <a:pt x="1520821" y="733191"/>
                  </a:lnTo>
                  <a:lnTo>
                    <a:pt x="1506039" y="723268"/>
                  </a:lnTo>
                  <a:lnTo>
                    <a:pt x="1491257" y="717125"/>
                  </a:lnTo>
                  <a:lnTo>
                    <a:pt x="1476475" y="702949"/>
                  </a:lnTo>
                  <a:lnTo>
                    <a:pt x="1461693" y="701059"/>
                  </a:lnTo>
                  <a:lnTo>
                    <a:pt x="1446911" y="711455"/>
                  </a:lnTo>
                  <a:lnTo>
                    <a:pt x="1432129" y="724213"/>
                  </a:lnTo>
                  <a:lnTo>
                    <a:pt x="1417347" y="724684"/>
                  </a:lnTo>
                  <a:lnTo>
                    <a:pt x="1402565" y="737915"/>
                  </a:lnTo>
                  <a:lnTo>
                    <a:pt x="1387783" y="744530"/>
                  </a:lnTo>
                  <a:lnTo>
                    <a:pt x="1373001" y="737915"/>
                  </a:lnTo>
                  <a:lnTo>
                    <a:pt x="1358219" y="736025"/>
                  </a:lnTo>
                  <a:lnTo>
                    <a:pt x="1343437" y="719487"/>
                  </a:lnTo>
                  <a:lnTo>
                    <a:pt x="1328655" y="683102"/>
                  </a:lnTo>
                  <a:lnTo>
                    <a:pt x="1313873" y="625925"/>
                  </a:lnTo>
                  <a:lnTo>
                    <a:pt x="1299091" y="545123"/>
                  </a:lnTo>
                  <a:lnTo>
                    <a:pt x="1284309" y="482749"/>
                  </a:lnTo>
                  <a:lnTo>
                    <a:pt x="1269527" y="409507"/>
                  </a:lnTo>
                  <a:lnTo>
                    <a:pt x="1254745" y="368397"/>
                  </a:lnTo>
                  <a:lnTo>
                    <a:pt x="1239963" y="377375"/>
                  </a:lnTo>
                  <a:lnTo>
                    <a:pt x="1225181" y="377375"/>
                  </a:lnTo>
                  <a:lnTo>
                    <a:pt x="1210399" y="370759"/>
                  </a:lnTo>
                  <a:lnTo>
                    <a:pt x="1195617" y="359419"/>
                  </a:lnTo>
                  <a:lnTo>
                    <a:pt x="1180835" y="315946"/>
                  </a:lnTo>
                  <a:lnTo>
                    <a:pt x="1166053" y="306495"/>
                  </a:lnTo>
                  <a:lnTo>
                    <a:pt x="1151271" y="316418"/>
                  </a:lnTo>
                  <a:lnTo>
                    <a:pt x="1136489" y="371232"/>
                  </a:lnTo>
                  <a:lnTo>
                    <a:pt x="1121707" y="458177"/>
                  </a:lnTo>
                  <a:lnTo>
                    <a:pt x="1106925" y="552683"/>
                  </a:lnTo>
                  <a:lnTo>
                    <a:pt x="1092143" y="647190"/>
                  </a:lnTo>
                  <a:lnTo>
                    <a:pt x="1077362" y="698695"/>
                  </a:lnTo>
                  <a:lnTo>
                    <a:pt x="1062579" y="718069"/>
                  </a:lnTo>
                  <a:lnTo>
                    <a:pt x="1047797" y="733663"/>
                  </a:lnTo>
                  <a:lnTo>
                    <a:pt x="1033015" y="747366"/>
                  </a:lnTo>
                  <a:lnTo>
                    <a:pt x="1017757" y="747366"/>
                  </a:lnTo>
                  <a:lnTo>
                    <a:pt x="1002975" y="751619"/>
                  </a:lnTo>
                  <a:lnTo>
                    <a:pt x="988193" y="750204"/>
                  </a:lnTo>
                  <a:lnTo>
                    <a:pt x="973411" y="752094"/>
                  </a:lnTo>
                  <a:lnTo>
                    <a:pt x="958628" y="749732"/>
                  </a:lnTo>
                  <a:lnTo>
                    <a:pt x="943847" y="750204"/>
                  </a:lnTo>
                  <a:lnTo>
                    <a:pt x="929065" y="753986"/>
                  </a:lnTo>
                  <a:lnTo>
                    <a:pt x="914283" y="752096"/>
                  </a:lnTo>
                  <a:lnTo>
                    <a:pt x="899501" y="754457"/>
                  </a:lnTo>
                  <a:lnTo>
                    <a:pt x="884719" y="751149"/>
                  </a:lnTo>
                  <a:lnTo>
                    <a:pt x="869937" y="755401"/>
                  </a:lnTo>
                  <a:lnTo>
                    <a:pt x="855155" y="754930"/>
                  </a:lnTo>
                  <a:lnTo>
                    <a:pt x="840373" y="753040"/>
                  </a:lnTo>
                  <a:lnTo>
                    <a:pt x="825591" y="754455"/>
                  </a:lnTo>
                  <a:lnTo>
                    <a:pt x="810809" y="748785"/>
                  </a:lnTo>
                  <a:lnTo>
                    <a:pt x="796027" y="746423"/>
                  </a:lnTo>
                  <a:lnTo>
                    <a:pt x="781245" y="741697"/>
                  </a:lnTo>
                  <a:lnTo>
                    <a:pt x="766463" y="733192"/>
                  </a:lnTo>
                  <a:lnTo>
                    <a:pt x="751681" y="716653"/>
                  </a:lnTo>
                  <a:lnTo>
                    <a:pt x="736899" y="689719"/>
                  </a:lnTo>
                  <a:lnTo>
                    <a:pt x="722117" y="651917"/>
                  </a:lnTo>
                  <a:lnTo>
                    <a:pt x="707335" y="637741"/>
                  </a:lnTo>
                  <a:lnTo>
                    <a:pt x="692553" y="612697"/>
                  </a:lnTo>
                  <a:lnTo>
                    <a:pt x="677771" y="627818"/>
                  </a:lnTo>
                  <a:lnTo>
                    <a:pt x="662989" y="640103"/>
                  </a:lnTo>
                  <a:lnTo>
                    <a:pt x="648207" y="667510"/>
                  </a:lnTo>
                  <a:lnTo>
                    <a:pt x="633425" y="700587"/>
                  </a:lnTo>
                  <a:lnTo>
                    <a:pt x="618643" y="712873"/>
                  </a:lnTo>
                  <a:lnTo>
                    <a:pt x="603861" y="734609"/>
                  </a:lnTo>
                  <a:lnTo>
                    <a:pt x="589079" y="742170"/>
                  </a:lnTo>
                  <a:lnTo>
                    <a:pt x="574297" y="749730"/>
                  </a:lnTo>
                  <a:lnTo>
                    <a:pt x="559515" y="750673"/>
                  </a:lnTo>
                  <a:lnTo>
                    <a:pt x="544733" y="751145"/>
                  </a:lnTo>
                  <a:lnTo>
                    <a:pt x="529951" y="752088"/>
                  </a:lnTo>
                  <a:lnTo>
                    <a:pt x="515169" y="752088"/>
                  </a:lnTo>
                  <a:lnTo>
                    <a:pt x="499911" y="753978"/>
                  </a:lnTo>
                  <a:lnTo>
                    <a:pt x="485129" y="752088"/>
                  </a:lnTo>
                  <a:lnTo>
                    <a:pt x="470346" y="746890"/>
                  </a:lnTo>
                  <a:lnTo>
                    <a:pt x="455564" y="744054"/>
                  </a:lnTo>
                  <a:lnTo>
                    <a:pt x="440782" y="742164"/>
                  </a:lnTo>
                  <a:lnTo>
                    <a:pt x="426000" y="737911"/>
                  </a:lnTo>
                  <a:lnTo>
                    <a:pt x="411219" y="730823"/>
                  </a:lnTo>
                  <a:lnTo>
                    <a:pt x="396437" y="727515"/>
                  </a:lnTo>
                  <a:lnTo>
                    <a:pt x="381655" y="719954"/>
                  </a:lnTo>
                  <a:lnTo>
                    <a:pt x="366873" y="725625"/>
                  </a:lnTo>
                  <a:lnTo>
                    <a:pt x="352091" y="730823"/>
                  </a:lnTo>
                  <a:lnTo>
                    <a:pt x="337308" y="739328"/>
                  </a:lnTo>
                  <a:lnTo>
                    <a:pt x="322527" y="744053"/>
                  </a:lnTo>
                  <a:lnTo>
                    <a:pt x="307745" y="752086"/>
                  </a:lnTo>
                  <a:lnTo>
                    <a:pt x="292963" y="747834"/>
                  </a:lnTo>
                  <a:lnTo>
                    <a:pt x="278181" y="749724"/>
                  </a:lnTo>
                  <a:lnTo>
                    <a:pt x="263399" y="752085"/>
                  </a:lnTo>
                  <a:lnTo>
                    <a:pt x="248617" y="751614"/>
                  </a:lnTo>
                  <a:lnTo>
                    <a:pt x="233835" y="755396"/>
                  </a:lnTo>
                  <a:lnTo>
                    <a:pt x="219053" y="752559"/>
                  </a:lnTo>
                  <a:lnTo>
                    <a:pt x="204271" y="752087"/>
                  </a:lnTo>
                  <a:lnTo>
                    <a:pt x="189489" y="752559"/>
                  </a:lnTo>
                  <a:lnTo>
                    <a:pt x="174707" y="755867"/>
                  </a:lnTo>
                  <a:lnTo>
                    <a:pt x="159925" y="752085"/>
                  </a:lnTo>
                  <a:lnTo>
                    <a:pt x="145143" y="753975"/>
                  </a:lnTo>
                  <a:lnTo>
                    <a:pt x="130361" y="754447"/>
                  </a:lnTo>
                  <a:lnTo>
                    <a:pt x="115579" y="750194"/>
                  </a:lnTo>
                  <a:lnTo>
                    <a:pt x="100797" y="750666"/>
                  </a:lnTo>
                  <a:lnTo>
                    <a:pt x="86015" y="752080"/>
                  </a:lnTo>
                  <a:lnTo>
                    <a:pt x="71233" y="746410"/>
                  </a:lnTo>
                  <a:lnTo>
                    <a:pt x="56451" y="744048"/>
                  </a:lnTo>
                  <a:lnTo>
                    <a:pt x="41669" y="738850"/>
                  </a:lnTo>
                  <a:lnTo>
                    <a:pt x="26887" y="730345"/>
                  </a:lnTo>
                  <a:lnTo>
                    <a:pt x="12105" y="721367"/>
                  </a:lnTo>
                </a:path>
              </a:pathLst>
            </a:custGeom>
            <a:noFill/>
            <a:ln w="19050" cap="flat" cmpd="sng">
              <a:solidFill>
                <a:srgbClr val="5F5FD3"/>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199" name="Google Shape;199;p25"/>
            <p:cNvSpPr/>
            <p:nvPr/>
          </p:nvSpPr>
          <p:spPr>
            <a:xfrm>
              <a:off x="6857522" y="2401615"/>
              <a:ext cx="4176555" cy="771525"/>
            </a:xfrm>
            <a:custGeom>
              <a:avLst/>
              <a:gdLst/>
              <a:ahLst/>
              <a:cxnLst/>
              <a:rect l="l" t="t" r="r" b="b"/>
              <a:pathLst>
                <a:path w="4162425" h="771525" extrusionOk="0">
                  <a:moveTo>
                    <a:pt x="4154874" y="757760"/>
                  </a:moveTo>
                  <a:lnTo>
                    <a:pt x="4140092" y="756816"/>
                  </a:lnTo>
                  <a:lnTo>
                    <a:pt x="4124834" y="757760"/>
                  </a:lnTo>
                  <a:lnTo>
                    <a:pt x="4110051" y="758232"/>
                  </a:lnTo>
                  <a:lnTo>
                    <a:pt x="4095269" y="756344"/>
                  </a:lnTo>
                  <a:lnTo>
                    <a:pt x="4080487" y="758232"/>
                  </a:lnTo>
                  <a:lnTo>
                    <a:pt x="4065705" y="759176"/>
                  </a:lnTo>
                  <a:lnTo>
                    <a:pt x="4050923" y="756816"/>
                  </a:lnTo>
                  <a:lnTo>
                    <a:pt x="4036141" y="756816"/>
                  </a:lnTo>
                  <a:lnTo>
                    <a:pt x="4021360" y="750200"/>
                  </a:lnTo>
                  <a:lnTo>
                    <a:pt x="4006577" y="746890"/>
                  </a:lnTo>
                  <a:lnTo>
                    <a:pt x="3991795" y="736967"/>
                  </a:lnTo>
                  <a:lnTo>
                    <a:pt x="3977013" y="722791"/>
                  </a:lnTo>
                  <a:lnTo>
                    <a:pt x="3962232" y="701527"/>
                  </a:lnTo>
                  <a:lnTo>
                    <a:pt x="3947450" y="673648"/>
                  </a:lnTo>
                  <a:lnTo>
                    <a:pt x="3932667" y="666560"/>
                  </a:lnTo>
                  <a:lnTo>
                    <a:pt x="3917886" y="646714"/>
                  </a:lnTo>
                  <a:lnTo>
                    <a:pt x="3903104" y="648131"/>
                  </a:lnTo>
                  <a:lnTo>
                    <a:pt x="3888322" y="671757"/>
                  </a:lnTo>
                  <a:lnTo>
                    <a:pt x="3873540" y="696329"/>
                  </a:lnTo>
                  <a:lnTo>
                    <a:pt x="3858758" y="725153"/>
                  </a:lnTo>
                  <a:lnTo>
                    <a:pt x="3843975" y="734131"/>
                  </a:lnTo>
                  <a:lnTo>
                    <a:pt x="3829193" y="746417"/>
                  </a:lnTo>
                  <a:lnTo>
                    <a:pt x="3814412" y="750670"/>
                  </a:lnTo>
                  <a:lnTo>
                    <a:pt x="3799630" y="755868"/>
                  </a:lnTo>
                  <a:lnTo>
                    <a:pt x="3784847" y="750670"/>
                  </a:lnTo>
                  <a:lnTo>
                    <a:pt x="3770066" y="754922"/>
                  </a:lnTo>
                  <a:lnTo>
                    <a:pt x="3755284" y="754922"/>
                  </a:lnTo>
                  <a:lnTo>
                    <a:pt x="3740502" y="756811"/>
                  </a:lnTo>
                  <a:lnTo>
                    <a:pt x="3725720" y="757283"/>
                  </a:lnTo>
                  <a:lnTo>
                    <a:pt x="3710938" y="755395"/>
                  </a:lnTo>
                  <a:lnTo>
                    <a:pt x="3696156" y="754450"/>
                  </a:lnTo>
                  <a:lnTo>
                    <a:pt x="3681374" y="748780"/>
                  </a:lnTo>
                  <a:lnTo>
                    <a:pt x="3666592" y="753033"/>
                  </a:lnTo>
                  <a:lnTo>
                    <a:pt x="3651810" y="759648"/>
                  </a:lnTo>
                  <a:lnTo>
                    <a:pt x="3637028" y="752088"/>
                  </a:lnTo>
                  <a:lnTo>
                    <a:pt x="3622246" y="753976"/>
                  </a:lnTo>
                  <a:lnTo>
                    <a:pt x="3606988" y="752088"/>
                  </a:lnTo>
                  <a:lnTo>
                    <a:pt x="3592206" y="754925"/>
                  </a:lnTo>
                  <a:lnTo>
                    <a:pt x="3577423" y="753036"/>
                  </a:lnTo>
                  <a:lnTo>
                    <a:pt x="3562641" y="755870"/>
                  </a:lnTo>
                  <a:lnTo>
                    <a:pt x="3547859" y="750672"/>
                  </a:lnTo>
                  <a:lnTo>
                    <a:pt x="3533077" y="753509"/>
                  </a:lnTo>
                  <a:lnTo>
                    <a:pt x="3518296" y="754453"/>
                  </a:lnTo>
                  <a:lnTo>
                    <a:pt x="3503513" y="752565"/>
                  </a:lnTo>
                  <a:lnTo>
                    <a:pt x="3488731" y="751621"/>
                  </a:lnTo>
                  <a:lnTo>
                    <a:pt x="3473949" y="751148"/>
                  </a:lnTo>
                  <a:lnTo>
                    <a:pt x="3459167" y="753037"/>
                  </a:lnTo>
                  <a:lnTo>
                    <a:pt x="3444385" y="751148"/>
                  </a:lnTo>
                  <a:lnTo>
                    <a:pt x="3429603" y="752565"/>
                  </a:lnTo>
                  <a:lnTo>
                    <a:pt x="3414821" y="749732"/>
                  </a:lnTo>
                  <a:lnTo>
                    <a:pt x="3400040" y="749259"/>
                  </a:lnTo>
                  <a:lnTo>
                    <a:pt x="3385257" y="749732"/>
                  </a:lnTo>
                  <a:lnTo>
                    <a:pt x="3370476" y="748787"/>
                  </a:lnTo>
                  <a:lnTo>
                    <a:pt x="3355693" y="747843"/>
                  </a:lnTo>
                  <a:lnTo>
                    <a:pt x="3340912" y="740282"/>
                  </a:lnTo>
                  <a:lnTo>
                    <a:pt x="3326129" y="713821"/>
                  </a:lnTo>
                  <a:lnTo>
                    <a:pt x="3311348" y="679326"/>
                  </a:lnTo>
                  <a:lnTo>
                    <a:pt x="3296566" y="589073"/>
                  </a:lnTo>
                  <a:lnTo>
                    <a:pt x="3281784" y="462435"/>
                  </a:lnTo>
                  <a:lnTo>
                    <a:pt x="3267001" y="305082"/>
                  </a:lnTo>
                  <a:lnTo>
                    <a:pt x="3252220" y="139224"/>
                  </a:lnTo>
                  <a:lnTo>
                    <a:pt x="3237438" y="56059"/>
                  </a:lnTo>
                  <a:lnTo>
                    <a:pt x="3222656" y="32432"/>
                  </a:lnTo>
                  <a:lnTo>
                    <a:pt x="3207874" y="157653"/>
                  </a:lnTo>
                  <a:lnTo>
                    <a:pt x="3193091" y="319258"/>
                  </a:lnTo>
                  <a:lnTo>
                    <a:pt x="3178309" y="480863"/>
                  </a:lnTo>
                  <a:lnTo>
                    <a:pt x="3163528" y="613172"/>
                  </a:lnTo>
                  <a:lnTo>
                    <a:pt x="3148746" y="687832"/>
                  </a:lnTo>
                  <a:lnTo>
                    <a:pt x="3133964" y="732249"/>
                  </a:lnTo>
                  <a:lnTo>
                    <a:pt x="3119181" y="745480"/>
                  </a:lnTo>
                  <a:lnTo>
                    <a:pt x="3104400" y="752568"/>
                  </a:lnTo>
                  <a:lnTo>
                    <a:pt x="3089141" y="756350"/>
                  </a:lnTo>
                  <a:lnTo>
                    <a:pt x="3074359" y="753513"/>
                  </a:lnTo>
                  <a:lnTo>
                    <a:pt x="3059577" y="754457"/>
                  </a:lnTo>
                  <a:lnTo>
                    <a:pt x="3044795" y="752568"/>
                  </a:lnTo>
                  <a:lnTo>
                    <a:pt x="3030013" y="753985"/>
                  </a:lnTo>
                  <a:lnTo>
                    <a:pt x="3015231" y="755874"/>
                  </a:lnTo>
                  <a:lnTo>
                    <a:pt x="3000449" y="756346"/>
                  </a:lnTo>
                  <a:lnTo>
                    <a:pt x="2985667" y="755402"/>
                  </a:lnTo>
                  <a:lnTo>
                    <a:pt x="2970885" y="753985"/>
                  </a:lnTo>
                  <a:lnTo>
                    <a:pt x="2956103" y="756346"/>
                  </a:lnTo>
                  <a:lnTo>
                    <a:pt x="2941321" y="751621"/>
                  </a:lnTo>
                  <a:lnTo>
                    <a:pt x="2926539" y="757291"/>
                  </a:lnTo>
                  <a:lnTo>
                    <a:pt x="2911757" y="752565"/>
                  </a:lnTo>
                  <a:lnTo>
                    <a:pt x="2896975" y="755875"/>
                  </a:lnTo>
                  <a:lnTo>
                    <a:pt x="2882193" y="756347"/>
                  </a:lnTo>
                  <a:lnTo>
                    <a:pt x="2867412" y="756347"/>
                  </a:lnTo>
                  <a:lnTo>
                    <a:pt x="2852629" y="754459"/>
                  </a:lnTo>
                  <a:lnTo>
                    <a:pt x="2837847" y="755875"/>
                  </a:lnTo>
                  <a:lnTo>
                    <a:pt x="2823066" y="756820"/>
                  </a:lnTo>
                  <a:lnTo>
                    <a:pt x="2808283" y="753982"/>
                  </a:lnTo>
                  <a:lnTo>
                    <a:pt x="2793501" y="758235"/>
                  </a:lnTo>
                  <a:lnTo>
                    <a:pt x="2778719" y="753038"/>
                  </a:lnTo>
                  <a:lnTo>
                    <a:pt x="2763937" y="754926"/>
                  </a:lnTo>
                  <a:lnTo>
                    <a:pt x="2749155" y="754454"/>
                  </a:lnTo>
                  <a:lnTo>
                    <a:pt x="2734374" y="758235"/>
                  </a:lnTo>
                  <a:lnTo>
                    <a:pt x="2719591" y="756347"/>
                  </a:lnTo>
                  <a:lnTo>
                    <a:pt x="2704810" y="754458"/>
                  </a:lnTo>
                  <a:lnTo>
                    <a:pt x="2690027" y="754931"/>
                  </a:lnTo>
                  <a:lnTo>
                    <a:pt x="2675246" y="753987"/>
                  </a:lnTo>
                  <a:lnTo>
                    <a:pt x="2660463" y="750677"/>
                  </a:lnTo>
                  <a:lnTo>
                    <a:pt x="2645682" y="747840"/>
                  </a:lnTo>
                  <a:lnTo>
                    <a:pt x="2630900" y="746423"/>
                  </a:lnTo>
                  <a:lnTo>
                    <a:pt x="2616118" y="747368"/>
                  </a:lnTo>
                  <a:lnTo>
                    <a:pt x="2601336" y="745479"/>
                  </a:lnTo>
                  <a:lnTo>
                    <a:pt x="2586554" y="744062"/>
                  </a:lnTo>
                  <a:lnTo>
                    <a:pt x="2571295" y="745479"/>
                  </a:lnTo>
                  <a:lnTo>
                    <a:pt x="2556513" y="745951"/>
                  </a:lnTo>
                  <a:lnTo>
                    <a:pt x="2541731" y="745951"/>
                  </a:lnTo>
                  <a:lnTo>
                    <a:pt x="2526949" y="747840"/>
                  </a:lnTo>
                  <a:lnTo>
                    <a:pt x="2512167" y="749256"/>
                  </a:lnTo>
                  <a:lnTo>
                    <a:pt x="2497385" y="750673"/>
                  </a:lnTo>
                  <a:lnTo>
                    <a:pt x="2482603" y="747836"/>
                  </a:lnTo>
                  <a:lnTo>
                    <a:pt x="2467821" y="748780"/>
                  </a:lnTo>
                  <a:lnTo>
                    <a:pt x="2453039" y="745471"/>
                  </a:lnTo>
                  <a:lnTo>
                    <a:pt x="2438257" y="740745"/>
                  </a:lnTo>
                  <a:lnTo>
                    <a:pt x="2423475" y="730822"/>
                  </a:lnTo>
                  <a:lnTo>
                    <a:pt x="2408693" y="695855"/>
                  </a:lnTo>
                  <a:lnTo>
                    <a:pt x="2393911" y="640096"/>
                  </a:lnTo>
                  <a:lnTo>
                    <a:pt x="2379129" y="538030"/>
                  </a:lnTo>
                  <a:lnTo>
                    <a:pt x="2364347" y="417534"/>
                  </a:lnTo>
                  <a:lnTo>
                    <a:pt x="2349565" y="256402"/>
                  </a:lnTo>
                  <a:lnTo>
                    <a:pt x="2334783" y="113697"/>
                  </a:lnTo>
                  <a:lnTo>
                    <a:pt x="2320001" y="67390"/>
                  </a:lnTo>
                  <a:lnTo>
                    <a:pt x="2305220" y="84874"/>
                  </a:lnTo>
                  <a:lnTo>
                    <a:pt x="2290438" y="211039"/>
                  </a:lnTo>
                  <a:lnTo>
                    <a:pt x="2275655" y="364139"/>
                  </a:lnTo>
                  <a:lnTo>
                    <a:pt x="2260873" y="499755"/>
                  </a:lnTo>
                  <a:lnTo>
                    <a:pt x="2246091" y="610327"/>
                  </a:lnTo>
                  <a:lnTo>
                    <a:pt x="2231309" y="686404"/>
                  </a:lnTo>
                  <a:lnTo>
                    <a:pt x="2216528" y="713338"/>
                  </a:lnTo>
                  <a:lnTo>
                    <a:pt x="2201746" y="710978"/>
                  </a:lnTo>
                  <a:lnTo>
                    <a:pt x="2186963" y="687824"/>
                  </a:lnTo>
                  <a:lnTo>
                    <a:pt x="2172181" y="609384"/>
                  </a:lnTo>
                  <a:lnTo>
                    <a:pt x="2157400" y="498339"/>
                  </a:lnTo>
                  <a:lnTo>
                    <a:pt x="2142618" y="356107"/>
                  </a:lnTo>
                  <a:lnTo>
                    <a:pt x="2127836" y="187886"/>
                  </a:lnTo>
                  <a:lnTo>
                    <a:pt x="2113054" y="58413"/>
                  </a:lnTo>
                  <a:lnTo>
                    <a:pt x="2098272" y="12105"/>
                  </a:lnTo>
                  <a:lnTo>
                    <a:pt x="2083490" y="67391"/>
                  </a:lnTo>
                  <a:lnTo>
                    <a:pt x="2068708" y="223326"/>
                  </a:lnTo>
                  <a:lnTo>
                    <a:pt x="2053449" y="385404"/>
                  </a:lnTo>
                  <a:lnTo>
                    <a:pt x="2038667" y="514877"/>
                  </a:lnTo>
                  <a:lnTo>
                    <a:pt x="2023885" y="636318"/>
                  </a:lnTo>
                  <a:lnTo>
                    <a:pt x="2009103" y="694911"/>
                  </a:lnTo>
                  <a:lnTo>
                    <a:pt x="1994321" y="726099"/>
                  </a:lnTo>
                  <a:lnTo>
                    <a:pt x="1979539" y="744055"/>
                  </a:lnTo>
                  <a:lnTo>
                    <a:pt x="1964757" y="749725"/>
                  </a:lnTo>
                  <a:lnTo>
                    <a:pt x="1949975" y="745472"/>
                  </a:lnTo>
                  <a:lnTo>
                    <a:pt x="1935193" y="749254"/>
                  </a:lnTo>
                  <a:lnTo>
                    <a:pt x="1920411" y="751615"/>
                  </a:lnTo>
                  <a:lnTo>
                    <a:pt x="1905629" y="756812"/>
                  </a:lnTo>
                  <a:lnTo>
                    <a:pt x="1890847" y="752088"/>
                  </a:lnTo>
                  <a:lnTo>
                    <a:pt x="1876065" y="755869"/>
                  </a:lnTo>
                  <a:lnTo>
                    <a:pt x="1861283" y="752560"/>
                  </a:lnTo>
                  <a:lnTo>
                    <a:pt x="1846501" y="756341"/>
                  </a:lnTo>
                  <a:lnTo>
                    <a:pt x="1831719" y="755869"/>
                  </a:lnTo>
                  <a:lnTo>
                    <a:pt x="1816937" y="748781"/>
                  </a:lnTo>
                  <a:lnTo>
                    <a:pt x="1802155" y="754451"/>
                  </a:lnTo>
                  <a:lnTo>
                    <a:pt x="1787373" y="750198"/>
                  </a:lnTo>
                  <a:lnTo>
                    <a:pt x="1772591" y="749726"/>
                  </a:lnTo>
                  <a:lnTo>
                    <a:pt x="1757809" y="748781"/>
                  </a:lnTo>
                  <a:lnTo>
                    <a:pt x="1743027" y="745472"/>
                  </a:lnTo>
                  <a:lnTo>
                    <a:pt x="1728245" y="740747"/>
                  </a:lnTo>
                  <a:lnTo>
                    <a:pt x="1713463" y="728461"/>
                  </a:lnTo>
                  <a:lnTo>
                    <a:pt x="1698682" y="702472"/>
                  </a:lnTo>
                  <a:lnTo>
                    <a:pt x="1683899" y="674592"/>
                  </a:lnTo>
                  <a:lnTo>
                    <a:pt x="1669118" y="634900"/>
                  </a:lnTo>
                  <a:lnTo>
                    <a:pt x="1654335" y="598043"/>
                  </a:lnTo>
                  <a:lnTo>
                    <a:pt x="1639553" y="582449"/>
                  </a:lnTo>
                  <a:lnTo>
                    <a:pt x="1624772" y="576306"/>
                  </a:lnTo>
                  <a:lnTo>
                    <a:pt x="1609990" y="602768"/>
                  </a:lnTo>
                  <a:lnTo>
                    <a:pt x="1595208" y="625450"/>
                  </a:lnTo>
                  <a:lnTo>
                    <a:pt x="1580426" y="672230"/>
                  </a:lnTo>
                  <a:lnTo>
                    <a:pt x="1565643" y="705780"/>
                  </a:lnTo>
                  <a:lnTo>
                    <a:pt x="1550861" y="721846"/>
                  </a:lnTo>
                  <a:lnTo>
                    <a:pt x="1535603" y="728461"/>
                  </a:lnTo>
                  <a:lnTo>
                    <a:pt x="1520821" y="730349"/>
                  </a:lnTo>
                  <a:lnTo>
                    <a:pt x="1506039" y="725152"/>
                  </a:lnTo>
                  <a:lnTo>
                    <a:pt x="1491257" y="712394"/>
                  </a:lnTo>
                  <a:lnTo>
                    <a:pt x="1476475" y="709084"/>
                  </a:lnTo>
                  <a:lnTo>
                    <a:pt x="1461693" y="709084"/>
                  </a:lnTo>
                  <a:lnTo>
                    <a:pt x="1446911" y="708140"/>
                  </a:lnTo>
                  <a:lnTo>
                    <a:pt x="1432129" y="717118"/>
                  </a:lnTo>
                  <a:lnTo>
                    <a:pt x="1417347" y="723733"/>
                  </a:lnTo>
                  <a:lnTo>
                    <a:pt x="1402565" y="738854"/>
                  </a:lnTo>
                  <a:lnTo>
                    <a:pt x="1387783" y="742164"/>
                  </a:lnTo>
                  <a:lnTo>
                    <a:pt x="1373001" y="738854"/>
                  </a:lnTo>
                  <a:lnTo>
                    <a:pt x="1358219" y="735073"/>
                  </a:lnTo>
                  <a:lnTo>
                    <a:pt x="1343437" y="717116"/>
                  </a:lnTo>
                  <a:lnTo>
                    <a:pt x="1328655" y="683567"/>
                  </a:lnTo>
                  <a:lnTo>
                    <a:pt x="1313873" y="627808"/>
                  </a:lnTo>
                  <a:lnTo>
                    <a:pt x="1299091" y="554094"/>
                  </a:lnTo>
                  <a:lnTo>
                    <a:pt x="1284309" y="474236"/>
                  </a:lnTo>
                  <a:lnTo>
                    <a:pt x="1269527" y="421313"/>
                  </a:lnTo>
                  <a:lnTo>
                    <a:pt x="1254745" y="364137"/>
                  </a:lnTo>
                  <a:lnTo>
                    <a:pt x="1239963" y="358939"/>
                  </a:lnTo>
                  <a:lnTo>
                    <a:pt x="1225181" y="351378"/>
                  </a:lnTo>
                  <a:lnTo>
                    <a:pt x="1210399" y="349017"/>
                  </a:lnTo>
                  <a:lnTo>
                    <a:pt x="1195617" y="332006"/>
                  </a:lnTo>
                  <a:lnTo>
                    <a:pt x="1180835" y="318303"/>
                  </a:lnTo>
                  <a:lnTo>
                    <a:pt x="1166053" y="301764"/>
                  </a:lnTo>
                  <a:lnTo>
                    <a:pt x="1151271" y="340040"/>
                  </a:lnTo>
                  <a:lnTo>
                    <a:pt x="1136489" y="390600"/>
                  </a:lnTo>
                  <a:lnTo>
                    <a:pt x="1121707" y="486524"/>
                  </a:lnTo>
                  <a:lnTo>
                    <a:pt x="1106925" y="572996"/>
                  </a:lnTo>
                  <a:lnTo>
                    <a:pt x="1092143" y="660887"/>
                  </a:lnTo>
                  <a:lnTo>
                    <a:pt x="1077362" y="702943"/>
                  </a:lnTo>
                  <a:lnTo>
                    <a:pt x="1062579" y="731294"/>
                  </a:lnTo>
                  <a:lnTo>
                    <a:pt x="1047797" y="741690"/>
                  </a:lnTo>
                  <a:lnTo>
                    <a:pt x="1033015" y="749250"/>
                  </a:lnTo>
                  <a:lnTo>
                    <a:pt x="1017757" y="752088"/>
                  </a:lnTo>
                  <a:lnTo>
                    <a:pt x="1002975" y="747835"/>
                  </a:lnTo>
                  <a:lnTo>
                    <a:pt x="988193" y="752560"/>
                  </a:lnTo>
                  <a:lnTo>
                    <a:pt x="973411" y="753032"/>
                  </a:lnTo>
                  <a:lnTo>
                    <a:pt x="958628" y="754921"/>
                  </a:lnTo>
                  <a:lnTo>
                    <a:pt x="943847" y="750668"/>
                  </a:lnTo>
                  <a:lnTo>
                    <a:pt x="929065" y="754921"/>
                  </a:lnTo>
                  <a:lnTo>
                    <a:pt x="914283" y="754449"/>
                  </a:lnTo>
                  <a:lnTo>
                    <a:pt x="899501" y="752088"/>
                  </a:lnTo>
                  <a:lnTo>
                    <a:pt x="884719" y="755397"/>
                  </a:lnTo>
                  <a:lnTo>
                    <a:pt x="869937" y="755397"/>
                  </a:lnTo>
                  <a:lnTo>
                    <a:pt x="855155" y="755397"/>
                  </a:lnTo>
                  <a:lnTo>
                    <a:pt x="840373" y="754925"/>
                  </a:lnTo>
                  <a:lnTo>
                    <a:pt x="825591" y="753036"/>
                  </a:lnTo>
                  <a:lnTo>
                    <a:pt x="810809" y="754453"/>
                  </a:lnTo>
                  <a:lnTo>
                    <a:pt x="796027" y="752564"/>
                  </a:lnTo>
                  <a:lnTo>
                    <a:pt x="781245" y="749255"/>
                  </a:lnTo>
                  <a:lnTo>
                    <a:pt x="766463" y="739804"/>
                  </a:lnTo>
                  <a:lnTo>
                    <a:pt x="751681" y="730354"/>
                  </a:lnTo>
                  <a:lnTo>
                    <a:pt x="736899" y="713815"/>
                  </a:lnTo>
                  <a:lnTo>
                    <a:pt x="722117" y="692551"/>
                  </a:lnTo>
                  <a:lnTo>
                    <a:pt x="707335" y="685936"/>
                  </a:lnTo>
                  <a:lnTo>
                    <a:pt x="692553" y="677903"/>
                  </a:lnTo>
                  <a:lnTo>
                    <a:pt x="677771" y="678847"/>
                  </a:lnTo>
                  <a:lnTo>
                    <a:pt x="662989" y="691133"/>
                  </a:lnTo>
                  <a:lnTo>
                    <a:pt x="648207" y="705309"/>
                  </a:lnTo>
                  <a:lnTo>
                    <a:pt x="633425" y="724210"/>
                  </a:lnTo>
                  <a:lnTo>
                    <a:pt x="618643" y="736968"/>
                  </a:lnTo>
                  <a:lnTo>
                    <a:pt x="603861" y="744529"/>
                  </a:lnTo>
                  <a:lnTo>
                    <a:pt x="589079" y="745945"/>
                  </a:lnTo>
                  <a:lnTo>
                    <a:pt x="574297" y="751143"/>
                  </a:lnTo>
                  <a:lnTo>
                    <a:pt x="559515" y="753980"/>
                  </a:lnTo>
                  <a:lnTo>
                    <a:pt x="544733" y="751620"/>
                  </a:lnTo>
                  <a:lnTo>
                    <a:pt x="529951" y="750675"/>
                  </a:lnTo>
                  <a:lnTo>
                    <a:pt x="515169" y="751147"/>
                  </a:lnTo>
                  <a:lnTo>
                    <a:pt x="499911" y="753985"/>
                  </a:lnTo>
                  <a:lnTo>
                    <a:pt x="485129" y="747842"/>
                  </a:lnTo>
                  <a:lnTo>
                    <a:pt x="470346" y="749258"/>
                  </a:lnTo>
                  <a:lnTo>
                    <a:pt x="455564" y="742170"/>
                  </a:lnTo>
                  <a:lnTo>
                    <a:pt x="440782" y="735555"/>
                  </a:lnTo>
                  <a:lnTo>
                    <a:pt x="426000" y="724214"/>
                  </a:lnTo>
                  <a:lnTo>
                    <a:pt x="411219" y="717126"/>
                  </a:lnTo>
                  <a:lnTo>
                    <a:pt x="396437" y="715237"/>
                  </a:lnTo>
                  <a:lnTo>
                    <a:pt x="381655" y="714765"/>
                  </a:lnTo>
                  <a:lnTo>
                    <a:pt x="366873" y="712877"/>
                  </a:lnTo>
                  <a:lnTo>
                    <a:pt x="352091" y="723272"/>
                  </a:lnTo>
                  <a:lnTo>
                    <a:pt x="337308" y="727525"/>
                  </a:lnTo>
                  <a:lnTo>
                    <a:pt x="322527" y="737449"/>
                  </a:lnTo>
                  <a:lnTo>
                    <a:pt x="307745" y="741701"/>
                  </a:lnTo>
                  <a:lnTo>
                    <a:pt x="292963" y="745954"/>
                  </a:lnTo>
                  <a:lnTo>
                    <a:pt x="278181" y="751152"/>
                  </a:lnTo>
                  <a:lnTo>
                    <a:pt x="263399" y="750679"/>
                  </a:lnTo>
                  <a:lnTo>
                    <a:pt x="248617" y="751152"/>
                  </a:lnTo>
                  <a:lnTo>
                    <a:pt x="233835" y="749735"/>
                  </a:lnTo>
                  <a:lnTo>
                    <a:pt x="219053" y="750679"/>
                  </a:lnTo>
                  <a:lnTo>
                    <a:pt x="204271" y="750207"/>
                  </a:lnTo>
                  <a:lnTo>
                    <a:pt x="189489" y="750679"/>
                  </a:lnTo>
                  <a:lnTo>
                    <a:pt x="174707" y="753989"/>
                  </a:lnTo>
                  <a:lnTo>
                    <a:pt x="159925" y="751156"/>
                  </a:lnTo>
                  <a:lnTo>
                    <a:pt x="145143" y="748795"/>
                  </a:lnTo>
                  <a:lnTo>
                    <a:pt x="130361" y="751156"/>
                  </a:lnTo>
                  <a:lnTo>
                    <a:pt x="115579" y="749267"/>
                  </a:lnTo>
                  <a:lnTo>
                    <a:pt x="100797" y="752577"/>
                  </a:lnTo>
                  <a:lnTo>
                    <a:pt x="86015" y="750688"/>
                  </a:lnTo>
                  <a:lnTo>
                    <a:pt x="71233" y="750216"/>
                  </a:lnTo>
                  <a:lnTo>
                    <a:pt x="56451" y="744073"/>
                  </a:lnTo>
                  <a:lnTo>
                    <a:pt x="41669" y="737930"/>
                  </a:lnTo>
                  <a:lnTo>
                    <a:pt x="26887" y="735093"/>
                  </a:lnTo>
                  <a:lnTo>
                    <a:pt x="12105" y="728947"/>
                  </a:lnTo>
                </a:path>
              </a:pathLst>
            </a:custGeom>
            <a:noFill/>
            <a:ln w="19050" cap="flat" cmpd="sng">
              <a:solidFill>
                <a:srgbClr val="D42A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200" name="Google Shape;200;p25"/>
            <p:cNvSpPr/>
            <p:nvPr/>
          </p:nvSpPr>
          <p:spPr>
            <a:xfrm>
              <a:off x="6857522" y="2172909"/>
              <a:ext cx="4176555" cy="762000"/>
            </a:xfrm>
            <a:custGeom>
              <a:avLst/>
              <a:gdLst/>
              <a:ahLst/>
              <a:cxnLst/>
              <a:rect l="l" t="t" r="r" b="b"/>
              <a:pathLst>
                <a:path w="4162425" h="762000" extrusionOk="0">
                  <a:moveTo>
                    <a:pt x="4154874" y="754926"/>
                  </a:moveTo>
                  <a:lnTo>
                    <a:pt x="4140092" y="755870"/>
                  </a:lnTo>
                  <a:lnTo>
                    <a:pt x="4124834" y="755870"/>
                  </a:lnTo>
                  <a:lnTo>
                    <a:pt x="4110051" y="756814"/>
                  </a:lnTo>
                  <a:lnTo>
                    <a:pt x="4095269" y="757287"/>
                  </a:lnTo>
                  <a:lnTo>
                    <a:pt x="4080487" y="756814"/>
                  </a:lnTo>
                  <a:lnTo>
                    <a:pt x="4065705" y="753033"/>
                  </a:lnTo>
                  <a:lnTo>
                    <a:pt x="4050923" y="757758"/>
                  </a:lnTo>
                  <a:lnTo>
                    <a:pt x="4036141" y="754448"/>
                  </a:lnTo>
                  <a:lnTo>
                    <a:pt x="4021360" y="752560"/>
                  </a:lnTo>
                  <a:lnTo>
                    <a:pt x="4006577" y="746889"/>
                  </a:lnTo>
                  <a:lnTo>
                    <a:pt x="3991795" y="726098"/>
                  </a:lnTo>
                  <a:lnTo>
                    <a:pt x="3977013" y="714284"/>
                  </a:lnTo>
                  <a:lnTo>
                    <a:pt x="3962232" y="686878"/>
                  </a:lnTo>
                  <a:lnTo>
                    <a:pt x="3947450" y="660416"/>
                  </a:lnTo>
                  <a:lnTo>
                    <a:pt x="3932667" y="624031"/>
                  </a:lnTo>
                  <a:lnTo>
                    <a:pt x="3917886" y="616944"/>
                  </a:lnTo>
                  <a:lnTo>
                    <a:pt x="3903104" y="617416"/>
                  </a:lnTo>
                  <a:lnTo>
                    <a:pt x="3888322" y="634427"/>
                  </a:lnTo>
                  <a:lnTo>
                    <a:pt x="3873540" y="658053"/>
                  </a:lnTo>
                  <a:lnTo>
                    <a:pt x="3858758" y="690185"/>
                  </a:lnTo>
                  <a:lnTo>
                    <a:pt x="3843975" y="715702"/>
                  </a:lnTo>
                  <a:lnTo>
                    <a:pt x="3829193" y="737911"/>
                  </a:lnTo>
                  <a:lnTo>
                    <a:pt x="3814412" y="747834"/>
                  </a:lnTo>
                  <a:lnTo>
                    <a:pt x="3799630" y="747362"/>
                  </a:lnTo>
                  <a:lnTo>
                    <a:pt x="3784847" y="750671"/>
                  </a:lnTo>
                  <a:lnTo>
                    <a:pt x="3770066" y="751616"/>
                  </a:lnTo>
                  <a:lnTo>
                    <a:pt x="3755284" y="756341"/>
                  </a:lnTo>
                  <a:lnTo>
                    <a:pt x="3740502" y="755397"/>
                  </a:lnTo>
                  <a:lnTo>
                    <a:pt x="3725720" y="754924"/>
                  </a:lnTo>
                  <a:lnTo>
                    <a:pt x="3710938" y="751615"/>
                  </a:lnTo>
                  <a:lnTo>
                    <a:pt x="3696156" y="754452"/>
                  </a:lnTo>
                  <a:lnTo>
                    <a:pt x="3681374" y="753508"/>
                  </a:lnTo>
                  <a:lnTo>
                    <a:pt x="3666592" y="757760"/>
                  </a:lnTo>
                  <a:lnTo>
                    <a:pt x="3651810" y="754923"/>
                  </a:lnTo>
                  <a:lnTo>
                    <a:pt x="3637028" y="756811"/>
                  </a:lnTo>
                  <a:lnTo>
                    <a:pt x="3622246" y="753502"/>
                  </a:lnTo>
                  <a:lnTo>
                    <a:pt x="3606988" y="752558"/>
                  </a:lnTo>
                  <a:lnTo>
                    <a:pt x="3592206" y="753974"/>
                  </a:lnTo>
                  <a:lnTo>
                    <a:pt x="3577423" y="753030"/>
                  </a:lnTo>
                  <a:lnTo>
                    <a:pt x="3562641" y="755391"/>
                  </a:lnTo>
                  <a:lnTo>
                    <a:pt x="3547859" y="753030"/>
                  </a:lnTo>
                  <a:lnTo>
                    <a:pt x="3533077" y="750669"/>
                  </a:lnTo>
                  <a:lnTo>
                    <a:pt x="3518296" y="748781"/>
                  </a:lnTo>
                  <a:lnTo>
                    <a:pt x="3503513" y="749725"/>
                  </a:lnTo>
                  <a:lnTo>
                    <a:pt x="3488731" y="754450"/>
                  </a:lnTo>
                  <a:lnTo>
                    <a:pt x="3473949" y="752090"/>
                  </a:lnTo>
                  <a:lnTo>
                    <a:pt x="3459167" y="752090"/>
                  </a:lnTo>
                  <a:lnTo>
                    <a:pt x="3444385" y="747364"/>
                  </a:lnTo>
                  <a:lnTo>
                    <a:pt x="3429603" y="747364"/>
                  </a:lnTo>
                  <a:lnTo>
                    <a:pt x="3414821" y="753507"/>
                  </a:lnTo>
                  <a:lnTo>
                    <a:pt x="3400040" y="751146"/>
                  </a:lnTo>
                  <a:lnTo>
                    <a:pt x="3385257" y="757289"/>
                  </a:lnTo>
                  <a:lnTo>
                    <a:pt x="3370476" y="750673"/>
                  </a:lnTo>
                  <a:lnTo>
                    <a:pt x="3355693" y="747364"/>
                  </a:lnTo>
                  <a:lnTo>
                    <a:pt x="3340912" y="746892"/>
                  </a:lnTo>
                  <a:lnTo>
                    <a:pt x="3326129" y="743110"/>
                  </a:lnTo>
                  <a:lnTo>
                    <a:pt x="3311348" y="719011"/>
                  </a:lnTo>
                  <a:lnTo>
                    <a:pt x="3296566" y="693494"/>
                  </a:lnTo>
                  <a:lnTo>
                    <a:pt x="3281784" y="640571"/>
                  </a:lnTo>
                  <a:lnTo>
                    <a:pt x="3267001" y="572999"/>
                  </a:lnTo>
                  <a:lnTo>
                    <a:pt x="3252220" y="523384"/>
                  </a:lnTo>
                  <a:lnTo>
                    <a:pt x="3237438" y="485581"/>
                  </a:lnTo>
                  <a:lnTo>
                    <a:pt x="3222656" y="499757"/>
                  </a:lnTo>
                  <a:lnTo>
                    <a:pt x="3207874" y="538032"/>
                  </a:lnTo>
                  <a:lnTo>
                    <a:pt x="3193091" y="593318"/>
                  </a:lnTo>
                  <a:lnTo>
                    <a:pt x="3178309" y="643879"/>
                  </a:lnTo>
                  <a:lnTo>
                    <a:pt x="3163528" y="690187"/>
                  </a:lnTo>
                  <a:lnTo>
                    <a:pt x="3148746" y="727989"/>
                  </a:lnTo>
                  <a:lnTo>
                    <a:pt x="3133964" y="741693"/>
                  </a:lnTo>
                  <a:lnTo>
                    <a:pt x="3119181" y="747836"/>
                  </a:lnTo>
                  <a:lnTo>
                    <a:pt x="3104400" y="749724"/>
                  </a:lnTo>
                  <a:lnTo>
                    <a:pt x="3089141" y="753506"/>
                  </a:lnTo>
                  <a:lnTo>
                    <a:pt x="3074359" y="749724"/>
                  </a:lnTo>
                  <a:lnTo>
                    <a:pt x="3059577" y="751613"/>
                  </a:lnTo>
                  <a:lnTo>
                    <a:pt x="3044795" y="754450"/>
                  </a:lnTo>
                  <a:lnTo>
                    <a:pt x="3030013" y="757759"/>
                  </a:lnTo>
                  <a:lnTo>
                    <a:pt x="3015231" y="753978"/>
                  </a:lnTo>
                  <a:lnTo>
                    <a:pt x="3000449" y="750668"/>
                  </a:lnTo>
                  <a:lnTo>
                    <a:pt x="2985667" y="750668"/>
                  </a:lnTo>
                  <a:lnTo>
                    <a:pt x="2970885" y="751141"/>
                  </a:lnTo>
                  <a:lnTo>
                    <a:pt x="2956103" y="751141"/>
                  </a:lnTo>
                  <a:lnTo>
                    <a:pt x="2941321" y="749252"/>
                  </a:lnTo>
                  <a:lnTo>
                    <a:pt x="2926539" y="746891"/>
                  </a:lnTo>
                  <a:lnTo>
                    <a:pt x="2911757" y="752089"/>
                  </a:lnTo>
                  <a:lnTo>
                    <a:pt x="2896975" y="753505"/>
                  </a:lnTo>
                  <a:lnTo>
                    <a:pt x="2882193" y="750668"/>
                  </a:lnTo>
                  <a:lnTo>
                    <a:pt x="2867412" y="752085"/>
                  </a:lnTo>
                  <a:lnTo>
                    <a:pt x="2852629" y="752085"/>
                  </a:lnTo>
                  <a:lnTo>
                    <a:pt x="2837847" y="752085"/>
                  </a:lnTo>
                  <a:lnTo>
                    <a:pt x="2823066" y="750196"/>
                  </a:lnTo>
                  <a:lnTo>
                    <a:pt x="2808283" y="755394"/>
                  </a:lnTo>
                  <a:lnTo>
                    <a:pt x="2793501" y="751612"/>
                  </a:lnTo>
                  <a:lnTo>
                    <a:pt x="2778719" y="749724"/>
                  </a:lnTo>
                  <a:lnTo>
                    <a:pt x="2763937" y="753033"/>
                  </a:lnTo>
                  <a:lnTo>
                    <a:pt x="2749155" y="751145"/>
                  </a:lnTo>
                  <a:lnTo>
                    <a:pt x="2734374" y="753982"/>
                  </a:lnTo>
                  <a:lnTo>
                    <a:pt x="2719591" y="753982"/>
                  </a:lnTo>
                  <a:lnTo>
                    <a:pt x="2704810" y="748784"/>
                  </a:lnTo>
                  <a:lnTo>
                    <a:pt x="2690027" y="748784"/>
                  </a:lnTo>
                  <a:lnTo>
                    <a:pt x="2675246" y="749257"/>
                  </a:lnTo>
                  <a:lnTo>
                    <a:pt x="2660463" y="745475"/>
                  </a:lnTo>
                  <a:lnTo>
                    <a:pt x="2645682" y="748785"/>
                  </a:lnTo>
                  <a:lnTo>
                    <a:pt x="2630900" y="746896"/>
                  </a:lnTo>
                  <a:lnTo>
                    <a:pt x="2616118" y="742171"/>
                  </a:lnTo>
                  <a:lnTo>
                    <a:pt x="2601336" y="738861"/>
                  </a:lnTo>
                  <a:lnTo>
                    <a:pt x="2586554" y="742643"/>
                  </a:lnTo>
                  <a:lnTo>
                    <a:pt x="2571295" y="739806"/>
                  </a:lnTo>
                  <a:lnTo>
                    <a:pt x="2556513" y="742167"/>
                  </a:lnTo>
                  <a:lnTo>
                    <a:pt x="2541731" y="743111"/>
                  </a:lnTo>
                  <a:lnTo>
                    <a:pt x="2526949" y="749726"/>
                  </a:lnTo>
                  <a:lnTo>
                    <a:pt x="2512167" y="745473"/>
                  </a:lnTo>
                  <a:lnTo>
                    <a:pt x="2497385" y="747362"/>
                  </a:lnTo>
                  <a:lnTo>
                    <a:pt x="2482603" y="747362"/>
                  </a:lnTo>
                  <a:lnTo>
                    <a:pt x="2467821" y="746890"/>
                  </a:lnTo>
                  <a:lnTo>
                    <a:pt x="2453039" y="743580"/>
                  </a:lnTo>
                  <a:lnTo>
                    <a:pt x="2438257" y="741219"/>
                  </a:lnTo>
                  <a:lnTo>
                    <a:pt x="2423475" y="736966"/>
                  </a:lnTo>
                  <a:lnTo>
                    <a:pt x="2408693" y="714285"/>
                  </a:lnTo>
                  <a:lnTo>
                    <a:pt x="2393911" y="682625"/>
                  </a:lnTo>
                  <a:lnTo>
                    <a:pt x="2379129" y="639153"/>
                  </a:lnTo>
                  <a:lnTo>
                    <a:pt x="2364347" y="570163"/>
                  </a:lnTo>
                  <a:lnTo>
                    <a:pt x="2349565" y="491251"/>
                  </a:lnTo>
                  <a:lnTo>
                    <a:pt x="2334783" y="438328"/>
                  </a:lnTo>
                  <a:lnTo>
                    <a:pt x="2320001" y="413756"/>
                  </a:lnTo>
                  <a:lnTo>
                    <a:pt x="2305220" y="426042"/>
                  </a:lnTo>
                  <a:lnTo>
                    <a:pt x="2290438" y="474712"/>
                  </a:lnTo>
                  <a:lnTo>
                    <a:pt x="2275655" y="540866"/>
                  </a:lnTo>
                  <a:lnTo>
                    <a:pt x="2260873" y="615053"/>
                  </a:lnTo>
                  <a:lnTo>
                    <a:pt x="2246091" y="675065"/>
                  </a:lnTo>
                  <a:lnTo>
                    <a:pt x="2231309" y="707197"/>
                  </a:lnTo>
                  <a:lnTo>
                    <a:pt x="2216528" y="720900"/>
                  </a:lnTo>
                  <a:lnTo>
                    <a:pt x="2201746" y="707670"/>
                  </a:lnTo>
                  <a:lnTo>
                    <a:pt x="2186963" y="677427"/>
                  </a:lnTo>
                  <a:lnTo>
                    <a:pt x="2172181" y="595680"/>
                  </a:lnTo>
                  <a:lnTo>
                    <a:pt x="2157400" y="495031"/>
                  </a:lnTo>
                  <a:lnTo>
                    <a:pt x="2142618" y="324920"/>
                  </a:lnTo>
                  <a:lnTo>
                    <a:pt x="2127836" y="177963"/>
                  </a:lnTo>
                  <a:lnTo>
                    <a:pt x="2113054" y="52270"/>
                  </a:lnTo>
                  <a:lnTo>
                    <a:pt x="2098272" y="12105"/>
                  </a:lnTo>
                  <a:lnTo>
                    <a:pt x="2083490" y="17775"/>
                  </a:lnTo>
                  <a:lnTo>
                    <a:pt x="2068708" y="165205"/>
                  </a:lnTo>
                  <a:lnTo>
                    <a:pt x="2053449" y="328228"/>
                  </a:lnTo>
                  <a:lnTo>
                    <a:pt x="2038667" y="478965"/>
                  </a:lnTo>
                  <a:lnTo>
                    <a:pt x="2023885" y="607493"/>
                  </a:lnTo>
                  <a:lnTo>
                    <a:pt x="2009103" y="665614"/>
                  </a:lnTo>
                  <a:lnTo>
                    <a:pt x="1994321" y="707670"/>
                  </a:lnTo>
                  <a:lnTo>
                    <a:pt x="1979539" y="713812"/>
                  </a:lnTo>
                  <a:lnTo>
                    <a:pt x="1964757" y="720900"/>
                  </a:lnTo>
                  <a:lnTo>
                    <a:pt x="1949975" y="726098"/>
                  </a:lnTo>
                  <a:lnTo>
                    <a:pt x="1935193" y="736494"/>
                  </a:lnTo>
                  <a:lnTo>
                    <a:pt x="1920411" y="741219"/>
                  </a:lnTo>
                  <a:lnTo>
                    <a:pt x="1905629" y="740747"/>
                  </a:lnTo>
                  <a:lnTo>
                    <a:pt x="1890847" y="745472"/>
                  </a:lnTo>
                  <a:lnTo>
                    <a:pt x="1876065" y="748309"/>
                  </a:lnTo>
                  <a:lnTo>
                    <a:pt x="1861283" y="743584"/>
                  </a:lnTo>
                  <a:lnTo>
                    <a:pt x="1846501" y="747837"/>
                  </a:lnTo>
                  <a:lnTo>
                    <a:pt x="1831719" y="751146"/>
                  </a:lnTo>
                  <a:lnTo>
                    <a:pt x="1816937" y="748309"/>
                  </a:lnTo>
                  <a:lnTo>
                    <a:pt x="1802155" y="744527"/>
                  </a:lnTo>
                  <a:lnTo>
                    <a:pt x="1787373" y="745472"/>
                  </a:lnTo>
                  <a:lnTo>
                    <a:pt x="1772591" y="741690"/>
                  </a:lnTo>
                  <a:lnTo>
                    <a:pt x="1757809" y="745472"/>
                  </a:lnTo>
                  <a:lnTo>
                    <a:pt x="1743027" y="738856"/>
                  </a:lnTo>
                  <a:lnTo>
                    <a:pt x="1728245" y="737912"/>
                  </a:lnTo>
                  <a:lnTo>
                    <a:pt x="1713463" y="727044"/>
                  </a:lnTo>
                  <a:lnTo>
                    <a:pt x="1698682" y="720901"/>
                  </a:lnTo>
                  <a:lnTo>
                    <a:pt x="1683899" y="704362"/>
                  </a:lnTo>
                  <a:lnTo>
                    <a:pt x="1669118" y="689714"/>
                  </a:lnTo>
                  <a:lnTo>
                    <a:pt x="1654335" y="677901"/>
                  </a:lnTo>
                  <a:lnTo>
                    <a:pt x="1639553" y="664670"/>
                  </a:lnTo>
                  <a:lnTo>
                    <a:pt x="1624772" y="664197"/>
                  </a:lnTo>
                  <a:lnTo>
                    <a:pt x="1609990" y="680264"/>
                  </a:lnTo>
                  <a:lnTo>
                    <a:pt x="1595208" y="694912"/>
                  </a:lnTo>
                  <a:lnTo>
                    <a:pt x="1580426" y="711451"/>
                  </a:lnTo>
                  <a:lnTo>
                    <a:pt x="1565643" y="723736"/>
                  </a:lnTo>
                  <a:lnTo>
                    <a:pt x="1550861" y="729407"/>
                  </a:lnTo>
                  <a:lnTo>
                    <a:pt x="1535603" y="719956"/>
                  </a:lnTo>
                  <a:lnTo>
                    <a:pt x="1520821" y="709088"/>
                  </a:lnTo>
                  <a:lnTo>
                    <a:pt x="1506039" y="687351"/>
                  </a:lnTo>
                  <a:lnTo>
                    <a:pt x="1491257" y="669396"/>
                  </a:lnTo>
                  <a:lnTo>
                    <a:pt x="1476475" y="659000"/>
                  </a:lnTo>
                  <a:lnTo>
                    <a:pt x="1461693" y="655218"/>
                  </a:lnTo>
                  <a:lnTo>
                    <a:pt x="1446911" y="659944"/>
                  </a:lnTo>
                  <a:lnTo>
                    <a:pt x="1432129" y="667504"/>
                  </a:lnTo>
                  <a:lnTo>
                    <a:pt x="1417347" y="692548"/>
                  </a:lnTo>
                  <a:lnTo>
                    <a:pt x="1402565" y="716175"/>
                  </a:lnTo>
                  <a:lnTo>
                    <a:pt x="1387783" y="730351"/>
                  </a:lnTo>
                  <a:lnTo>
                    <a:pt x="1373001" y="727990"/>
                  </a:lnTo>
                  <a:lnTo>
                    <a:pt x="1358219" y="722319"/>
                  </a:lnTo>
                  <a:lnTo>
                    <a:pt x="1343437" y="712869"/>
                  </a:lnTo>
                  <a:lnTo>
                    <a:pt x="1328655" y="679791"/>
                  </a:lnTo>
                  <a:lnTo>
                    <a:pt x="1313873" y="643407"/>
                  </a:lnTo>
                  <a:lnTo>
                    <a:pt x="1299091" y="586231"/>
                  </a:lnTo>
                  <a:lnTo>
                    <a:pt x="1284309" y="529999"/>
                  </a:lnTo>
                  <a:lnTo>
                    <a:pt x="1269527" y="494559"/>
                  </a:lnTo>
                  <a:lnTo>
                    <a:pt x="1254745" y="474241"/>
                  </a:lnTo>
                  <a:lnTo>
                    <a:pt x="1239963" y="484637"/>
                  </a:lnTo>
                  <a:lnTo>
                    <a:pt x="1225181" y="493614"/>
                  </a:lnTo>
                  <a:lnTo>
                    <a:pt x="1210399" y="531417"/>
                  </a:lnTo>
                  <a:lnTo>
                    <a:pt x="1195617" y="551736"/>
                  </a:lnTo>
                  <a:lnTo>
                    <a:pt x="1180835" y="574417"/>
                  </a:lnTo>
                  <a:lnTo>
                    <a:pt x="1166053" y="594263"/>
                  </a:lnTo>
                  <a:lnTo>
                    <a:pt x="1151271" y="595680"/>
                  </a:lnTo>
                  <a:lnTo>
                    <a:pt x="1136489" y="629230"/>
                  </a:lnTo>
                  <a:lnTo>
                    <a:pt x="1121707" y="650021"/>
                  </a:lnTo>
                  <a:lnTo>
                    <a:pt x="1106925" y="689241"/>
                  </a:lnTo>
                  <a:lnTo>
                    <a:pt x="1092143" y="710032"/>
                  </a:lnTo>
                  <a:lnTo>
                    <a:pt x="1077362" y="732241"/>
                  </a:lnTo>
                  <a:lnTo>
                    <a:pt x="1062579" y="736967"/>
                  </a:lnTo>
                  <a:lnTo>
                    <a:pt x="1047797" y="746890"/>
                  </a:lnTo>
                  <a:lnTo>
                    <a:pt x="1033015" y="745001"/>
                  </a:lnTo>
                  <a:lnTo>
                    <a:pt x="1017757" y="743585"/>
                  </a:lnTo>
                  <a:lnTo>
                    <a:pt x="1002975" y="744057"/>
                  </a:lnTo>
                  <a:lnTo>
                    <a:pt x="988193" y="747366"/>
                  </a:lnTo>
                  <a:lnTo>
                    <a:pt x="973411" y="744057"/>
                  </a:lnTo>
                  <a:lnTo>
                    <a:pt x="958628" y="742169"/>
                  </a:lnTo>
                  <a:lnTo>
                    <a:pt x="943847" y="745478"/>
                  </a:lnTo>
                  <a:lnTo>
                    <a:pt x="929065" y="742641"/>
                  </a:lnTo>
                  <a:lnTo>
                    <a:pt x="914283" y="747839"/>
                  </a:lnTo>
                  <a:lnTo>
                    <a:pt x="899501" y="744057"/>
                  </a:lnTo>
                  <a:lnTo>
                    <a:pt x="884719" y="740275"/>
                  </a:lnTo>
                  <a:lnTo>
                    <a:pt x="869937" y="748308"/>
                  </a:lnTo>
                  <a:lnTo>
                    <a:pt x="855155" y="742165"/>
                  </a:lnTo>
                  <a:lnTo>
                    <a:pt x="840373" y="746890"/>
                  </a:lnTo>
                  <a:lnTo>
                    <a:pt x="825591" y="744053"/>
                  </a:lnTo>
                  <a:lnTo>
                    <a:pt x="810809" y="741216"/>
                  </a:lnTo>
                  <a:lnTo>
                    <a:pt x="796027" y="740272"/>
                  </a:lnTo>
                  <a:lnTo>
                    <a:pt x="781245" y="728931"/>
                  </a:lnTo>
                  <a:lnTo>
                    <a:pt x="766463" y="718063"/>
                  </a:lnTo>
                  <a:lnTo>
                    <a:pt x="751681" y="703887"/>
                  </a:lnTo>
                  <a:lnTo>
                    <a:pt x="736899" y="683096"/>
                  </a:lnTo>
                  <a:lnTo>
                    <a:pt x="722117" y="655216"/>
                  </a:lnTo>
                  <a:lnTo>
                    <a:pt x="707335" y="625920"/>
                  </a:lnTo>
                  <a:lnTo>
                    <a:pt x="692553" y="607963"/>
                  </a:lnTo>
                  <a:lnTo>
                    <a:pt x="677771" y="618359"/>
                  </a:lnTo>
                  <a:lnTo>
                    <a:pt x="662989" y="641986"/>
                  </a:lnTo>
                  <a:lnTo>
                    <a:pt x="648207" y="658524"/>
                  </a:lnTo>
                  <a:lnTo>
                    <a:pt x="633425" y="687349"/>
                  </a:lnTo>
                  <a:lnTo>
                    <a:pt x="618643" y="708612"/>
                  </a:lnTo>
                  <a:lnTo>
                    <a:pt x="603861" y="724679"/>
                  </a:lnTo>
                  <a:lnTo>
                    <a:pt x="589079" y="736964"/>
                  </a:lnTo>
                  <a:lnTo>
                    <a:pt x="574297" y="732712"/>
                  </a:lnTo>
                  <a:lnTo>
                    <a:pt x="559515" y="741217"/>
                  </a:lnTo>
                  <a:lnTo>
                    <a:pt x="544733" y="744054"/>
                  </a:lnTo>
                  <a:lnTo>
                    <a:pt x="529951" y="740273"/>
                  </a:lnTo>
                  <a:lnTo>
                    <a:pt x="515169" y="738856"/>
                  </a:lnTo>
                  <a:lnTo>
                    <a:pt x="499911" y="734131"/>
                  </a:lnTo>
                  <a:lnTo>
                    <a:pt x="485129" y="726570"/>
                  </a:lnTo>
                  <a:lnTo>
                    <a:pt x="470346" y="711449"/>
                  </a:lnTo>
                  <a:lnTo>
                    <a:pt x="455564" y="696801"/>
                  </a:lnTo>
                  <a:lnTo>
                    <a:pt x="440782" y="676009"/>
                  </a:lnTo>
                  <a:lnTo>
                    <a:pt x="426000" y="644350"/>
                  </a:lnTo>
                  <a:lnTo>
                    <a:pt x="411219" y="614580"/>
                  </a:lnTo>
                  <a:lnTo>
                    <a:pt x="396437" y="595207"/>
                  </a:lnTo>
                  <a:lnTo>
                    <a:pt x="381655" y="581031"/>
                  </a:lnTo>
                  <a:lnTo>
                    <a:pt x="366873" y="596624"/>
                  </a:lnTo>
                  <a:lnTo>
                    <a:pt x="352091" y="615053"/>
                  </a:lnTo>
                  <a:lnTo>
                    <a:pt x="337308" y="656163"/>
                  </a:lnTo>
                  <a:lnTo>
                    <a:pt x="322527" y="676482"/>
                  </a:lnTo>
                  <a:lnTo>
                    <a:pt x="307745" y="696801"/>
                  </a:lnTo>
                  <a:lnTo>
                    <a:pt x="292963" y="720427"/>
                  </a:lnTo>
                  <a:lnTo>
                    <a:pt x="278181" y="727043"/>
                  </a:lnTo>
                  <a:lnTo>
                    <a:pt x="263399" y="734131"/>
                  </a:lnTo>
                  <a:lnTo>
                    <a:pt x="248617" y="736019"/>
                  </a:lnTo>
                  <a:lnTo>
                    <a:pt x="233835" y="740744"/>
                  </a:lnTo>
                  <a:lnTo>
                    <a:pt x="219053" y="738384"/>
                  </a:lnTo>
                  <a:lnTo>
                    <a:pt x="204271" y="739800"/>
                  </a:lnTo>
                  <a:lnTo>
                    <a:pt x="189489" y="742637"/>
                  </a:lnTo>
                  <a:lnTo>
                    <a:pt x="174707" y="739328"/>
                  </a:lnTo>
                  <a:lnTo>
                    <a:pt x="159925" y="739328"/>
                  </a:lnTo>
                  <a:lnTo>
                    <a:pt x="145143" y="735546"/>
                  </a:lnTo>
                  <a:lnTo>
                    <a:pt x="130361" y="743579"/>
                  </a:lnTo>
                  <a:lnTo>
                    <a:pt x="115579" y="741691"/>
                  </a:lnTo>
                  <a:lnTo>
                    <a:pt x="100797" y="738381"/>
                  </a:lnTo>
                  <a:lnTo>
                    <a:pt x="86015" y="736965"/>
                  </a:lnTo>
                  <a:lnTo>
                    <a:pt x="71233" y="736020"/>
                  </a:lnTo>
                  <a:lnTo>
                    <a:pt x="56451" y="732239"/>
                  </a:lnTo>
                  <a:lnTo>
                    <a:pt x="41669" y="723261"/>
                  </a:lnTo>
                  <a:lnTo>
                    <a:pt x="26887" y="719008"/>
                  </a:lnTo>
                  <a:lnTo>
                    <a:pt x="12105" y="706249"/>
                  </a:lnTo>
                </a:path>
              </a:pathLst>
            </a:custGeom>
            <a:noFill/>
            <a:ln w="19050" cap="flat" cmpd="sng">
              <a:solidFill>
                <a:srgbClr val="AC93A7"/>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grpSp>
      <p:sp>
        <p:nvSpPr>
          <p:cNvPr id="201" name="Google Shape;201;p25"/>
          <p:cNvSpPr/>
          <p:nvPr/>
        </p:nvSpPr>
        <p:spPr>
          <a:xfrm>
            <a:off x="5142836" y="1290980"/>
            <a:ext cx="3125249" cy="2636044"/>
          </a:xfrm>
          <a:custGeom>
            <a:avLst/>
            <a:gdLst/>
            <a:ahLst/>
            <a:cxnLst/>
            <a:rect l="l" t="t" r="r" b="b"/>
            <a:pathLst>
              <a:path w="4152900" h="3514725" extrusionOk="0">
                <a:moveTo>
                  <a:pt x="343245" y="3452018"/>
                </a:moveTo>
                <a:lnTo>
                  <a:pt x="343245" y="3509168"/>
                </a:lnTo>
                <a:moveTo>
                  <a:pt x="705685" y="3452018"/>
                </a:moveTo>
                <a:lnTo>
                  <a:pt x="705685" y="3509168"/>
                </a:lnTo>
                <a:moveTo>
                  <a:pt x="1068126" y="3452018"/>
                </a:moveTo>
                <a:lnTo>
                  <a:pt x="1068126" y="3509168"/>
                </a:lnTo>
                <a:moveTo>
                  <a:pt x="1430567" y="3452018"/>
                </a:moveTo>
                <a:lnTo>
                  <a:pt x="1430567" y="3509168"/>
                </a:lnTo>
                <a:moveTo>
                  <a:pt x="1793008" y="3452018"/>
                </a:moveTo>
                <a:lnTo>
                  <a:pt x="1793008" y="3509168"/>
                </a:lnTo>
                <a:moveTo>
                  <a:pt x="2155449" y="3452018"/>
                </a:moveTo>
                <a:lnTo>
                  <a:pt x="2155449" y="3509168"/>
                </a:lnTo>
                <a:moveTo>
                  <a:pt x="2517890" y="3452018"/>
                </a:moveTo>
                <a:lnTo>
                  <a:pt x="2517890" y="3509168"/>
                </a:lnTo>
                <a:moveTo>
                  <a:pt x="2880330" y="3452018"/>
                </a:moveTo>
                <a:lnTo>
                  <a:pt x="2880330" y="3509168"/>
                </a:lnTo>
                <a:moveTo>
                  <a:pt x="3242771" y="3452018"/>
                </a:moveTo>
                <a:lnTo>
                  <a:pt x="3242771" y="3509168"/>
                </a:lnTo>
                <a:moveTo>
                  <a:pt x="3605212" y="3452018"/>
                </a:moveTo>
                <a:lnTo>
                  <a:pt x="3605212" y="3509168"/>
                </a:lnTo>
                <a:moveTo>
                  <a:pt x="3967653" y="3452018"/>
                </a:moveTo>
                <a:lnTo>
                  <a:pt x="3967653" y="3509168"/>
                </a:lnTo>
                <a:moveTo>
                  <a:pt x="4151906" y="9137"/>
                </a:moveTo>
                <a:lnTo>
                  <a:pt x="9137" y="9137"/>
                </a:lnTo>
                <a:lnTo>
                  <a:pt x="9137" y="3509168"/>
                </a:lnTo>
                <a:lnTo>
                  <a:pt x="4151906" y="3509168"/>
                </a:lnTo>
                <a:close/>
              </a:path>
            </a:pathLst>
          </a:custGeom>
          <a:noFill/>
          <a:ln w="12175" cap="flat" cmpd="sng">
            <a:solidFill>
              <a:srgbClr val="000000"/>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sp>
        <p:nvSpPr>
          <p:cNvPr id="202" name="Google Shape;202;p25"/>
          <p:cNvSpPr txBox="1"/>
          <p:nvPr/>
        </p:nvSpPr>
        <p:spPr>
          <a:xfrm flipH="1">
            <a:off x="7889937" y="1828614"/>
            <a:ext cx="384962"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Red Hat Text"/>
                <a:ea typeface="Red Hat Text"/>
                <a:cs typeface="Red Hat Text"/>
                <a:sym typeface="Red Hat Text"/>
              </a:rPr>
              <a:t>(002)</a:t>
            </a:r>
            <a:endParaRPr sz="1100"/>
          </a:p>
        </p:txBody>
      </p:sp>
      <p:sp>
        <p:nvSpPr>
          <p:cNvPr id="203" name="Google Shape;203;p25"/>
          <p:cNvSpPr txBox="1"/>
          <p:nvPr/>
        </p:nvSpPr>
        <p:spPr>
          <a:xfrm flipH="1">
            <a:off x="7383190" y="1592579"/>
            <a:ext cx="384962"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Red Hat Text"/>
                <a:ea typeface="Red Hat Text"/>
                <a:cs typeface="Red Hat Text"/>
                <a:sym typeface="Red Hat Text"/>
              </a:rPr>
              <a:t>(130)</a:t>
            </a:r>
            <a:endParaRPr sz="1100"/>
          </a:p>
        </p:txBody>
      </p:sp>
      <p:sp>
        <p:nvSpPr>
          <p:cNvPr id="204" name="Google Shape;204;p25"/>
          <p:cNvSpPr txBox="1"/>
          <p:nvPr/>
        </p:nvSpPr>
        <p:spPr>
          <a:xfrm flipH="1">
            <a:off x="6720537" y="1620200"/>
            <a:ext cx="384962"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Red Hat Text"/>
                <a:ea typeface="Red Hat Text"/>
                <a:cs typeface="Red Hat Text"/>
                <a:sym typeface="Red Hat Text"/>
              </a:rPr>
              <a:t>(112)</a:t>
            </a:r>
            <a:endParaRPr sz="1100"/>
          </a:p>
        </p:txBody>
      </p:sp>
      <p:sp>
        <p:nvSpPr>
          <p:cNvPr id="205" name="Google Shape;205;p25"/>
          <p:cNvSpPr txBox="1"/>
          <p:nvPr/>
        </p:nvSpPr>
        <p:spPr>
          <a:xfrm flipH="1">
            <a:off x="6528056" y="1387153"/>
            <a:ext cx="384961"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Red Hat Text"/>
                <a:ea typeface="Red Hat Text"/>
                <a:cs typeface="Red Hat Text"/>
                <a:sym typeface="Red Hat Text"/>
              </a:rPr>
              <a:t>(131)</a:t>
            </a:r>
            <a:endParaRPr sz="1100"/>
          </a:p>
        </p:txBody>
      </p:sp>
      <p:sp>
        <p:nvSpPr>
          <p:cNvPr id="206" name="Google Shape;206;p25"/>
          <p:cNvSpPr txBox="1"/>
          <p:nvPr/>
        </p:nvSpPr>
        <p:spPr>
          <a:xfrm flipH="1">
            <a:off x="6214504" y="1836269"/>
            <a:ext cx="384961"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Red Hat Text"/>
                <a:ea typeface="Red Hat Text"/>
                <a:cs typeface="Red Hat Text"/>
                <a:sym typeface="Red Hat Text"/>
              </a:rPr>
              <a:t>(041)</a:t>
            </a:r>
            <a:endParaRPr sz="1100"/>
          </a:p>
        </p:txBody>
      </p:sp>
      <p:sp>
        <p:nvSpPr>
          <p:cNvPr id="207" name="Google Shape;207;p25"/>
          <p:cNvSpPr txBox="1"/>
          <p:nvPr/>
        </p:nvSpPr>
        <p:spPr>
          <a:xfrm flipH="1">
            <a:off x="6058535" y="1646790"/>
            <a:ext cx="384961"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Red Hat Text"/>
                <a:ea typeface="Red Hat Text"/>
                <a:cs typeface="Red Hat Text"/>
                <a:sym typeface="Red Hat Text"/>
              </a:rPr>
              <a:t>(210)</a:t>
            </a:r>
            <a:endParaRPr sz="1100"/>
          </a:p>
        </p:txBody>
      </p:sp>
      <p:sp>
        <p:nvSpPr>
          <p:cNvPr id="208" name="Google Shape;208;p25"/>
          <p:cNvSpPr txBox="1"/>
          <p:nvPr/>
        </p:nvSpPr>
        <p:spPr>
          <a:xfrm flipH="1">
            <a:off x="5911711" y="1360629"/>
            <a:ext cx="384961"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Red Hat Text"/>
                <a:ea typeface="Red Hat Text"/>
                <a:cs typeface="Red Hat Text"/>
                <a:sym typeface="Red Hat Text"/>
              </a:rPr>
              <a:t>(122)</a:t>
            </a:r>
            <a:endParaRPr sz="1100"/>
          </a:p>
        </p:txBody>
      </p:sp>
      <p:sp>
        <p:nvSpPr>
          <p:cNvPr id="209" name="Google Shape;209;p25"/>
          <p:cNvSpPr txBox="1"/>
          <p:nvPr/>
        </p:nvSpPr>
        <p:spPr>
          <a:xfrm flipH="1">
            <a:off x="5740174" y="1590968"/>
            <a:ext cx="384961"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Red Hat Text"/>
                <a:ea typeface="Red Hat Text"/>
                <a:cs typeface="Red Hat Text"/>
                <a:sym typeface="Red Hat Text"/>
              </a:rPr>
              <a:t>(140)</a:t>
            </a:r>
            <a:endParaRPr sz="1100"/>
          </a:p>
        </p:txBody>
      </p:sp>
      <p:sp>
        <p:nvSpPr>
          <p:cNvPr id="210" name="Google Shape;210;p25"/>
          <p:cNvSpPr txBox="1"/>
          <p:nvPr/>
        </p:nvSpPr>
        <p:spPr>
          <a:xfrm flipH="1">
            <a:off x="5486806" y="1846859"/>
            <a:ext cx="384961"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dk1"/>
                </a:solidFill>
                <a:latin typeface="Red Hat Text"/>
                <a:ea typeface="Red Hat Text"/>
                <a:cs typeface="Red Hat Text"/>
                <a:sym typeface="Red Hat Text"/>
              </a:rPr>
              <a:t>(211)</a:t>
            </a:r>
            <a:endParaRPr sz="1100"/>
          </a:p>
        </p:txBody>
      </p:sp>
      <p:sp>
        <p:nvSpPr>
          <p:cNvPr id="211" name="Google Shape;211;p25"/>
          <p:cNvSpPr/>
          <p:nvPr/>
        </p:nvSpPr>
        <p:spPr>
          <a:xfrm>
            <a:off x="5145128" y="1293265"/>
            <a:ext cx="3114675" cy="2636044"/>
          </a:xfrm>
          <a:custGeom>
            <a:avLst/>
            <a:gdLst/>
            <a:ahLst/>
            <a:cxnLst/>
            <a:rect l="l" t="t" r="r" b="b"/>
            <a:pathLst>
              <a:path w="4152900" h="3514725" extrusionOk="0">
                <a:moveTo>
                  <a:pt x="343245" y="3452018"/>
                </a:moveTo>
                <a:lnTo>
                  <a:pt x="343245" y="3509168"/>
                </a:lnTo>
                <a:moveTo>
                  <a:pt x="705685" y="3452018"/>
                </a:moveTo>
                <a:lnTo>
                  <a:pt x="705685" y="3509168"/>
                </a:lnTo>
                <a:moveTo>
                  <a:pt x="1068126" y="3452018"/>
                </a:moveTo>
                <a:lnTo>
                  <a:pt x="1068126" y="3509168"/>
                </a:lnTo>
                <a:moveTo>
                  <a:pt x="1430567" y="3452018"/>
                </a:moveTo>
                <a:lnTo>
                  <a:pt x="1430567" y="3509168"/>
                </a:lnTo>
                <a:moveTo>
                  <a:pt x="1793008" y="3452018"/>
                </a:moveTo>
                <a:lnTo>
                  <a:pt x="1793008" y="3509168"/>
                </a:lnTo>
                <a:moveTo>
                  <a:pt x="2155449" y="3452018"/>
                </a:moveTo>
                <a:lnTo>
                  <a:pt x="2155449" y="3509168"/>
                </a:lnTo>
                <a:moveTo>
                  <a:pt x="2517890" y="3452018"/>
                </a:moveTo>
                <a:lnTo>
                  <a:pt x="2517890" y="3509168"/>
                </a:lnTo>
                <a:moveTo>
                  <a:pt x="2880330" y="3452018"/>
                </a:moveTo>
                <a:lnTo>
                  <a:pt x="2880330" y="3509168"/>
                </a:lnTo>
                <a:moveTo>
                  <a:pt x="3242771" y="3452018"/>
                </a:moveTo>
                <a:lnTo>
                  <a:pt x="3242771" y="3509168"/>
                </a:lnTo>
                <a:moveTo>
                  <a:pt x="3605212" y="3452018"/>
                </a:moveTo>
                <a:lnTo>
                  <a:pt x="3605212" y="3509168"/>
                </a:lnTo>
                <a:moveTo>
                  <a:pt x="3967653" y="3452018"/>
                </a:moveTo>
                <a:lnTo>
                  <a:pt x="3967653" y="3509168"/>
                </a:lnTo>
                <a:moveTo>
                  <a:pt x="4151906" y="9137"/>
                </a:moveTo>
                <a:lnTo>
                  <a:pt x="9137" y="9137"/>
                </a:lnTo>
                <a:lnTo>
                  <a:pt x="9137" y="3509168"/>
                </a:lnTo>
                <a:lnTo>
                  <a:pt x="4151906" y="3509168"/>
                </a:lnTo>
                <a:close/>
              </a:path>
            </a:pathLst>
          </a:custGeom>
          <a:noFill/>
          <a:ln w="12700" cap="flat" cmpd="sng">
            <a:solidFill>
              <a:srgbClr val="000000"/>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ed Hat Text"/>
              <a:ea typeface="Red Hat Text"/>
              <a:cs typeface="Red Hat Text"/>
              <a:sym typeface="Red Hat Text"/>
            </a:endParaRPr>
          </a:p>
        </p:txBody>
      </p:sp>
      <p:cxnSp>
        <p:nvCxnSpPr>
          <p:cNvPr id="212" name="Google Shape;212;p25"/>
          <p:cNvCxnSpPr/>
          <p:nvPr/>
        </p:nvCxnSpPr>
        <p:spPr>
          <a:xfrm>
            <a:off x="6017387" y="1783157"/>
            <a:ext cx="0" cy="171450"/>
          </a:xfrm>
          <a:prstGeom prst="straightConnector1">
            <a:avLst/>
          </a:prstGeom>
          <a:noFill/>
          <a:ln w="12700" cap="flat" cmpd="sng">
            <a:solidFill>
              <a:schemeClr val="dk1"/>
            </a:solidFill>
            <a:prstDash val="solid"/>
            <a:miter lim="800000"/>
            <a:headEnd type="none" w="sm" len="sm"/>
            <a:tailEnd type="none" w="sm" len="sm"/>
          </a:ln>
        </p:spPr>
      </p:cxnSp>
      <p:cxnSp>
        <p:nvCxnSpPr>
          <p:cNvPr id="213" name="Google Shape;213;p25"/>
          <p:cNvCxnSpPr/>
          <p:nvPr/>
        </p:nvCxnSpPr>
        <p:spPr>
          <a:xfrm>
            <a:off x="6085967" y="1531697"/>
            <a:ext cx="0" cy="411480"/>
          </a:xfrm>
          <a:prstGeom prst="straightConnector1">
            <a:avLst/>
          </a:prstGeom>
          <a:noFill/>
          <a:ln w="12700" cap="flat" cmpd="sng">
            <a:solidFill>
              <a:schemeClr val="dk1"/>
            </a:solidFill>
            <a:prstDash val="solid"/>
            <a:miter lim="800000"/>
            <a:headEnd type="none" w="sm" len="sm"/>
            <a:tailEnd type="none" w="sm" len="sm"/>
          </a:ln>
        </p:spPr>
      </p:cxnSp>
      <p:cxnSp>
        <p:nvCxnSpPr>
          <p:cNvPr id="214" name="Google Shape;214;p25"/>
          <p:cNvCxnSpPr/>
          <p:nvPr/>
        </p:nvCxnSpPr>
        <p:spPr>
          <a:xfrm>
            <a:off x="6245987" y="1828877"/>
            <a:ext cx="0" cy="240030"/>
          </a:xfrm>
          <a:prstGeom prst="straightConnector1">
            <a:avLst/>
          </a:prstGeom>
          <a:noFill/>
          <a:ln w="12700" cap="flat" cmpd="sng">
            <a:solidFill>
              <a:schemeClr val="dk1"/>
            </a:solidFill>
            <a:prstDash val="solid"/>
            <a:miter lim="800000"/>
            <a:headEnd type="none" w="sm" len="sm"/>
            <a:tailEnd type="none" w="sm" len="sm"/>
          </a:ln>
        </p:spPr>
      </p:cxnSp>
      <p:cxnSp>
        <p:nvCxnSpPr>
          <p:cNvPr id="215" name="Google Shape;215;p25"/>
          <p:cNvCxnSpPr/>
          <p:nvPr/>
        </p:nvCxnSpPr>
        <p:spPr>
          <a:xfrm>
            <a:off x="6383147" y="2007185"/>
            <a:ext cx="0" cy="68580"/>
          </a:xfrm>
          <a:prstGeom prst="straightConnector1">
            <a:avLst/>
          </a:prstGeom>
          <a:noFill/>
          <a:ln w="12700" cap="flat" cmpd="sng">
            <a:solidFill>
              <a:schemeClr val="dk1"/>
            </a:solidFill>
            <a:prstDash val="solid"/>
            <a:miter lim="800000"/>
            <a:headEnd type="none" w="sm" len="sm"/>
            <a:tailEnd type="none" w="sm" len="sm"/>
          </a:ln>
        </p:spPr>
      </p:cxnSp>
      <p:sp>
        <p:nvSpPr>
          <p:cNvPr id="216" name="Google Shape;216;p25"/>
          <p:cNvSpPr txBox="1"/>
          <p:nvPr/>
        </p:nvSpPr>
        <p:spPr>
          <a:xfrm flipH="1">
            <a:off x="7419367" y="3947274"/>
            <a:ext cx="316432"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Garamond"/>
                <a:ea typeface="Garamond"/>
                <a:cs typeface="Garamond"/>
                <a:sym typeface="Garamond"/>
              </a:rPr>
              <a:t>2.8</a:t>
            </a:r>
            <a:endParaRPr sz="1100"/>
          </a:p>
        </p:txBody>
      </p:sp>
      <p:sp>
        <p:nvSpPr>
          <p:cNvPr id="217" name="Google Shape;217;p25"/>
          <p:cNvSpPr txBox="1"/>
          <p:nvPr/>
        </p:nvSpPr>
        <p:spPr>
          <a:xfrm flipH="1">
            <a:off x="7961683" y="3951676"/>
            <a:ext cx="316432"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Garamond"/>
                <a:ea typeface="Garamond"/>
                <a:cs typeface="Garamond"/>
                <a:sym typeface="Garamond"/>
              </a:rPr>
              <a:t>3.0</a:t>
            </a:r>
            <a:endParaRPr sz="1100"/>
          </a:p>
        </p:txBody>
      </p:sp>
      <p:sp>
        <p:nvSpPr>
          <p:cNvPr id="218" name="Google Shape;218;p25"/>
          <p:cNvSpPr txBox="1"/>
          <p:nvPr/>
        </p:nvSpPr>
        <p:spPr>
          <a:xfrm flipH="1">
            <a:off x="6877052" y="3954780"/>
            <a:ext cx="316432"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Garamond"/>
                <a:ea typeface="Garamond"/>
                <a:cs typeface="Garamond"/>
                <a:sym typeface="Garamond"/>
              </a:rPr>
              <a:t>2.6</a:t>
            </a:r>
            <a:endParaRPr sz="1100"/>
          </a:p>
        </p:txBody>
      </p:sp>
      <p:sp>
        <p:nvSpPr>
          <p:cNvPr id="219" name="Google Shape;219;p25"/>
          <p:cNvSpPr txBox="1"/>
          <p:nvPr/>
        </p:nvSpPr>
        <p:spPr>
          <a:xfrm flipH="1">
            <a:off x="6330165" y="3944682"/>
            <a:ext cx="316432"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Garamond"/>
                <a:ea typeface="Garamond"/>
                <a:cs typeface="Garamond"/>
                <a:sym typeface="Garamond"/>
              </a:rPr>
              <a:t>2.4</a:t>
            </a:r>
            <a:endParaRPr sz="1100"/>
          </a:p>
        </p:txBody>
      </p:sp>
      <p:sp>
        <p:nvSpPr>
          <p:cNvPr id="220" name="Google Shape;220;p25"/>
          <p:cNvSpPr txBox="1"/>
          <p:nvPr/>
        </p:nvSpPr>
        <p:spPr>
          <a:xfrm flipH="1">
            <a:off x="5785496" y="3948707"/>
            <a:ext cx="316432"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Garamond"/>
                <a:ea typeface="Garamond"/>
                <a:cs typeface="Garamond"/>
                <a:sym typeface="Garamond"/>
              </a:rPr>
              <a:t>2.2</a:t>
            </a:r>
            <a:endParaRPr sz="1100"/>
          </a:p>
        </p:txBody>
      </p:sp>
      <p:sp>
        <p:nvSpPr>
          <p:cNvPr id="221" name="Google Shape;221;p25"/>
          <p:cNvSpPr txBox="1"/>
          <p:nvPr/>
        </p:nvSpPr>
        <p:spPr>
          <a:xfrm flipH="1">
            <a:off x="5245398" y="3952733"/>
            <a:ext cx="316432"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Garamond"/>
                <a:ea typeface="Garamond"/>
                <a:cs typeface="Garamond"/>
                <a:sym typeface="Garamond"/>
              </a:rPr>
              <a:t>2.0</a:t>
            </a:r>
            <a:endParaRPr sz="1100"/>
          </a:p>
        </p:txBody>
      </p:sp>
      <p:sp>
        <p:nvSpPr>
          <p:cNvPr id="222" name="Google Shape;222;p25"/>
          <p:cNvSpPr txBox="1"/>
          <p:nvPr/>
        </p:nvSpPr>
        <p:spPr>
          <a:xfrm flipH="1">
            <a:off x="5769267" y="4194006"/>
            <a:ext cx="1902540" cy="30008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chemeClr val="dk1"/>
                </a:solidFill>
                <a:latin typeface="Garamond"/>
                <a:ea typeface="Garamond"/>
                <a:cs typeface="Garamond"/>
                <a:sym typeface="Garamond"/>
              </a:rPr>
              <a:t>Lattice spacing, d (Å)</a:t>
            </a:r>
            <a:endParaRPr sz="1100"/>
          </a:p>
        </p:txBody>
      </p:sp>
      <p:sp>
        <p:nvSpPr>
          <p:cNvPr id="223" name="Google Shape;223;p25"/>
          <p:cNvSpPr txBox="1"/>
          <p:nvPr/>
        </p:nvSpPr>
        <p:spPr>
          <a:xfrm flipH="1">
            <a:off x="8259913" y="3624542"/>
            <a:ext cx="207029"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D40000"/>
                </a:solidFill>
                <a:latin typeface="Red Hat Text"/>
                <a:ea typeface="Red Hat Text"/>
                <a:cs typeface="Red Hat Text"/>
                <a:sym typeface="Red Hat Text"/>
              </a:rPr>
              <a:t>1</a:t>
            </a:r>
            <a:endParaRPr sz="1100"/>
          </a:p>
        </p:txBody>
      </p:sp>
      <p:sp>
        <p:nvSpPr>
          <p:cNvPr id="224" name="Google Shape;224;p25"/>
          <p:cNvSpPr txBox="1"/>
          <p:nvPr/>
        </p:nvSpPr>
        <p:spPr>
          <a:xfrm flipH="1">
            <a:off x="8259913" y="3450335"/>
            <a:ext cx="207029"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FF6600"/>
                </a:solidFill>
                <a:latin typeface="Red Hat Text"/>
                <a:ea typeface="Red Hat Text"/>
                <a:cs typeface="Red Hat Text"/>
                <a:sym typeface="Red Hat Text"/>
              </a:rPr>
              <a:t>2</a:t>
            </a:r>
            <a:endParaRPr sz="1100"/>
          </a:p>
        </p:txBody>
      </p:sp>
      <p:sp>
        <p:nvSpPr>
          <p:cNvPr id="225" name="Google Shape;225;p25"/>
          <p:cNvSpPr txBox="1"/>
          <p:nvPr/>
        </p:nvSpPr>
        <p:spPr>
          <a:xfrm flipH="1">
            <a:off x="8259913" y="3276125"/>
            <a:ext cx="207029"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FFCC00"/>
                </a:solidFill>
                <a:latin typeface="Red Hat Text"/>
                <a:ea typeface="Red Hat Text"/>
                <a:cs typeface="Red Hat Text"/>
                <a:sym typeface="Red Hat Text"/>
              </a:rPr>
              <a:t>3</a:t>
            </a:r>
            <a:endParaRPr sz="1100"/>
          </a:p>
        </p:txBody>
      </p:sp>
      <p:sp>
        <p:nvSpPr>
          <p:cNvPr id="226" name="Google Shape;226;p25"/>
          <p:cNvSpPr txBox="1"/>
          <p:nvPr/>
        </p:nvSpPr>
        <p:spPr>
          <a:xfrm flipH="1">
            <a:off x="8259913" y="3101914"/>
            <a:ext cx="207029"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BCD35F"/>
                </a:solidFill>
                <a:latin typeface="Red Hat Text"/>
                <a:ea typeface="Red Hat Text"/>
                <a:cs typeface="Red Hat Text"/>
                <a:sym typeface="Red Hat Text"/>
              </a:rPr>
              <a:t>4</a:t>
            </a:r>
            <a:endParaRPr sz="1100"/>
          </a:p>
        </p:txBody>
      </p:sp>
      <p:sp>
        <p:nvSpPr>
          <p:cNvPr id="227" name="Google Shape;227;p25"/>
          <p:cNvSpPr txBox="1"/>
          <p:nvPr/>
        </p:nvSpPr>
        <p:spPr>
          <a:xfrm flipH="1">
            <a:off x="8259913" y="2927705"/>
            <a:ext cx="207029"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37C871"/>
                </a:solidFill>
                <a:latin typeface="Red Hat Text"/>
                <a:ea typeface="Red Hat Text"/>
                <a:cs typeface="Red Hat Text"/>
                <a:sym typeface="Red Hat Text"/>
              </a:rPr>
              <a:t>5</a:t>
            </a:r>
            <a:endParaRPr sz="1100"/>
          </a:p>
        </p:txBody>
      </p:sp>
      <p:sp>
        <p:nvSpPr>
          <p:cNvPr id="228" name="Google Shape;228;p25"/>
          <p:cNvSpPr txBox="1"/>
          <p:nvPr/>
        </p:nvSpPr>
        <p:spPr>
          <a:xfrm flipH="1">
            <a:off x="8259913" y="2753495"/>
            <a:ext cx="207029"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00AAD4"/>
                </a:solidFill>
                <a:latin typeface="Red Hat Text"/>
                <a:ea typeface="Red Hat Text"/>
                <a:cs typeface="Red Hat Text"/>
                <a:sym typeface="Red Hat Text"/>
              </a:rPr>
              <a:t>6</a:t>
            </a:r>
            <a:endParaRPr sz="1100"/>
          </a:p>
        </p:txBody>
      </p:sp>
      <p:sp>
        <p:nvSpPr>
          <p:cNvPr id="229" name="Google Shape;229;p25"/>
          <p:cNvSpPr txBox="1"/>
          <p:nvPr/>
        </p:nvSpPr>
        <p:spPr>
          <a:xfrm flipH="1">
            <a:off x="8259913" y="2579285"/>
            <a:ext cx="207029"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2A7FFF"/>
                </a:solidFill>
                <a:latin typeface="Red Hat Text"/>
                <a:ea typeface="Red Hat Text"/>
                <a:cs typeface="Red Hat Text"/>
                <a:sym typeface="Red Hat Text"/>
              </a:rPr>
              <a:t>7</a:t>
            </a:r>
            <a:endParaRPr sz="1100"/>
          </a:p>
        </p:txBody>
      </p:sp>
      <p:sp>
        <p:nvSpPr>
          <p:cNvPr id="230" name="Google Shape;230;p25"/>
          <p:cNvSpPr txBox="1"/>
          <p:nvPr/>
        </p:nvSpPr>
        <p:spPr>
          <a:xfrm flipH="1">
            <a:off x="8259913" y="2405075"/>
            <a:ext cx="207029"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5F5FD3"/>
                </a:solidFill>
                <a:latin typeface="Red Hat Text"/>
                <a:ea typeface="Red Hat Text"/>
                <a:cs typeface="Red Hat Text"/>
                <a:sym typeface="Red Hat Text"/>
              </a:rPr>
              <a:t>8</a:t>
            </a:r>
            <a:endParaRPr sz="1100"/>
          </a:p>
        </p:txBody>
      </p:sp>
      <p:sp>
        <p:nvSpPr>
          <p:cNvPr id="231" name="Google Shape;231;p25"/>
          <p:cNvSpPr txBox="1"/>
          <p:nvPr/>
        </p:nvSpPr>
        <p:spPr>
          <a:xfrm flipH="1">
            <a:off x="8259912" y="2230865"/>
            <a:ext cx="207029"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D42AFF"/>
                </a:solidFill>
                <a:latin typeface="Red Hat Text"/>
                <a:ea typeface="Red Hat Text"/>
                <a:cs typeface="Red Hat Text"/>
                <a:sym typeface="Red Hat Text"/>
              </a:rPr>
              <a:t>9</a:t>
            </a:r>
            <a:endParaRPr sz="1100"/>
          </a:p>
        </p:txBody>
      </p:sp>
      <p:sp>
        <p:nvSpPr>
          <p:cNvPr id="232" name="Google Shape;232;p25"/>
          <p:cNvSpPr txBox="1"/>
          <p:nvPr/>
        </p:nvSpPr>
        <p:spPr>
          <a:xfrm flipH="1">
            <a:off x="8225648" y="2056655"/>
            <a:ext cx="275557"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AC93A7"/>
                </a:solidFill>
                <a:latin typeface="Red Hat Text"/>
                <a:ea typeface="Red Hat Text"/>
                <a:cs typeface="Red Hat Text"/>
                <a:sym typeface="Red Hat Text"/>
              </a:rPr>
              <a:t>10</a:t>
            </a:r>
            <a:endParaRPr sz="1100"/>
          </a:p>
        </p:txBody>
      </p:sp>
      <p:sp>
        <p:nvSpPr>
          <p:cNvPr id="233" name="Google Shape;233;p25"/>
          <p:cNvSpPr txBox="1"/>
          <p:nvPr/>
        </p:nvSpPr>
        <p:spPr>
          <a:xfrm rot="-5400000" flipH="1">
            <a:off x="4435547" y="2429243"/>
            <a:ext cx="861053" cy="30008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chemeClr val="dk1"/>
                </a:solidFill>
                <a:latin typeface="Garamond"/>
                <a:ea typeface="Garamond"/>
                <a:cs typeface="Garamond"/>
                <a:sym typeface="Garamond"/>
              </a:rPr>
              <a:t>Intensity</a:t>
            </a:r>
            <a:endParaRPr sz="1100"/>
          </a:p>
        </p:txBody>
      </p:sp>
      <p:sp>
        <p:nvSpPr>
          <p:cNvPr id="234" name="Google Shape;234;p25"/>
          <p:cNvSpPr txBox="1"/>
          <p:nvPr/>
        </p:nvSpPr>
        <p:spPr>
          <a:xfrm flipH="1">
            <a:off x="3389864" y="3262453"/>
            <a:ext cx="20702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D40000"/>
                </a:solidFill>
                <a:latin typeface="Red Hat Text"/>
                <a:ea typeface="Red Hat Text"/>
                <a:cs typeface="Red Hat Text"/>
                <a:sym typeface="Red Hat Text"/>
              </a:rPr>
              <a:t>1</a:t>
            </a:r>
            <a:endParaRPr sz="1100"/>
          </a:p>
        </p:txBody>
      </p:sp>
      <p:sp>
        <p:nvSpPr>
          <p:cNvPr id="235" name="Google Shape;235;p25"/>
          <p:cNvSpPr txBox="1"/>
          <p:nvPr/>
        </p:nvSpPr>
        <p:spPr>
          <a:xfrm flipH="1">
            <a:off x="3064902" y="3332747"/>
            <a:ext cx="20702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FF6600"/>
                </a:solidFill>
                <a:latin typeface="Red Hat Text"/>
                <a:ea typeface="Red Hat Text"/>
                <a:cs typeface="Red Hat Text"/>
                <a:sym typeface="Red Hat Text"/>
              </a:rPr>
              <a:t>2</a:t>
            </a:r>
            <a:endParaRPr sz="1100"/>
          </a:p>
        </p:txBody>
      </p:sp>
      <p:sp>
        <p:nvSpPr>
          <p:cNvPr id="236" name="Google Shape;236;p25"/>
          <p:cNvSpPr txBox="1"/>
          <p:nvPr/>
        </p:nvSpPr>
        <p:spPr>
          <a:xfrm flipH="1">
            <a:off x="2739940" y="3565750"/>
            <a:ext cx="20702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FFCC00"/>
                </a:solidFill>
                <a:latin typeface="Red Hat Text"/>
                <a:ea typeface="Red Hat Text"/>
                <a:cs typeface="Red Hat Text"/>
                <a:sym typeface="Red Hat Text"/>
              </a:rPr>
              <a:t>3</a:t>
            </a:r>
            <a:endParaRPr sz="1100"/>
          </a:p>
        </p:txBody>
      </p:sp>
      <p:sp>
        <p:nvSpPr>
          <p:cNvPr id="237" name="Google Shape;237;p25"/>
          <p:cNvSpPr txBox="1"/>
          <p:nvPr/>
        </p:nvSpPr>
        <p:spPr>
          <a:xfrm flipH="1">
            <a:off x="2544930" y="3815549"/>
            <a:ext cx="20702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BCD35F"/>
                </a:solidFill>
                <a:latin typeface="Red Hat Text"/>
                <a:ea typeface="Red Hat Text"/>
                <a:cs typeface="Red Hat Text"/>
                <a:sym typeface="Red Hat Text"/>
              </a:rPr>
              <a:t>4</a:t>
            </a:r>
            <a:endParaRPr sz="1100"/>
          </a:p>
        </p:txBody>
      </p:sp>
      <p:sp>
        <p:nvSpPr>
          <p:cNvPr id="238" name="Google Shape;238;p25"/>
          <p:cNvSpPr txBox="1"/>
          <p:nvPr/>
        </p:nvSpPr>
        <p:spPr>
          <a:xfrm flipH="1">
            <a:off x="2477992" y="4102670"/>
            <a:ext cx="20702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37C871"/>
                </a:solidFill>
                <a:latin typeface="Red Hat Text"/>
                <a:ea typeface="Red Hat Text"/>
                <a:cs typeface="Red Hat Text"/>
                <a:sym typeface="Red Hat Text"/>
              </a:rPr>
              <a:t>5</a:t>
            </a:r>
            <a:endParaRPr sz="1100"/>
          </a:p>
        </p:txBody>
      </p:sp>
      <p:sp>
        <p:nvSpPr>
          <p:cNvPr id="239" name="Google Shape;239;p25"/>
          <p:cNvSpPr txBox="1"/>
          <p:nvPr/>
        </p:nvSpPr>
        <p:spPr>
          <a:xfrm flipH="1">
            <a:off x="2551514" y="4500143"/>
            <a:ext cx="20702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00AAD4"/>
                </a:solidFill>
                <a:latin typeface="Red Hat Text"/>
                <a:ea typeface="Red Hat Text"/>
                <a:cs typeface="Red Hat Text"/>
                <a:sym typeface="Red Hat Text"/>
              </a:rPr>
              <a:t>6</a:t>
            </a:r>
            <a:endParaRPr sz="1100"/>
          </a:p>
        </p:txBody>
      </p:sp>
      <p:sp>
        <p:nvSpPr>
          <p:cNvPr id="240" name="Google Shape;240;p25"/>
          <p:cNvSpPr txBox="1"/>
          <p:nvPr/>
        </p:nvSpPr>
        <p:spPr>
          <a:xfrm flipH="1">
            <a:off x="2692321" y="4712686"/>
            <a:ext cx="20702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2A7FFF"/>
                </a:solidFill>
                <a:latin typeface="Red Hat Text"/>
                <a:ea typeface="Red Hat Text"/>
                <a:cs typeface="Red Hat Text"/>
                <a:sym typeface="Red Hat Text"/>
              </a:rPr>
              <a:t>7</a:t>
            </a:r>
            <a:endParaRPr sz="1100"/>
          </a:p>
        </p:txBody>
      </p:sp>
      <p:sp>
        <p:nvSpPr>
          <p:cNvPr id="241" name="Google Shape;241;p25"/>
          <p:cNvSpPr txBox="1"/>
          <p:nvPr/>
        </p:nvSpPr>
        <p:spPr>
          <a:xfrm flipH="1">
            <a:off x="2946968" y="4863491"/>
            <a:ext cx="20702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5F5FD3"/>
                </a:solidFill>
                <a:latin typeface="Red Hat Text"/>
                <a:ea typeface="Red Hat Text"/>
                <a:cs typeface="Red Hat Text"/>
                <a:sym typeface="Red Hat Text"/>
              </a:rPr>
              <a:t>8</a:t>
            </a:r>
            <a:endParaRPr sz="1100"/>
          </a:p>
        </p:txBody>
      </p:sp>
      <p:sp>
        <p:nvSpPr>
          <p:cNvPr id="242" name="Google Shape;242;p25"/>
          <p:cNvSpPr txBox="1"/>
          <p:nvPr/>
        </p:nvSpPr>
        <p:spPr>
          <a:xfrm flipH="1">
            <a:off x="3389864" y="4863491"/>
            <a:ext cx="207028"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D42AFF"/>
                </a:solidFill>
                <a:latin typeface="Red Hat Text"/>
                <a:ea typeface="Red Hat Text"/>
                <a:cs typeface="Red Hat Text"/>
                <a:sym typeface="Red Hat Text"/>
              </a:rPr>
              <a:t>9</a:t>
            </a:r>
            <a:endParaRPr sz="1100"/>
          </a:p>
        </p:txBody>
      </p:sp>
      <p:sp>
        <p:nvSpPr>
          <p:cNvPr id="243" name="Google Shape;243;p25"/>
          <p:cNvSpPr txBox="1"/>
          <p:nvPr/>
        </p:nvSpPr>
        <p:spPr>
          <a:xfrm flipH="1">
            <a:off x="4054754" y="3790916"/>
            <a:ext cx="275557"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AC93A7"/>
                </a:solidFill>
                <a:latin typeface="Red Hat Text"/>
                <a:ea typeface="Red Hat Text"/>
                <a:cs typeface="Red Hat Text"/>
                <a:sym typeface="Red Hat Text"/>
              </a:rPr>
              <a:t>10</a:t>
            </a:r>
            <a:endParaRPr sz="1100"/>
          </a:p>
        </p:txBody>
      </p:sp>
      <p:sp>
        <p:nvSpPr>
          <p:cNvPr id="244" name="Google Shape;244;p25"/>
          <p:cNvSpPr txBox="1"/>
          <p:nvPr/>
        </p:nvSpPr>
        <p:spPr>
          <a:xfrm flipH="1">
            <a:off x="1492775" y="1074517"/>
            <a:ext cx="663884" cy="30008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rgbClr val="FF0000"/>
                </a:solidFill>
                <a:latin typeface="Garamond"/>
                <a:ea typeface="Garamond"/>
                <a:cs typeface="Garamond"/>
                <a:sym typeface="Garamond"/>
              </a:rPr>
              <a:t>X-rays</a:t>
            </a:r>
            <a:endParaRPr sz="1100"/>
          </a:p>
        </p:txBody>
      </p:sp>
      <p:sp>
        <p:nvSpPr>
          <p:cNvPr id="245" name="Google Shape;245;p25"/>
          <p:cNvSpPr txBox="1"/>
          <p:nvPr/>
        </p:nvSpPr>
        <p:spPr>
          <a:xfrm flipH="1">
            <a:off x="1682180" y="4002304"/>
            <a:ext cx="800941" cy="53091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rgbClr val="FF0000"/>
                </a:solidFill>
                <a:latin typeface="Garamond"/>
                <a:ea typeface="Garamond"/>
                <a:cs typeface="Garamond"/>
                <a:sym typeface="Garamond"/>
              </a:rPr>
              <a:t>detector</a:t>
            </a:r>
            <a:endParaRPr sz="1100"/>
          </a:p>
          <a:p>
            <a:pPr marL="0" marR="0" lvl="0" indent="0" algn="l" rtl="0">
              <a:spcBef>
                <a:spcPts val="0"/>
              </a:spcBef>
              <a:spcAft>
                <a:spcPts val="0"/>
              </a:spcAft>
              <a:buNone/>
            </a:pPr>
            <a:r>
              <a:rPr lang="en" sz="1500" b="1">
                <a:solidFill>
                  <a:srgbClr val="FF0000"/>
                </a:solidFill>
                <a:latin typeface="Garamond"/>
                <a:ea typeface="Garamond"/>
                <a:cs typeface="Garamond"/>
                <a:sym typeface="Garamond"/>
              </a:rPr>
              <a:t>array</a:t>
            </a:r>
            <a:endParaRPr sz="1100"/>
          </a:p>
        </p:txBody>
      </p:sp>
      <p:sp>
        <p:nvSpPr>
          <p:cNvPr id="246" name="Google Shape;246;p25"/>
          <p:cNvSpPr txBox="1">
            <a:spLocks noGrp="1"/>
          </p:cNvSpPr>
          <p:nvPr>
            <p:ph type="title"/>
          </p:nvPr>
        </p:nvSpPr>
        <p:spPr>
          <a:xfrm>
            <a:off x="342900" y="274320"/>
            <a:ext cx="8319900" cy="484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Red Hat Text"/>
              <a:buNone/>
            </a:pPr>
            <a:r>
              <a:rPr lang="en" sz="2300"/>
              <a:t>Energy Dispersive X-ray diffraction provides </a:t>
            </a:r>
            <a:r>
              <a:rPr lang="en" sz="2300" i="1"/>
              <a:t>in-situ</a:t>
            </a:r>
            <a:r>
              <a:rPr lang="en" sz="2300"/>
              <a:t> stress…</a:t>
            </a:r>
            <a:endParaRPr/>
          </a:p>
        </p:txBody>
      </p:sp>
      <p:sp>
        <p:nvSpPr>
          <p:cNvPr id="247" name="Google Shape;247;p25"/>
          <p:cNvSpPr txBox="1"/>
          <p:nvPr/>
        </p:nvSpPr>
        <p:spPr>
          <a:xfrm>
            <a:off x="109280" y="4823685"/>
            <a:ext cx="2347174" cy="207106"/>
          </a:xfrm>
          <a:prstGeom prst="rect">
            <a:avLst/>
          </a:prstGeom>
          <a:noFill/>
          <a:ln>
            <a:noFill/>
          </a:ln>
        </p:spPr>
        <p:txBody>
          <a:bodyPr spcFirstLastPara="1" wrap="square" lIns="68575" tIns="34275" rIns="68575" bIns="34275" anchor="b" anchorCtr="0">
            <a:noAutofit/>
          </a:bodyPr>
          <a:lstStyle/>
          <a:p>
            <a:pPr marL="0" marR="0" lvl="0" indent="0" algn="l" rtl="0">
              <a:lnSpc>
                <a:spcPct val="114000"/>
              </a:lnSpc>
              <a:spcBef>
                <a:spcPts val="0"/>
              </a:spcBef>
              <a:spcAft>
                <a:spcPts val="0"/>
              </a:spcAft>
              <a:buClr>
                <a:srgbClr val="7F7F7F"/>
              </a:buClr>
              <a:buSzPts val="1200"/>
              <a:buFont typeface="Red Hat Text"/>
              <a:buNone/>
            </a:pPr>
            <a:r>
              <a:rPr lang="en" sz="1200" b="0" i="1">
                <a:solidFill>
                  <a:srgbClr val="7F7F7F"/>
                </a:solidFill>
                <a:latin typeface="Red Hat Text"/>
                <a:ea typeface="Red Hat Text"/>
                <a:cs typeface="Red Hat Text"/>
                <a:sym typeface="Red Hat Text"/>
              </a:rPr>
              <a:t>after Goddard et al. (submitted)</a:t>
            </a:r>
            <a:endParaRPr sz="800" b="0" i="1">
              <a:solidFill>
                <a:srgbClr val="7F7F7F"/>
              </a:solidFill>
              <a:latin typeface="Red Hat Text"/>
              <a:ea typeface="Red Hat Text"/>
              <a:cs typeface="Red Hat Text"/>
              <a:sym typeface="Red Hat Tex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961</Words>
  <Application>Microsoft Macintosh PowerPoint</Application>
  <PresentationFormat>On-screen Show (16:9)</PresentationFormat>
  <Paragraphs>224</Paragraphs>
  <Slides>32</Slides>
  <Notes>31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Garamond</vt:lpstr>
      <vt:lpstr>Arial</vt:lpstr>
      <vt:lpstr>Red Hat Text</vt:lpstr>
      <vt:lpstr>Calibri</vt:lpstr>
      <vt:lpstr>Simple Light</vt:lpstr>
      <vt:lpstr>Office Theme</vt:lpstr>
      <vt:lpstr>PowerPoint Presentation</vt:lpstr>
      <vt:lpstr>PowerPoint Presentation</vt:lpstr>
      <vt:lpstr>PowerPoint Presentation</vt:lpstr>
      <vt:lpstr>Greenwood &amp; Johnson (1965) model</vt:lpstr>
      <vt:lpstr>PowerPoint Presentation</vt:lpstr>
      <vt:lpstr>Conventional rigs not well suited to studying transient phenomena</vt:lpstr>
      <vt:lpstr>PowerPoint Presentation</vt:lpstr>
      <vt:lpstr>PowerPoint Presentation</vt:lpstr>
      <vt:lpstr>Energy Dispersive X-ray diffraction provides in-situ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Wenlu Zhu</cp:lastModifiedBy>
  <cp:revision>16</cp:revision>
  <dcterms:modified xsi:type="dcterms:W3CDTF">2025-08-19T20:22:46Z</dcterms:modified>
</cp:coreProperties>
</file>