
<file path=[Content_Types].xml><?xml version="1.0" encoding="utf-8"?>
<Types xmlns="http://schemas.openxmlformats.org/package/2006/content-types">
  <Default Extension="emf" ContentType="image/x-emf"/>
  <Default Extension="jpe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4304" r:id="rId2"/>
    <p:sldMasterId id="2147484496" r:id="rId3"/>
    <p:sldMasterId id="2147484532" r:id="rId4"/>
    <p:sldMasterId id="2147484556" r:id="rId5"/>
    <p:sldMasterId id="2147484640" r:id="rId6"/>
    <p:sldMasterId id="2147484797" r:id="rId7"/>
    <p:sldMasterId id="2147484845" r:id="rId8"/>
    <p:sldMasterId id="2147484869" r:id="rId9"/>
    <p:sldMasterId id="2147484881" r:id="rId10"/>
  </p:sldMasterIdLst>
  <p:notesMasterIdLst>
    <p:notesMasterId r:id="rId35"/>
  </p:notesMasterIdLst>
  <p:handoutMasterIdLst>
    <p:handoutMasterId r:id="rId36"/>
  </p:handoutMasterIdLst>
  <p:sldIdLst>
    <p:sldId id="373" r:id="rId11"/>
    <p:sldId id="597" r:id="rId12"/>
    <p:sldId id="595" r:id="rId13"/>
    <p:sldId id="602" r:id="rId14"/>
    <p:sldId id="637" r:id="rId15"/>
    <p:sldId id="585" r:id="rId16"/>
    <p:sldId id="567" r:id="rId17"/>
    <p:sldId id="635" r:id="rId18"/>
    <p:sldId id="575" r:id="rId19"/>
    <p:sldId id="262" r:id="rId20"/>
    <p:sldId id="612" r:id="rId21"/>
    <p:sldId id="608" r:id="rId22"/>
    <p:sldId id="638" r:id="rId23"/>
    <p:sldId id="621" r:id="rId24"/>
    <p:sldId id="623" r:id="rId25"/>
    <p:sldId id="624" r:id="rId26"/>
    <p:sldId id="625" r:id="rId27"/>
    <p:sldId id="626" r:id="rId28"/>
    <p:sldId id="627" r:id="rId29"/>
    <p:sldId id="639" r:id="rId30"/>
    <p:sldId id="628" r:id="rId31"/>
    <p:sldId id="630" r:id="rId32"/>
    <p:sldId id="633" r:id="rId33"/>
    <p:sldId id="632" r:id="rId34"/>
  </p:sldIdLst>
  <p:sldSz cx="9144000" cy="6858000" type="screen4x3"/>
  <p:notesSz cx="9601200" cy="7315200"/>
  <p:defaultTextStyle>
    <a:defPPr>
      <a:defRPr lang="en-US"/>
    </a:defPPr>
    <a:lvl1pPr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33"/>
    <a:srgbClr val="CC3300"/>
    <a:srgbClr val="FFFFFF"/>
    <a:srgbClr val="0000FF"/>
    <a:srgbClr val="000000"/>
    <a:srgbClr val="FFFF00"/>
    <a:srgbClr val="FF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442" autoAdjust="0"/>
    <p:restoredTop sz="94658" autoAdjust="0"/>
  </p:normalViewPr>
  <p:slideViewPr>
    <p:cSldViewPr>
      <p:cViewPr varScale="1">
        <p:scale>
          <a:sx n="120" d="100"/>
          <a:sy n="120" d="100"/>
        </p:scale>
        <p:origin x="1568" y="184"/>
      </p:cViewPr>
      <p:guideLst>
        <p:guide orient="horz" pos="2160"/>
        <p:guide pos="2880"/>
      </p:guideLst>
    </p:cSldViewPr>
  </p:slideViewPr>
  <p:outlineViewPr>
    <p:cViewPr>
      <p:scale>
        <a:sx n="33" d="100"/>
        <a:sy n="33" d="100"/>
      </p:scale>
      <p:origin x="0" y="1458"/>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4C19E3-B34F-40B1-AAB7-FF26DE4C76D2}"/>
              </a:ext>
            </a:extLst>
          </p:cNvPr>
          <p:cNvSpPr>
            <a:spLocks noGrp="1"/>
          </p:cNvSpPr>
          <p:nvPr>
            <p:ph type="hdr" sz="quarter"/>
          </p:nvPr>
        </p:nvSpPr>
        <p:spPr>
          <a:xfrm>
            <a:off x="0" y="0"/>
            <a:ext cx="4160838" cy="366713"/>
          </a:xfrm>
          <a:prstGeom prst="rect">
            <a:avLst/>
          </a:prstGeom>
        </p:spPr>
        <p:txBody>
          <a:bodyPr vert="horz" lIns="91440" tIns="45720" rIns="91440" bIns="45720" rtlCol="0"/>
          <a:lstStyle>
            <a:lvl1pPr algn="l">
              <a:defRPr sz="1200"/>
            </a:lvl1pPr>
          </a:lstStyle>
          <a:p>
            <a:r>
              <a:rPr lang="en-HK"/>
              <a:t>MAGE2018</a:t>
            </a:r>
          </a:p>
        </p:txBody>
      </p:sp>
      <p:sp>
        <p:nvSpPr>
          <p:cNvPr id="3" name="Date Placeholder 2">
            <a:extLst>
              <a:ext uri="{FF2B5EF4-FFF2-40B4-BE49-F238E27FC236}">
                <a16:creationId xmlns:a16="http://schemas.microsoft.com/office/drawing/2014/main" id="{85227946-3E0A-4829-BD68-CD83ABEA11ED}"/>
              </a:ext>
            </a:extLst>
          </p:cNvPr>
          <p:cNvSpPr>
            <a:spLocks noGrp="1"/>
          </p:cNvSpPr>
          <p:nvPr>
            <p:ph type="dt" sz="quarter" idx="1"/>
          </p:nvPr>
        </p:nvSpPr>
        <p:spPr>
          <a:xfrm>
            <a:off x="5438775" y="0"/>
            <a:ext cx="4160838" cy="366713"/>
          </a:xfrm>
          <a:prstGeom prst="rect">
            <a:avLst/>
          </a:prstGeom>
        </p:spPr>
        <p:txBody>
          <a:bodyPr vert="horz" lIns="91440" tIns="45720" rIns="91440" bIns="45720" rtlCol="0"/>
          <a:lstStyle>
            <a:lvl1pPr algn="r">
              <a:defRPr sz="1200"/>
            </a:lvl1pPr>
          </a:lstStyle>
          <a:p>
            <a:endParaRPr lang="en-HK"/>
          </a:p>
        </p:txBody>
      </p:sp>
      <p:sp>
        <p:nvSpPr>
          <p:cNvPr id="4" name="Footer Placeholder 3">
            <a:extLst>
              <a:ext uri="{FF2B5EF4-FFF2-40B4-BE49-F238E27FC236}">
                <a16:creationId xmlns:a16="http://schemas.microsoft.com/office/drawing/2014/main" id="{817AF77F-C285-4A90-8F83-EFDEAF47736A}"/>
              </a:ext>
            </a:extLst>
          </p:cNvPr>
          <p:cNvSpPr>
            <a:spLocks noGrp="1"/>
          </p:cNvSpPr>
          <p:nvPr>
            <p:ph type="ftr" sz="quarter" idx="2"/>
          </p:nvPr>
        </p:nvSpPr>
        <p:spPr>
          <a:xfrm>
            <a:off x="0" y="6948488"/>
            <a:ext cx="4160838" cy="366712"/>
          </a:xfrm>
          <a:prstGeom prst="rect">
            <a:avLst/>
          </a:prstGeom>
        </p:spPr>
        <p:txBody>
          <a:bodyPr vert="horz" lIns="91440" tIns="45720" rIns="91440" bIns="45720" rtlCol="0" anchor="b"/>
          <a:lstStyle>
            <a:lvl1pPr algn="l">
              <a:defRPr sz="1200"/>
            </a:lvl1pPr>
          </a:lstStyle>
          <a:p>
            <a:r>
              <a:rPr lang="en-HK"/>
              <a:t>T-f Wong presentation</a:t>
            </a:r>
          </a:p>
        </p:txBody>
      </p:sp>
      <p:sp>
        <p:nvSpPr>
          <p:cNvPr id="5" name="Slide Number Placeholder 4">
            <a:extLst>
              <a:ext uri="{FF2B5EF4-FFF2-40B4-BE49-F238E27FC236}">
                <a16:creationId xmlns:a16="http://schemas.microsoft.com/office/drawing/2014/main" id="{159546C7-67E5-4D8A-BCDC-62A8BD4FC647}"/>
              </a:ext>
            </a:extLst>
          </p:cNvPr>
          <p:cNvSpPr>
            <a:spLocks noGrp="1"/>
          </p:cNvSpPr>
          <p:nvPr>
            <p:ph type="sldNum" sz="quarter" idx="3"/>
          </p:nvPr>
        </p:nvSpPr>
        <p:spPr>
          <a:xfrm>
            <a:off x="5438775" y="6948488"/>
            <a:ext cx="4160838" cy="366712"/>
          </a:xfrm>
          <a:prstGeom prst="rect">
            <a:avLst/>
          </a:prstGeom>
        </p:spPr>
        <p:txBody>
          <a:bodyPr vert="horz" lIns="91440" tIns="45720" rIns="91440" bIns="45720" rtlCol="0" anchor="b"/>
          <a:lstStyle>
            <a:lvl1pPr algn="r">
              <a:defRPr sz="1200"/>
            </a:lvl1pPr>
          </a:lstStyle>
          <a:p>
            <a:fld id="{CBD4D18D-B0D4-4253-8657-4C111FD1418C}" type="slidenum">
              <a:rPr lang="en-HK" smtClean="0"/>
              <a:t>‹#›</a:t>
            </a:fld>
            <a:endParaRPr lang="en-HK"/>
          </a:p>
        </p:txBody>
      </p:sp>
    </p:spTree>
    <p:extLst>
      <p:ext uri="{BB962C8B-B14F-4D97-AF65-F5344CB8AC3E}">
        <p14:creationId xmlns:p14="http://schemas.microsoft.com/office/powerpoint/2010/main" val="55682193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4160937" cy="365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effectLst/>
              </a:defRPr>
            </a:lvl1pPr>
          </a:lstStyle>
          <a:p>
            <a:pPr>
              <a:defRPr/>
            </a:pPr>
            <a:r>
              <a:rPr lang="en-US"/>
              <a:t>MAGE2018</a:t>
            </a:r>
          </a:p>
        </p:txBody>
      </p:sp>
      <p:sp>
        <p:nvSpPr>
          <p:cNvPr id="83971" name="Rectangle 3"/>
          <p:cNvSpPr>
            <a:spLocks noGrp="1" noChangeArrowheads="1"/>
          </p:cNvSpPr>
          <p:nvPr>
            <p:ph type="dt" idx="1"/>
          </p:nvPr>
        </p:nvSpPr>
        <p:spPr bwMode="auto">
          <a:xfrm>
            <a:off x="5438180" y="0"/>
            <a:ext cx="4160937" cy="365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effectLst/>
              </a:defRPr>
            </a:lvl1pPr>
          </a:lstStyle>
          <a:p>
            <a:pPr>
              <a:defRPr/>
            </a:pPr>
            <a:endParaRPr lang="en-US"/>
          </a:p>
        </p:txBody>
      </p:sp>
      <p:sp>
        <p:nvSpPr>
          <p:cNvPr id="68612" name="Rectangle 4"/>
          <p:cNvSpPr>
            <a:spLocks noGrp="1" noRot="1" noChangeAspect="1" noChangeArrowheads="1" noTextEdit="1"/>
          </p:cNvSpPr>
          <p:nvPr>
            <p:ph type="sldImg" idx="2"/>
          </p:nvPr>
        </p:nvSpPr>
        <p:spPr bwMode="auto">
          <a:xfrm>
            <a:off x="2971800" y="549275"/>
            <a:ext cx="3657600" cy="27432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3973" name="Rectangle 5"/>
          <p:cNvSpPr>
            <a:spLocks noGrp="1" noChangeArrowheads="1"/>
          </p:cNvSpPr>
          <p:nvPr>
            <p:ph type="body" sz="quarter" idx="3"/>
          </p:nvPr>
        </p:nvSpPr>
        <p:spPr bwMode="auto">
          <a:xfrm>
            <a:off x="960538" y="3474963"/>
            <a:ext cx="7680127" cy="3291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3974" name="Rectangle 6"/>
          <p:cNvSpPr>
            <a:spLocks noGrp="1" noChangeArrowheads="1"/>
          </p:cNvSpPr>
          <p:nvPr>
            <p:ph type="ftr" sz="quarter" idx="4"/>
          </p:nvPr>
        </p:nvSpPr>
        <p:spPr bwMode="auto">
          <a:xfrm>
            <a:off x="0" y="6948715"/>
            <a:ext cx="4160937" cy="365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defRPr>
            </a:lvl1pPr>
          </a:lstStyle>
          <a:p>
            <a:pPr>
              <a:defRPr/>
            </a:pPr>
            <a:r>
              <a:rPr lang="en-US"/>
              <a:t>T-f Wong presentation</a:t>
            </a:r>
          </a:p>
        </p:txBody>
      </p:sp>
      <p:sp>
        <p:nvSpPr>
          <p:cNvPr id="83975" name="Rectangle 7"/>
          <p:cNvSpPr>
            <a:spLocks noGrp="1" noChangeArrowheads="1"/>
          </p:cNvSpPr>
          <p:nvPr>
            <p:ph type="sldNum" sz="quarter" idx="5"/>
          </p:nvPr>
        </p:nvSpPr>
        <p:spPr bwMode="auto">
          <a:xfrm>
            <a:off x="5438180" y="6948715"/>
            <a:ext cx="4160937" cy="365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defRPr>
            </a:lvl1pPr>
          </a:lstStyle>
          <a:p>
            <a:pPr>
              <a:defRPr/>
            </a:pPr>
            <a:fld id="{0CD994D7-A9FF-4D75-A3C3-8B3133C4628B}" type="slidenum">
              <a:rPr lang="en-US"/>
              <a:pPr>
                <a:defRPr/>
              </a:pPr>
              <a:t>‹#›</a:t>
            </a:fld>
            <a:endParaRPr lang="en-US"/>
          </a:p>
        </p:txBody>
      </p:sp>
    </p:spTree>
    <p:extLst>
      <p:ext uri="{BB962C8B-B14F-4D97-AF65-F5344CB8AC3E}">
        <p14:creationId xmlns:p14="http://schemas.microsoft.com/office/powerpoint/2010/main" val="474895307"/>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7661895-5EF6-4C87-B0AC-61D4D3DB7283}" type="slidenum">
              <a:rPr lang="en-US" smtClean="0">
                <a:solidFill>
                  <a:srgbClr val="000000"/>
                </a:solidFill>
              </a:rPr>
              <a:pPr/>
              <a:t>1</a:t>
            </a:fld>
            <a:endParaRPr lang="en-US">
              <a:solidFill>
                <a:srgbClr val="000000"/>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dirty="0"/>
          </a:p>
        </p:txBody>
      </p:sp>
      <p:sp>
        <p:nvSpPr>
          <p:cNvPr id="2" name="Date Placeholder 1">
            <a:extLst>
              <a:ext uri="{FF2B5EF4-FFF2-40B4-BE49-F238E27FC236}">
                <a16:creationId xmlns:a16="http://schemas.microsoft.com/office/drawing/2014/main" id="{FEBB50F2-15A3-48E2-9502-F6FF853C81FC}"/>
              </a:ext>
            </a:extLst>
          </p:cNvPr>
          <p:cNvSpPr>
            <a:spLocks noGrp="1"/>
          </p:cNvSpPr>
          <p:nvPr>
            <p:ph type="dt" idx="10"/>
          </p:nvPr>
        </p:nvSpPr>
        <p:spPr/>
        <p:txBody>
          <a:bodyPr/>
          <a:lstStyle/>
          <a:p>
            <a:pPr>
              <a:defRPr/>
            </a:pPr>
            <a:endParaRPr lang="en-US"/>
          </a:p>
        </p:txBody>
      </p:sp>
      <p:sp>
        <p:nvSpPr>
          <p:cNvPr id="3" name="Footer Placeholder 2">
            <a:extLst>
              <a:ext uri="{FF2B5EF4-FFF2-40B4-BE49-F238E27FC236}">
                <a16:creationId xmlns:a16="http://schemas.microsoft.com/office/drawing/2014/main" id="{AAA5DDF1-B28D-4718-B092-1EDDCCC1B677}"/>
              </a:ext>
            </a:extLst>
          </p:cNvPr>
          <p:cNvSpPr>
            <a:spLocks noGrp="1"/>
          </p:cNvSpPr>
          <p:nvPr>
            <p:ph type="ftr" sz="quarter" idx="11"/>
          </p:nvPr>
        </p:nvSpPr>
        <p:spPr/>
        <p:txBody>
          <a:bodyPr/>
          <a:lstStyle/>
          <a:p>
            <a:pPr>
              <a:defRPr/>
            </a:pPr>
            <a:r>
              <a:rPr lang="en-US"/>
              <a:t>T-f Wong presentation</a:t>
            </a:r>
          </a:p>
        </p:txBody>
      </p:sp>
      <p:sp>
        <p:nvSpPr>
          <p:cNvPr id="4" name="Header Placeholder 3">
            <a:extLst>
              <a:ext uri="{FF2B5EF4-FFF2-40B4-BE49-F238E27FC236}">
                <a16:creationId xmlns:a16="http://schemas.microsoft.com/office/drawing/2014/main" id="{4FCE94D8-A0B7-40A6-B525-0954C7CC1ACD}"/>
              </a:ext>
            </a:extLst>
          </p:cNvPr>
          <p:cNvSpPr>
            <a:spLocks noGrp="1"/>
          </p:cNvSpPr>
          <p:nvPr>
            <p:ph type="hdr" sz="quarter" idx="12"/>
          </p:nvPr>
        </p:nvSpPr>
        <p:spPr/>
        <p:txBody>
          <a:bodyPr/>
          <a:lstStyle/>
          <a:p>
            <a:pPr>
              <a:defRPr/>
            </a:pPr>
            <a:r>
              <a:rPr lang="en-US"/>
              <a:t>MAGE2018</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7661895-5EF6-4C87-B0AC-61D4D3DB7283}" type="slidenum">
              <a:rPr lang="en-US" smtClean="0">
                <a:solidFill>
                  <a:srgbClr val="000000"/>
                </a:solidFill>
                <a:effectLst/>
              </a:rPr>
              <a:pPr eaLnBrk="1" hangingPunct="1">
                <a:defRPr/>
              </a:pPr>
              <a:t>2</a:t>
            </a:fld>
            <a:endParaRPr lang="en-US">
              <a:solidFill>
                <a:srgbClr val="000000"/>
              </a:solidFill>
              <a:effectLst/>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dirty="0"/>
          </a:p>
        </p:txBody>
      </p:sp>
      <p:sp>
        <p:nvSpPr>
          <p:cNvPr id="2" name="Date Placeholder 1">
            <a:extLst>
              <a:ext uri="{FF2B5EF4-FFF2-40B4-BE49-F238E27FC236}">
                <a16:creationId xmlns:a16="http://schemas.microsoft.com/office/drawing/2014/main" id="{675B87E8-6E7E-4869-8CE4-67BB8E09C9AE}"/>
              </a:ext>
            </a:extLst>
          </p:cNvPr>
          <p:cNvSpPr>
            <a:spLocks noGrp="1"/>
          </p:cNvSpPr>
          <p:nvPr>
            <p:ph type="dt" idx="10"/>
          </p:nvPr>
        </p:nvSpPr>
        <p:spPr/>
        <p:txBody>
          <a:bodyPr/>
          <a:lstStyle/>
          <a:p>
            <a:pPr eaLnBrk="1" hangingPunct="1">
              <a:defRPr/>
            </a:pPr>
            <a:endParaRPr lang="en-US">
              <a:solidFill>
                <a:srgbClr val="000000"/>
              </a:solidFill>
              <a:effectLst/>
            </a:endParaRPr>
          </a:p>
        </p:txBody>
      </p:sp>
      <p:sp>
        <p:nvSpPr>
          <p:cNvPr id="3" name="Footer Placeholder 2">
            <a:extLst>
              <a:ext uri="{FF2B5EF4-FFF2-40B4-BE49-F238E27FC236}">
                <a16:creationId xmlns:a16="http://schemas.microsoft.com/office/drawing/2014/main" id="{7308E059-6B02-42C5-BB80-B801546EDF3F}"/>
              </a:ext>
            </a:extLst>
          </p:cNvPr>
          <p:cNvSpPr>
            <a:spLocks noGrp="1"/>
          </p:cNvSpPr>
          <p:nvPr>
            <p:ph type="ftr" sz="quarter" idx="11"/>
          </p:nvPr>
        </p:nvSpPr>
        <p:spPr/>
        <p:txBody>
          <a:bodyPr/>
          <a:lstStyle/>
          <a:p>
            <a:pPr eaLnBrk="1" hangingPunct="1">
              <a:defRPr/>
            </a:pPr>
            <a:r>
              <a:rPr lang="en-US">
                <a:solidFill>
                  <a:srgbClr val="000000"/>
                </a:solidFill>
                <a:effectLst/>
              </a:rPr>
              <a:t>T-f Wong presentation</a:t>
            </a:r>
          </a:p>
        </p:txBody>
      </p:sp>
      <p:sp>
        <p:nvSpPr>
          <p:cNvPr id="4" name="Header Placeholder 3">
            <a:extLst>
              <a:ext uri="{FF2B5EF4-FFF2-40B4-BE49-F238E27FC236}">
                <a16:creationId xmlns:a16="http://schemas.microsoft.com/office/drawing/2014/main" id="{95D17D72-6536-4FF3-B253-51D30607A3F7}"/>
              </a:ext>
            </a:extLst>
          </p:cNvPr>
          <p:cNvSpPr>
            <a:spLocks noGrp="1"/>
          </p:cNvSpPr>
          <p:nvPr>
            <p:ph type="hdr" sz="quarter" idx="12"/>
          </p:nvPr>
        </p:nvSpPr>
        <p:spPr/>
        <p:txBody>
          <a:bodyPr/>
          <a:lstStyle/>
          <a:p>
            <a:pPr eaLnBrk="1" hangingPunct="1">
              <a:defRPr/>
            </a:pPr>
            <a:r>
              <a:rPr lang="en-US">
                <a:solidFill>
                  <a:srgbClr val="000000"/>
                </a:solidFill>
                <a:effectLst/>
              </a:rPr>
              <a:t>MAGE2018</a:t>
            </a:r>
          </a:p>
        </p:txBody>
      </p:sp>
    </p:spTree>
    <p:extLst>
      <p:ext uri="{BB962C8B-B14F-4D97-AF65-F5344CB8AC3E}">
        <p14:creationId xmlns:p14="http://schemas.microsoft.com/office/powerpoint/2010/main" val="2965434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639FE4F-2350-C236-D23B-FF4D6AEC233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C15839-5863-4FB7-A1E4-5BD3B6CB1FD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2930" name="Rectangle 2">
            <a:extLst>
              <a:ext uri="{FF2B5EF4-FFF2-40B4-BE49-F238E27FC236}">
                <a16:creationId xmlns:a16="http://schemas.microsoft.com/office/drawing/2014/main" id="{5B8BF865-20D5-1C03-FE64-53822AED670D}"/>
              </a:ext>
            </a:extLst>
          </p:cNvPr>
          <p:cNvSpPr>
            <a:spLocks noGrp="1" noRot="1" noChangeAspect="1" noChangeArrowheads="1" noTextEdit="1"/>
          </p:cNvSpPr>
          <p:nvPr>
            <p:ph type="sldImg"/>
          </p:nvPr>
        </p:nvSpPr>
        <p:spPr>
          <a:ln/>
        </p:spPr>
      </p:sp>
      <p:sp>
        <p:nvSpPr>
          <p:cNvPr id="252931" name="Rectangle 3">
            <a:extLst>
              <a:ext uri="{FF2B5EF4-FFF2-40B4-BE49-F238E27FC236}">
                <a16:creationId xmlns:a16="http://schemas.microsoft.com/office/drawing/2014/main" id="{46D6B47E-101F-3067-ECA9-E6AD14CE094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55420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29ED80-26F5-4FAF-B899-6B03D5CDD439}"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965992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5986E-D949-D69A-53A6-3801E1C21205}"/>
            </a:ext>
          </a:extLst>
        </p:cNvPr>
        <p:cNvGrpSpPr/>
        <p:nvPr/>
      </p:nvGrpSpPr>
      <p:grpSpPr>
        <a:xfrm>
          <a:off x="0" y="0"/>
          <a:ext cx="0" cy="0"/>
          <a:chOff x="0" y="0"/>
          <a:chExt cx="0" cy="0"/>
        </a:xfrm>
      </p:grpSpPr>
      <p:sp>
        <p:nvSpPr>
          <p:cNvPr id="69634" name="Rectangle 7">
            <a:extLst>
              <a:ext uri="{FF2B5EF4-FFF2-40B4-BE49-F238E27FC236}">
                <a16:creationId xmlns:a16="http://schemas.microsoft.com/office/drawing/2014/main" id="{82EAF560-CE3E-FCD2-977B-DA78FB378D26}"/>
              </a:ext>
            </a:extLst>
          </p:cNvPr>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661895-5EF6-4C87-B0AC-61D4D3DB728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35" name="Rectangle 2">
            <a:extLst>
              <a:ext uri="{FF2B5EF4-FFF2-40B4-BE49-F238E27FC236}">
                <a16:creationId xmlns:a16="http://schemas.microsoft.com/office/drawing/2014/main" id="{D4540169-928E-2D67-71E6-A80A5EF472FE}"/>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FB55CCA3-673B-7C5B-B48B-A8691BECE74D}"/>
              </a:ext>
            </a:extLst>
          </p:cNvPr>
          <p:cNvSpPr>
            <a:spLocks noGrp="1" noChangeArrowheads="1"/>
          </p:cNvSpPr>
          <p:nvPr>
            <p:ph type="body" idx="1"/>
          </p:nvPr>
        </p:nvSpPr>
        <p:spPr>
          <a:noFill/>
        </p:spPr>
        <p:txBody>
          <a:bodyPr/>
          <a:lstStyle/>
          <a:p>
            <a:pPr eaLnBrk="1" hangingPunct="1"/>
            <a:endParaRPr lang="en-US" dirty="0"/>
          </a:p>
        </p:txBody>
      </p:sp>
      <p:sp>
        <p:nvSpPr>
          <p:cNvPr id="2" name="Date Placeholder 1">
            <a:extLst>
              <a:ext uri="{FF2B5EF4-FFF2-40B4-BE49-F238E27FC236}">
                <a16:creationId xmlns:a16="http://schemas.microsoft.com/office/drawing/2014/main" id="{B778E3CF-A451-3A58-D039-AB38320093E7}"/>
              </a:ext>
            </a:extLst>
          </p:cNvPr>
          <p:cNvSpPr>
            <a:spLocks noGrp="1"/>
          </p:cNvSpPr>
          <p:nvPr>
            <p:ph type="dt"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Footer Placeholder 2">
            <a:extLst>
              <a:ext uri="{FF2B5EF4-FFF2-40B4-BE49-F238E27FC236}">
                <a16:creationId xmlns:a16="http://schemas.microsoft.com/office/drawing/2014/main" id="{B295E7FE-252E-FA18-13EC-7D5CF99CB78B}"/>
              </a:ext>
            </a:extLst>
          </p:cNvPr>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T-f Wong presentation</a:t>
            </a:r>
          </a:p>
        </p:txBody>
      </p:sp>
      <p:sp>
        <p:nvSpPr>
          <p:cNvPr id="4" name="Header Placeholder 3">
            <a:extLst>
              <a:ext uri="{FF2B5EF4-FFF2-40B4-BE49-F238E27FC236}">
                <a16:creationId xmlns:a16="http://schemas.microsoft.com/office/drawing/2014/main" id="{9D997D0E-9CB6-DF10-91EA-4EA78FBDDFB5}"/>
              </a:ext>
            </a:extLst>
          </p:cNvPr>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MAGE2018</a:t>
            </a:r>
          </a:p>
        </p:txBody>
      </p:sp>
    </p:spTree>
    <p:extLst>
      <p:ext uri="{BB962C8B-B14F-4D97-AF65-F5344CB8AC3E}">
        <p14:creationId xmlns:p14="http://schemas.microsoft.com/office/powerpoint/2010/main" val="1882665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3EF79-8C0C-8719-B437-DC4C96F558EA}"/>
            </a:ext>
          </a:extLst>
        </p:cNvPr>
        <p:cNvGrpSpPr/>
        <p:nvPr/>
      </p:nvGrpSpPr>
      <p:grpSpPr>
        <a:xfrm>
          <a:off x="0" y="0"/>
          <a:ext cx="0" cy="0"/>
          <a:chOff x="0" y="0"/>
          <a:chExt cx="0" cy="0"/>
        </a:xfrm>
      </p:grpSpPr>
      <p:sp>
        <p:nvSpPr>
          <p:cNvPr id="69634" name="Rectangle 7">
            <a:extLst>
              <a:ext uri="{FF2B5EF4-FFF2-40B4-BE49-F238E27FC236}">
                <a16:creationId xmlns:a16="http://schemas.microsoft.com/office/drawing/2014/main" id="{51434428-9891-D3FC-D481-4FE957A9AC6A}"/>
              </a:ext>
            </a:extLst>
          </p:cNvPr>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661895-5EF6-4C87-B0AC-61D4D3DB728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35" name="Rectangle 2">
            <a:extLst>
              <a:ext uri="{FF2B5EF4-FFF2-40B4-BE49-F238E27FC236}">
                <a16:creationId xmlns:a16="http://schemas.microsoft.com/office/drawing/2014/main" id="{5EDFF286-2E39-A389-E260-C2B534A08011}"/>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5C4416B5-67A2-A086-D919-EEB048186FDA}"/>
              </a:ext>
            </a:extLst>
          </p:cNvPr>
          <p:cNvSpPr>
            <a:spLocks noGrp="1" noChangeArrowheads="1"/>
          </p:cNvSpPr>
          <p:nvPr>
            <p:ph type="body" idx="1"/>
          </p:nvPr>
        </p:nvSpPr>
        <p:spPr>
          <a:noFill/>
        </p:spPr>
        <p:txBody>
          <a:bodyPr/>
          <a:lstStyle/>
          <a:p>
            <a:pPr eaLnBrk="1" hangingPunct="1"/>
            <a:endParaRPr lang="en-US" dirty="0"/>
          </a:p>
        </p:txBody>
      </p:sp>
      <p:sp>
        <p:nvSpPr>
          <p:cNvPr id="2" name="Date Placeholder 1">
            <a:extLst>
              <a:ext uri="{FF2B5EF4-FFF2-40B4-BE49-F238E27FC236}">
                <a16:creationId xmlns:a16="http://schemas.microsoft.com/office/drawing/2014/main" id="{00CAEADE-8667-F9A3-10A1-E90C902AB31D}"/>
              </a:ext>
            </a:extLst>
          </p:cNvPr>
          <p:cNvSpPr>
            <a:spLocks noGrp="1"/>
          </p:cNvSpPr>
          <p:nvPr>
            <p:ph type="dt"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Footer Placeholder 2">
            <a:extLst>
              <a:ext uri="{FF2B5EF4-FFF2-40B4-BE49-F238E27FC236}">
                <a16:creationId xmlns:a16="http://schemas.microsoft.com/office/drawing/2014/main" id="{0BA80624-FBC9-4830-E2D9-7AEE3E3EB95D}"/>
              </a:ext>
            </a:extLst>
          </p:cNvPr>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T-f Wong presentation</a:t>
            </a:r>
          </a:p>
        </p:txBody>
      </p:sp>
      <p:sp>
        <p:nvSpPr>
          <p:cNvPr id="4" name="Header Placeholder 3">
            <a:extLst>
              <a:ext uri="{FF2B5EF4-FFF2-40B4-BE49-F238E27FC236}">
                <a16:creationId xmlns:a16="http://schemas.microsoft.com/office/drawing/2014/main" id="{9CD91914-168D-238F-D623-96CB8FA810BE}"/>
              </a:ext>
            </a:extLst>
          </p:cNvPr>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MAGE2018</a:t>
            </a:r>
          </a:p>
        </p:txBody>
      </p:sp>
    </p:spTree>
    <p:extLst>
      <p:ext uri="{BB962C8B-B14F-4D97-AF65-F5344CB8AC3E}">
        <p14:creationId xmlns:p14="http://schemas.microsoft.com/office/powerpoint/2010/main" val="1376142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509A1-E64D-45AC-3543-02FBBC5DB857}"/>
            </a:ext>
          </a:extLst>
        </p:cNvPr>
        <p:cNvGrpSpPr/>
        <p:nvPr/>
      </p:nvGrpSpPr>
      <p:grpSpPr>
        <a:xfrm>
          <a:off x="0" y="0"/>
          <a:ext cx="0" cy="0"/>
          <a:chOff x="0" y="0"/>
          <a:chExt cx="0" cy="0"/>
        </a:xfrm>
      </p:grpSpPr>
      <p:sp>
        <p:nvSpPr>
          <p:cNvPr id="69634" name="Rectangle 7">
            <a:extLst>
              <a:ext uri="{FF2B5EF4-FFF2-40B4-BE49-F238E27FC236}">
                <a16:creationId xmlns:a16="http://schemas.microsoft.com/office/drawing/2014/main" id="{71AC69D0-E846-4FEA-46DF-15D731B38D52}"/>
              </a:ext>
            </a:extLst>
          </p:cNvPr>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661895-5EF6-4C87-B0AC-61D4D3DB728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35" name="Rectangle 2">
            <a:extLst>
              <a:ext uri="{FF2B5EF4-FFF2-40B4-BE49-F238E27FC236}">
                <a16:creationId xmlns:a16="http://schemas.microsoft.com/office/drawing/2014/main" id="{A6B84894-119D-1F2A-0527-59925E1DB7D0}"/>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7BE346C8-CF99-2ECC-49D1-59AC3A37BC01}"/>
              </a:ext>
            </a:extLst>
          </p:cNvPr>
          <p:cNvSpPr>
            <a:spLocks noGrp="1" noChangeArrowheads="1"/>
          </p:cNvSpPr>
          <p:nvPr>
            <p:ph type="body" idx="1"/>
          </p:nvPr>
        </p:nvSpPr>
        <p:spPr>
          <a:noFill/>
        </p:spPr>
        <p:txBody>
          <a:bodyPr/>
          <a:lstStyle/>
          <a:p>
            <a:pPr eaLnBrk="1" hangingPunct="1"/>
            <a:endParaRPr lang="en-US" dirty="0"/>
          </a:p>
        </p:txBody>
      </p:sp>
      <p:sp>
        <p:nvSpPr>
          <p:cNvPr id="2" name="Date Placeholder 1">
            <a:extLst>
              <a:ext uri="{FF2B5EF4-FFF2-40B4-BE49-F238E27FC236}">
                <a16:creationId xmlns:a16="http://schemas.microsoft.com/office/drawing/2014/main" id="{3870F2FC-FE2E-6352-49E6-121062275159}"/>
              </a:ext>
            </a:extLst>
          </p:cNvPr>
          <p:cNvSpPr>
            <a:spLocks noGrp="1"/>
          </p:cNvSpPr>
          <p:nvPr>
            <p:ph type="dt"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Footer Placeholder 2">
            <a:extLst>
              <a:ext uri="{FF2B5EF4-FFF2-40B4-BE49-F238E27FC236}">
                <a16:creationId xmlns:a16="http://schemas.microsoft.com/office/drawing/2014/main" id="{AEFC6E41-6F59-E08A-EAEA-9BA1EB6EC63E}"/>
              </a:ext>
            </a:extLst>
          </p:cNvPr>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T-f Wong presentation</a:t>
            </a:r>
          </a:p>
        </p:txBody>
      </p:sp>
      <p:sp>
        <p:nvSpPr>
          <p:cNvPr id="4" name="Header Placeholder 3">
            <a:extLst>
              <a:ext uri="{FF2B5EF4-FFF2-40B4-BE49-F238E27FC236}">
                <a16:creationId xmlns:a16="http://schemas.microsoft.com/office/drawing/2014/main" id="{62FD90DA-3D64-E713-06C6-F2BB3DAAC0EA}"/>
              </a:ext>
            </a:extLst>
          </p:cNvPr>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MAGE2018</a:t>
            </a:r>
          </a:p>
        </p:txBody>
      </p:sp>
    </p:spTree>
    <p:extLst>
      <p:ext uri="{BB962C8B-B14F-4D97-AF65-F5344CB8AC3E}">
        <p14:creationId xmlns:p14="http://schemas.microsoft.com/office/powerpoint/2010/main" val="727263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4803343 w 1000"/>
              <a:gd name="T3" fmla="*/ 0 h 1000"/>
              <a:gd name="T4" fmla="*/ 4803343 w 1000"/>
              <a:gd name="T5" fmla="*/ 109538 h 1000"/>
              <a:gd name="T6" fmla="*/ 0 w 1000"/>
              <a:gd name="T7" fmla="*/ 109538 h 1000"/>
              <a:gd name="T8" fmla="*/ 0 w 1000"/>
              <a:gd name="T9" fmla="*/ 0 h 1000"/>
              <a:gd name="T10" fmla="*/ 7772400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en-US"/>
          </a:p>
        </p:txBody>
      </p:sp>
      <p:sp>
        <p:nvSpPr>
          <p:cNvPr id="10242" name="Rectangle 2"/>
          <p:cNvSpPr>
            <a:spLocks noGrp="1" noChangeArrowheads="1"/>
          </p:cNvSpPr>
          <p:nvPr>
            <p:ph type="ctrTitle"/>
          </p:nvPr>
        </p:nvSpPr>
        <p:spPr>
          <a:xfrm>
            <a:off x="685800" y="990600"/>
            <a:ext cx="7772400" cy="1371600"/>
          </a:xfrm>
        </p:spPr>
        <p:txBody>
          <a:bodyPr/>
          <a:lstStyle>
            <a:lvl1pPr>
              <a:defRPr sz="4000"/>
            </a:lvl1pPr>
          </a:lstStyle>
          <a:p>
            <a:pPr lvl="0"/>
            <a:r>
              <a:rPr lang="en-US" noProof="0"/>
              <a:t>Click to edit Master title style</a:t>
            </a:r>
          </a:p>
        </p:txBody>
      </p:sp>
      <p:sp>
        <p:nvSpPr>
          <p:cNvPr id="10243"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en-US" noProof="0"/>
              <a:t>Click to edit Master subtitle style</a:t>
            </a: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7B70A8D9-7FFB-40CD-A0E0-61FDE103727A}" type="slidenum">
              <a:rPr lang="en-US"/>
              <a:pPr>
                <a:defRPr/>
              </a:pPr>
              <a:t>‹#›</a:t>
            </a:fld>
            <a:endParaRPr lang="en-US"/>
          </a:p>
        </p:txBody>
      </p:sp>
    </p:spTree>
    <p:extLst>
      <p:ext uri="{BB962C8B-B14F-4D97-AF65-F5344CB8AC3E}">
        <p14:creationId xmlns:p14="http://schemas.microsoft.com/office/powerpoint/2010/main" val="711694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7832C312-DE35-4023-9118-AB20601D8414}" type="slidenum">
              <a:rPr lang="en-US"/>
              <a:pPr>
                <a:defRPr/>
              </a:pPr>
              <a:t>‹#›</a:t>
            </a:fld>
            <a:endParaRPr lang="en-US"/>
          </a:p>
        </p:txBody>
      </p:sp>
    </p:spTree>
    <p:extLst>
      <p:ext uri="{BB962C8B-B14F-4D97-AF65-F5344CB8AC3E}">
        <p14:creationId xmlns:p14="http://schemas.microsoft.com/office/powerpoint/2010/main" val="30421706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E1F9A33-0CA4-E5AE-37D1-EE8C09269B9E}"/>
              </a:ext>
            </a:extLst>
          </p:cNvPr>
          <p:cNvSpPr>
            <a:spLocks noGrp="1" noChangeArrowheads="1"/>
          </p:cNvSpPr>
          <p:nvPr>
            <p:ph type="ctrTitle"/>
          </p:nvPr>
        </p:nvSpPr>
        <p:spPr>
          <a:xfrm>
            <a:off x="685800" y="990600"/>
            <a:ext cx="7772400" cy="1371600"/>
          </a:xfrm>
        </p:spPr>
        <p:txBody>
          <a:bodyPr/>
          <a:lstStyle>
            <a:lvl1pPr>
              <a:defRPr sz="4000"/>
            </a:lvl1pPr>
          </a:lstStyle>
          <a:p>
            <a:pPr lvl="0"/>
            <a:r>
              <a:rPr lang="en-US" altLang="en-US" noProof="0"/>
              <a:t>Click to edit Master title style</a:t>
            </a:r>
          </a:p>
        </p:txBody>
      </p:sp>
      <p:sp>
        <p:nvSpPr>
          <p:cNvPr id="10243" name="Rectangle 3">
            <a:extLst>
              <a:ext uri="{FF2B5EF4-FFF2-40B4-BE49-F238E27FC236}">
                <a16:creationId xmlns:a16="http://schemas.microsoft.com/office/drawing/2014/main" id="{27EE93A5-2D0C-A389-C866-F0A6B476E104}"/>
              </a:ext>
            </a:extLst>
          </p:cNvPr>
          <p:cNvSpPr>
            <a:spLocks noGrp="1" noChangeArrowheads="1"/>
          </p:cNvSpPr>
          <p:nvPr>
            <p:ph type="subTitle" idx="1"/>
          </p:nvPr>
        </p:nvSpPr>
        <p:spPr>
          <a:xfrm>
            <a:off x="1447800" y="3429000"/>
            <a:ext cx="7010400" cy="1600200"/>
          </a:xfrm>
        </p:spPr>
        <p:txBody>
          <a:bodyPr/>
          <a:lstStyle>
            <a:lvl1pPr marL="0" indent="0">
              <a:buFont typeface="Wingdings" panose="05000000000000000000" pitchFamily="2" charset="2"/>
              <a:buNone/>
              <a:defRPr sz="2800"/>
            </a:lvl1pPr>
          </a:lstStyle>
          <a:p>
            <a:pPr lvl="0"/>
            <a:r>
              <a:rPr lang="en-US" altLang="en-US" noProof="0"/>
              <a:t>Click to edit Master subtitle style</a:t>
            </a:r>
          </a:p>
        </p:txBody>
      </p:sp>
      <p:sp>
        <p:nvSpPr>
          <p:cNvPr id="10244" name="Rectangle 4">
            <a:extLst>
              <a:ext uri="{FF2B5EF4-FFF2-40B4-BE49-F238E27FC236}">
                <a16:creationId xmlns:a16="http://schemas.microsoft.com/office/drawing/2014/main" id="{D1C1064C-8AA4-082D-C2EB-E8FF4AB45F30}"/>
              </a:ext>
            </a:extLst>
          </p:cNvPr>
          <p:cNvSpPr>
            <a:spLocks noGrp="1" noChangeArrowheads="1"/>
          </p:cNvSpPr>
          <p:nvPr>
            <p:ph type="dt" sz="half" idx="2"/>
          </p:nvPr>
        </p:nvSpPr>
        <p:spPr>
          <a:xfrm>
            <a:off x="685800" y="6248400"/>
            <a:ext cx="1905000" cy="457200"/>
          </a:xfrm>
        </p:spPr>
        <p:txBody>
          <a:bodyPr/>
          <a:lstStyle>
            <a:lvl1pPr>
              <a:defRPr/>
            </a:lvl1pPr>
          </a:lstStyle>
          <a:p>
            <a:endParaRPr lang="en-US" altLang="en-US"/>
          </a:p>
        </p:txBody>
      </p:sp>
      <p:sp>
        <p:nvSpPr>
          <p:cNvPr id="10245" name="Rectangle 5">
            <a:extLst>
              <a:ext uri="{FF2B5EF4-FFF2-40B4-BE49-F238E27FC236}">
                <a16:creationId xmlns:a16="http://schemas.microsoft.com/office/drawing/2014/main" id="{F70C3064-0043-08DA-B44F-E11F68F980C3}"/>
              </a:ext>
            </a:extLst>
          </p:cNvPr>
          <p:cNvSpPr>
            <a:spLocks noGrp="1" noChangeArrowheads="1"/>
          </p:cNvSpPr>
          <p:nvPr>
            <p:ph type="ftr" sz="quarter" idx="3"/>
          </p:nvPr>
        </p:nvSpPr>
        <p:spPr>
          <a:xfrm>
            <a:off x="3124200" y="6248400"/>
            <a:ext cx="2895600" cy="457200"/>
          </a:xfrm>
        </p:spPr>
        <p:txBody>
          <a:bodyPr/>
          <a:lstStyle>
            <a:lvl1pPr>
              <a:defRPr/>
            </a:lvl1pPr>
          </a:lstStyle>
          <a:p>
            <a:endParaRPr lang="en-US" altLang="en-US"/>
          </a:p>
        </p:txBody>
      </p:sp>
      <p:sp>
        <p:nvSpPr>
          <p:cNvPr id="10246" name="Rectangle 6">
            <a:extLst>
              <a:ext uri="{FF2B5EF4-FFF2-40B4-BE49-F238E27FC236}">
                <a16:creationId xmlns:a16="http://schemas.microsoft.com/office/drawing/2014/main" id="{8F313C27-0758-8BCB-6C23-84DCBD755226}"/>
              </a:ext>
            </a:extLst>
          </p:cNvPr>
          <p:cNvSpPr>
            <a:spLocks noGrp="1" noChangeArrowheads="1"/>
          </p:cNvSpPr>
          <p:nvPr>
            <p:ph type="sldNum" sz="quarter" idx="4"/>
          </p:nvPr>
        </p:nvSpPr>
        <p:spPr>
          <a:xfrm>
            <a:off x="6553200" y="6248400"/>
            <a:ext cx="1905000" cy="457200"/>
          </a:xfrm>
        </p:spPr>
        <p:txBody>
          <a:bodyPr/>
          <a:lstStyle>
            <a:lvl1pPr>
              <a:defRPr/>
            </a:lvl1pPr>
          </a:lstStyle>
          <a:p>
            <a:fld id="{9B119E8D-6283-4B1E-B135-59E98B2AAB07}" type="slidenum">
              <a:rPr lang="en-US" altLang="en-US"/>
              <a:pPr/>
              <a:t>‹#›</a:t>
            </a:fld>
            <a:endParaRPr lang="en-US" altLang="en-US"/>
          </a:p>
        </p:txBody>
      </p:sp>
      <p:sp>
        <p:nvSpPr>
          <p:cNvPr id="10247" name="AutoShape 7">
            <a:extLst>
              <a:ext uri="{FF2B5EF4-FFF2-40B4-BE49-F238E27FC236}">
                <a16:creationId xmlns:a16="http://schemas.microsoft.com/office/drawing/2014/main" id="{707C7FB3-8038-50F2-8A31-000C0A987397}"/>
              </a:ext>
            </a:extLst>
          </p:cNvPr>
          <p:cNvSpPr>
            <a:spLocks noChangeArrowheads="1"/>
          </p:cNvSpPr>
          <p:nvPr/>
        </p:nvSpPr>
        <p:spPr bwMode="auto">
          <a:xfrm>
            <a:off x="685800" y="2393950"/>
            <a:ext cx="7772400" cy="109538"/>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eaLnBrk="1" hangingPunct="1"/>
            <a:endParaRPr lang="en-US" altLang="en-US" sz="2400">
              <a:latin typeface="Times New Roman" panose="02020603050405020304" pitchFamily="18" charset="0"/>
            </a:endParaRPr>
          </a:p>
        </p:txBody>
      </p:sp>
    </p:spTree>
    <p:extLst>
      <p:ext uri="{BB962C8B-B14F-4D97-AF65-F5344CB8AC3E}">
        <p14:creationId xmlns:p14="http://schemas.microsoft.com/office/powerpoint/2010/main" val="22978472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7B6A6-2D41-CD1E-BE35-7435E10744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ABDF15-5AFB-0290-4C98-DB097C44BF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CACE5-0D7E-5A33-7D9D-62F9AE64EC2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ECEDBFF-4F1B-8134-4072-B76E7FB84D8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3C173EF-B0D2-E81E-96ED-2F62BE4095F2}"/>
              </a:ext>
            </a:extLst>
          </p:cNvPr>
          <p:cNvSpPr>
            <a:spLocks noGrp="1"/>
          </p:cNvSpPr>
          <p:nvPr>
            <p:ph type="sldNum" sz="quarter" idx="12"/>
          </p:nvPr>
        </p:nvSpPr>
        <p:spPr/>
        <p:txBody>
          <a:bodyPr/>
          <a:lstStyle>
            <a:lvl1pPr>
              <a:defRPr/>
            </a:lvl1pPr>
          </a:lstStyle>
          <a:p>
            <a:fld id="{A36EF83C-DFC8-4101-BE8E-1D274E287695}" type="slidenum">
              <a:rPr lang="en-US" altLang="en-US"/>
              <a:pPr/>
              <a:t>‹#›</a:t>
            </a:fld>
            <a:endParaRPr lang="en-US" altLang="en-US"/>
          </a:p>
        </p:txBody>
      </p:sp>
    </p:spTree>
    <p:extLst>
      <p:ext uri="{BB962C8B-B14F-4D97-AF65-F5344CB8AC3E}">
        <p14:creationId xmlns:p14="http://schemas.microsoft.com/office/powerpoint/2010/main" val="40947001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86AE0-66A7-4D58-769A-3237A7B71F63}"/>
              </a:ext>
            </a:extLst>
          </p:cNvPr>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DB6C04-9C0A-A73D-13EC-224BB05F5CD4}"/>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01C1CF74-C68B-1351-3A26-DA6E1885883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9B80279-83FA-D4A9-7B08-CCC4DA128C7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585219C-35ED-2883-A971-AD2CDAAB9EFE}"/>
              </a:ext>
            </a:extLst>
          </p:cNvPr>
          <p:cNvSpPr>
            <a:spLocks noGrp="1"/>
          </p:cNvSpPr>
          <p:nvPr>
            <p:ph type="sldNum" sz="quarter" idx="12"/>
          </p:nvPr>
        </p:nvSpPr>
        <p:spPr/>
        <p:txBody>
          <a:bodyPr/>
          <a:lstStyle>
            <a:lvl1pPr>
              <a:defRPr/>
            </a:lvl1pPr>
          </a:lstStyle>
          <a:p>
            <a:fld id="{9C9B1AFD-A56D-4EEE-8D72-2BC7D38FB8F3}" type="slidenum">
              <a:rPr lang="en-US" altLang="en-US"/>
              <a:pPr/>
              <a:t>‹#›</a:t>
            </a:fld>
            <a:endParaRPr lang="en-US" altLang="en-US"/>
          </a:p>
        </p:txBody>
      </p:sp>
    </p:spTree>
    <p:extLst>
      <p:ext uri="{BB962C8B-B14F-4D97-AF65-F5344CB8AC3E}">
        <p14:creationId xmlns:p14="http://schemas.microsoft.com/office/powerpoint/2010/main" val="32057795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545AC-404A-6C8E-8CFF-97D3BFDA29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86B5A4-8366-864D-20D3-3515AE396BE4}"/>
              </a:ext>
            </a:extLst>
          </p:cNvPr>
          <p:cNvSpPr>
            <a:spLocks noGrp="1"/>
          </p:cNvSpPr>
          <p:nvPr>
            <p:ph sz="half" idx="1"/>
          </p:nvPr>
        </p:nvSpPr>
        <p:spPr>
          <a:xfrm>
            <a:off x="566738" y="1752600"/>
            <a:ext cx="39243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1DC482-F4F4-8C7F-6DD4-81EF099B3260}"/>
              </a:ext>
            </a:extLst>
          </p:cNvPr>
          <p:cNvSpPr>
            <a:spLocks noGrp="1"/>
          </p:cNvSpPr>
          <p:nvPr>
            <p:ph sz="half" idx="2"/>
          </p:nvPr>
        </p:nvSpPr>
        <p:spPr>
          <a:xfrm>
            <a:off x="4643438" y="1752600"/>
            <a:ext cx="39243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11E8E2-9AE1-A442-4A9B-2E523AF84B0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FB206C4-2138-7A6B-9507-34D09D0B59E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796F9A4-EC56-C09F-F50A-249C99521C58}"/>
              </a:ext>
            </a:extLst>
          </p:cNvPr>
          <p:cNvSpPr>
            <a:spLocks noGrp="1"/>
          </p:cNvSpPr>
          <p:nvPr>
            <p:ph type="sldNum" sz="quarter" idx="12"/>
          </p:nvPr>
        </p:nvSpPr>
        <p:spPr/>
        <p:txBody>
          <a:bodyPr/>
          <a:lstStyle>
            <a:lvl1pPr>
              <a:defRPr/>
            </a:lvl1pPr>
          </a:lstStyle>
          <a:p>
            <a:fld id="{A1CB3300-42EF-4A90-8D23-38CE8E1DAEB3}" type="slidenum">
              <a:rPr lang="en-US" altLang="en-US"/>
              <a:pPr/>
              <a:t>‹#›</a:t>
            </a:fld>
            <a:endParaRPr lang="en-US" altLang="en-US"/>
          </a:p>
        </p:txBody>
      </p:sp>
    </p:spTree>
    <p:extLst>
      <p:ext uri="{BB962C8B-B14F-4D97-AF65-F5344CB8AC3E}">
        <p14:creationId xmlns:p14="http://schemas.microsoft.com/office/powerpoint/2010/main" val="24097897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35FE1-852C-7436-0AEE-1D22CDE5D382}"/>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DE2CD2-579A-C051-111B-29A1539D2C4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A51A87-28FA-CFE5-4028-FB3F4FC6C0C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59F639-47AB-202A-CEF3-1C64B4EF243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09B302-B757-4FD6-131E-C577441B7EA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68C02B-74AB-7FFA-BEA5-7C5F9FAA979C}"/>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BEB7B40-2441-7870-053B-5428A68394C4}"/>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DC9D1FB-42E7-65AB-2F0A-2264B5021A62}"/>
              </a:ext>
            </a:extLst>
          </p:cNvPr>
          <p:cNvSpPr>
            <a:spLocks noGrp="1"/>
          </p:cNvSpPr>
          <p:nvPr>
            <p:ph type="sldNum" sz="quarter" idx="12"/>
          </p:nvPr>
        </p:nvSpPr>
        <p:spPr/>
        <p:txBody>
          <a:bodyPr/>
          <a:lstStyle>
            <a:lvl1pPr>
              <a:defRPr/>
            </a:lvl1pPr>
          </a:lstStyle>
          <a:p>
            <a:fld id="{C7FBA359-A770-4EDF-AE88-D02923DCDAB6}" type="slidenum">
              <a:rPr lang="en-US" altLang="en-US"/>
              <a:pPr/>
              <a:t>‹#›</a:t>
            </a:fld>
            <a:endParaRPr lang="en-US" altLang="en-US"/>
          </a:p>
        </p:txBody>
      </p:sp>
    </p:spTree>
    <p:extLst>
      <p:ext uri="{BB962C8B-B14F-4D97-AF65-F5344CB8AC3E}">
        <p14:creationId xmlns:p14="http://schemas.microsoft.com/office/powerpoint/2010/main" val="13328869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9A982-F093-2B82-6F0C-ABA91AF689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39960F-D03C-8396-5D82-6EFB45CD6780}"/>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4EEEE4DA-B48F-CAA6-9258-6996A7EBD7F4}"/>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8297A3E-CAD1-07D4-9B8D-7E74DBA3133F}"/>
              </a:ext>
            </a:extLst>
          </p:cNvPr>
          <p:cNvSpPr>
            <a:spLocks noGrp="1"/>
          </p:cNvSpPr>
          <p:nvPr>
            <p:ph type="sldNum" sz="quarter" idx="12"/>
          </p:nvPr>
        </p:nvSpPr>
        <p:spPr/>
        <p:txBody>
          <a:bodyPr/>
          <a:lstStyle>
            <a:lvl1pPr>
              <a:defRPr/>
            </a:lvl1pPr>
          </a:lstStyle>
          <a:p>
            <a:fld id="{BEE69C79-DDA8-461D-B290-2E7651C2DEDA}" type="slidenum">
              <a:rPr lang="en-US" altLang="en-US"/>
              <a:pPr/>
              <a:t>‹#›</a:t>
            </a:fld>
            <a:endParaRPr lang="en-US" altLang="en-US"/>
          </a:p>
        </p:txBody>
      </p:sp>
    </p:spTree>
    <p:extLst>
      <p:ext uri="{BB962C8B-B14F-4D97-AF65-F5344CB8AC3E}">
        <p14:creationId xmlns:p14="http://schemas.microsoft.com/office/powerpoint/2010/main" val="31736013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A0017-A94D-318C-4CBB-FB78150DC4C8}"/>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E30AAFE-B39E-0435-1A8D-7CC9FF168AF0}"/>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84E45DE-B860-2DBF-93D7-B626D3C7BEDD}"/>
              </a:ext>
            </a:extLst>
          </p:cNvPr>
          <p:cNvSpPr>
            <a:spLocks noGrp="1"/>
          </p:cNvSpPr>
          <p:nvPr>
            <p:ph type="sldNum" sz="quarter" idx="12"/>
          </p:nvPr>
        </p:nvSpPr>
        <p:spPr/>
        <p:txBody>
          <a:bodyPr/>
          <a:lstStyle>
            <a:lvl1pPr>
              <a:defRPr/>
            </a:lvl1pPr>
          </a:lstStyle>
          <a:p>
            <a:fld id="{450815C6-F5D0-4EF4-B048-9FE4E406407E}" type="slidenum">
              <a:rPr lang="en-US" altLang="en-US"/>
              <a:pPr/>
              <a:t>‹#›</a:t>
            </a:fld>
            <a:endParaRPr lang="en-US" altLang="en-US"/>
          </a:p>
        </p:txBody>
      </p:sp>
    </p:spTree>
    <p:extLst>
      <p:ext uri="{BB962C8B-B14F-4D97-AF65-F5344CB8AC3E}">
        <p14:creationId xmlns:p14="http://schemas.microsoft.com/office/powerpoint/2010/main" val="41104893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B4AE6-CBA4-AB1F-5A53-FB4D0C0B626B}"/>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0838C9-5208-F46A-DE3C-529A16B48C9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E534DB-F8C8-D7D5-C28F-1F83997A12C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5849DE-6FCC-2C91-3FEC-961DDF276B9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97351A4-9BE9-9E93-237D-3EC8D487E02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E382AC0-D6AE-0E64-988B-9CBC278B4FF7}"/>
              </a:ext>
            </a:extLst>
          </p:cNvPr>
          <p:cNvSpPr>
            <a:spLocks noGrp="1"/>
          </p:cNvSpPr>
          <p:nvPr>
            <p:ph type="sldNum" sz="quarter" idx="12"/>
          </p:nvPr>
        </p:nvSpPr>
        <p:spPr/>
        <p:txBody>
          <a:bodyPr/>
          <a:lstStyle>
            <a:lvl1pPr>
              <a:defRPr/>
            </a:lvl1pPr>
          </a:lstStyle>
          <a:p>
            <a:fld id="{4E7F7AE7-13CB-4619-BF44-4710B2E262AA}" type="slidenum">
              <a:rPr lang="en-US" altLang="en-US"/>
              <a:pPr/>
              <a:t>‹#›</a:t>
            </a:fld>
            <a:endParaRPr lang="en-US" altLang="en-US"/>
          </a:p>
        </p:txBody>
      </p:sp>
    </p:spTree>
    <p:extLst>
      <p:ext uri="{BB962C8B-B14F-4D97-AF65-F5344CB8AC3E}">
        <p14:creationId xmlns:p14="http://schemas.microsoft.com/office/powerpoint/2010/main" val="12379817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CFE5C-46E8-05B9-B6DC-A967A9DCEB9E}"/>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024ADA-3E16-7C62-A7F1-C673831787C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C98547-4C6E-F8D5-83B4-F3D2748240E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6F89DC-B234-F17E-CD3B-FAAD068E3D5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2CBF941-80F7-0C2D-9653-F158DC74189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935AD40-24D2-FFC1-EC32-39C738E80347}"/>
              </a:ext>
            </a:extLst>
          </p:cNvPr>
          <p:cNvSpPr>
            <a:spLocks noGrp="1"/>
          </p:cNvSpPr>
          <p:nvPr>
            <p:ph type="sldNum" sz="quarter" idx="12"/>
          </p:nvPr>
        </p:nvSpPr>
        <p:spPr/>
        <p:txBody>
          <a:bodyPr/>
          <a:lstStyle>
            <a:lvl1pPr>
              <a:defRPr/>
            </a:lvl1pPr>
          </a:lstStyle>
          <a:p>
            <a:fld id="{BB511A2C-C7FA-4DBB-B839-792B8D3C2CD7}" type="slidenum">
              <a:rPr lang="en-US" altLang="en-US"/>
              <a:pPr/>
              <a:t>‹#›</a:t>
            </a:fld>
            <a:endParaRPr lang="en-US" altLang="en-US"/>
          </a:p>
        </p:txBody>
      </p:sp>
    </p:spTree>
    <p:extLst>
      <p:ext uri="{BB962C8B-B14F-4D97-AF65-F5344CB8AC3E}">
        <p14:creationId xmlns:p14="http://schemas.microsoft.com/office/powerpoint/2010/main" val="31284653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012B0-56CF-E40A-6A6F-EDEEB94F03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B471C4-7398-09AA-2D55-2C7B683E78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E9DD77-6895-A74B-284F-E767C52B88B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5C6F164-C2E2-5586-9D2E-B2A17A6C1E4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35865DD-7565-C1FE-B8CF-B23CA86BC405}"/>
              </a:ext>
            </a:extLst>
          </p:cNvPr>
          <p:cNvSpPr>
            <a:spLocks noGrp="1"/>
          </p:cNvSpPr>
          <p:nvPr>
            <p:ph type="sldNum" sz="quarter" idx="12"/>
          </p:nvPr>
        </p:nvSpPr>
        <p:spPr/>
        <p:txBody>
          <a:bodyPr/>
          <a:lstStyle>
            <a:lvl1pPr>
              <a:defRPr/>
            </a:lvl1pPr>
          </a:lstStyle>
          <a:p>
            <a:fld id="{1DF8BD82-EBF3-4523-ADD9-A7F14AEA777B}" type="slidenum">
              <a:rPr lang="en-US" altLang="en-US"/>
              <a:pPr/>
              <a:t>‹#›</a:t>
            </a:fld>
            <a:endParaRPr lang="en-US" altLang="en-US"/>
          </a:p>
        </p:txBody>
      </p:sp>
    </p:spTree>
    <p:extLst>
      <p:ext uri="{BB962C8B-B14F-4D97-AF65-F5344CB8AC3E}">
        <p14:creationId xmlns:p14="http://schemas.microsoft.com/office/powerpoint/2010/main" val="3756114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5F20F2E-4190-4734-8BC2-9E44AA0B278F}" type="slidenum">
              <a:rPr lang="en-US"/>
              <a:pPr>
                <a:defRPr/>
              </a:pPr>
              <a:t>‹#›</a:t>
            </a:fld>
            <a:endParaRPr lang="en-US"/>
          </a:p>
        </p:txBody>
      </p:sp>
    </p:spTree>
    <p:extLst>
      <p:ext uri="{BB962C8B-B14F-4D97-AF65-F5344CB8AC3E}">
        <p14:creationId xmlns:p14="http://schemas.microsoft.com/office/powerpoint/2010/main" val="35945277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53FBE3-AE3B-7BBC-1FBD-39AFB8A8ED2F}"/>
              </a:ext>
            </a:extLst>
          </p:cNvPr>
          <p:cNvSpPr>
            <a:spLocks noGrp="1"/>
          </p:cNvSpPr>
          <p:nvPr>
            <p:ph type="title" orient="vert"/>
          </p:nvPr>
        </p:nvSpPr>
        <p:spPr>
          <a:xfrm>
            <a:off x="6573838" y="304800"/>
            <a:ext cx="2001837" cy="5715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B69E82-AA68-90E7-BA67-DB048461A831}"/>
              </a:ext>
            </a:extLst>
          </p:cNvPr>
          <p:cNvSpPr>
            <a:spLocks noGrp="1"/>
          </p:cNvSpPr>
          <p:nvPr>
            <p:ph type="body" orient="vert" idx="1"/>
          </p:nvPr>
        </p:nvSpPr>
        <p:spPr>
          <a:xfrm>
            <a:off x="566738" y="304800"/>
            <a:ext cx="58547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F3DFCD-1D7C-FA0B-B735-25AF506EC9E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805D7C7-3EA6-2782-FEF8-A2FA3C64C91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79001D5-BA5B-1F7E-405F-C385578FDAF1}"/>
              </a:ext>
            </a:extLst>
          </p:cNvPr>
          <p:cNvSpPr>
            <a:spLocks noGrp="1"/>
          </p:cNvSpPr>
          <p:nvPr>
            <p:ph type="sldNum" sz="quarter" idx="12"/>
          </p:nvPr>
        </p:nvSpPr>
        <p:spPr/>
        <p:txBody>
          <a:bodyPr/>
          <a:lstStyle>
            <a:lvl1pPr>
              <a:defRPr/>
            </a:lvl1pPr>
          </a:lstStyle>
          <a:p>
            <a:fld id="{327CE5B0-C9E5-409E-85FD-6DE043B39E0D}" type="slidenum">
              <a:rPr lang="en-US" altLang="en-US"/>
              <a:pPr/>
              <a:t>‹#›</a:t>
            </a:fld>
            <a:endParaRPr lang="en-US" altLang="en-US"/>
          </a:p>
        </p:txBody>
      </p:sp>
    </p:spTree>
    <p:extLst>
      <p:ext uri="{BB962C8B-B14F-4D97-AF65-F5344CB8AC3E}">
        <p14:creationId xmlns:p14="http://schemas.microsoft.com/office/powerpoint/2010/main" val="3154060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F1D8B78-0709-4E2B-BA68-E8386ACF7AE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2384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1485842-2E21-4B4E-BA47-211B5E9092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8028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8FE32C-5227-4322-ABC5-2AE9D21CDF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4903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894C28D-AE12-45AF-AB33-70B45327E03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8840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0824D6E-A78F-44A5-BAE6-47FFD61317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6029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EA34572-65EF-400C-B7A9-88B7E81C76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433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042B7E2-F9DF-423F-8DE3-270A9670F4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2620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E4F7AE-0D7B-4C18-B95D-D92E3080E8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8245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26B6603-C92F-45D6-9EEF-A081A7A81B2B}" type="slidenum">
              <a:rPr lang="en-US"/>
              <a:pPr>
                <a:defRPr/>
              </a:pPr>
              <a:t>‹#›</a:t>
            </a:fld>
            <a:endParaRPr lang="en-US"/>
          </a:p>
        </p:txBody>
      </p:sp>
    </p:spTree>
    <p:extLst>
      <p:ext uri="{BB962C8B-B14F-4D97-AF65-F5344CB8AC3E}">
        <p14:creationId xmlns:p14="http://schemas.microsoft.com/office/powerpoint/2010/main" val="22677273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E252FF2-7B73-4210-8F8A-33176FD07F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2779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055339-E669-4CF9-B79D-E0303C9EB0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4839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0D43339-2CDE-4C22-B017-C65E0E833F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1195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1210856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2259620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26178996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800866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1792775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3622669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3608594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EEAAD8B-12AF-4367-BE68-BC9B8189CA1F}" type="slidenum">
              <a:rPr lang="en-US"/>
              <a:pPr>
                <a:defRPr/>
              </a:pPr>
              <a:t>‹#›</a:t>
            </a:fld>
            <a:endParaRPr lang="en-US"/>
          </a:p>
        </p:txBody>
      </p:sp>
    </p:spTree>
    <p:extLst>
      <p:ext uri="{BB962C8B-B14F-4D97-AF65-F5344CB8AC3E}">
        <p14:creationId xmlns:p14="http://schemas.microsoft.com/office/powerpoint/2010/main" val="16655880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1947332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13153040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3438835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1771380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D043ED-7501-478E-AB90-E646BF7C648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945951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EE99D3-97F9-4A6D-8E76-3B407A8F1E3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459905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A1A682-CEC9-406F-929F-6C09DC63F20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181924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0A93B7-497A-494E-B8F8-4DBC354049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692695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5BA3C9C-8A69-44FC-99B1-B760A8C10AF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490452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E863BB2-2D93-4109-80A7-2017B152DB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70664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1423A7C4-4969-41D0-A9CB-6FF506405C4C}" type="slidenum">
              <a:rPr lang="en-US"/>
              <a:pPr>
                <a:defRPr/>
              </a:pPr>
              <a:t>‹#›</a:t>
            </a:fld>
            <a:endParaRPr lang="en-US"/>
          </a:p>
        </p:txBody>
      </p:sp>
    </p:spTree>
    <p:extLst>
      <p:ext uri="{BB962C8B-B14F-4D97-AF65-F5344CB8AC3E}">
        <p14:creationId xmlns:p14="http://schemas.microsoft.com/office/powerpoint/2010/main" val="16829014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75AD449-BC75-4297-8556-3BBD57CB342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995573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1BDDEC-07A5-460B-927B-02084A96FC3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061709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0CA129-C4A7-4DF9-8DE9-BB1F0757AA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963227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C4184E-E586-42C5-9FC8-FC7DA446F26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55525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F301DE-E482-4A97-A283-8220FDB5E3E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814634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652C2E-6BA8-4601-9CA2-13AC3C0DA26B}" type="datetimeFigureOut">
              <a:rPr lang="en-US" smtClean="0"/>
              <a:t>8/19/25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36238338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52C2E-6BA8-4601-9CA2-13AC3C0DA26B}" type="datetimeFigureOut">
              <a:rPr lang="en-US" smtClean="0"/>
              <a:t>8/19/25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29546814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652C2E-6BA8-4601-9CA2-13AC3C0DA26B}" type="datetimeFigureOut">
              <a:rPr lang="en-US" smtClean="0"/>
              <a:t>8/19/25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14273932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652C2E-6BA8-4601-9CA2-13AC3C0DA26B}" type="datetimeFigureOut">
              <a:rPr lang="en-US" smtClean="0"/>
              <a:t>8/19/25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39691813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652C2E-6BA8-4601-9CA2-13AC3C0DA26B}" type="datetimeFigureOut">
              <a:rPr lang="en-US" smtClean="0"/>
              <a:t>8/19/25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89554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E0B9F484-7A81-4EC3-8EB7-33C27FFB8029}" type="slidenum">
              <a:rPr lang="en-US"/>
              <a:pPr>
                <a:defRPr/>
              </a:pPr>
              <a:t>‹#›</a:t>
            </a:fld>
            <a:endParaRPr lang="en-US"/>
          </a:p>
        </p:txBody>
      </p:sp>
    </p:spTree>
    <p:extLst>
      <p:ext uri="{BB962C8B-B14F-4D97-AF65-F5344CB8AC3E}">
        <p14:creationId xmlns:p14="http://schemas.microsoft.com/office/powerpoint/2010/main" val="18158098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652C2E-6BA8-4601-9CA2-13AC3C0DA26B}" type="datetimeFigureOut">
              <a:rPr lang="en-US" smtClean="0"/>
              <a:t>8/19/25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15628347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652C2E-6BA8-4601-9CA2-13AC3C0DA26B}" type="datetimeFigureOut">
              <a:rPr lang="en-US" smtClean="0"/>
              <a:t>8/19/25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2357834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652C2E-6BA8-4601-9CA2-13AC3C0DA26B}" type="datetimeFigureOut">
              <a:rPr lang="en-US" smtClean="0"/>
              <a:t>8/19/25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34988681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652C2E-6BA8-4601-9CA2-13AC3C0DA26B}" type="datetimeFigureOut">
              <a:rPr lang="en-US" smtClean="0"/>
              <a:t>8/19/25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42412120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52C2E-6BA8-4601-9CA2-13AC3C0DA26B}" type="datetimeFigureOut">
              <a:rPr lang="en-US" smtClean="0"/>
              <a:t>8/19/25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40078186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52C2E-6BA8-4601-9CA2-13AC3C0DA26B}" type="datetimeFigureOut">
              <a:rPr lang="en-US" smtClean="0"/>
              <a:t>8/19/25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20385337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685800" y="990600"/>
            <a:ext cx="7772400" cy="1371600"/>
          </a:xfrm>
        </p:spPr>
        <p:txBody>
          <a:bodyPr/>
          <a:lstStyle>
            <a:lvl1pPr>
              <a:defRPr sz="4000"/>
            </a:lvl1pPr>
          </a:lstStyle>
          <a:p>
            <a:pPr lvl="0"/>
            <a:r>
              <a:rPr lang="en-US" altLang="en-US" noProof="0"/>
              <a:t>Click to edit Master title style</a:t>
            </a:r>
          </a:p>
        </p:txBody>
      </p:sp>
      <p:sp>
        <p:nvSpPr>
          <p:cNvPr id="10243"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en-US" altLang="en-US" noProof="0"/>
              <a:t>Click to edit Master subtitle style</a:t>
            </a:r>
          </a:p>
        </p:txBody>
      </p:sp>
      <p:sp>
        <p:nvSpPr>
          <p:cNvPr id="10244" name="Rectangle 4"/>
          <p:cNvSpPr>
            <a:spLocks noGrp="1" noChangeArrowheads="1"/>
          </p:cNvSpPr>
          <p:nvPr>
            <p:ph type="dt" sz="half" idx="2"/>
          </p:nvPr>
        </p:nvSpPr>
        <p:spPr>
          <a:xfrm>
            <a:off x="685800" y="6248400"/>
            <a:ext cx="1905000" cy="457200"/>
          </a:xfrm>
        </p:spPr>
        <p:txBody>
          <a:bodyPr/>
          <a:lstStyle>
            <a:lvl1pPr>
              <a:defRPr/>
            </a:lvl1pPr>
          </a:lstStyle>
          <a:p>
            <a:endParaRPr lang="en-US" altLang="en-US">
              <a:solidFill>
                <a:srgbClr val="000000"/>
              </a:solidFill>
            </a:endParaRPr>
          </a:p>
        </p:txBody>
      </p:sp>
      <p:sp>
        <p:nvSpPr>
          <p:cNvPr id="10245" name="Rectangle 5"/>
          <p:cNvSpPr>
            <a:spLocks noGrp="1" noChangeArrowheads="1"/>
          </p:cNvSpPr>
          <p:nvPr>
            <p:ph type="ftr" sz="quarter" idx="3"/>
          </p:nvPr>
        </p:nvSpPr>
        <p:spPr>
          <a:xfrm>
            <a:off x="3124200" y="6248400"/>
            <a:ext cx="2895600" cy="457200"/>
          </a:xfrm>
        </p:spPr>
        <p:txBody>
          <a:bodyPr/>
          <a:lstStyle>
            <a:lvl1pPr>
              <a:defRPr/>
            </a:lvl1pPr>
          </a:lstStyle>
          <a:p>
            <a:endParaRPr lang="en-US" altLang="en-US">
              <a:solidFill>
                <a:srgbClr val="000000"/>
              </a:solidFill>
            </a:endParaRPr>
          </a:p>
        </p:txBody>
      </p:sp>
      <p:sp>
        <p:nvSpPr>
          <p:cNvPr id="10246" name="Rectangle 6"/>
          <p:cNvSpPr>
            <a:spLocks noGrp="1" noChangeArrowheads="1"/>
          </p:cNvSpPr>
          <p:nvPr>
            <p:ph type="sldNum" sz="quarter" idx="4"/>
          </p:nvPr>
        </p:nvSpPr>
        <p:spPr>
          <a:xfrm>
            <a:off x="6553200" y="6248400"/>
            <a:ext cx="1905000" cy="457200"/>
          </a:xfrm>
        </p:spPr>
        <p:txBody>
          <a:bodyPr/>
          <a:lstStyle>
            <a:lvl1pPr>
              <a:defRPr/>
            </a:lvl1pPr>
          </a:lstStyle>
          <a:p>
            <a:fld id="{6D87DE4F-6982-4879-9382-F95C0D1048A6}" type="slidenum">
              <a:rPr lang="en-US" altLang="en-US">
                <a:solidFill>
                  <a:srgbClr val="000000"/>
                </a:solidFill>
              </a:rPr>
              <a:pPr/>
              <a:t>‹#›</a:t>
            </a:fld>
            <a:endParaRPr lang="en-US" altLang="en-US">
              <a:solidFill>
                <a:srgbClr val="000000"/>
              </a:solidFill>
            </a:endParaRPr>
          </a:p>
        </p:txBody>
      </p:sp>
      <p:sp>
        <p:nvSpPr>
          <p:cNvPr id="10247" name="AutoShape 7"/>
          <p:cNvSpPr>
            <a:spLocks noChangeArrowheads="1"/>
          </p:cNvSpPr>
          <p:nvPr/>
        </p:nvSpPr>
        <p:spPr bwMode="auto">
          <a:xfrm>
            <a:off x="685800" y="2393950"/>
            <a:ext cx="7772400" cy="109538"/>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eaLnBrk="1" hangingPunct="1"/>
            <a:endParaRPr lang="en-US" altLang="en-US" sz="2400">
              <a:solidFill>
                <a:srgbClr val="000000"/>
              </a:solidFill>
              <a:effectLst/>
              <a:latin typeface="Times New Roman" pitchFamily="18" charset="0"/>
            </a:endParaRPr>
          </a:p>
        </p:txBody>
      </p:sp>
    </p:spTree>
    <p:extLst>
      <p:ext uri="{BB962C8B-B14F-4D97-AF65-F5344CB8AC3E}">
        <p14:creationId xmlns:p14="http://schemas.microsoft.com/office/powerpoint/2010/main" val="18286734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BEE6672-6E5F-4B62-9B27-0EBE98B2EF2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84479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B7397BB-2552-429E-B124-EEDAEDF67C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52370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C48040B-733F-4852-99CA-21D6A3E8EEA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2032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0AF6B5E0-B16A-47E9-9B09-9C7AD3CD430A}" type="slidenum">
              <a:rPr lang="en-US"/>
              <a:pPr>
                <a:defRPr/>
              </a:pPr>
              <a:t>‹#›</a:t>
            </a:fld>
            <a:endParaRPr lang="en-US"/>
          </a:p>
        </p:txBody>
      </p:sp>
    </p:spTree>
    <p:extLst>
      <p:ext uri="{BB962C8B-B14F-4D97-AF65-F5344CB8AC3E}">
        <p14:creationId xmlns:p14="http://schemas.microsoft.com/office/powerpoint/2010/main" val="1580029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5069034-285A-4CA6-9FC2-2D5BF571690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9953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383162E-755B-47EB-A5EE-78915243DA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25807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5F9701A-A010-43DF-8042-AA17E35C97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4773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8515848-DEF1-4CA5-9C14-6482772A08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40828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E7677B7-FE0F-4557-A6AD-2E8656ADEC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94009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BBA4DB2-C9CE-4DF2-A99B-0335235DA6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07834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8F117F-7C24-4C71-B703-949949A4AE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84262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36034966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573023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1641532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00FA0C39-874C-4761-90E0-C7061B8D20CE}" type="slidenum">
              <a:rPr lang="en-US"/>
              <a:pPr>
                <a:defRPr/>
              </a:pPr>
              <a:t>‹#›</a:t>
            </a:fld>
            <a:endParaRPr lang="en-US"/>
          </a:p>
        </p:txBody>
      </p:sp>
    </p:spTree>
    <p:extLst>
      <p:ext uri="{BB962C8B-B14F-4D97-AF65-F5344CB8AC3E}">
        <p14:creationId xmlns:p14="http://schemas.microsoft.com/office/powerpoint/2010/main" val="31331760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17095055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18686196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36270996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21647815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42615123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39166180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16085980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A7E8E-ED6F-4576-96DE-878766955BA6}" type="slidenum">
              <a:rPr lang="en-US" smtClean="0"/>
              <a:t>‹#›</a:t>
            </a:fld>
            <a:endParaRPr lang="en-US"/>
          </a:p>
        </p:txBody>
      </p:sp>
    </p:spTree>
    <p:extLst>
      <p:ext uri="{BB962C8B-B14F-4D97-AF65-F5344CB8AC3E}">
        <p14:creationId xmlns:p14="http://schemas.microsoft.com/office/powerpoint/2010/main" val="5081455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F1D8B78-0709-4E2B-BA68-E8386ACF7AE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11014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1485842-2E21-4B4E-BA47-211B5E9092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5750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FBE16BE-7A4C-4820-9ED0-AA1F7E7C4EF6}" type="slidenum">
              <a:rPr lang="en-US"/>
              <a:pPr>
                <a:defRPr/>
              </a:pPr>
              <a:t>‹#›</a:t>
            </a:fld>
            <a:endParaRPr lang="en-US"/>
          </a:p>
        </p:txBody>
      </p:sp>
    </p:spTree>
    <p:extLst>
      <p:ext uri="{BB962C8B-B14F-4D97-AF65-F5344CB8AC3E}">
        <p14:creationId xmlns:p14="http://schemas.microsoft.com/office/powerpoint/2010/main" val="18494884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8FE32C-5227-4322-ABC5-2AE9D21CDF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36902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894C28D-AE12-45AF-AB33-70B45327E03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66463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0824D6E-A78F-44A5-BAE6-47FFD61317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38142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EA34572-65EF-400C-B7A9-88B7E81C76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26425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042B7E2-F9DF-423F-8DE3-270A9670F4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87584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E4F7AE-0D7B-4C18-B95D-D92E3080E8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74847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E252FF2-7B73-4210-8F8A-33176FD07F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453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055339-E669-4CF9-B79D-E0303C9EB0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19433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0D43339-2CDE-4C22-B017-C65E0E833F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85329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5A7E8E-ED6F-4576-96DE-878766955B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5503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363F27CE-E0E3-47EC-B46E-DB7C72EC8CC5}" type="slidenum">
              <a:rPr lang="en-US"/>
              <a:pPr>
                <a:defRPr/>
              </a:pPr>
              <a:t>‹#›</a:t>
            </a:fld>
            <a:endParaRPr lang="en-US"/>
          </a:p>
        </p:txBody>
      </p:sp>
    </p:spTree>
    <p:extLst>
      <p:ext uri="{BB962C8B-B14F-4D97-AF65-F5344CB8AC3E}">
        <p14:creationId xmlns:p14="http://schemas.microsoft.com/office/powerpoint/2010/main" val="2700826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5A7E8E-ED6F-4576-96DE-878766955B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96156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5A7E8E-ED6F-4576-96DE-878766955B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61063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5A7E8E-ED6F-4576-96DE-878766955B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21995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75A7E8E-ED6F-4576-96DE-878766955B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8060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75A7E8E-ED6F-4576-96DE-878766955B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4350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75A7E8E-ED6F-4576-96DE-878766955B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7044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5A7E8E-ED6F-4576-96DE-878766955B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78716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5A7E8E-ED6F-4576-96DE-878766955B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84835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5A7E8E-ED6F-4576-96DE-878766955B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31672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5A7E8E-ED6F-4576-96DE-878766955B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435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AutoShape 4"/>
          <p:cNvSpPr>
            <a:spLocks noChangeArrowheads="1"/>
          </p:cNvSpPr>
          <p:nvPr/>
        </p:nvSpPr>
        <p:spPr bwMode="auto">
          <a:xfrm>
            <a:off x="609600" y="1566863"/>
            <a:ext cx="7958138" cy="109537"/>
          </a:xfrm>
          <a:custGeom>
            <a:avLst/>
            <a:gdLst>
              <a:gd name="T0" fmla="*/ 0 w 1000"/>
              <a:gd name="T1" fmla="*/ 0 h 1000"/>
              <a:gd name="T2" fmla="*/ 4655511 w 1000"/>
              <a:gd name="T3" fmla="*/ 0 h 1000"/>
              <a:gd name="T4" fmla="*/ 4655511 w 1000"/>
              <a:gd name="T5" fmla="*/ 109537 h 1000"/>
              <a:gd name="T6" fmla="*/ 0 w 1000"/>
              <a:gd name="T7" fmla="*/ 109537 h 1000"/>
              <a:gd name="T8" fmla="*/ 0 w 1000"/>
              <a:gd name="T9" fmla="*/ 0 h 1000"/>
              <a:gd name="T10" fmla="*/ 7958138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en-US"/>
          </a:p>
        </p:txBody>
      </p:sp>
      <p:sp>
        <p:nvSpPr>
          <p:cNvPr id="9221"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9222"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effectLst/>
                <a:latin typeface="+mn-lt"/>
              </a:defRPr>
            </a:lvl1pPr>
          </a:lstStyle>
          <a:p>
            <a:pPr>
              <a:defRPr/>
            </a:pPr>
            <a:endParaRPr lang="en-US"/>
          </a:p>
        </p:txBody>
      </p:sp>
      <p:sp>
        <p:nvSpPr>
          <p:cNvPr id="9223"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200">
                <a:effectLst/>
                <a:latin typeface="+mn-lt"/>
              </a:defRPr>
            </a:lvl1pPr>
          </a:lstStyle>
          <a:p>
            <a:pPr>
              <a:defRPr/>
            </a:pPr>
            <a:endParaRPr lang="en-US"/>
          </a:p>
        </p:txBody>
      </p:sp>
      <p:sp>
        <p:nvSpPr>
          <p:cNvPr id="9224"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effectLst/>
                <a:latin typeface="+mn-lt"/>
              </a:defRPr>
            </a:lvl1pPr>
          </a:lstStyle>
          <a:p>
            <a:pPr>
              <a:defRPr/>
            </a:pPr>
            <a:fld id="{90A9672F-E616-4BC6-98CA-CDCDD23F051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5"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hf sldNum="0" hdr="0" ftr="0" dt="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65CEA92-3140-7E6F-4597-6C84DE72EF01}"/>
              </a:ext>
            </a:extLst>
          </p:cNvPr>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9219" name="Rectangle 3">
            <a:extLst>
              <a:ext uri="{FF2B5EF4-FFF2-40B4-BE49-F238E27FC236}">
                <a16:creationId xmlns:a16="http://schemas.microsoft.com/office/drawing/2014/main" id="{F1FAFC70-DA30-D185-06BF-5AC5E7F4FFD0}"/>
              </a:ext>
            </a:extLst>
          </p:cNvPr>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0" name="AutoShape 4">
            <a:extLst>
              <a:ext uri="{FF2B5EF4-FFF2-40B4-BE49-F238E27FC236}">
                <a16:creationId xmlns:a16="http://schemas.microsoft.com/office/drawing/2014/main" id="{AC9249F9-E410-964D-8903-474AC36B50DA}"/>
              </a:ext>
            </a:extLst>
          </p:cNvPr>
          <p:cNvSpPr>
            <a:spLocks noChangeArrowheads="1"/>
          </p:cNvSpPr>
          <p:nvPr/>
        </p:nvSpPr>
        <p:spPr bwMode="auto">
          <a:xfrm>
            <a:off x="609600" y="1566863"/>
            <a:ext cx="7958138" cy="109537"/>
          </a:xfrm>
          <a:custGeom>
            <a:avLst/>
            <a:gdLst>
              <a:gd name="G0" fmla="+- 585 0 0"/>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eaLnBrk="1" hangingPunct="1"/>
            <a:endParaRPr lang="en-US" altLang="en-US" sz="2400">
              <a:latin typeface="Times New Roman" panose="02020603050405020304" pitchFamily="18" charset="0"/>
            </a:endParaRPr>
          </a:p>
        </p:txBody>
      </p:sp>
      <p:sp>
        <p:nvSpPr>
          <p:cNvPr id="9221" name="Line 5">
            <a:extLst>
              <a:ext uri="{FF2B5EF4-FFF2-40B4-BE49-F238E27FC236}">
                <a16:creationId xmlns:a16="http://schemas.microsoft.com/office/drawing/2014/main" id="{B7E3B836-39FF-C316-6E74-8D7E9AE994D7}"/>
              </a:ext>
            </a:extLst>
          </p:cNvPr>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2" name="Rectangle 6">
            <a:extLst>
              <a:ext uri="{FF2B5EF4-FFF2-40B4-BE49-F238E27FC236}">
                <a16:creationId xmlns:a16="http://schemas.microsoft.com/office/drawing/2014/main" id="{B2F963DE-DDE3-1E87-473F-E91F32381F52}"/>
              </a:ext>
            </a:extLst>
          </p:cNvPr>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mn-lt"/>
              </a:defRPr>
            </a:lvl1pPr>
          </a:lstStyle>
          <a:p>
            <a:endParaRPr lang="en-US" altLang="en-US"/>
          </a:p>
        </p:txBody>
      </p:sp>
      <p:sp>
        <p:nvSpPr>
          <p:cNvPr id="9223" name="Rectangle 7">
            <a:extLst>
              <a:ext uri="{FF2B5EF4-FFF2-40B4-BE49-F238E27FC236}">
                <a16:creationId xmlns:a16="http://schemas.microsoft.com/office/drawing/2014/main" id="{0C95FF68-AE1F-5F13-F801-5742C55C629C}"/>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200">
                <a:latin typeface="+mn-lt"/>
              </a:defRPr>
            </a:lvl1pPr>
          </a:lstStyle>
          <a:p>
            <a:endParaRPr lang="en-US" altLang="en-US"/>
          </a:p>
        </p:txBody>
      </p:sp>
      <p:sp>
        <p:nvSpPr>
          <p:cNvPr id="9224" name="Rectangle 8">
            <a:extLst>
              <a:ext uri="{FF2B5EF4-FFF2-40B4-BE49-F238E27FC236}">
                <a16:creationId xmlns:a16="http://schemas.microsoft.com/office/drawing/2014/main" id="{496F0412-8E04-547A-03B3-1EE0FC80BEFA}"/>
              </a:ext>
            </a:extLst>
          </p:cNvPr>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mn-lt"/>
              </a:defRPr>
            </a:lvl1pPr>
          </a:lstStyle>
          <a:p>
            <a:fld id="{AD803BF2-26D4-42AA-96D4-1B81F8DF4DC8}" type="slidenum">
              <a:rPr lang="en-US" altLang="en-US"/>
              <a:pPr/>
              <a:t>‹#›</a:t>
            </a:fld>
            <a:endParaRPr lang="en-US" altLang="en-US"/>
          </a:p>
        </p:txBody>
      </p:sp>
    </p:spTree>
    <p:extLst>
      <p:ext uri="{BB962C8B-B14F-4D97-AF65-F5344CB8AC3E}">
        <p14:creationId xmlns:p14="http://schemas.microsoft.com/office/powerpoint/2010/main" val="32054723"/>
      </p:ext>
    </p:extLst>
  </p:cSld>
  <p:clrMap bg1="lt1" tx1="dk1" bg2="lt2" tx2="dk2" accent1="accent1" accent2="accent2" accent3="accent3" accent4="accent4" accent5="accent5" accent6="accent6" hlink="hlink" folHlink="folHlink"/>
  <p:sldLayoutIdLst>
    <p:sldLayoutId id="2147484882" r:id="rId1"/>
    <p:sldLayoutId id="2147484883" r:id="rId2"/>
    <p:sldLayoutId id="2147484884" r:id="rId3"/>
    <p:sldLayoutId id="2147484885" r:id="rId4"/>
    <p:sldLayoutId id="2147484886" r:id="rId5"/>
    <p:sldLayoutId id="2147484887" r:id="rId6"/>
    <p:sldLayoutId id="2147484888" r:id="rId7"/>
    <p:sldLayoutId id="2147484889" r:id="rId8"/>
    <p:sldLayoutId id="2147484890" r:id="rId9"/>
    <p:sldLayoutId id="2147484891" r:id="rId10"/>
    <p:sldLayoutId id="2147484892" r:id="rId11"/>
  </p:sldLayoutIdLst>
  <p:txStyles>
    <p:titleStyle>
      <a:lvl1pPr algn="l" rtl="0" fontAlgn="base">
        <a:spcBef>
          <a:spcPct val="0"/>
        </a:spcBef>
        <a:spcAft>
          <a:spcPct val="0"/>
        </a:spcAft>
        <a:defRPr sz="3800" kern="12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anose="020B0604030504040204" pitchFamily="34" charset="0"/>
        </a:defRPr>
      </a:lvl2pPr>
      <a:lvl3pPr algn="l" rtl="0" fontAlgn="base">
        <a:spcBef>
          <a:spcPct val="0"/>
        </a:spcBef>
        <a:spcAft>
          <a:spcPct val="0"/>
        </a:spcAft>
        <a:defRPr sz="3800">
          <a:solidFill>
            <a:schemeClr val="tx2"/>
          </a:solidFill>
          <a:latin typeface="Verdana" panose="020B0604030504040204" pitchFamily="34" charset="0"/>
        </a:defRPr>
      </a:lvl3pPr>
      <a:lvl4pPr algn="l" rtl="0" fontAlgn="base">
        <a:spcBef>
          <a:spcPct val="0"/>
        </a:spcBef>
        <a:spcAft>
          <a:spcPct val="0"/>
        </a:spcAft>
        <a:defRPr sz="3800">
          <a:solidFill>
            <a:schemeClr val="tx2"/>
          </a:solidFill>
          <a:latin typeface="Verdana" panose="020B0604030504040204" pitchFamily="34" charset="0"/>
        </a:defRPr>
      </a:lvl4pPr>
      <a:lvl5pPr algn="l" rtl="0" fontAlgn="base">
        <a:spcBef>
          <a:spcPct val="0"/>
        </a:spcBef>
        <a:spcAft>
          <a:spcPct val="0"/>
        </a:spcAft>
        <a:defRPr sz="3800">
          <a:solidFill>
            <a:schemeClr val="tx2"/>
          </a:solidFill>
          <a:latin typeface="Verdana" panose="020B0604030504040204" pitchFamily="34" charset="0"/>
        </a:defRPr>
      </a:lvl5pPr>
      <a:lvl6pPr marL="457200" algn="l" rtl="0" fontAlgn="base">
        <a:spcBef>
          <a:spcPct val="0"/>
        </a:spcBef>
        <a:spcAft>
          <a:spcPct val="0"/>
        </a:spcAft>
        <a:defRPr sz="3800">
          <a:solidFill>
            <a:schemeClr val="tx2"/>
          </a:solidFill>
          <a:latin typeface="Verdana" panose="020B0604030504040204" pitchFamily="34" charset="0"/>
        </a:defRPr>
      </a:lvl6pPr>
      <a:lvl7pPr marL="914400" algn="l" rtl="0" fontAlgn="base">
        <a:spcBef>
          <a:spcPct val="0"/>
        </a:spcBef>
        <a:spcAft>
          <a:spcPct val="0"/>
        </a:spcAft>
        <a:defRPr sz="3800">
          <a:solidFill>
            <a:schemeClr val="tx2"/>
          </a:solidFill>
          <a:latin typeface="Verdana" panose="020B0604030504040204" pitchFamily="34" charset="0"/>
        </a:defRPr>
      </a:lvl7pPr>
      <a:lvl8pPr marL="1371600" algn="l" rtl="0" fontAlgn="base">
        <a:spcBef>
          <a:spcPct val="0"/>
        </a:spcBef>
        <a:spcAft>
          <a:spcPct val="0"/>
        </a:spcAft>
        <a:defRPr sz="3800">
          <a:solidFill>
            <a:schemeClr val="tx2"/>
          </a:solidFill>
          <a:latin typeface="Verdana" panose="020B0604030504040204" pitchFamily="34" charset="0"/>
        </a:defRPr>
      </a:lvl8pPr>
      <a:lvl9pPr marL="1828800" algn="l" rtl="0" fontAlgn="base">
        <a:spcBef>
          <a:spcPct val="0"/>
        </a:spcBef>
        <a:spcAft>
          <a:spcPct val="0"/>
        </a:spcAft>
        <a:defRPr sz="3800">
          <a:solidFill>
            <a:schemeClr val="tx2"/>
          </a:solidFill>
          <a:latin typeface="Verdana" panose="020B0604030504040204" pitchFamily="34" charset="0"/>
        </a:defRPr>
      </a:lvl9pPr>
    </p:titleStyle>
    <p:bodyStyle>
      <a:lvl1pPr marL="469900" indent="-469900" algn="l" rtl="0" fontAlgn="base">
        <a:spcBef>
          <a:spcPct val="20000"/>
        </a:spcBef>
        <a:spcAft>
          <a:spcPct val="0"/>
        </a:spcAft>
        <a:buClr>
          <a:schemeClr val="accent2"/>
        </a:buClr>
        <a:buFont typeface="Wingdings" panose="05000000000000000000" pitchFamily="2" charset="2"/>
        <a:buChar char="o"/>
        <a:defRPr sz="3000" kern="12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anose="05000000000000000000" pitchFamily="2" charset="2"/>
        <a:buChar char="n"/>
        <a:defRPr sz="2600" kern="1200">
          <a:solidFill>
            <a:schemeClr val="tx1"/>
          </a:solidFill>
          <a:latin typeface="+mn-lt"/>
          <a:ea typeface="+mn-ea"/>
          <a:cs typeface="+mn-cs"/>
        </a:defRPr>
      </a:lvl2pPr>
      <a:lvl3pPr marL="1304925" indent="-395288" algn="l" rtl="0" fontAlgn="base">
        <a:spcBef>
          <a:spcPct val="20000"/>
        </a:spcBef>
        <a:spcAft>
          <a:spcPct val="0"/>
        </a:spcAft>
        <a:buClr>
          <a:schemeClr val="accent2"/>
        </a:buClr>
        <a:buFont typeface="Wingdings" panose="05000000000000000000" pitchFamily="2" charset="2"/>
        <a:buChar char="o"/>
        <a:defRPr sz="2300" kern="1200">
          <a:solidFill>
            <a:schemeClr val="tx1"/>
          </a:solidFill>
          <a:latin typeface="+mn-lt"/>
          <a:ea typeface="+mn-ea"/>
          <a:cs typeface="+mn-cs"/>
        </a:defRPr>
      </a:lvl3pPr>
      <a:lvl4pPr marL="1693863" indent="-387350" algn="l" rtl="0" fontAlgn="base">
        <a:spcBef>
          <a:spcPct val="20000"/>
        </a:spcBef>
        <a:spcAft>
          <a:spcPct val="0"/>
        </a:spcAft>
        <a:buClr>
          <a:schemeClr val="accent2"/>
        </a:buClr>
        <a:buFont typeface="Wingdings" panose="05000000000000000000" pitchFamily="2" charset="2"/>
        <a:buChar char="n"/>
        <a:defRPr sz="2000" kern="1200">
          <a:solidFill>
            <a:schemeClr val="tx1"/>
          </a:solidFill>
          <a:latin typeface="+mn-lt"/>
          <a:ea typeface="+mn-ea"/>
          <a:cs typeface="+mn-cs"/>
        </a:defRPr>
      </a:lvl4pPr>
      <a:lvl5pPr marL="2093913" indent="-398463" algn="l" rtl="0" fontAlgn="base">
        <a:spcBef>
          <a:spcPct val="25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ltHorz">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ltLang="en-US">
              <a:solidFill>
                <a:srgbClr val="000000"/>
              </a:solidFill>
              <a:effectLst/>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altLang="en-US">
              <a:solidFill>
                <a:srgbClr val="000000"/>
              </a:solidFill>
              <a:effectLst/>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CD92BDBB-3C5D-455B-9699-1D89F79DA422}" type="slidenum">
              <a:rPr lang="en-US" altLang="en-US">
                <a:solidFill>
                  <a:srgbClr val="000000"/>
                </a:solidFill>
                <a:effectLst/>
              </a:rPr>
              <a:pPr eaLnBrk="1" hangingPunct="1"/>
              <a:t>‹#›</a:t>
            </a:fld>
            <a:endParaRPr lang="en-US" altLang="en-US">
              <a:solidFill>
                <a:srgbClr val="000000"/>
              </a:solidFill>
              <a:effectLst/>
            </a:endParaRPr>
          </a:p>
        </p:txBody>
      </p:sp>
    </p:spTree>
    <p:extLst>
      <p:ext uri="{BB962C8B-B14F-4D97-AF65-F5344CB8AC3E}">
        <p14:creationId xmlns:p14="http://schemas.microsoft.com/office/powerpoint/2010/main" val="1733544526"/>
      </p:ext>
    </p:extLst>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Lst>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5A7E8E-ED6F-4576-96DE-878766955BA6}" type="slidenum">
              <a:rPr lang="en-US" smtClean="0"/>
              <a:t>‹#›</a:t>
            </a:fld>
            <a:endParaRPr lang="en-US"/>
          </a:p>
        </p:txBody>
      </p:sp>
    </p:spTree>
    <p:extLst>
      <p:ext uri="{BB962C8B-B14F-4D97-AF65-F5344CB8AC3E}">
        <p14:creationId xmlns:p14="http://schemas.microsoft.com/office/powerpoint/2010/main" val="900756896"/>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pattFill prst="ltHorz">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cs typeface="+mn-cs"/>
              </a:defRPr>
            </a:lvl1pPr>
          </a:lstStyle>
          <a:p>
            <a:pPr eaLnBrk="1" hangingPunct="1">
              <a:defRPr/>
            </a:pPr>
            <a:endParaRPr lang="en-US" altLang="en-US">
              <a:solidFill>
                <a:srgbClr val="000000"/>
              </a:solidFill>
              <a:effectLst/>
            </a:endParaRPr>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cs typeface="+mn-cs"/>
              </a:defRPr>
            </a:lvl1pPr>
          </a:lstStyle>
          <a:p>
            <a:pPr eaLnBrk="1" hangingPunct="1">
              <a:defRPr/>
            </a:pPr>
            <a:endParaRPr lang="en-US" altLang="en-US">
              <a:solidFill>
                <a:srgbClr val="000000"/>
              </a:solidFill>
              <a:effectLst/>
            </a:endParaRPr>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eaLnBrk="1" hangingPunct="1">
              <a:defRPr/>
            </a:pPr>
            <a:fld id="{38B638CE-9DF8-4AF6-B7B3-463D9DF2696D}" type="slidenum">
              <a:rPr lang="en-US" altLang="en-US">
                <a:solidFill>
                  <a:srgbClr val="000000"/>
                </a:solidFill>
                <a:effectLst/>
              </a:rPr>
              <a:pPr eaLnBrk="1" hangingPunct="1">
                <a:defRPr/>
              </a:pPr>
              <a:t>‹#›</a:t>
            </a:fld>
            <a:endParaRPr lang="en-US" altLang="en-US">
              <a:solidFill>
                <a:srgbClr val="000000"/>
              </a:solidFill>
              <a:effectLst/>
            </a:endParaRPr>
          </a:p>
        </p:txBody>
      </p:sp>
    </p:spTree>
    <p:extLst>
      <p:ext uri="{BB962C8B-B14F-4D97-AF65-F5344CB8AC3E}">
        <p14:creationId xmlns:p14="http://schemas.microsoft.com/office/powerpoint/2010/main" val="1587674978"/>
      </p:ext>
    </p:extLst>
  </p:cSld>
  <p:clrMap bg1="lt1" tx1="dk1" bg2="lt2" tx2="dk2" accent1="accent1" accent2="accent2" accent3="accent3" accent4="accent4" accent5="accent5" accent6="accent6" hlink="hlink" folHlink="folHlink"/>
  <p:sldLayoutIdLst>
    <p:sldLayoutId id="2147484533"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652C2E-6BA8-4601-9CA2-13AC3C0DA26B}" type="datetimeFigureOut">
              <a:rPr lang="en-US" smtClean="0"/>
              <a:t>8/19/25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5A7E8E-ED6F-4576-96DE-878766955BA6}" type="slidenum">
              <a:rPr lang="en-US" smtClean="0"/>
              <a:t>‹#›</a:t>
            </a:fld>
            <a:endParaRPr lang="en-US"/>
          </a:p>
        </p:txBody>
      </p:sp>
    </p:spTree>
    <p:extLst>
      <p:ext uri="{BB962C8B-B14F-4D97-AF65-F5344CB8AC3E}">
        <p14:creationId xmlns:p14="http://schemas.microsoft.com/office/powerpoint/2010/main" val="816216200"/>
      </p:ext>
    </p:extLst>
  </p:cSld>
  <p:clrMap bg1="lt1" tx1="dk1" bg2="lt2" tx2="dk2" accent1="accent1" accent2="accent2" accent3="accent3" accent4="accent4" accent5="accent5" accent6="accent6" hlink="hlink" folHlink="folHlink"/>
  <p:sldLayoutIdLst>
    <p:sldLayoutId id="2147484557" r:id="rId1"/>
    <p:sldLayoutId id="2147484558" r:id="rId2"/>
    <p:sldLayoutId id="2147484559" r:id="rId3"/>
    <p:sldLayoutId id="2147484560" r:id="rId4"/>
    <p:sldLayoutId id="2147484561" r:id="rId5"/>
    <p:sldLayoutId id="2147484562" r:id="rId6"/>
    <p:sldLayoutId id="2147484563" r:id="rId7"/>
    <p:sldLayoutId id="2147484564" r:id="rId8"/>
    <p:sldLayoutId id="2147484565" r:id="rId9"/>
    <p:sldLayoutId id="2147484566" r:id="rId10"/>
    <p:sldLayoutId id="21474845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9219"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0" name="AutoShape 4"/>
          <p:cNvSpPr>
            <a:spLocks noChangeArrowheads="1"/>
          </p:cNvSpPr>
          <p:nvPr/>
        </p:nvSpPr>
        <p:spPr bwMode="auto">
          <a:xfrm>
            <a:off x="609600" y="1566863"/>
            <a:ext cx="7958138" cy="109537"/>
          </a:xfrm>
          <a:custGeom>
            <a:avLst/>
            <a:gdLst>
              <a:gd name="G0" fmla="+- 585 0 0"/>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eaLnBrk="1" hangingPunct="1"/>
            <a:endParaRPr lang="en-US" altLang="en-US" sz="2400">
              <a:solidFill>
                <a:srgbClr val="000000"/>
              </a:solidFill>
              <a:effectLst/>
              <a:latin typeface="Times New Roman" pitchFamily="18" charset="0"/>
            </a:endParaRPr>
          </a:p>
        </p:txBody>
      </p:sp>
      <p:sp>
        <p:nvSpPr>
          <p:cNvPr id="9221"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9222"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effectLst/>
                <a:latin typeface="+mn-lt"/>
              </a:defRPr>
            </a:lvl1pPr>
          </a:lstStyle>
          <a:p>
            <a:endParaRPr lang="en-US" altLang="en-US">
              <a:solidFill>
                <a:srgbClr val="000000"/>
              </a:solidFill>
            </a:endParaRPr>
          </a:p>
        </p:txBody>
      </p:sp>
      <p:sp>
        <p:nvSpPr>
          <p:cNvPr id="9223"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200">
                <a:effectLst/>
                <a:latin typeface="+mn-lt"/>
              </a:defRPr>
            </a:lvl1pPr>
          </a:lstStyle>
          <a:p>
            <a:endParaRPr lang="en-US" altLang="en-US">
              <a:solidFill>
                <a:srgbClr val="000000"/>
              </a:solidFill>
            </a:endParaRPr>
          </a:p>
        </p:txBody>
      </p:sp>
      <p:sp>
        <p:nvSpPr>
          <p:cNvPr id="9224"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effectLst/>
                <a:latin typeface="+mn-lt"/>
              </a:defRPr>
            </a:lvl1pPr>
          </a:lstStyle>
          <a:p>
            <a:fld id="{F96D76E3-E2E7-4CAE-94A1-8FBD9D81FA8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6515357"/>
      </p:ext>
    </p:extLst>
  </p:cSld>
  <p:clrMap bg1="lt1" tx1="dk1" bg2="lt2" tx2="dk2" accent1="accent1" accent2="accent2" accent3="accent3" accent4="accent4" accent5="accent5" accent6="accent6" hlink="hlink" folHlink="folHlink"/>
  <p:sldLayoutIdLst>
    <p:sldLayoutId id="2147484641" r:id="rId1"/>
    <p:sldLayoutId id="2147484642" r:id="rId2"/>
    <p:sldLayoutId id="2147484643" r:id="rId3"/>
    <p:sldLayoutId id="2147484644" r:id="rId4"/>
    <p:sldLayoutId id="2147484645" r:id="rId5"/>
    <p:sldLayoutId id="2147484646" r:id="rId6"/>
    <p:sldLayoutId id="2147484647" r:id="rId7"/>
    <p:sldLayoutId id="2147484648" r:id="rId8"/>
    <p:sldLayoutId id="2147484649" r:id="rId9"/>
    <p:sldLayoutId id="2147484650" r:id="rId10"/>
    <p:sldLayoutId id="2147484651" r:id="rId11"/>
  </p:sldLayoutIdLst>
  <p:txStyles>
    <p:title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defRPr>
      </a:lvl2pPr>
      <a:lvl3pPr algn="l" rtl="0" fontAlgn="base">
        <a:spcBef>
          <a:spcPct val="0"/>
        </a:spcBef>
        <a:spcAft>
          <a:spcPct val="0"/>
        </a:spcAft>
        <a:defRPr sz="3800">
          <a:solidFill>
            <a:schemeClr val="tx2"/>
          </a:solidFill>
          <a:latin typeface="Verdana" pitchFamily="34" charset="0"/>
        </a:defRPr>
      </a:lvl3pPr>
      <a:lvl4pPr algn="l" rtl="0" fontAlgn="base">
        <a:spcBef>
          <a:spcPct val="0"/>
        </a:spcBef>
        <a:spcAft>
          <a:spcPct val="0"/>
        </a:spcAft>
        <a:defRPr sz="3800">
          <a:solidFill>
            <a:schemeClr val="tx2"/>
          </a:solidFill>
          <a:latin typeface="Verdana" pitchFamily="34" charset="0"/>
        </a:defRPr>
      </a:lvl4pPr>
      <a:lvl5pPr algn="l" rtl="0" fontAlgn="base">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pattFill prst="dkHorz">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5A7E8E-ED6F-4576-96DE-878766955BA6}" type="slidenum">
              <a:rPr lang="en-US" smtClean="0"/>
              <a:t>‹#›</a:t>
            </a:fld>
            <a:endParaRPr lang="en-US"/>
          </a:p>
        </p:txBody>
      </p:sp>
    </p:spTree>
    <p:extLst>
      <p:ext uri="{BB962C8B-B14F-4D97-AF65-F5344CB8AC3E}">
        <p14:creationId xmlns:p14="http://schemas.microsoft.com/office/powerpoint/2010/main" val="794447469"/>
      </p:ext>
    </p:extLst>
  </p:cSld>
  <p:clrMap bg1="lt1" tx1="dk1" bg2="lt2" tx2="dk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pattFill prst="dkHorz">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ltLang="en-US">
              <a:solidFill>
                <a:srgbClr val="000000"/>
              </a:solidFill>
              <a:effectLst/>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altLang="en-US">
              <a:solidFill>
                <a:srgbClr val="000000"/>
              </a:solidFill>
              <a:effectLst/>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CD92BDBB-3C5D-455B-9699-1D89F79DA422}" type="slidenum">
              <a:rPr lang="en-US" altLang="en-US">
                <a:solidFill>
                  <a:srgbClr val="000000"/>
                </a:solidFill>
                <a:effectLst/>
              </a:rPr>
              <a:pPr eaLnBrk="1" hangingPunct="1"/>
              <a:t>‹#›</a:t>
            </a:fld>
            <a:endParaRPr lang="en-US" altLang="en-US">
              <a:solidFill>
                <a:srgbClr val="000000"/>
              </a:solidFill>
              <a:effectLst/>
            </a:endParaRPr>
          </a:p>
        </p:txBody>
      </p:sp>
    </p:spTree>
    <p:extLst>
      <p:ext uri="{BB962C8B-B14F-4D97-AF65-F5344CB8AC3E}">
        <p14:creationId xmlns:p14="http://schemas.microsoft.com/office/powerpoint/2010/main" val="3647072318"/>
      </p:ext>
    </p:extLst>
  </p:cSld>
  <p:clrMap bg1="lt1" tx1="dk1" bg2="lt2" tx2="dk2" accent1="accent1" accent2="accent2" accent3="accent3" accent4="accent4" accent5="accent5" accent6="accent6" hlink="hlink" folHlink="folHlink"/>
  <p:sldLayoutIdLst>
    <p:sldLayoutId id="2147484846" r:id="rId1"/>
    <p:sldLayoutId id="2147484847" r:id="rId2"/>
    <p:sldLayoutId id="2147484848" r:id="rId3"/>
    <p:sldLayoutId id="2147484849" r:id="rId4"/>
    <p:sldLayoutId id="2147484850" r:id="rId5"/>
    <p:sldLayoutId id="2147484851" r:id="rId6"/>
    <p:sldLayoutId id="2147484852" r:id="rId7"/>
    <p:sldLayoutId id="2147484853" r:id="rId8"/>
    <p:sldLayoutId id="2147484854" r:id="rId9"/>
    <p:sldLayoutId id="2147484855" r:id="rId10"/>
    <p:sldLayoutId id="2147484856" r:id="rId11"/>
  </p:sldLayoutIdLst>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pattFill prst="ltHorz">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5A7E8E-ED6F-4576-96DE-878766955B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6159305"/>
      </p:ext>
    </p:extLst>
  </p:cSld>
  <p:clrMap bg1="lt1" tx1="dk1" bg2="lt2" tx2="dk2" accent1="accent1" accent2="accent2" accent3="accent3" accent4="accent4" accent5="accent5" accent6="accent6" hlink="hlink" folHlink="folHlink"/>
  <p:sldLayoutIdLst>
    <p:sldLayoutId id="2147484870" r:id="rId1"/>
    <p:sldLayoutId id="2147484871" r:id="rId2"/>
    <p:sldLayoutId id="2147484872" r:id="rId3"/>
    <p:sldLayoutId id="2147484873" r:id="rId4"/>
    <p:sldLayoutId id="2147484874" r:id="rId5"/>
    <p:sldLayoutId id="2147484875" r:id="rId6"/>
    <p:sldLayoutId id="2147484876" r:id="rId7"/>
    <p:sldLayoutId id="2147484877" r:id="rId8"/>
    <p:sldLayoutId id="2147484878" r:id="rId9"/>
    <p:sldLayoutId id="2147484879" r:id="rId10"/>
    <p:sldLayoutId id="2147484880"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51.xml"/><Relationship Id="rId4" Type="http://schemas.openxmlformats.org/officeDocument/2006/relationships/image" Target="../media/image20.tif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tiff"/><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4.mov"/><Relationship Id="rId7" Type="http://schemas.openxmlformats.org/officeDocument/2006/relationships/image" Target="../media/image27.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26.png"/><Relationship Id="rId5" Type="http://schemas.openxmlformats.org/officeDocument/2006/relationships/slideLayout" Target="../slideLayouts/slideLayout84.xml"/><Relationship Id="rId10" Type="http://schemas.openxmlformats.org/officeDocument/2006/relationships/image" Target="../media/image30.png"/><Relationship Id="rId4" Type="http://schemas.openxmlformats.org/officeDocument/2006/relationships/video" Target="../media/media4.mov"/><Relationship Id="rId9" Type="http://schemas.openxmlformats.org/officeDocument/2006/relationships/image" Target="../media/image29.emf"/></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image" Target="../media/image32.emf"/><Relationship Id="rId1" Type="http://schemas.openxmlformats.org/officeDocument/2006/relationships/slideLayout" Target="../slideLayouts/slideLayout73.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7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73.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emf"/><Relationship Id="rId1" Type="http://schemas.openxmlformats.org/officeDocument/2006/relationships/slideLayout" Target="../slideLayouts/slideLayout73.xml"/><Relationship Id="rId5" Type="http://schemas.openxmlformats.org/officeDocument/2006/relationships/image" Target="../media/image630.png"/><Relationship Id="rId4" Type="http://schemas.openxmlformats.org/officeDocument/2006/relationships/image" Target="../media/image6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84.xml"/><Relationship Id="rId5" Type="http://schemas.openxmlformats.org/officeDocument/2006/relationships/image" Target="../media/image46.emf"/><Relationship Id="rId4" Type="http://schemas.openxmlformats.org/officeDocument/2006/relationships/image" Target="../media/image45.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8.png"/><Relationship Id="rId4" Type="http://schemas.openxmlformats.org/officeDocument/2006/relationships/image" Target="../media/image47.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51.emf"/><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84.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00.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56.xml"/><Relationship Id="rId5" Type="http://schemas.openxmlformats.org/officeDocument/2006/relationships/image" Target="../media/image4.emf"/><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18.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40.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iff"/><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533400"/>
            <a:ext cx="8343900" cy="911225"/>
          </a:xfrm>
        </p:spPr>
        <p:txBody>
          <a:bodyPr/>
          <a:lstStyle/>
          <a:p>
            <a:pPr eaLnBrk="1" hangingPunct="1">
              <a:spcAft>
                <a:spcPts val="1200"/>
              </a:spcAft>
            </a:pPr>
            <a:br>
              <a:rPr lang="en-US" altLang="zh-CN" sz="3200" b="1" dirty="0">
                <a:solidFill>
                  <a:srgbClr val="666633"/>
                </a:solidFill>
                <a:latin typeface="Adobe 宋体 Std L" pitchFamily="18" charset="-128"/>
                <a:ea typeface="Adobe 宋体 Std L" pitchFamily="18" charset="-128"/>
              </a:rPr>
            </a:br>
            <a:r>
              <a:rPr lang="en-US" sz="2400" b="1" dirty="0">
                <a:solidFill>
                  <a:srgbClr val="666633"/>
                </a:solidFill>
                <a:latin typeface="Arial" panose="020B0604020202020204" pitchFamily="34" charset="0"/>
                <a:cs typeface="Arial" panose="020B0604020202020204" pitchFamily="34" charset="0"/>
              </a:rPr>
              <a:t>Spatiotemporal development of damage, multiscale failure, and compaction localization in porous limestone</a:t>
            </a:r>
            <a:endParaRPr lang="en-US" sz="2400" b="1" i="1" dirty="0">
              <a:solidFill>
                <a:srgbClr val="666633"/>
              </a:solidFill>
              <a:latin typeface="Arial" panose="020B0604020202020204" pitchFamily="34" charset="0"/>
              <a:cs typeface="Arial" panose="020B0604020202020204" pitchFamily="34" charset="0"/>
            </a:endParaRPr>
          </a:p>
        </p:txBody>
      </p:sp>
      <p:sp>
        <p:nvSpPr>
          <p:cNvPr id="25604" name="Text Box 15"/>
          <p:cNvSpPr txBox="1">
            <a:spLocks noChangeArrowheads="1"/>
          </p:cNvSpPr>
          <p:nvPr/>
        </p:nvSpPr>
        <p:spPr bwMode="auto">
          <a:xfrm>
            <a:off x="6400800" y="6324600"/>
            <a:ext cx="18004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600" dirty="0">
                <a:effectLst/>
              </a:rPr>
              <a:t>SEES-ISRD 2025</a:t>
            </a:r>
          </a:p>
        </p:txBody>
      </p:sp>
      <p:sp>
        <p:nvSpPr>
          <p:cNvPr id="5" name="Text Box 5"/>
          <p:cNvSpPr txBox="1">
            <a:spLocks noChangeArrowheads="1"/>
          </p:cNvSpPr>
          <p:nvPr/>
        </p:nvSpPr>
        <p:spPr bwMode="auto">
          <a:xfrm>
            <a:off x="609600" y="1905000"/>
            <a:ext cx="8001000" cy="4053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dirty="0">
                <a:solidFill>
                  <a:srgbClr val="000000"/>
                </a:solidFill>
                <a:effectLst/>
              </a:rPr>
              <a:t>Teng-fong Wong</a:t>
            </a:r>
            <a:endParaRPr lang="en-US" sz="2000" dirty="0">
              <a:solidFill>
                <a:srgbClr val="000000"/>
              </a:solidFill>
              <a:effectLst/>
            </a:endParaRPr>
          </a:p>
          <a:p>
            <a:r>
              <a:rPr lang="en-US" sz="1600" i="1" dirty="0">
                <a:solidFill>
                  <a:srgbClr val="000000"/>
                </a:solidFill>
                <a:effectLst/>
              </a:rPr>
              <a:t>Department of Geosciences, Stony Brook University</a:t>
            </a:r>
          </a:p>
          <a:p>
            <a:r>
              <a:rPr lang="en-US" sz="1600" i="1" dirty="0">
                <a:solidFill>
                  <a:srgbClr val="000000"/>
                </a:solidFill>
                <a:effectLst/>
              </a:rPr>
              <a:t>Department of Earth and Environmental Sciences, CUHK</a:t>
            </a:r>
          </a:p>
          <a:p>
            <a:r>
              <a:rPr lang="en-US" sz="1600" i="1" dirty="0">
                <a:solidFill>
                  <a:srgbClr val="000000"/>
                </a:solidFill>
                <a:effectLst/>
              </a:rPr>
              <a:t>Department of Civil and Environmental Engineering, UCI</a:t>
            </a:r>
          </a:p>
          <a:p>
            <a:endParaRPr lang="en-US" sz="2000" b="1" dirty="0">
              <a:solidFill>
                <a:srgbClr val="000000"/>
              </a:solidFill>
              <a:effectLst/>
            </a:endParaRPr>
          </a:p>
          <a:p>
            <a:endParaRPr lang="en-US" sz="2000" b="1" dirty="0">
              <a:solidFill>
                <a:srgbClr val="000000"/>
              </a:solidFill>
              <a:effectLst/>
            </a:endParaRPr>
          </a:p>
          <a:p>
            <a:endParaRPr lang="en-US" sz="2000" b="1" dirty="0">
              <a:solidFill>
                <a:srgbClr val="000000"/>
              </a:solidFill>
              <a:effectLst/>
            </a:endParaRPr>
          </a:p>
          <a:p>
            <a:endParaRPr lang="en-US" sz="2200" b="1" dirty="0">
              <a:solidFill>
                <a:srgbClr val="000000"/>
              </a:solidFill>
              <a:effectLst/>
            </a:endParaRPr>
          </a:p>
          <a:p>
            <a:endParaRPr lang="en-US" sz="2200" b="1" dirty="0">
              <a:solidFill>
                <a:srgbClr val="000000"/>
              </a:solidFill>
              <a:effectLst/>
            </a:endParaRPr>
          </a:p>
          <a:p>
            <a:endParaRPr lang="en-US" sz="2200" b="1" dirty="0">
              <a:solidFill>
                <a:srgbClr val="000000"/>
              </a:solidFill>
              <a:effectLst/>
            </a:endParaRPr>
          </a:p>
          <a:p>
            <a:pPr>
              <a:lnSpc>
                <a:spcPts val="2600"/>
              </a:lnSpc>
              <a:spcAft>
                <a:spcPts val="0"/>
              </a:spcAft>
            </a:pPr>
            <a:r>
              <a:rPr lang="en-US" sz="2000" b="1" dirty="0">
                <a:solidFill>
                  <a:srgbClr val="000000"/>
                </a:solidFill>
                <a:effectLst/>
              </a:rPr>
              <a:t>Collaborators:</a:t>
            </a:r>
            <a:r>
              <a:rPr lang="en-US" sz="2000" dirty="0">
                <a:solidFill>
                  <a:srgbClr val="000000"/>
                </a:solidFill>
                <a:effectLst/>
              </a:rPr>
              <a:t>  </a:t>
            </a:r>
            <a:r>
              <a:rPr lang="en-US" sz="2000" b="1" dirty="0">
                <a:solidFill>
                  <a:srgbClr val="000000"/>
                </a:solidFill>
                <a:effectLst/>
              </a:rPr>
              <a:t>Patrick Baud</a:t>
            </a:r>
            <a:r>
              <a:rPr lang="en-US" sz="2000" dirty="0">
                <a:solidFill>
                  <a:srgbClr val="000000"/>
                </a:solidFill>
                <a:effectLst/>
              </a:rPr>
              <a:t> (</a:t>
            </a:r>
            <a:r>
              <a:rPr lang="en-US" sz="2000" i="1" dirty="0">
                <a:solidFill>
                  <a:srgbClr val="000000"/>
                </a:solidFill>
                <a:effectLst/>
              </a:rPr>
              <a:t>Strasbourg</a:t>
            </a:r>
            <a:r>
              <a:rPr lang="en-US" sz="2000" dirty="0">
                <a:solidFill>
                  <a:srgbClr val="000000"/>
                </a:solidFill>
                <a:effectLst/>
              </a:rPr>
              <a:t>), </a:t>
            </a:r>
            <a:r>
              <a:rPr lang="en-US" sz="2000" b="1" dirty="0">
                <a:solidFill>
                  <a:srgbClr val="000000"/>
                </a:solidFill>
                <a:effectLst/>
              </a:rPr>
              <a:t>Lingcao Huang</a:t>
            </a:r>
            <a:r>
              <a:rPr lang="en-US" sz="2000" dirty="0">
                <a:solidFill>
                  <a:srgbClr val="000000"/>
                </a:solidFill>
                <a:effectLst/>
              </a:rPr>
              <a:t>,</a:t>
            </a:r>
            <a:r>
              <a:rPr lang="zh-CN" altLang="en-US" sz="2000" dirty="0">
                <a:solidFill>
                  <a:srgbClr val="000000"/>
                </a:solidFill>
                <a:effectLst/>
              </a:rPr>
              <a:t> </a:t>
            </a:r>
            <a:r>
              <a:rPr lang="en-US" altLang="en-US" sz="2000" b="1" dirty="0">
                <a:effectLst/>
              </a:rPr>
              <a:t>Lin Liu </a:t>
            </a:r>
            <a:r>
              <a:rPr lang="en-US" altLang="en-US" sz="2000" dirty="0">
                <a:effectLst/>
              </a:rPr>
              <a:t>(</a:t>
            </a:r>
            <a:r>
              <a:rPr lang="en-US" altLang="en-US" sz="2000" i="1" dirty="0">
                <a:effectLst/>
              </a:rPr>
              <a:t>CUHK</a:t>
            </a:r>
            <a:r>
              <a:rPr lang="en-US" altLang="en-US" sz="2000" dirty="0">
                <a:effectLst/>
              </a:rPr>
              <a:t>), </a:t>
            </a:r>
            <a:r>
              <a:rPr lang="en-US" sz="2000" b="1" dirty="0">
                <a:effectLst/>
              </a:rPr>
              <a:t>Fanbao Meng, </a:t>
            </a:r>
            <a:r>
              <a:rPr lang="en-US" sz="2000" b="1" dirty="0" err="1">
                <a:effectLst/>
              </a:rPr>
              <a:t>Wanying</a:t>
            </a:r>
            <a:r>
              <a:rPr lang="en-US" sz="2000" b="1" dirty="0">
                <a:effectLst/>
              </a:rPr>
              <a:t> Huang, Jie Liu </a:t>
            </a:r>
            <a:r>
              <a:rPr lang="en-US" sz="2000" dirty="0">
                <a:effectLst/>
              </a:rPr>
              <a:t>(</a:t>
            </a:r>
            <a:r>
              <a:rPr lang="en-US" sz="2000" i="1" dirty="0">
                <a:effectLst/>
              </a:rPr>
              <a:t>SYSU</a:t>
            </a:r>
            <a:r>
              <a:rPr lang="en-US" sz="2000" dirty="0">
                <a:effectLst/>
              </a:rPr>
              <a:t>), </a:t>
            </a:r>
            <a:r>
              <a:rPr lang="en-US" sz="2000" b="1" dirty="0">
                <a:effectLst/>
              </a:rPr>
              <a:t>Benoit Cordonnier</a:t>
            </a:r>
            <a:r>
              <a:rPr lang="en-US" sz="2000" dirty="0">
                <a:effectLst/>
              </a:rPr>
              <a:t>, </a:t>
            </a:r>
            <a:r>
              <a:rPr lang="en-US" sz="2000" b="1" dirty="0">
                <a:effectLst/>
              </a:rPr>
              <a:t>François Renard </a:t>
            </a:r>
            <a:r>
              <a:rPr lang="en-US" sz="2000" dirty="0">
                <a:effectLst/>
              </a:rPr>
              <a:t>(</a:t>
            </a:r>
            <a:r>
              <a:rPr lang="en-US" sz="2000" i="1" dirty="0">
                <a:effectLst/>
              </a:rPr>
              <a:t>Oslo</a:t>
            </a:r>
            <a:r>
              <a:rPr lang="en-US" sz="2000" dirty="0">
                <a:effectLst/>
              </a:rPr>
              <a:t>)</a:t>
            </a:r>
            <a:r>
              <a:rPr lang="en-US" altLang="en-US" sz="2000" dirty="0">
                <a:effectLst/>
              </a:rPr>
              <a:t>. </a:t>
            </a:r>
            <a:endParaRPr lang="en-US" sz="2000" dirty="0">
              <a:solidFill>
                <a:srgbClr val="000000"/>
              </a:solidFill>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ltHorz">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TextBox 1"/>
          <p:cNvSpPr txBox="1"/>
          <p:nvPr/>
        </p:nvSpPr>
        <p:spPr>
          <a:xfrm>
            <a:off x="4762" y="2514600"/>
            <a:ext cx="1246708" cy="15696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solidFill>
                  <a:srgbClr val="0000FF"/>
                </a:solidFill>
                <a:effectLst/>
                <a:latin typeface="Calibri"/>
              </a:rPr>
              <a:t>Sequential</a:t>
            </a:r>
            <a:r>
              <a:rPr kumimoji="0" lang="en-US" sz="1600" b="0" i="0" u="none" strike="noStrike" kern="1200" cap="none" spc="0" normalizeH="0" baseline="0" noProof="0" dirty="0">
                <a:ln>
                  <a:noFill/>
                </a:ln>
                <a:solidFill>
                  <a:srgbClr val="0000FF"/>
                </a:solidFill>
                <a:effectLst/>
                <a:uLnTx/>
                <a:uFillTx/>
                <a:latin typeface="Calibri"/>
                <a:ea typeface="+mn-ea"/>
                <a:cs typeface="+mn-cs"/>
              </a:rPr>
              <a:t> images of pore collapse and damage in top layer</a:t>
            </a:r>
          </a:p>
        </p:txBody>
      </p:sp>
      <p:sp>
        <p:nvSpPr>
          <p:cNvPr id="12" name="Rectangle 11"/>
          <p:cNvSpPr>
            <a:spLocks noChangeArrowheads="1"/>
          </p:cNvSpPr>
          <p:nvPr/>
        </p:nvSpPr>
        <p:spPr bwMode="auto">
          <a:xfrm>
            <a:off x="8818984" y="-9331"/>
            <a:ext cx="381000" cy="6858000"/>
          </a:xfrm>
          <a:prstGeom prst="rect">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lang="en-US" altLang="en-US" sz="2000" kern="0" dirty="0">
                <a:solidFill>
                  <a:srgbClr val="FFFF66"/>
                </a:solidFill>
                <a:effectLst/>
              </a:rPr>
              <a:t>Development of Pore Collapse Imaged in Real Time</a:t>
            </a:r>
            <a:endParaRPr kumimoji="0" lang="en-US" altLang="en-US" sz="2000" b="0" i="0" u="none" strike="noStrike" kern="0" cap="none" spc="0" normalizeH="0" baseline="0" noProof="0" dirty="0">
              <a:ln>
                <a:noFill/>
              </a:ln>
              <a:solidFill>
                <a:srgbClr val="FFFF66"/>
              </a:solidFill>
              <a:effectLst/>
              <a:uLnTx/>
              <a:uFillTx/>
              <a:latin typeface="Arial" charset="0"/>
            </a:endParaRPr>
          </a:p>
        </p:txBody>
      </p:sp>
      <p:pic>
        <p:nvPicPr>
          <p:cNvPr id="4" name="Picture 3">
            <a:extLst>
              <a:ext uri="{FF2B5EF4-FFF2-40B4-BE49-F238E27FC236}">
                <a16:creationId xmlns:a16="http://schemas.microsoft.com/office/drawing/2014/main" id="{263324D4-CBF4-A64C-A780-85BFACE76792}"/>
              </a:ext>
            </a:extLst>
          </p:cNvPr>
          <p:cNvPicPr>
            <a:picLocks noChangeAspect="1"/>
          </p:cNvPicPr>
          <p:nvPr/>
        </p:nvPicPr>
        <p:blipFill>
          <a:blip r:embed="rId2"/>
          <a:stretch>
            <a:fillRect/>
          </a:stretch>
        </p:blipFill>
        <p:spPr>
          <a:xfrm>
            <a:off x="1371600" y="2374657"/>
            <a:ext cx="6934200" cy="4330943"/>
          </a:xfrm>
          <a:prstGeom prst="rect">
            <a:avLst/>
          </a:prstGeom>
        </p:spPr>
      </p:pic>
      <p:pic>
        <p:nvPicPr>
          <p:cNvPr id="5" name="Picture 4">
            <a:extLst>
              <a:ext uri="{FF2B5EF4-FFF2-40B4-BE49-F238E27FC236}">
                <a16:creationId xmlns:a16="http://schemas.microsoft.com/office/drawing/2014/main" id="{860A078B-88E5-9E42-BB67-725A732CB8CC}"/>
              </a:ext>
            </a:extLst>
          </p:cNvPr>
          <p:cNvPicPr>
            <a:picLocks noChangeAspect="1"/>
          </p:cNvPicPr>
          <p:nvPr/>
        </p:nvPicPr>
        <p:blipFill>
          <a:blip r:embed="rId3"/>
          <a:stretch>
            <a:fillRect/>
          </a:stretch>
        </p:blipFill>
        <p:spPr>
          <a:xfrm>
            <a:off x="5033962" y="152400"/>
            <a:ext cx="2171700" cy="2071688"/>
          </a:xfrm>
          <a:prstGeom prst="rect">
            <a:avLst/>
          </a:prstGeom>
        </p:spPr>
      </p:pic>
      <p:pic>
        <p:nvPicPr>
          <p:cNvPr id="6" name="Picture 5">
            <a:extLst>
              <a:ext uri="{FF2B5EF4-FFF2-40B4-BE49-F238E27FC236}">
                <a16:creationId xmlns:a16="http://schemas.microsoft.com/office/drawing/2014/main" id="{8BBEF4BF-F8AD-B048-858D-B46F85E288F2}"/>
              </a:ext>
            </a:extLst>
          </p:cNvPr>
          <p:cNvPicPr>
            <a:picLocks noChangeAspect="1"/>
          </p:cNvPicPr>
          <p:nvPr/>
        </p:nvPicPr>
        <p:blipFill>
          <a:blip r:embed="rId4"/>
          <a:stretch>
            <a:fillRect/>
          </a:stretch>
        </p:blipFill>
        <p:spPr>
          <a:xfrm>
            <a:off x="1427584" y="142875"/>
            <a:ext cx="3357042" cy="2071688"/>
          </a:xfrm>
          <a:prstGeom prst="rect">
            <a:avLst/>
          </a:prstGeom>
        </p:spPr>
      </p:pic>
    </p:spTree>
    <p:extLst>
      <p:ext uri="{BB962C8B-B14F-4D97-AF65-F5344CB8AC3E}">
        <p14:creationId xmlns:p14="http://schemas.microsoft.com/office/powerpoint/2010/main" val="723160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8295" y="3884038"/>
            <a:ext cx="34290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3D visualization of damage and porosity reduction in the CBs (</a:t>
            </a:r>
            <a:r>
              <a:rPr kumimoji="0" lang="en-US" sz="1800" b="0" i="0" u="none" strike="noStrike" kern="1200" cap="none" spc="0" normalizeH="0" baseline="0" noProof="0" dirty="0">
                <a:ln>
                  <a:noFill/>
                </a:ln>
                <a:solidFill>
                  <a:srgbClr val="FFFF00"/>
                </a:solidFill>
                <a:effectLst/>
                <a:uLnTx/>
                <a:uFillTx/>
                <a:latin typeface="Calibri"/>
                <a:ea typeface="+mn-ea"/>
                <a:cs typeface="+mn-cs"/>
              </a:rPr>
              <a:t>porosity</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srgbClr val="FFFF00"/>
                </a:solidFill>
                <a:effectLst/>
                <a:uLnTx/>
                <a:uFillTx/>
                <a:latin typeface="Calibri"/>
                <a:ea typeface="+mn-ea"/>
                <a:cs typeface="+mn-cs"/>
              </a:rPr>
              <a:t>yellow</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void</a:t>
            </a: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Wingdings" panose="05000000000000000000" pitchFamily="2" charset="2"/>
              </a:rPr>
              <a:t>solid</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r>
              <a:rPr kumimoji="0" lang="en-US" sz="1800" b="0" i="0" u="none" strike="noStrike" kern="1200" cap="none" spc="0" normalizeH="0" baseline="0" noProof="0" dirty="0">
                <a:ln>
                  <a:noFill/>
                </a:ln>
                <a:solidFill>
                  <a:srgbClr val="C00000"/>
                </a:solidFill>
                <a:effectLst/>
                <a:uLnTx/>
                <a:uFillTx/>
                <a:latin typeface="Calibri"/>
                <a:ea typeface="+mn-ea"/>
                <a:cs typeface="+mn-cs"/>
              </a:rPr>
              <a:t>compaction</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srgbClr val="C00000"/>
                </a:solidFill>
                <a:effectLst/>
                <a:uLnTx/>
                <a:uFillTx/>
                <a:latin typeface="Calibri"/>
                <a:ea typeface="+mn-ea"/>
                <a:cs typeface="+mn-cs"/>
              </a:rPr>
              <a:t>red</a:t>
            </a:r>
            <a:r>
              <a:rPr kumimoji="0" lang="en-US" sz="1800" b="0" i="0" u="none" strike="noStrike" kern="1200" cap="none" spc="0" normalizeH="0" baseline="0" noProof="0" dirty="0">
                <a:ln>
                  <a:noFill/>
                </a:ln>
                <a:solidFill>
                  <a:prstClr val="black"/>
                </a:solidFill>
                <a:effectLst/>
                <a:uLnTx/>
                <a:uFillTx/>
                <a:latin typeface="Calibri"/>
                <a:ea typeface="+mn-ea"/>
                <a:cs typeface="+mn-cs"/>
              </a:rPr>
              <a:t>, solid</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void (</a:t>
            </a:r>
            <a:r>
              <a:rPr kumimoji="0" lang="en-US" sz="1800" b="0" i="0" u="none" strike="noStrike" kern="1200" cap="none" spc="0" normalizeH="0" baseline="0" noProof="0" dirty="0">
                <a:ln>
                  <a:noFill/>
                </a:ln>
                <a:solidFill>
                  <a:srgbClr val="0000FF"/>
                </a:solidFill>
                <a:effectLst/>
                <a:uLnTx/>
                <a:uFillTx/>
                <a:latin typeface="Calibri"/>
                <a:ea typeface="+mn-ea"/>
                <a:cs typeface="+mn-cs"/>
              </a:rPr>
              <a:t>dilation</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srgbClr val="0000FF"/>
                </a:solidFill>
                <a:effectLst/>
                <a:uLnTx/>
                <a:uFillTx/>
                <a:latin typeface="Calibri"/>
                <a:ea typeface="+mn-ea"/>
                <a:cs typeface="+mn-cs"/>
              </a:rPr>
              <a:t>blue</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7" name="Rectangle 6"/>
          <p:cNvSpPr>
            <a:spLocks noChangeArrowheads="1"/>
          </p:cNvSpPr>
          <p:nvPr/>
        </p:nvSpPr>
        <p:spPr bwMode="auto">
          <a:xfrm>
            <a:off x="8763000" y="0"/>
            <a:ext cx="381000" cy="6858000"/>
          </a:xfrm>
          <a:prstGeom prst="rect">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dirty="0">
                <a:ln>
                  <a:noFill/>
                </a:ln>
                <a:solidFill>
                  <a:srgbClr val="FFFF66"/>
                </a:solidFill>
                <a:effectLst/>
                <a:uLnTx/>
                <a:uFillTx/>
                <a:latin typeface="Arial" charset="0"/>
                <a:ea typeface="+mn-ea"/>
                <a:cs typeface="+mn-cs"/>
              </a:rPr>
              <a:t>Damage in Five Discrete Compaction Bands</a:t>
            </a:r>
          </a:p>
        </p:txBody>
      </p:sp>
      <p:grpSp>
        <p:nvGrpSpPr>
          <p:cNvPr id="8" name="Group 7">
            <a:extLst>
              <a:ext uri="{FF2B5EF4-FFF2-40B4-BE49-F238E27FC236}">
                <a16:creationId xmlns:a16="http://schemas.microsoft.com/office/drawing/2014/main" id="{36CAF08F-24F9-C661-CA7C-5ADEC0F035E9}"/>
              </a:ext>
            </a:extLst>
          </p:cNvPr>
          <p:cNvGrpSpPr/>
          <p:nvPr/>
        </p:nvGrpSpPr>
        <p:grpSpPr>
          <a:xfrm>
            <a:off x="3578669" y="136846"/>
            <a:ext cx="4946044" cy="2915257"/>
            <a:chOff x="3701559" y="152400"/>
            <a:chExt cx="4946044" cy="2915257"/>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1559" y="152400"/>
              <a:ext cx="4946044" cy="2915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729269" y="221673"/>
              <a:ext cx="385532" cy="2769523"/>
            </a:xfrm>
            <a:prstGeom prst="rect">
              <a:avLst/>
            </a:prstGeom>
            <a:solidFill>
              <a:srgbClr val="C000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9" name="Rectangle 8"/>
            <p:cNvSpPr/>
            <p:nvPr/>
          </p:nvSpPr>
          <p:spPr>
            <a:xfrm>
              <a:off x="7731266" y="221672"/>
              <a:ext cx="879334" cy="2769523"/>
            </a:xfrm>
            <a:prstGeom prst="rect">
              <a:avLst/>
            </a:prstGeom>
            <a:solidFill>
              <a:srgbClr val="0000FF">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sp>
        <p:nvSpPr>
          <p:cNvPr id="10" name="TextBox 9"/>
          <p:cNvSpPr txBox="1"/>
          <p:nvPr/>
        </p:nvSpPr>
        <p:spPr>
          <a:xfrm>
            <a:off x="142095" y="6400800"/>
            <a:ext cx="1941557"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666633"/>
                </a:solidFill>
                <a:effectLst/>
                <a:uLnTx/>
                <a:uFillTx/>
                <a:latin typeface="Arial" charset="0"/>
                <a:ea typeface="+mn-ea"/>
                <a:cs typeface="+mn-cs"/>
              </a:rPr>
              <a:t>Huang et al. </a:t>
            </a:r>
            <a:r>
              <a:rPr kumimoji="0" lang="en-US" sz="1600" b="0" i="0" u="none" strike="noStrike" kern="1200" cap="none" spc="0" normalizeH="0" baseline="0" noProof="0" dirty="0">
                <a:ln>
                  <a:noFill/>
                </a:ln>
                <a:solidFill>
                  <a:srgbClr val="666633"/>
                </a:solidFill>
                <a:effectLst/>
                <a:uLnTx/>
                <a:uFillTx/>
                <a:latin typeface="Arial" charset="0"/>
                <a:ea typeface="+mn-ea"/>
                <a:cs typeface="+mn-cs"/>
              </a:rPr>
              <a:t>(2019)</a:t>
            </a:r>
          </a:p>
        </p:txBody>
      </p:sp>
      <p:pic>
        <p:nvPicPr>
          <p:cNvPr id="2" name="stl_pore_change_5cb.mov" descr="stl_pore_change_5cb.mov">
            <a:hlinkClick r:id="" action="ppaction://media"/>
            <a:extLst>
              <a:ext uri="{FF2B5EF4-FFF2-40B4-BE49-F238E27FC236}">
                <a16:creationId xmlns:a16="http://schemas.microsoft.com/office/drawing/2014/main" id="{E82DBD54-AA60-6745-8942-7E777A355E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51130" y="3667818"/>
            <a:ext cx="4335295" cy="3074118"/>
          </a:xfrm>
          <a:prstGeom prst="rect">
            <a:avLst/>
          </a:prstGeom>
        </p:spPr>
      </p:pic>
      <p:pic>
        <p:nvPicPr>
          <p:cNvPr id="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37" y="228600"/>
            <a:ext cx="3438525"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E9B06401-2576-34E7-8A87-018B6E5E18BF}"/>
              </a:ext>
            </a:extLst>
          </p:cNvPr>
          <p:cNvSpPr txBox="1"/>
          <p:nvPr/>
        </p:nvSpPr>
        <p:spPr>
          <a:xfrm>
            <a:off x="4062737" y="3018716"/>
            <a:ext cx="4511833" cy="646331"/>
          </a:xfrm>
          <a:prstGeom prst="rect">
            <a:avLst/>
          </a:prstGeom>
          <a:noFill/>
        </p:spPr>
        <p:txBody>
          <a:bodyPr wrap="square" rtlCol="0">
            <a:spAutoFit/>
          </a:bodyPr>
          <a:lstStyle/>
          <a:p>
            <a:r>
              <a:rPr lang="en-US" dirty="0">
                <a:solidFill>
                  <a:srgbClr val="0000FF"/>
                </a:solidFill>
                <a:effectLst/>
              </a:rPr>
              <a:t>Five CBs </a:t>
            </a:r>
            <a:r>
              <a:rPr lang="en-US" dirty="0">
                <a:effectLst/>
              </a:rPr>
              <a:t>with </a:t>
            </a:r>
            <a:r>
              <a:rPr lang="en-US" dirty="0">
                <a:solidFill>
                  <a:srgbClr val="0000FF"/>
                </a:solidFill>
                <a:effectLst/>
              </a:rPr>
              <a:t>thickness</a:t>
            </a:r>
            <a:r>
              <a:rPr lang="en-US" dirty="0">
                <a:effectLst/>
              </a:rPr>
              <a:t> of </a:t>
            </a:r>
            <a:r>
              <a:rPr lang="en-US" dirty="0">
                <a:solidFill>
                  <a:srgbClr val="0000FF"/>
                </a:solidFill>
                <a:effectLst/>
              </a:rPr>
              <a:t>0.13-0.29 mm </a:t>
            </a:r>
            <a:r>
              <a:rPr lang="en-US" dirty="0">
                <a:effectLst/>
              </a:rPr>
              <a:t>and average </a:t>
            </a:r>
            <a:r>
              <a:rPr lang="en-US" dirty="0">
                <a:solidFill>
                  <a:srgbClr val="0000FF"/>
                </a:solidFill>
                <a:effectLst/>
              </a:rPr>
              <a:t>spacing</a:t>
            </a:r>
            <a:r>
              <a:rPr lang="en-US" dirty="0">
                <a:effectLst/>
              </a:rPr>
              <a:t> of </a:t>
            </a:r>
            <a:r>
              <a:rPr lang="en-US" dirty="0">
                <a:solidFill>
                  <a:srgbClr val="0000FF"/>
                </a:solidFill>
                <a:effectLst/>
              </a:rPr>
              <a:t>0.5 mm</a:t>
            </a:r>
          </a:p>
        </p:txBody>
      </p:sp>
    </p:spTree>
    <p:extLst>
      <p:ext uri="{BB962C8B-B14F-4D97-AF65-F5344CB8AC3E}">
        <p14:creationId xmlns:p14="http://schemas.microsoft.com/office/powerpoint/2010/main" val="315622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narHorz">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9" name="Rectangle 8"/>
          <p:cNvSpPr>
            <a:spLocks noChangeArrowheads="1"/>
          </p:cNvSpPr>
          <p:nvPr/>
        </p:nvSpPr>
        <p:spPr bwMode="auto">
          <a:xfrm>
            <a:off x="8818984" y="-9331"/>
            <a:ext cx="381000" cy="6858000"/>
          </a:xfrm>
          <a:prstGeom prst="rect">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auto" hangingPunct="1">
              <a:spcBef>
                <a:spcPts val="0"/>
              </a:spcBef>
              <a:spcAft>
                <a:spcPts val="0"/>
              </a:spcAft>
              <a:defRPr/>
            </a:pPr>
            <a:r>
              <a:rPr lang="en-US" altLang="en-US" sz="2000" kern="0" dirty="0">
                <a:solidFill>
                  <a:srgbClr val="FFFF66"/>
                </a:solidFill>
                <a:effectLst/>
              </a:rPr>
              <a:t>Compaction Localization Imaged in Real Time</a:t>
            </a:r>
          </a:p>
        </p:txBody>
      </p:sp>
      <p:pic>
        <p:nvPicPr>
          <p:cNvPr id="4" name="Picture 3">
            <a:extLst>
              <a:ext uri="{FF2B5EF4-FFF2-40B4-BE49-F238E27FC236}">
                <a16:creationId xmlns:a16="http://schemas.microsoft.com/office/drawing/2014/main" id="{AA85D6B6-07C3-B34D-B723-030FE1008084}"/>
              </a:ext>
            </a:extLst>
          </p:cNvPr>
          <p:cNvPicPr>
            <a:picLocks noChangeAspect="1"/>
          </p:cNvPicPr>
          <p:nvPr/>
        </p:nvPicPr>
        <p:blipFill>
          <a:blip r:embed="rId2"/>
          <a:stretch>
            <a:fillRect/>
          </a:stretch>
        </p:blipFill>
        <p:spPr>
          <a:xfrm>
            <a:off x="439189" y="2743200"/>
            <a:ext cx="3371969" cy="3276600"/>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5202" y="144499"/>
            <a:ext cx="3818647" cy="5951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9F0C9DAB-E97D-A7C1-C9F2-9B1E59A9C9C0}"/>
              </a:ext>
            </a:extLst>
          </p:cNvPr>
          <p:cNvSpPr txBox="1"/>
          <p:nvPr/>
        </p:nvSpPr>
        <p:spPr>
          <a:xfrm>
            <a:off x="457200" y="6190281"/>
            <a:ext cx="7543800" cy="584775"/>
          </a:xfrm>
          <a:prstGeom prst="rect">
            <a:avLst/>
          </a:prstGeom>
          <a:noFill/>
        </p:spPr>
        <p:txBody>
          <a:bodyPr wrap="square" rtlCol="0">
            <a:spAutoFit/>
          </a:bodyPr>
          <a:lstStyle/>
          <a:p>
            <a:r>
              <a:rPr lang="en-US" sz="1600" dirty="0">
                <a:solidFill>
                  <a:srgbClr val="666633"/>
                </a:solidFill>
                <a:effectLst/>
              </a:rPr>
              <a:t>Fig.9.(a–e) Five micrographs of </a:t>
            </a:r>
            <a:r>
              <a:rPr lang="en-US" sz="1600" b="1" dirty="0">
                <a:solidFill>
                  <a:srgbClr val="666633"/>
                </a:solidFill>
                <a:effectLst/>
              </a:rPr>
              <a:t>CB3</a:t>
            </a:r>
            <a:r>
              <a:rPr lang="en-US" sz="1600" dirty="0">
                <a:solidFill>
                  <a:srgbClr val="666633"/>
                </a:solidFill>
                <a:effectLst/>
              </a:rPr>
              <a:t> acquired at different levels of stress marked in inset of Fig.1. The width of the micrographs is 4.55 mm</a:t>
            </a:r>
          </a:p>
        </p:txBody>
      </p:sp>
    </p:spTree>
    <p:extLst>
      <p:ext uri="{BB962C8B-B14F-4D97-AF65-F5344CB8AC3E}">
        <p14:creationId xmlns:p14="http://schemas.microsoft.com/office/powerpoint/2010/main" val="2331299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8DE9D-C149-176C-9D95-0F680654831F}"/>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68D43A9E-4D6F-13E5-286F-D9E3C3F0483D}"/>
              </a:ext>
            </a:extLst>
          </p:cNvPr>
          <p:cNvSpPr txBox="1">
            <a:spLocks noChangeArrowheads="1"/>
          </p:cNvSpPr>
          <p:nvPr/>
        </p:nvSpPr>
        <p:spPr bwMode="auto">
          <a:xfrm>
            <a:off x="647700" y="1752600"/>
            <a:ext cx="80391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469900" marR="0" lvl="0" indent="-469900" algn="l" defTabSz="914400" rtl="0" eaLnBrk="1" fontAlgn="base" latinLnBrk="0" hangingPunct="1">
              <a:lnSpc>
                <a:spcPct val="100000"/>
              </a:lnSpc>
              <a:spcBef>
                <a:spcPts val="0"/>
              </a:spcBef>
              <a:spcAft>
                <a:spcPts val="1200"/>
              </a:spcAft>
              <a:buClr>
                <a:srgbClr val="CC3300"/>
              </a:buClr>
              <a:buSzTx/>
              <a:buFont typeface="Wingdings" pitchFamily="2" charset="2"/>
              <a:buChar char="o"/>
              <a:tabLst/>
              <a:defRPr/>
            </a:pPr>
            <a:r>
              <a:rPr kumimoji="0" lang="en-US" sz="2400" b="0" i="0" u="none" strike="noStrike" kern="0" cap="none" spc="0" normalizeH="0" baseline="0" noProof="0" dirty="0">
                <a:ln>
                  <a:noFill/>
                </a:ln>
                <a:effectLst/>
                <a:uLnTx/>
                <a:uFillTx/>
                <a:latin typeface="Arial" charset="0"/>
                <a:ea typeface="+mn-ea"/>
                <a:cs typeface="+mn-cs"/>
              </a:rPr>
              <a:t>Imaging the spatiotemporal development of strain localization: AE vs </a:t>
            </a:r>
            <a:r>
              <a:rPr kumimoji="0" lang="en-US" sz="2400" b="0" i="0" u="none" strike="noStrike" kern="0" cap="none" spc="0" normalizeH="0" baseline="0" noProof="0" dirty="0" err="1">
                <a:ln>
                  <a:noFill/>
                </a:ln>
                <a:effectLst/>
                <a:uLnTx/>
                <a:uFillTx/>
                <a:latin typeface="Symbol" panose="05050102010706020507" pitchFamily="18" charset="2"/>
                <a:ea typeface="+mn-ea"/>
                <a:cs typeface="+mn-cs"/>
              </a:rPr>
              <a:t>m</a:t>
            </a:r>
            <a:r>
              <a:rPr kumimoji="0" lang="en-US" sz="2400" b="0" i="0" u="none" strike="noStrike" kern="0" cap="none" spc="0" normalizeH="0" baseline="0" noProof="0" dirty="0" err="1">
                <a:ln>
                  <a:noFill/>
                </a:ln>
                <a:effectLst/>
                <a:uLnTx/>
                <a:uFillTx/>
                <a:latin typeface="Arial" charset="0"/>
                <a:ea typeface="+mn-ea"/>
                <a:cs typeface="+mn-cs"/>
              </a:rPr>
              <a:t>CT</a:t>
            </a:r>
            <a:r>
              <a:rPr kumimoji="0" lang="en-US" sz="2400" b="0" i="0" u="none" strike="noStrike" kern="0" cap="none" spc="0" normalizeH="0" baseline="0" noProof="0" dirty="0">
                <a:ln>
                  <a:noFill/>
                </a:ln>
                <a:effectLst/>
                <a:uLnTx/>
                <a:uFillTx/>
                <a:latin typeface="Arial" charset="0"/>
                <a:ea typeface="+mn-ea"/>
                <a:cs typeface="+mn-cs"/>
              </a:rPr>
              <a:t>.</a:t>
            </a:r>
          </a:p>
          <a:p>
            <a:pPr marL="469900" marR="0" lvl="0" indent="-469900" algn="l" defTabSz="914400" rtl="0" eaLnBrk="1" fontAlgn="base" latinLnBrk="0" hangingPunct="1">
              <a:lnSpc>
                <a:spcPct val="100000"/>
              </a:lnSpc>
              <a:spcBef>
                <a:spcPts val="0"/>
              </a:spcBef>
              <a:spcAft>
                <a:spcPts val="1200"/>
              </a:spcAft>
              <a:buClr>
                <a:srgbClr val="CC3300"/>
              </a:buClr>
              <a:buSzTx/>
              <a:buFont typeface="Wingdings" pitchFamily="2" charset="2"/>
              <a:buChar char="o"/>
              <a:tabLst/>
              <a:defRPr/>
            </a:pPr>
            <a:r>
              <a:rPr kumimoji="0" lang="en-US" sz="2400" b="0" i="0" u="none" strike="noStrike" kern="0" cap="none" spc="0" normalizeH="0" baseline="0" noProof="0" dirty="0">
                <a:ln>
                  <a:noFill/>
                </a:ln>
                <a:solidFill>
                  <a:srgbClr val="000000"/>
                </a:solidFill>
                <a:effectLst/>
                <a:uLnTx/>
                <a:uFillTx/>
                <a:latin typeface="Arial" charset="0"/>
                <a:ea typeface="+mn-ea"/>
                <a:cs typeface="+mn-cs"/>
              </a:rPr>
              <a:t>Imaging of confined deformation, multiscale failure, pore collapse and compaction localization of porous limestone in real time.</a:t>
            </a:r>
          </a:p>
          <a:p>
            <a:pPr marL="469900" marR="0" lvl="0" indent="-469900" algn="l" defTabSz="914400" rtl="0" eaLnBrk="1" fontAlgn="base" latinLnBrk="0" hangingPunct="1">
              <a:lnSpc>
                <a:spcPct val="100000"/>
              </a:lnSpc>
              <a:spcBef>
                <a:spcPts val="0"/>
              </a:spcBef>
              <a:spcAft>
                <a:spcPts val="1200"/>
              </a:spcAft>
              <a:buClr>
                <a:srgbClr val="CC3300"/>
              </a:buClr>
              <a:buSzTx/>
              <a:buFont typeface="Wingdings" pitchFamily="2" charset="2"/>
              <a:buChar char="o"/>
              <a:tabLst/>
              <a:defRPr/>
            </a:pPr>
            <a:r>
              <a:rPr kumimoji="0" lang="en-US" sz="2400" b="0" i="0" u="none" strike="noStrike" kern="0" cap="none" spc="0" normalizeH="0" baseline="0" noProof="0" dirty="0">
                <a:ln>
                  <a:noFill/>
                </a:ln>
                <a:solidFill>
                  <a:srgbClr val="0000FF"/>
                </a:solidFill>
                <a:effectLst/>
                <a:uLnTx/>
                <a:uFillTx/>
                <a:latin typeface="Arial" charset="0"/>
                <a:ea typeface="+mn-ea"/>
                <a:cs typeface="+mn-cs"/>
              </a:rPr>
              <a:t>Spatiotemporal distribution of strain and evolution of compaction localization characterized by digital volume correlation.</a:t>
            </a:r>
          </a:p>
          <a:p>
            <a:pPr marL="469900" marR="0" lvl="0" indent="-469900" algn="l" defTabSz="914400" rtl="0" eaLnBrk="1" fontAlgn="base" latinLnBrk="0" hangingPunct="1">
              <a:lnSpc>
                <a:spcPct val="100000"/>
              </a:lnSpc>
              <a:spcBef>
                <a:spcPts val="0"/>
              </a:spcBef>
              <a:spcAft>
                <a:spcPts val="1200"/>
              </a:spcAft>
              <a:buClr>
                <a:srgbClr val="CC3300"/>
              </a:buClr>
              <a:buSzTx/>
              <a:buFont typeface="Wingdings" pitchFamily="2" charset="2"/>
              <a:buChar char="o"/>
              <a:tabLst/>
              <a:defRPr/>
            </a:pPr>
            <a:r>
              <a:rPr kumimoji="0" lang="en-US" sz="2400" b="0" i="0" u="none" strike="noStrike" kern="0" cap="none" spc="0" normalizeH="0" baseline="0" noProof="0" dirty="0">
                <a:ln>
                  <a:noFill/>
                </a:ln>
                <a:solidFill>
                  <a:srgbClr val="000000"/>
                </a:solidFill>
                <a:effectLst/>
                <a:uLnTx/>
                <a:uFillTx/>
                <a:latin typeface="Arial" charset="0"/>
                <a:ea typeface="+mn-ea"/>
                <a:cs typeface="+mn-cs"/>
              </a:rPr>
              <a:t>Image-based finite element modeling of the control of porosity heterogeneity on failure.</a:t>
            </a:r>
          </a:p>
        </p:txBody>
      </p:sp>
      <p:sp>
        <p:nvSpPr>
          <p:cNvPr id="2" name="Rectangle 1">
            <a:extLst>
              <a:ext uri="{FF2B5EF4-FFF2-40B4-BE49-F238E27FC236}">
                <a16:creationId xmlns:a16="http://schemas.microsoft.com/office/drawing/2014/main" id="{F96972F0-12B8-92DA-8E08-381F064D93EB}"/>
              </a:ext>
            </a:extLst>
          </p:cNvPr>
          <p:cNvSpPr>
            <a:spLocks noChangeArrowheads="1"/>
          </p:cNvSpPr>
          <p:nvPr/>
        </p:nvSpPr>
        <p:spPr bwMode="auto">
          <a:xfrm>
            <a:off x="0" y="217052"/>
            <a:ext cx="14428" cy="230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3808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 b="0" i="0" u="none" strike="noStrike" kern="1200" cap="none" spc="0" normalizeH="0" baseline="0" noProof="0" dirty="0">
                <a:ln>
                  <a:noFill/>
                </a:ln>
                <a:solidFill>
                  <a:srgbClr val="000000"/>
                </a:solidFill>
                <a:effectLst/>
                <a:uLnTx/>
                <a:uFillTx/>
                <a:latin typeface="Arial" charset="0"/>
                <a:ea typeface="+mn-ea"/>
                <a:cs typeface="+mn-cs"/>
              </a:rPr>
              <a:t> </a:t>
            </a: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 Box 15">
            <a:extLst>
              <a:ext uri="{FF2B5EF4-FFF2-40B4-BE49-F238E27FC236}">
                <a16:creationId xmlns:a16="http://schemas.microsoft.com/office/drawing/2014/main" id="{1E7A697B-6885-5730-F081-9C778EF5B56D}"/>
              </a:ext>
            </a:extLst>
          </p:cNvPr>
          <p:cNvSpPr txBox="1">
            <a:spLocks noChangeArrowheads="1"/>
          </p:cNvSpPr>
          <p:nvPr/>
        </p:nvSpPr>
        <p:spPr bwMode="auto">
          <a:xfrm>
            <a:off x="6202967" y="6307723"/>
            <a:ext cx="18004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SEES-ISRD 2025</a:t>
            </a:r>
          </a:p>
        </p:txBody>
      </p:sp>
      <p:sp>
        <p:nvSpPr>
          <p:cNvPr id="5" name="Rectangle 2">
            <a:extLst>
              <a:ext uri="{FF2B5EF4-FFF2-40B4-BE49-F238E27FC236}">
                <a16:creationId xmlns:a16="http://schemas.microsoft.com/office/drawing/2014/main" id="{382D7E0F-6604-A6F2-6353-72C05F4EC22A}"/>
              </a:ext>
            </a:extLst>
          </p:cNvPr>
          <p:cNvSpPr>
            <a:spLocks noGrp="1" noChangeArrowheads="1"/>
          </p:cNvSpPr>
          <p:nvPr>
            <p:ph type="title"/>
          </p:nvPr>
        </p:nvSpPr>
        <p:spPr>
          <a:xfrm>
            <a:off x="457200" y="533400"/>
            <a:ext cx="8343900" cy="911225"/>
          </a:xfrm>
        </p:spPr>
        <p:txBody>
          <a:bodyPr/>
          <a:lstStyle/>
          <a:p>
            <a:pPr eaLnBrk="1" hangingPunct="1">
              <a:spcAft>
                <a:spcPts val="1200"/>
              </a:spcAft>
            </a:pPr>
            <a:br>
              <a:rPr lang="en-US" altLang="zh-CN" sz="3200" b="1" dirty="0">
                <a:solidFill>
                  <a:srgbClr val="666633"/>
                </a:solidFill>
                <a:latin typeface="Adobe 宋体 Std L" pitchFamily="18" charset="-128"/>
                <a:ea typeface="Adobe 宋体 Std L" pitchFamily="18" charset="-128"/>
              </a:rPr>
            </a:br>
            <a:r>
              <a:rPr lang="en-US" sz="2400" b="1" dirty="0">
                <a:solidFill>
                  <a:srgbClr val="666633"/>
                </a:solidFill>
                <a:latin typeface="Arial" panose="020B0604020202020204" pitchFamily="34" charset="0"/>
                <a:cs typeface="Arial" panose="020B0604020202020204" pitchFamily="34" charset="0"/>
              </a:rPr>
              <a:t>Spatiotemporal development of damage, multiscale failure, and compaction localization in porous limestone</a:t>
            </a:r>
            <a:endParaRPr lang="en-US" sz="2400" b="1" i="1" dirty="0">
              <a:solidFill>
                <a:srgbClr val="6666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4301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8D8767C-17FA-8AF2-5BCE-197CBF25C9D0}"/>
              </a:ext>
            </a:extLst>
          </p:cNvPr>
          <p:cNvSpPr txBox="1"/>
          <p:nvPr/>
        </p:nvSpPr>
        <p:spPr>
          <a:xfrm>
            <a:off x="285405" y="533400"/>
            <a:ext cx="3372196" cy="2139047"/>
          </a:xfrm>
          <a:prstGeom prst="rect">
            <a:avLst/>
          </a:prstGeom>
          <a:noFill/>
          <a:ln>
            <a:solidFill>
              <a:srgbClr val="666633"/>
            </a:solidFill>
          </a:ln>
        </p:spPr>
        <p:txBody>
          <a:bodyPr wrap="square" rtlCol="0">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Roman"/>
                <a:cs typeface="Times New Roman" panose="02020603050405020304" pitchFamily="18" charset="0"/>
              </a:rPr>
              <a:t>The code </a:t>
            </a:r>
            <a:r>
              <a:rPr kumimoji="0" lang="en-US" sz="1600" b="0" i="0" u="none" strike="noStrike" kern="1200" cap="none" spc="0" normalizeH="0" baseline="0" noProof="0" dirty="0">
                <a:ln>
                  <a:noFill/>
                </a:ln>
                <a:solidFill>
                  <a:srgbClr val="0000FF"/>
                </a:solidFill>
                <a:effectLst/>
                <a:uLnTx/>
                <a:uFillTx/>
                <a:latin typeface="Times New Roman" panose="02020603050405020304" pitchFamily="18" charset="0"/>
                <a:ea typeface="Times-Roman"/>
                <a:cs typeface="Times New Roman" panose="02020603050405020304" pitchFamily="18" charset="0"/>
              </a:rPr>
              <a:t>TomoWarp2</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Roman"/>
                <a:cs typeface="Times New Roman" panose="02020603050405020304" pitchFamily="18" charset="0"/>
              </a:rPr>
              <a:t> (</a:t>
            </a: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Times-Roman"/>
                <a:cs typeface="Times New Roman" panose="02020603050405020304" pitchFamily="18" charset="0"/>
              </a:rPr>
              <a:t>Tudisco et al</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Roman"/>
                <a:cs typeface="Times New Roman" panose="02020603050405020304" pitchFamily="18" charset="0"/>
              </a:rPr>
              <a:t>., 2017) was adopted for </a:t>
            </a:r>
            <a:r>
              <a:rPr kumimoji="0" lang="en-US" sz="1600" i="0" u="none" strike="noStrike" kern="1200" cap="none" spc="0" normalizeH="0" baseline="0" noProof="0" dirty="0">
                <a:ln>
                  <a:noFill/>
                </a:ln>
                <a:solidFill>
                  <a:srgbClr val="0000FF"/>
                </a:solidFill>
                <a:effectLst/>
                <a:uLnTx/>
                <a:uFillTx/>
                <a:latin typeface="Times New Roman" panose="02020603050405020304" pitchFamily="18" charset="0"/>
                <a:ea typeface="Times-Roman"/>
                <a:cs typeface="Times New Roman" panose="02020603050405020304" pitchFamily="18" charset="0"/>
              </a:rPr>
              <a:t>digital volume correlation</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Roman"/>
                <a:cs typeface="Times New Roman" panose="02020603050405020304" pitchFamily="18" charset="0"/>
              </a:rPr>
              <a:t> of the CT images.</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Roman"/>
                <a:cs typeface="Times New Roman" panose="02020603050405020304" pitchFamily="18" charset="0"/>
              </a:rPr>
              <a:t>The </a:t>
            </a:r>
            <a:r>
              <a:rPr kumimoji="0" lang="en-US" sz="1600" b="0" i="0" u="none" strike="noStrike" kern="1200" cap="none" spc="0" normalizeH="0" baseline="0" noProof="0" dirty="0">
                <a:ln>
                  <a:noFill/>
                </a:ln>
                <a:solidFill>
                  <a:srgbClr val="0000FF"/>
                </a:solidFill>
                <a:effectLst/>
                <a:uLnTx/>
                <a:uFillTx/>
                <a:latin typeface="Times New Roman" panose="02020603050405020304" pitchFamily="18" charset="0"/>
                <a:ea typeface="Times-Roman"/>
                <a:cs typeface="Times New Roman" panose="02020603050405020304" pitchFamily="18" charset="0"/>
              </a:rPr>
              <a:t>grid spacing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Roman"/>
                <a:cs typeface="Times New Roman" panose="02020603050405020304" pitchFamily="18" charset="0"/>
              </a:rPr>
              <a:t>of the DVC nodes was </a:t>
            </a:r>
            <a:r>
              <a:rPr kumimoji="0" lang="en-US" sz="1600" b="0" i="0" u="none" strike="noStrike" kern="1200" cap="none" spc="0" normalizeH="0" baseline="0" noProof="0" dirty="0">
                <a:ln>
                  <a:noFill/>
                </a:ln>
                <a:solidFill>
                  <a:srgbClr val="0000FF"/>
                </a:solidFill>
                <a:effectLst/>
                <a:uLnTx/>
                <a:uFillTx/>
                <a:latin typeface="Times New Roman" panose="02020603050405020304" pitchFamily="18" charset="0"/>
                <a:ea typeface="Times-Roman"/>
                <a:cs typeface="Times New Roman" panose="02020603050405020304" pitchFamily="18" charset="0"/>
              </a:rPr>
              <a:t>5 voxels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Roman"/>
                <a:cs typeface="Times New Roman" panose="02020603050405020304" pitchFamily="18" charset="0"/>
              </a:rPr>
              <a:t>in each direction and the </a:t>
            </a:r>
            <a:r>
              <a:rPr kumimoji="0" lang="en-US" sz="1600" b="0" i="0" u="none" strike="noStrike" kern="1200" cap="none" spc="0" normalizeH="0" baseline="0" noProof="0" dirty="0">
                <a:ln>
                  <a:noFill/>
                </a:ln>
                <a:solidFill>
                  <a:srgbClr val="0000FF"/>
                </a:solidFill>
                <a:effectLst/>
                <a:uLnTx/>
                <a:uFillTx/>
                <a:latin typeface="Times New Roman" panose="02020603050405020304" pitchFamily="18" charset="0"/>
                <a:ea typeface="Times-Roman"/>
                <a:cs typeface="Times New Roman" panose="02020603050405020304" pitchFamily="18" charset="0"/>
              </a:rPr>
              <a:t>correlation window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Roman"/>
                <a:cs typeface="Times New Roman" panose="02020603050405020304" pitchFamily="18" charset="0"/>
              </a:rPr>
              <a:t>was a cuboid made up of </a:t>
            </a:r>
            <a:r>
              <a:rPr kumimoji="0" lang="en-US" sz="1600" b="0" i="0" u="none" strike="noStrike" kern="1200" cap="none" spc="0" normalizeH="0" baseline="0" noProof="0" dirty="0">
                <a:ln>
                  <a:noFill/>
                </a:ln>
                <a:solidFill>
                  <a:srgbClr val="0000FF"/>
                </a:solidFill>
                <a:effectLst/>
                <a:uLnTx/>
                <a:uFillTx/>
                <a:latin typeface="Times New Roman" panose="02020603050405020304" pitchFamily="18" charset="0"/>
                <a:ea typeface="Times-Roman"/>
                <a:cs typeface="Times New Roman" panose="02020603050405020304" pitchFamily="18" charset="0"/>
              </a:rPr>
              <a:t>16 × 16 × 16 voxels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Roman"/>
                <a:cs typeface="Times New Roman" panose="02020603050405020304" pitchFamily="18" charset="0"/>
              </a:rPr>
              <a:t>centered on the analysis node. </a:t>
            </a:r>
          </a:p>
        </p:txBody>
      </p:sp>
      <p:sp>
        <p:nvSpPr>
          <p:cNvPr id="2" name="TextBox 1">
            <a:extLst>
              <a:ext uri="{FF2B5EF4-FFF2-40B4-BE49-F238E27FC236}">
                <a16:creationId xmlns:a16="http://schemas.microsoft.com/office/drawing/2014/main" id="{BE6416EF-B34E-4F43-7B44-B32E85B4CA26}"/>
              </a:ext>
            </a:extLst>
          </p:cNvPr>
          <p:cNvSpPr txBox="1"/>
          <p:nvPr/>
        </p:nvSpPr>
        <p:spPr>
          <a:xfrm>
            <a:off x="195830" y="86970"/>
            <a:ext cx="476284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i="1" u="none" strike="noStrike" kern="0" cap="none" spc="0" normalizeH="0" baseline="0" noProof="0" dirty="0">
                <a:ln>
                  <a:noFill/>
                </a:ln>
                <a:solidFill>
                  <a:srgbClr val="C00000"/>
                </a:solidFill>
                <a:effectLst/>
                <a:uLnTx/>
                <a:uFillTx/>
              </a:rPr>
              <a:t>Meng, Huang, Baud &amp; Wong </a:t>
            </a:r>
            <a:r>
              <a:rPr kumimoji="0" lang="en-US" b="1" i="0" u="none" strike="noStrike" kern="0" cap="none" spc="0" normalizeH="0" baseline="0" noProof="0" dirty="0">
                <a:ln>
                  <a:noFill/>
                </a:ln>
                <a:solidFill>
                  <a:srgbClr val="C00000"/>
                </a:solidFill>
                <a:effectLst/>
                <a:uLnTx/>
                <a:uFillTx/>
              </a:rPr>
              <a:t>(</a:t>
            </a:r>
            <a:r>
              <a:rPr kumimoji="0" lang="en-US" b="1" u="none" strike="noStrike" kern="0" cap="none" spc="0" normalizeH="0" baseline="0" noProof="0" dirty="0">
                <a:ln>
                  <a:noFill/>
                </a:ln>
                <a:solidFill>
                  <a:srgbClr val="C00000"/>
                </a:solidFill>
                <a:effectLst/>
                <a:uLnTx/>
                <a:uFillTx/>
              </a:rPr>
              <a:t>JMPS</a:t>
            </a:r>
            <a:r>
              <a:rPr kumimoji="0" lang="en-US" b="1" i="0" u="none" strike="noStrike" kern="0" cap="none" spc="0" normalizeH="0" baseline="0" noProof="0" dirty="0">
                <a:ln>
                  <a:noFill/>
                </a:ln>
                <a:solidFill>
                  <a:srgbClr val="C00000"/>
                </a:solidFill>
                <a:effectLst/>
                <a:uLnTx/>
                <a:uFillTx/>
              </a:rPr>
              <a:t>, 2023)</a:t>
            </a:r>
          </a:p>
        </p:txBody>
      </p:sp>
      <p:pic>
        <p:nvPicPr>
          <p:cNvPr id="4" name="FigS4a">
            <a:hlinkClick r:id="" action="ppaction://media"/>
            <a:extLst>
              <a:ext uri="{FF2B5EF4-FFF2-40B4-BE49-F238E27FC236}">
                <a16:creationId xmlns:a16="http://schemas.microsoft.com/office/drawing/2014/main" id="{95B1DFF5-8C4B-1780-1B44-F418071B39C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5830" y="3048000"/>
            <a:ext cx="4341495" cy="327660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E243BF2-EFD6-E841-C81A-1F5038C46368}"/>
                  </a:ext>
                </a:extLst>
              </p:cNvPr>
              <p:cNvSpPr txBox="1"/>
              <p:nvPr/>
            </p:nvSpPr>
            <p:spPr>
              <a:xfrm>
                <a:off x="1295400" y="6396235"/>
                <a:ext cx="2206374"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smtClean="0">
                              <a:ln>
                                <a:noFill/>
                              </a:ln>
                              <a:solidFill>
                                <a:srgbClr val="666633"/>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srgbClr val="666633"/>
                              </a:solidFill>
                              <a:effectLst/>
                              <a:uLnTx/>
                              <a:uFillTx/>
                              <a:latin typeface="Cambria Math" panose="02040503050406030204" pitchFamily="18" charset="0"/>
                              <a:ea typeface="+mn-ea"/>
                              <a:cs typeface="+mn-cs"/>
                            </a:rPr>
                            <m:t>𝜀</m:t>
                          </m:r>
                        </m:e>
                        <m:sub>
                          <m:r>
                            <a:rPr kumimoji="0" lang="en-US" sz="1600" b="0" i="1" u="none" strike="noStrike" kern="1200" cap="none" spc="0" normalizeH="0" baseline="0" noProof="0">
                              <a:ln>
                                <a:noFill/>
                              </a:ln>
                              <a:solidFill>
                                <a:srgbClr val="666633"/>
                              </a:solidFill>
                              <a:effectLst/>
                              <a:uLnTx/>
                              <a:uFillTx/>
                              <a:latin typeface="Cambria Math" panose="02040503050406030204" pitchFamily="18" charset="0"/>
                              <a:ea typeface="+mn-ea"/>
                              <a:cs typeface="+mn-cs"/>
                            </a:rPr>
                            <m:t>𝑣</m:t>
                          </m:r>
                        </m:sub>
                      </m:sSub>
                      <m:r>
                        <a:rPr kumimoji="0" lang="en-US" sz="1600" b="0" i="0" u="none" strike="noStrike" kern="1200" cap="none" spc="0" normalizeH="0" baseline="0" noProof="0">
                          <a:ln>
                            <a:noFill/>
                          </a:ln>
                          <a:solidFill>
                            <a:srgbClr val="666633"/>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a:ln>
                                <a:noFill/>
                              </a:ln>
                              <a:solidFill>
                                <a:srgbClr val="666633"/>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srgbClr val="666633"/>
                              </a:solidFill>
                              <a:effectLst/>
                              <a:uLnTx/>
                              <a:uFillTx/>
                              <a:latin typeface="Cambria Math" panose="02040503050406030204" pitchFamily="18" charset="0"/>
                              <a:ea typeface="+mn-ea"/>
                              <a:cs typeface="+mn-cs"/>
                            </a:rPr>
                            <m:t>𝜀</m:t>
                          </m:r>
                        </m:e>
                        <m:sub>
                          <m:r>
                            <a:rPr kumimoji="0" lang="en-US" sz="1600" b="0" i="0" u="none" strike="noStrike" kern="1200" cap="none" spc="0" normalizeH="0" baseline="0" noProof="0">
                              <a:ln>
                                <a:noFill/>
                              </a:ln>
                              <a:solidFill>
                                <a:srgbClr val="666633"/>
                              </a:solidFill>
                              <a:effectLst/>
                              <a:uLnTx/>
                              <a:uFillTx/>
                              <a:latin typeface="Cambria Math" panose="02040503050406030204" pitchFamily="18" charset="0"/>
                              <a:ea typeface="+mn-ea"/>
                              <a:cs typeface="+mn-cs"/>
                            </a:rPr>
                            <m:t>11</m:t>
                          </m:r>
                        </m:sub>
                      </m:sSub>
                      <m:r>
                        <a:rPr kumimoji="0" lang="en-US" sz="1600" b="0" i="0" u="none" strike="noStrike" kern="1200" cap="none" spc="0" normalizeH="0" baseline="0" noProof="0">
                          <a:ln>
                            <a:noFill/>
                          </a:ln>
                          <a:solidFill>
                            <a:srgbClr val="666633"/>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a:ln>
                                <a:noFill/>
                              </a:ln>
                              <a:solidFill>
                                <a:srgbClr val="666633"/>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srgbClr val="666633"/>
                              </a:solidFill>
                              <a:effectLst/>
                              <a:uLnTx/>
                              <a:uFillTx/>
                              <a:latin typeface="Cambria Math" panose="02040503050406030204" pitchFamily="18" charset="0"/>
                              <a:ea typeface="+mn-ea"/>
                              <a:cs typeface="+mn-cs"/>
                            </a:rPr>
                            <m:t>𝜀</m:t>
                          </m:r>
                        </m:e>
                        <m:sub>
                          <m:r>
                            <a:rPr kumimoji="0" lang="en-US" sz="1600" b="0" i="0" u="none" strike="noStrike" kern="1200" cap="none" spc="0" normalizeH="0" baseline="0" noProof="0">
                              <a:ln>
                                <a:noFill/>
                              </a:ln>
                              <a:solidFill>
                                <a:srgbClr val="666633"/>
                              </a:solidFill>
                              <a:effectLst/>
                              <a:uLnTx/>
                              <a:uFillTx/>
                              <a:latin typeface="Cambria Math" panose="02040503050406030204" pitchFamily="18" charset="0"/>
                              <a:ea typeface="+mn-ea"/>
                              <a:cs typeface="+mn-cs"/>
                            </a:rPr>
                            <m:t>22</m:t>
                          </m:r>
                        </m:sub>
                      </m:sSub>
                      <m:r>
                        <a:rPr kumimoji="0" lang="en-US" sz="1600" b="0" i="0" u="none" strike="noStrike" kern="1200" cap="none" spc="0" normalizeH="0" baseline="0" noProof="0">
                          <a:ln>
                            <a:noFill/>
                          </a:ln>
                          <a:solidFill>
                            <a:srgbClr val="666633"/>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a:ln>
                                <a:noFill/>
                              </a:ln>
                              <a:solidFill>
                                <a:srgbClr val="666633"/>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srgbClr val="666633"/>
                              </a:solidFill>
                              <a:effectLst/>
                              <a:uLnTx/>
                              <a:uFillTx/>
                              <a:latin typeface="Cambria Math" panose="02040503050406030204" pitchFamily="18" charset="0"/>
                              <a:ea typeface="+mn-ea"/>
                              <a:cs typeface="+mn-cs"/>
                            </a:rPr>
                            <m:t>𝜀</m:t>
                          </m:r>
                        </m:e>
                        <m:sub>
                          <m:r>
                            <a:rPr kumimoji="0" lang="en-US" sz="1600" b="0" i="0" u="none" strike="noStrike" kern="1200" cap="none" spc="0" normalizeH="0" baseline="0" noProof="0">
                              <a:ln>
                                <a:noFill/>
                              </a:ln>
                              <a:solidFill>
                                <a:srgbClr val="666633"/>
                              </a:solidFill>
                              <a:effectLst/>
                              <a:uLnTx/>
                              <a:uFillTx/>
                              <a:latin typeface="Cambria Math" panose="02040503050406030204" pitchFamily="18" charset="0"/>
                              <a:ea typeface="+mn-ea"/>
                              <a:cs typeface="+mn-cs"/>
                            </a:rPr>
                            <m:t>33</m:t>
                          </m:r>
                        </m:sub>
                      </m:sSub>
                    </m:oMath>
                  </m:oMathPara>
                </a14:m>
                <a:endPar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endParaRPr>
              </a:p>
            </p:txBody>
          </p:sp>
        </mc:Choice>
        <mc:Fallback xmlns="">
          <p:sp>
            <p:nvSpPr>
              <p:cNvPr id="12" name="TextBox 11">
                <a:extLst>
                  <a:ext uri="{FF2B5EF4-FFF2-40B4-BE49-F238E27FC236}">
                    <a16:creationId xmlns:a16="http://schemas.microsoft.com/office/drawing/2014/main" id="{CE243BF2-EFD6-E841-C81A-1F5038C46368}"/>
                  </a:ext>
                </a:extLst>
              </p:cNvPr>
              <p:cNvSpPr txBox="1">
                <a:spLocks noRot="1" noChangeAspect="1" noMove="1" noResize="1" noEditPoints="1" noAdjustHandles="1" noChangeArrowheads="1" noChangeShapeType="1" noTextEdit="1"/>
              </p:cNvSpPr>
              <p:nvPr/>
            </p:nvSpPr>
            <p:spPr>
              <a:xfrm>
                <a:off x="1295400" y="6396235"/>
                <a:ext cx="2206374" cy="338554"/>
              </a:xfrm>
              <a:prstGeom prst="rect">
                <a:avLst/>
              </a:prstGeom>
              <a:blipFill>
                <a:blip r:embed="rId7"/>
                <a:stretch>
                  <a:fillRect/>
                </a:stretch>
              </a:blipFill>
            </p:spPr>
            <p:txBody>
              <a:bodyPr/>
              <a:lstStyle/>
              <a:p>
                <a:r>
                  <a:rPr lang="en-US">
                    <a:noFill/>
                  </a:rPr>
                  <a:t> </a:t>
                </a:r>
              </a:p>
            </p:txBody>
          </p:sp>
        </mc:Fallback>
      </mc:AlternateContent>
      <p:pic>
        <p:nvPicPr>
          <p:cNvPr id="8" name="figS4b">
            <a:hlinkClick r:id="" action="ppaction://media"/>
            <a:extLst>
              <a:ext uri="{FF2B5EF4-FFF2-40B4-BE49-F238E27FC236}">
                <a16:creationId xmlns:a16="http://schemas.microsoft.com/office/drawing/2014/main" id="{4E3266FC-8309-9E63-93F4-3A935C21DCB2}"/>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724400" y="3048000"/>
            <a:ext cx="4367131" cy="3295948"/>
          </a:xfrm>
          <a:prstGeom prst="rect">
            <a:avLst/>
          </a:prstGeom>
        </p:spPr>
      </p:pic>
      <p:pic>
        <p:nvPicPr>
          <p:cNvPr id="5" name="Picture 4">
            <a:extLst>
              <a:ext uri="{FF2B5EF4-FFF2-40B4-BE49-F238E27FC236}">
                <a16:creationId xmlns:a16="http://schemas.microsoft.com/office/drawing/2014/main" id="{100A90C2-EFC6-21E6-CC96-C209F538FF80}"/>
              </a:ext>
            </a:extLst>
          </p:cNvPr>
          <p:cNvPicPr>
            <a:picLocks noChangeAspect="1"/>
          </p:cNvPicPr>
          <p:nvPr/>
        </p:nvPicPr>
        <p:blipFill>
          <a:blip r:embed="rId9"/>
          <a:stretch>
            <a:fillRect/>
          </a:stretch>
        </p:blipFill>
        <p:spPr>
          <a:xfrm>
            <a:off x="3581400" y="6418282"/>
            <a:ext cx="4836500" cy="294461"/>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1FA8EC4-21A0-52E4-6F03-974769961132}"/>
                  </a:ext>
                </a:extLst>
              </p:cNvPr>
              <p:cNvSpPr txBox="1"/>
              <p:nvPr/>
            </p:nvSpPr>
            <p:spPr>
              <a:xfrm>
                <a:off x="3786636" y="3924413"/>
                <a:ext cx="1327770" cy="175432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magnitude </a:t>
                </a:r>
                <a14:m>
                  <m:oMath xmlns:m="http://schemas.openxmlformats.org/officeDocument/2006/math">
                    <m:r>
                      <a:rPr kumimoji="0" lang="en-US" b="0" i="1" u="none" strike="noStrike" kern="1200" cap="none" spc="0" normalizeH="0" baseline="0" noProof="0" smtClean="0">
                        <a:ln>
                          <a:noFill/>
                        </a:ln>
                        <a:solidFill>
                          <a:srgbClr val="0000FF"/>
                        </a:solidFill>
                        <a:effectLst/>
                        <a:uLnTx/>
                        <a:uFillTx/>
                        <a:latin typeface="Cambria Math" panose="02040503050406030204" pitchFamily="18" charset="0"/>
                        <a:ea typeface="SimSun" panose="02010600030101010101" pitchFamily="2" charset="-122"/>
                        <a:cs typeface="Times New Roman" panose="02020603050405020304" pitchFamily="18" charset="0"/>
                      </a:rPr>
                      <m:t>≤−0.2</m:t>
                    </m:r>
                  </m:oMath>
                </a14:m>
                <a:r>
                  <a:rPr kumimoji="0" lang="en-US" b="0" i="1"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rPr>
                  <a:t> </a:t>
                </a:r>
                <a:r>
                  <a:rPr kumimoji="0" lang="en-US"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for </a:t>
                </a:r>
                <a:r>
                  <a:rPr kumimoji="0" lang="en-US" b="0" i="1"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rPr>
                  <a:t>compaction</a:t>
                </a:r>
                <a:r>
                  <a:rPr kumimoji="0" lang="en-US"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or </a:t>
                </a:r>
                <a14:m>
                  <m:oMath xmlns:m="http://schemas.openxmlformats.org/officeDocument/2006/math">
                    <m:r>
                      <a:rPr kumimoji="0" lang="en-US" b="0" i="1" u="none" strike="noStrike" kern="1200" cap="none" spc="0" normalizeH="0" baseline="0" noProof="0" smtClean="0">
                        <a:ln>
                          <a:noFill/>
                        </a:ln>
                        <a:solidFill>
                          <a:srgbClr val="0000FF"/>
                        </a:solidFill>
                        <a:effectLst/>
                        <a:uLnTx/>
                        <a:uFillTx/>
                        <a:latin typeface="Cambria Math" panose="02040503050406030204" pitchFamily="18" charset="0"/>
                        <a:ea typeface="SimSun" panose="02010600030101010101" pitchFamily="2" charset="-122"/>
                        <a:cs typeface="Times New Roman" panose="02020603050405020304" pitchFamily="18" charset="0"/>
                      </a:rPr>
                      <m:t>≥0.2</m:t>
                    </m:r>
                  </m:oMath>
                </a14:m>
                <a:r>
                  <a:rPr kumimoji="0" lang="en-US" b="0" i="1"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rPr>
                  <a:t> </a:t>
                </a:r>
                <a:r>
                  <a:rPr kumimoji="0" lang="en-US"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for </a:t>
                </a:r>
                <a:r>
                  <a:rPr kumimoji="0" lang="en-US" b="0" i="1" u="none" strike="noStrike" kern="1200" cap="none" spc="0" normalizeH="0" baseline="0" noProof="0" dirty="0">
                    <a:ln>
                      <a:noFill/>
                    </a:ln>
                    <a:solidFill>
                      <a:srgbClr val="C00000"/>
                    </a:solidFill>
                    <a:effectLst/>
                    <a:uLnTx/>
                    <a:uFillTx/>
                    <a:latin typeface="Times New Roman" panose="02020603050405020304" pitchFamily="18" charset="0"/>
                    <a:ea typeface="SimSun" panose="02010600030101010101" pitchFamily="2" charset="-122"/>
                  </a:rPr>
                  <a:t>dilation</a:t>
                </a:r>
                <a:r>
                  <a:rPr kumimoji="0" lang="en-US"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and </a:t>
                </a:r>
                <a:r>
                  <a:rPr kumimoji="0" lang="en-US" b="0" i="1"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rPr>
                  <a:t>shear</a:t>
                </a:r>
                <a:r>
                  <a:rPr kumimoji="0" lang="en-US" b="0" i="1" u="none" strike="noStrike" kern="1200" cap="none" spc="0" normalizeH="0" baseline="0" noProof="0" dirty="0">
                    <a:ln>
                      <a:noFill/>
                    </a:ln>
                    <a:solidFill>
                      <a:prstClr val="black"/>
                    </a:solidFill>
                    <a:effectLst/>
                    <a:uLnTx/>
                    <a:uFillTx/>
                  </a:rPr>
                  <a:t> </a:t>
                </a:r>
                <a:endParaRPr kumimoji="0" lang="en-US"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ndParaRPr>
              </a:p>
            </p:txBody>
          </p:sp>
        </mc:Choice>
        <mc:Fallback xmlns="">
          <p:sp>
            <p:nvSpPr>
              <p:cNvPr id="7" name="TextBox 6">
                <a:extLst>
                  <a:ext uri="{FF2B5EF4-FFF2-40B4-BE49-F238E27FC236}">
                    <a16:creationId xmlns:a16="http://schemas.microsoft.com/office/drawing/2014/main" id="{B1FA8EC4-21A0-52E4-6F03-974769961132}"/>
                  </a:ext>
                </a:extLst>
              </p:cNvPr>
              <p:cNvSpPr txBox="1">
                <a:spLocks noRot="1" noChangeAspect="1" noMove="1" noResize="1" noEditPoints="1" noAdjustHandles="1" noChangeArrowheads="1" noChangeShapeType="1" noTextEdit="1"/>
              </p:cNvSpPr>
              <p:nvPr/>
            </p:nvSpPr>
            <p:spPr>
              <a:xfrm>
                <a:off x="3786636" y="3924413"/>
                <a:ext cx="1327770" cy="1754326"/>
              </a:xfrm>
              <a:prstGeom prst="rect">
                <a:avLst/>
              </a:prstGeom>
              <a:blipFill>
                <a:blip r:embed="rId10"/>
                <a:stretch>
                  <a:fillRect l="-3211" t="-2083" r="-6881" b="-4514"/>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2499FA05-21B7-F0B1-2776-F745D16A6FED}"/>
              </a:ext>
            </a:extLst>
          </p:cNvPr>
          <p:cNvSpPr txBox="1"/>
          <p:nvPr/>
        </p:nvSpPr>
        <p:spPr>
          <a:xfrm>
            <a:off x="3733800" y="464505"/>
            <a:ext cx="5181600" cy="2662267"/>
          </a:xfrm>
          <a:prstGeom prst="rect">
            <a:avLst/>
          </a:prstGeom>
          <a:noFill/>
        </p:spPr>
        <p:txBody>
          <a:bodyPr wrap="square" rtlCol="0">
            <a:spAutoFit/>
          </a:bodyPr>
          <a:lstStyle/>
          <a:p>
            <a:pPr>
              <a:spcAft>
                <a:spcPts val="600"/>
              </a:spcAft>
              <a:defRPr/>
            </a:pPr>
            <a:r>
              <a:rPr lang="en-US" dirty="0">
                <a:solidFill>
                  <a:srgbClr val="000000"/>
                </a:solidFill>
                <a:effectLst/>
                <a:latin typeface="Arial"/>
                <a:ea typeface="Times-Roman"/>
              </a:rPr>
              <a:t>* During the </a:t>
            </a:r>
            <a:r>
              <a:rPr lang="en-US" dirty="0">
                <a:solidFill>
                  <a:srgbClr val="0000FF"/>
                </a:solidFill>
                <a:effectLst/>
                <a:latin typeface="Arial"/>
                <a:ea typeface="Times-Roman"/>
              </a:rPr>
              <a:t>second stage of yielding</a:t>
            </a:r>
            <a:r>
              <a:rPr lang="en-US" dirty="0">
                <a:solidFill>
                  <a:srgbClr val="000000"/>
                </a:solidFill>
                <a:effectLst/>
                <a:latin typeface="Arial"/>
                <a:ea typeface="Times-Roman"/>
              </a:rPr>
              <a:t>, the initial development of volumetric strain was spatially concentrated in the lower half of the sample. </a:t>
            </a:r>
            <a:r>
              <a:rPr lang="en-US" dirty="0">
                <a:solidFill>
                  <a:srgbClr val="0000FF"/>
                </a:solidFill>
                <a:effectLst/>
                <a:latin typeface="Arial"/>
                <a:ea typeface="Times-Roman"/>
              </a:rPr>
              <a:t>Clustering of compaction was more pronounced than dilation</a:t>
            </a:r>
            <a:r>
              <a:rPr lang="en-US" dirty="0">
                <a:solidFill>
                  <a:srgbClr val="000000"/>
                </a:solidFill>
                <a:effectLst/>
                <a:latin typeface="Arial"/>
                <a:ea typeface="Times-Roman"/>
              </a:rPr>
              <a:t>, with the latter mostly located at the boundary of a </a:t>
            </a:r>
            <a:r>
              <a:rPr lang="en-US" dirty="0" err="1">
                <a:solidFill>
                  <a:srgbClr val="000000"/>
                </a:solidFill>
                <a:effectLst/>
                <a:latin typeface="Arial"/>
                <a:ea typeface="Times-Roman"/>
              </a:rPr>
              <a:t>compactive</a:t>
            </a:r>
            <a:r>
              <a:rPr lang="en-US" dirty="0">
                <a:solidFill>
                  <a:srgbClr val="000000"/>
                </a:solidFill>
                <a:effectLst/>
                <a:latin typeface="Arial"/>
                <a:ea typeface="Times-Roman"/>
              </a:rPr>
              <a:t> cluster. </a:t>
            </a:r>
          </a:p>
          <a:p>
            <a:pPr>
              <a:spcAft>
                <a:spcPts val="600"/>
              </a:spcAft>
              <a:defRPr/>
            </a:pPr>
            <a:r>
              <a:rPr lang="en-US" dirty="0">
                <a:solidFill>
                  <a:srgbClr val="000000"/>
                </a:solidFill>
                <a:effectLst/>
                <a:latin typeface="Arial"/>
                <a:ea typeface="Times-Roman"/>
              </a:rPr>
              <a:t>* </a:t>
            </a:r>
            <a:r>
              <a:rPr lang="en-US" dirty="0">
                <a:solidFill>
                  <a:srgbClr val="0000FF"/>
                </a:solidFill>
                <a:effectLst/>
                <a:latin typeface="Arial"/>
                <a:ea typeface="Times-Roman"/>
              </a:rPr>
              <a:t>Concentration of shear strain had developed in parallel</a:t>
            </a:r>
            <a:r>
              <a:rPr lang="en-US" dirty="0">
                <a:solidFill>
                  <a:srgbClr val="000000"/>
                </a:solidFill>
                <a:effectLst/>
                <a:latin typeface="Arial"/>
                <a:ea typeface="Times-Roman"/>
              </a:rPr>
              <a:t>, and it seems to be spatially correlated with clustering of volumetric strain. </a:t>
            </a:r>
          </a:p>
        </p:txBody>
      </p:sp>
      <p:sp>
        <p:nvSpPr>
          <p:cNvPr id="14" name="Rectangle 13">
            <a:extLst>
              <a:ext uri="{FF2B5EF4-FFF2-40B4-BE49-F238E27FC236}">
                <a16:creationId xmlns:a16="http://schemas.microsoft.com/office/drawing/2014/main" id="{9A12ED69-C59F-E38B-AB88-8B43CDACB6F1}"/>
              </a:ext>
            </a:extLst>
          </p:cNvPr>
          <p:cNvSpPr>
            <a:spLocks noChangeArrowheads="1"/>
          </p:cNvSpPr>
          <p:nvPr/>
        </p:nvSpPr>
        <p:spPr bwMode="auto">
          <a:xfrm>
            <a:off x="8763000" y="0"/>
            <a:ext cx="381000" cy="6858000"/>
          </a:xfrm>
          <a:prstGeom prst="rect">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dirty="0">
                <a:ln>
                  <a:noFill/>
                </a:ln>
                <a:solidFill>
                  <a:srgbClr val="FFFF66"/>
                </a:solidFill>
                <a:effectLst/>
                <a:uLnTx/>
                <a:uFillTx/>
                <a:latin typeface="Arial" charset="0"/>
              </a:rPr>
              <a:t>Localization of volumetric and deviatoric strains: Phase D-C</a:t>
            </a:r>
          </a:p>
        </p:txBody>
      </p:sp>
    </p:spTree>
    <p:extLst>
      <p:ext uri="{BB962C8B-B14F-4D97-AF65-F5344CB8AC3E}">
        <p14:creationId xmlns:p14="http://schemas.microsoft.com/office/powerpoint/2010/main" val="85764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9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video>
              <p:cMediaNode vol="80000">
                <p:cTn id="22" fill="hold" display="0">
                  <p:stCondLst>
                    <p:cond delay="indefinite"/>
                  </p:stCondLst>
                </p:cTn>
                <p:tgtEl>
                  <p:spTgt spid="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95C86C-A70E-9773-45FB-D68FF7A4769C}"/>
              </a:ext>
            </a:extLst>
          </p:cNvPr>
          <p:cNvPicPr>
            <a:picLocks noChangeAspect="1"/>
          </p:cNvPicPr>
          <p:nvPr/>
        </p:nvPicPr>
        <p:blipFill>
          <a:blip r:embed="rId2"/>
          <a:stretch>
            <a:fillRect/>
          </a:stretch>
        </p:blipFill>
        <p:spPr>
          <a:xfrm>
            <a:off x="609600" y="247652"/>
            <a:ext cx="3521018" cy="2303874"/>
          </a:xfrm>
          <a:prstGeom prst="rect">
            <a:avLst/>
          </a:prstGeom>
          <a:ln>
            <a:solidFill>
              <a:srgbClr val="00B0F0"/>
            </a:solidFill>
          </a:ln>
        </p:spPr>
      </p:pic>
      <p:sp>
        <p:nvSpPr>
          <p:cNvPr id="11" name="TextBox 10">
            <a:extLst>
              <a:ext uri="{FF2B5EF4-FFF2-40B4-BE49-F238E27FC236}">
                <a16:creationId xmlns:a16="http://schemas.microsoft.com/office/drawing/2014/main" id="{24E5B970-EF62-2DC1-EF75-1DAD7AE67FDB}"/>
              </a:ext>
            </a:extLst>
          </p:cNvPr>
          <p:cNvSpPr txBox="1"/>
          <p:nvPr/>
        </p:nvSpPr>
        <p:spPr>
          <a:xfrm>
            <a:off x="42329" y="2743200"/>
            <a:ext cx="4555995" cy="1631216"/>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0"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cs typeface="+mn-cs"/>
              </a:rPr>
              <a:t>Serial sections of CB1 </a:t>
            </a:r>
            <a:r>
              <a:rPr kumimoji="0" lang="en-US" sz="2000" b="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r>
              <a:rPr lang="en-US" sz="2000" dirty="0">
                <a:solidFill>
                  <a:srgbClr val="0000FF"/>
                </a:solidFill>
                <a:effectLst/>
                <a:latin typeface="Times New Roman" panose="02020603050405020304" pitchFamily="18" charset="0"/>
                <a:ea typeface="SimSun" panose="02010600030101010101" pitchFamily="2" charset="-122"/>
              </a:rPr>
              <a:t>0.39 mm </a:t>
            </a:r>
            <a:r>
              <a:rPr lang="en-US" sz="2000" dirty="0">
                <a:solidFill>
                  <a:srgbClr val="000000"/>
                </a:solidFill>
                <a:effectLst/>
                <a:latin typeface="Times New Roman" panose="02020603050405020304" pitchFamily="18" charset="0"/>
                <a:ea typeface="SimSun" panose="02010600030101010101" pitchFamily="2" charset="-122"/>
              </a:rPr>
              <a:t>thick) </a:t>
            </a:r>
            <a:r>
              <a:rPr kumimoji="0" lang="en-US" sz="2000" b="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highlight the </a:t>
            </a:r>
            <a:r>
              <a:rPr kumimoji="0" lang="en-US" sz="2000" b="0"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cs typeface="+mn-cs"/>
              </a:rPr>
              <a:t>3D geometric complexity </a:t>
            </a:r>
            <a:r>
              <a:rPr kumimoji="0" lang="en-US" sz="2000" b="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and</a:t>
            </a:r>
            <a:r>
              <a:rPr kumimoji="0" lang="en-US" sz="2000" b="0"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cs typeface="+mn-cs"/>
              </a:rPr>
              <a:t> spatial heterogeneity </a:t>
            </a:r>
            <a:r>
              <a:rPr kumimoji="0" lang="en-US" sz="2000" b="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associated with the progressive development of </a:t>
            </a:r>
            <a:r>
              <a:rPr kumimoji="0" lang="en-US" sz="2000" b="0" u="none" strike="noStrike" kern="1200" cap="none" spc="0" normalizeH="0" baseline="0" noProof="0" dirty="0">
                <a:ln>
                  <a:noFill/>
                </a:ln>
                <a:effectLst/>
                <a:uLnTx/>
                <a:uFillTx/>
                <a:latin typeface="Times New Roman" panose="02020603050405020304" pitchFamily="18" charset="0"/>
                <a:ea typeface="SimSun" panose="02010600030101010101" pitchFamily="2" charset="-122"/>
                <a:cs typeface="+mn-cs"/>
              </a:rPr>
              <a:t>strain concentration and</a:t>
            </a:r>
            <a:r>
              <a:rPr kumimoji="0" lang="en-US" sz="2000" b="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2000" b="0"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cs typeface="+mn-cs"/>
              </a:rPr>
              <a:t>compaction localization</a:t>
            </a:r>
            <a:r>
              <a:rPr kumimoji="0" lang="en-US" sz="2000" b="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a:t>
            </a:r>
            <a:endParaRPr kumimoji="0" lang="en-US" sz="2000" b="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3" name="TextBox 2">
            <a:extLst>
              <a:ext uri="{FF2B5EF4-FFF2-40B4-BE49-F238E27FC236}">
                <a16:creationId xmlns:a16="http://schemas.microsoft.com/office/drawing/2014/main" id="{5C4CA735-BC07-D615-13B4-4113D06EC9B0}"/>
              </a:ext>
            </a:extLst>
          </p:cNvPr>
          <p:cNvSpPr txBox="1"/>
          <p:nvPr/>
        </p:nvSpPr>
        <p:spPr>
          <a:xfrm>
            <a:off x="110409" y="4648200"/>
            <a:ext cx="4288604" cy="2062103"/>
          </a:xfrm>
          <a:prstGeom prst="rect">
            <a:avLst/>
          </a:prstGeom>
          <a:noFill/>
        </p:spPr>
        <p:txBody>
          <a:bodyPr wrap="square" rtlCol="0">
            <a:spAutoFit/>
          </a:bodyPr>
          <a:lstStyle/>
          <a:p>
            <a:pPr>
              <a:defRPr/>
            </a:pPr>
            <a:r>
              <a:rPr lang="en-US" sz="1600" i="1" dirty="0">
                <a:solidFill>
                  <a:srgbClr val="000000"/>
                </a:solidFill>
                <a:effectLst/>
                <a:latin typeface="Times New Roman" panose="02020603050405020304" pitchFamily="18" charset="0"/>
                <a:ea typeface="SimSun" panose="02010600030101010101" pitchFamily="2" charset="-122"/>
              </a:rPr>
              <a:t>The displacement and strain fields derived from DVC are denoted by two capital letters, with </a:t>
            </a:r>
            <a:r>
              <a:rPr lang="en-US" sz="1600" i="1" dirty="0">
                <a:solidFill>
                  <a:srgbClr val="0000FF"/>
                </a:solidFill>
                <a:effectLst/>
                <a:latin typeface="Times New Roman" panose="02020603050405020304" pitchFamily="18" charset="0"/>
                <a:ea typeface="SimSun" panose="02010600030101010101" pitchFamily="2" charset="-122"/>
              </a:rPr>
              <a:t>the first and second letters corresponding to the displaced and reference images</a:t>
            </a:r>
            <a:r>
              <a:rPr lang="en-US" sz="1600" i="1" dirty="0">
                <a:solidFill>
                  <a:srgbClr val="000000"/>
                </a:solidFill>
                <a:effectLst/>
                <a:latin typeface="Times New Roman" panose="02020603050405020304" pitchFamily="18" charset="0"/>
                <a:ea typeface="SimSun" panose="02010600030101010101" pitchFamily="2" charset="-122"/>
              </a:rPr>
              <a:t>, respectively; e.g., displacement E-C denotes the displacement vector derived by</a:t>
            </a:r>
            <a:r>
              <a:rPr lang="en-US" sz="1600" i="1" dirty="0">
                <a:solidFill>
                  <a:srgbClr val="000000"/>
                </a:solidFill>
                <a:effectLst/>
                <a:latin typeface="Times New Roman" panose="02020603050405020304" pitchFamily="18" charset="0"/>
                <a:ea typeface="Times-Roman"/>
              </a:rPr>
              <a:t> </a:t>
            </a:r>
            <a:r>
              <a:rPr lang="en-US" sz="1600" i="1" dirty="0">
                <a:solidFill>
                  <a:srgbClr val="000000"/>
                </a:solidFill>
                <a:effectLst/>
                <a:latin typeface="Times New Roman" panose="02020603050405020304" pitchFamily="18" charset="0"/>
                <a:ea typeface="SimSun" panose="02010600030101010101" pitchFamily="2" charset="-122"/>
              </a:rPr>
              <a:t>maximizing the cross-correlation of the grey-level data of the reference image C and displaced image E.</a:t>
            </a:r>
            <a:endParaRPr lang="en-US" sz="1600" i="1" dirty="0">
              <a:solidFill>
                <a:srgbClr val="000000"/>
              </a:solidFill>
              <a:latin typeface="Arial"/>
            </a:endParaRPr>
          </a:p>
        </p:txBody>
      </p:sp>
      <p:pic>
        <p:nvPicPr>
          <p:cNvPr id="12" name="Picture 11">
            <a:extLst>
              <a:ext uri="{FF2B5EF4-FFF2-40B4-BE49-F238E27FC236}">
                <a16:creationId xmlns:a16="http://schemas.microsoft.com/office/drawing/2014/main" id="{F3533CD9-237B-8906-1EE8-623F5FB1846C}"/>
              </a:ext>
            </a:extLst>
          </p:cNvPr>
          <p:cNvPicPr>
            <a:picLocks noChangeAspect="1"/>
          </p:cNvPicPr>
          <p:nvPr/>
        </p:nvPicPr>
        <p:blipFill>
          <a:blip r:embed="rId3"/>
          <a:stretch>
            <a:fillRect/>
          </a:stretch>
        </p:blipFill>
        <p:spPr>
          <a:xfrm>
            <a:off x="4768920" y="461903"/>
            <a:ext cx="4204824" cy="6248400"/>
          </a:xfrm>
          <a:prstGeom prst="rect">
            <a:avLst/>
          </a:prstGeom>
          <a:ln w="12700">
            <a:solidFill>
              <a:schemeClr val="accent3">
                <a:lumMod val="50000"/>
              </a:schemeClr>
            </a:solidFill>
          </a:ln>
        </p:spPr>
      </p:pic>
      <p:sp>
        <p:nvSpPr>
          <p:cNvPr id="4" name="TextBox 3">
            <a:extLst>
              <a:ext uri="{FF2B5EF4-FFF2-40B4-BE49-F238E27FC236}">
                <a16:creationId xmlns:a16="http://schemas.microsoft.com/office/drawing/2014/main" id="{93835AB6-0FB6-9C22-A855-3382B116A463}"/>
              </a:ext>
            </a:extLst>
          </p:cNvPr>
          <p:cNvSpPr txBox="1"/>
          <p:nvPr/>
        </p:nvSpPr>
        <p:spPr>
          <a:xfrm>
            <a:off x="4235284" y="0"/>
            <a:ext cx="4908716" cy="400110"/>
          </a:xfrm>
          <a:prstGeom prst="rect">
            <a:avLst/>
          </a:prstGeom>
          <a:noFill/>
        </p:spPr>
        <p:txBody>
          <a:bodyPr wrap="none" rtlCol="0">
            <a:spAutoFit/>
          </a:bodyPr>
          <a:lstStyle/>
          <a:p>
            <a:r>
              <a:rPr lang="en-US" sz="2000" b="1" dirty="0">
                <a:solidFill>
                  <a:srgbClr val="C00000"/>
                </a:solidFill>
                <a:effectLst/>
              </a:rPr>
              <a:t>Spatial complexity of strain within CB1</a:t>
            </a:r>
          </a:p>
        </p:txBody>
      </p:sp>
    </p:spTree>
    <p:extLst>
      <p:ext uri="{BB962C8B-B14F-4D97-AF65-F5344CB8AC3E}">
        <p14:creationId xmlns:p14="http://schemas.microsoft.com/office/powerpoint/2010/main" val="758521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79C601-18B6-A037-9D30-993EF51589C0}"/>
              </a:ext>
            </a:extLst>
          </p:cNvPr>
          <p:cNvPicPr>
            <a:picLocks noChangeAspect="1"/>
          </p:cNvPicPr>
          <p:nvPr/>
        </p:nvPicPr>
        <p:blipFill>
          <a:blip r:embed="rId2"/>
          <a:stretch>
            <a:fillRect/>
          </a:stretch>
        </p:blipFill>
        <p:spPr>
          <a:xfrm>
            <a:off x="124394" y="120392"/>
            <a:ext cx="3995170" cy="1998124"/>
          </a:xfrm>
          <a:prstGeom prst="rect">
            <a:avLst/>
          </a:prstGeom>
        </p:spPr>
      </p:pic>
      <p:pic>
        <p:nvPicPr>
          <p:cNvPr id="5" name="Picture 4">
            <a:extLst>
              <a:ext uri="{FF2B5EF4-FFF2-40B4-BE49-F238E27FC236}">
                <a16:creationId xmlns:a16="http://schemas.microsoft.com/office/drawing/2014/main" id="{608F6DAE-EC34-BDB3-9DA9-29C20629D327}"/>
              </a:ext>
            </a:extLst>
          </p:cNvPr>
          <p:cNvPicPr>
            <a:picLocks noChangeAspect="1"/>
          </p:cNvPicPr>
          <p:nvPr/>
        </p:nvPicPr>
        <p:blipFill>
          <a:blip r:embed="rId3"/>
          <a:stretch>
            <a:fillRect/>
          </a:stretch>
        </p:blipFill>
        <p:spPr>
          <a:xfrm>
            <a:off x="99255" y="2180878"/>
            <a:ext cx="3995170" cy="2112475"/>
          </a:xfrm>
          <a:prstGeom prst="rect">
            <a:avLst/>
          </a:prstGeom>
        </p:spPr>
      </p:pic>
      <p:pic>
        <p:nvPicPr>
          <p:cNvPr id="8" name="Picture 7">
            <a:extLst>
              <a:ext uri="{FF2B5EF4-FFF2-40B4-BE49-F238E27FC236}">
                <a16:creationId xmlns:a16="http://schemas.microsoft.com/office/drawing/2014/main" id="{804A656C-5DB9-CDC4-B22C-4CE2E9DFBC9D}"/>
              </a:ext>
            </a:extLst>
          </p:cNvPr>
          <p:cNvPicPr>
            <a:picLocks noChangeAspect="1"/>
          </p:cNvPicPr>
          <p:nvPr/>
        </p:nvPicPr>
        <p:blipFill>
          <a:blip r:embed="rId4"/>
          <a:stretch>
            <a:fillRect/>
          </a:stretch>
        </p:blipFill>
        <p:spPr>
          <a:xfrm>
            <a:off x="119631" y="4418077"/>
            <a:ext cx="3995171" cy="2006053"/>
          </a:xfrm>
          <a:prstGeom prst="rect">
            <a:avLst/>
          </a:prstGeom>
        </p:spPr>
      </p:pic>
      <p:grpSp>
        <p:nvGrpSpPr>
          <p:cNvPr id="4" name="Group 3">
            <a:extLst>
              <a:ext uri="{FF2B5EF4-FFF2-40B4-BE49-F238E27FC236}">
                <a16:creationId xmlns:a16="http://schemas.microsoft.com/office/drawing/2014/main" id="{1B72AFFC-D03A-A27C-0EE2-238F75246594}"/>
              </a:ext>
            </a:extLst>
          </p:cNvPr>
          <p:cNvGrpSpPr/>
          <p:nvPr/>
        </p:nvGrpSpPr>
        <p:grpSpPr>
          <a:xfrm>
            <a:off x="4338248" y="3891354"/>
            <a:ext cx="4732897" cy="2945864"/>
            <a:chOff x="4248364" y="3429000"/>
            <a:chExt cx="4895635" cy="3047156"/>
          </a:xfrm>
        </p:grpSpPr>
        <p:pic>
          <p:nvPicPr>
            <p:cNvPr id="10" name="Picture 9">
              <a:extLst>
                <a:ext uri="{FF2B5EF4-FFF2-40B4-BE49-F238E27FC236}">
                  <a16:creationId xmlns:a16="http://schemas.microsoft.com/office/drawing/2014/main" id="{4D787308-10D0-56D4-7462-9170B3E15DEA}"/>
                </a:ext>
              </a:extLst>
            </p:cNvPr>
            <p:cNvPicPr>
              <a:picLocks noChangeAspect="1"/>
            </p:cNvPicPr>
            <p:nvPr/>
          </p:nvPicPr>
          <p:blipFill>
            <a:blip r:embed="rId5"/>
            <a:stretch>
              <a:fillRect/>
            </a:stretch>
          </p:blipFill>
          <p:spPr>
            <a:xfrm>
              <a:off x="4270775" y="3429000"/>
              <a:ext cx="4753594" cy="2544891"/>
            </a:xfrm>
            <a:prstGeom prst="rect">
              <a:avLst/>
            </a:prstGeom>
          </p:spPr>
        </p:pic>
        <p:pic>
          <p:nvPicPr>
            <p:cNvPr id="13" name="Picture 12">
              <a:extLst>
                <a:ext uri="{FF2B5EF4-FFF2-40B4-BE49-F238E27FC236}">
                  <a16:creationId xmlns:a16="http://schemas.microsoft.com/office/drawing/2014/main" id="{26C2130A-5F70-39FA-A3C8-A0448803321D}"/>
                </a:ext>
              </a:extLst>
            </p:cNvPr>
            <p:cNvPicPr>
              <a:picLocks noChangeAspect="1"/>
            </p:cNvPicPr>
            <p:nvPr/>
          </p:nvPicPr>
          <p:blipFill>
            <a:blip r:embed="rId6"/>
            <a:stretch>
              <a:fillRect/>
            </a:stretch>
          </p:blipFill>
          <p:spPr>
            <a:xfrm>
              <a:off x="4248364" y="6005308"/>
              <a:ext cx="1561672" cy="470848"/>
            </a:xfrm>
            <a:prstGeom prst="rect">
              <a:avLst/>
            </a:prstGeom>
          </p:spPr>
        </p:pic>
        <p:pic>
          <p:nvPicPr>
            <p:cNvPr id="15" name="Picture 14">
              <a:extLst>
                <a:ext uri="{FF2B5EF4-FFF2-40B4-BE49-F238E27FC236}">
                  <a16:creationId xmlns:a16="http://schemas.microsoft.com/office/drawing/2014/main" id="{CBF23A0B-DF03-8116-7435-67593C1E61E4}"/>
                </a:ext>
              </a:extLst>
            </p:cNvPr>
            <p:cNvPicPr>
              <a:picLocks noChangeAspect="1"/>
            </p:cNvPicPr>
            <p:nvPr/>
          </p:nvPicPr>
          <p:blipFill>
            <a:blip r:embed="rId7"/>
            <a:stretch>
              <a:fillRect/>
            </a:stretch>
          </p:blipFill>
          <p:spPr>
            <a:xfrm>
              <a:off x="6045485" y="6012132"/>
              <a:ext cx="1424683" cy="464024"/>
            </a:xfrm>
            <a:prstGeom prst="rect">
              <a:avLst/>
            </a:prstGeom>
          </p:spPr>
        </p:pic>
        <p:pic>
          <p:nvPicPr>
            <p:cNvPr id="17" name="Picture 16">
              <a:extLst>
                <a:ext uri="{FF2B5EF4-FFF2-40B4-BE49-F238E27FC236}">
                  <a16:creationId xmlns:a16="http://schemas.microsoft.com/office/drawing/2014/main" id="{D1C112B9-103D-87F5-FB32-A37D241477B9}"/>
                </a:ext>
              </a:extLst>
            </p:cNvPr>
            <p:cNvPicPr>
              <a:picLocks noChangeAspect="1"/>
            </p:cNvPicPr>
            <p:nvPr/>
          </p:nvPicPr>
          <p:blipFill>
            <a:blip r:embed="rId8"/>
            <a:stretch>
              <a:fillRect/>
            </a:stretch>
          </p:blipFill>
          <p:spPr>
            <a:xfrm>
              <a:off x="7705617" y="5986848"/>
              <a:ext cx="1438382" cy="460612"/>
            </a:xfrm>
            <a:prstGeom prst="rect">
              <a:avLst/>
            </a:prstGeom>
          </p:spPr>
        </p:pic>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4EFA1F1-37EE-8219-315B-5F39AA61F033}"/>
                  </a:ext>
                </a:extLst>
              </p:cNvPr>
              <p:cNvSpPr txBox="1"/>
              <p:nvPr/>
            </p:nvSpPr>
            <p:spPr>
              <a:xfrm>
                <a:off x="4094425" y="196665"/>
                <a:ext cx="4748831" cy="2323713"/>
              </a:xfrm>
              <a:prstGeom prst="rect">
                <a:avLst/>
              </a:prstGeom>
              <a:noFill/>
            </p:spPr>
            <p:txBody>
              <a:bodyPr wrap="square" rtlCol="0">
                <a:spAutoFit/>
              </a:bodyPr>
              <a:lstStyle/>
              <a:p>
                <a:pPr>
                  <a:spcAft>
                    <a:spcPts val="600"/>
                  </a:spcAft>
                  <a:defRPr/>
                </a:pPr>
                <a14:m>
                  <m:oMathPara xmlns:m="http://schemas.openxmlformats.org/officeDocument/2006/math">
                    <m:oMathParaPr>
                      <m:jc m:val="centerGroup"/>
                    </m:oMathParaPr>
                    <m:oMath xmlns:m="http://schemas.openxmlformats.org/officeDocument/2006/math">
                      <m:r>
                        <m:rPr>
                          <m:nor/>
                        </m:rPr>
                        <a:rPr lang="en-US" sz="2000" b="1" dirty="0" smtClean="0">
                          <a:solidFill>
                            <a:srgbClr val="C00000"/>
                          </a:solidFill>
                          <a:effectLst/>
                          <a:latin typeface="Times New Roman" panose="02020603050405020304" pitchFamily="18" charset="0"/>
                          <a:ea typeface="SimSun" panose="02010600030101010101" pitchFamily="2" charset="-122"/>
                        </a:rPr>
                        <m:t>Strain</m:t>
                      </m:r>
                      <m:r>
                        <m:rPr>
                          <m:nor/>
                        </m:rPr>
                        <a:rPr lang="en-US" sz="2000" b="1" dirty="0" smtClean="0">
                          <a:solidFill>
                            <a:srgbClr val="C00000"/>
                          </a:solidFill>
                          <a:effectLst/>
                          <a:latin typeface="Times New Roman" panose="02020603050405020304" pitchFamily="18" charset="0"/>
                          <a:ea typeface="SimSun" panose="02010600030101010101" pitchFamily="2" charset="-122"/>
                        </a:rPr>
                        <m:t> </m:t>
                      </m:r>
                      <m:r>
                        <m:rPr>
                          <m:nor/>
                        </m:rPr>
                        <a:rPr lang="en-US" sz="2000" b="1" dirty="0" smtClean="0">
                          <a:solidFill>
                            <a:srgbClr val="C00000"/>
                          </a:solidFill>
                          <a:effectLst/>
                          <a:latin typeface="Times New Roman" panose="02020603050405020304" pitchFamily="18" charset="0"/>
                          <a:ea typeface="SimSun" panose="02010600030101010101" pitchFamily="2" charset="-122"/>
                        </a:rPr>
                        <m:t>partitioning</m:t>
                      </m:r>
                      <m:r>
                        <m:rPr>
                          <m:nor/>
                        </m:rPr>
                        <a:rPr lang="en-US" sz="2000" b="1" dirty="0" smtClean="0">
                          <a:solidFill>
                            <a:srgbClr val="C00000"/>
                          </a:solidFill>
                          <a:effectLst/>
                          <a:latin typeface="Times New Roman" panose="02020603050405020304" pitchFamily="18" charset="0"/>
                          <a:ea typeface="SimSun" panose="02010600030101010101" pitchFamily="2" charset="-122"/>
                        </a:rPr>
                        <m:t> </m:t>
                      </m:r>
                      <m:r>
                        <m:rPr>
                          <m:nor/>
                        </m:rPr>
                        <a:rPr lang="en-US" sz="2000" b="1" dirty="0" smtClean="0">
                          <a:solidFill>
                            <a:srgbClr val="C00000"/>
                          </a:solidFill>
                          <a:effectLst/>
                          <a:latin typeface="Times New Roman" panose="02020603050405020304" pitchFamily="18" charset="0"/>
                          <a:ea typeface="SimSun" panose="02010600030101010101" pitchFamily="2" charset="-122"/>
                        </a:rPr>
                        <m:t>among</m:t>
                      </m:r>
                      <m:r>
                        <m:rPr>
                          <m:nor/>
                        </m:rPr>
                        <a:rPr lang="en-US" sz="2000" b="1" dirty="0" smtClean="0">
                          <a:solidFill>
                            <a:srgbClr val="C00000"/>
                          </a:solidFill>
                          <a:effectLst/>
                          <a:latin typeface="Times New Roman" panose="02020603050405020304" pitchFamily="18" charset="0"/>
                          <a:ea typeface="SimSun" panose="02010600030101010101" pitchFamily="2" charset="-122"/>
                        </a:rPr>
                        <m:t> </m:t>
                      </m:r>
                      <m:r>
                        <m:rPr>
                          <m:nor/>
                        </m:rPr>
                        <a:rPr lang="en-US" sz="2000" b="1" i="0" dirty="0" smtClean="0">
                          <a:solidFill>
                            <a:srgbClr val="C00000"/>
                          </a:solidFill>
                          <a:effectLst/>
                          <a:latin typeface="Times New Roman" panose="02020603050405020304" pitchFamily="18" charset="0"/>
                          <a:ea typeface="SimSun" panose="02010600030101010101" pitchFamily="2" charset="-122"/>
                        </a:rPr>
                        <m:t>the</m:t>
                      </m:r>
                      <m:r>
                        <m:rPr>
                          <m:nor/>
                        </m:rPr>
                        <a:rPr lang="en-US" sz="2000" b="1" i="0" dirty="0" smtClean="0">
                          <a:solidFill>
                            <a:srgbClr val="C00000"/>
                          </a:solidFill>
                          <a:effectLst/>
                          <a:latin typeface="Times New Roman" panose="02020603050405020304" pitchFamily="18" charset="0"/>
                          <a:ea typeface="SimSun" panose="02010600030101010101" pitchFamily="2" charset="-122"/>
                        </a:rPr>
                        <m:t> </m:t>
                      </m:r>
                      <m:r>
                        <m:rPr>
                          <m:nor/>
                        </m:rPr>
                        <a:rPr lang="en-US" sz="2000" b="1" dirty="0" smtClean="0">
                          <a:solidFill>
                            <a:srgbClr val="C00000"/>
                          </a:solidFill>
                          <a:effectLst/>
                          <a:latin typeface="Times New Roman" panose="02020603050405020304" pitchFamily="18" charset="0"/>
                          <a:ea typeface="SimSun" panose="02010600030101010101" pitchFamily="2" charset="-122"/>
                        </a:rPr>
                        <m:t>CBs</m:t>
                      </m:r>
                    </m:oMath>
                  </m:oMathPara>
                </a14:m>
                <a:endParaRPr lang="en-US" sz="2000" b="1" dirty="0">
                  <a:solidFill>
                    <a:srgbClr val="C00000"/>
                  </a:solidFill>
                  <a:effectLst/>
                  <a:latin typeface="Times New Roman" panose="02020603050405020304" pitchFamily="18" charset="0"/>
                  <a:ea typeface="SimSun" panose="02010600030101010101" pitchFamily="2" charset="-122"/>
                </a:endParaRPr>
              </a:p>
              <a:p>
                <a:pPr marL="0" marR="0" lvl="0" indent="0" algn="l" defTabSz="914400" rtl="0" eaLnBrk="0" fontAlgn="base" latinLnBrk="0" hangingPunct="0">
                  <a:lnSpc>
                    <a:spcPct val="100000"/>
                  </a:lnSpc>
                  <a:spcBef>
                    <a:spcPct val="0"/>
                  </a:spcBef>
                  <a:spcAft>
                    <a:spcPts val="600"/>
                  </a:spcAft>
                  <a:buClrTx/>
                  <a:buSzTx/>
                  <a:buFontTx/>
                  <a:buNone/>
                  <a:tabLst/>
                  <a:defRPr/>
                </a:pPr>
                <a14:m>
                  <m:oMath xmlns:m="http://schemas.openxmlformats.org/officeDocument/2006/math">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SimSun" panose="02010600030101010101" pitchFamily="2" charset="-122"/>
                            <a:cs typeface="Times New Roman" panose="02020603050405020304" pitchFamily="18" charset="0"/>
                          </a:rPr>
                        </m:ctrlPr>
                      </m:accPr>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SimSun" panose="02010600030101010101" pitchFamily="2" charset="-122"/>
                                <a:cs typeface="Times New Roman" panose="02020603050405020304" pitchFamily="18" charset="0"/>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SimSun" panose="02010600030101010101" pitchFamily="2" charset="-122"/>
                                <a:cs typeface="Times New Roman" panose="02020603050405020304" pitchFamily="18" charset="0"/>
                              </a:rPr>
                              <m:t>𝜀</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SimSun" panose="02010600030101010101" pitchFamily="2" charset="-122"/>
                                <a:cs typeface="Times New Roman" panose="02020603050405020304" pitchFamily="18" charset="0"/>
                              </a:rPr>
                              <m:t>𝑣</m:t>
                            </m:r>
                          </m:sub>
                        </m:sSub>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SimSun" panose="02010600030101010101" pitchFamily="2" charset="-122"/>
                        <a:cs typeface="Times New Roman" panose="02020603050405020304" pitchFamily="18" charset="0"/>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SimSun" panose="02010600030101010101" pitchFamily="2" charset="-122"/>
                        <a:cs typeface="Times New Roman" panose="02020603050405020304" pitchFamily="18" charset="0"/>
                      </a:rPr>
                      <m:t>𝑋</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SimSun" panose="02010600030101010101" pitchFamily="2" charset="-122"/>
                        <a:cs typeface="Times New Roman" panose="02020603050405020304" pitchFamily="18" charset="0"/>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SimSun" panose="02010600030101010101" pitchFamily="2" charset="-122"/>
                        <a:cs typeface="Times New Roman" panose="02020603050405020304" pitchFamily="18" charset="0"/>
                      </a:rPr>
                      <m:t>𝑌</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SimSun" panose="02010600030101010101" pitchFamily="2" charset="-122"/>
                        <a:cs typeface="Times New Roman" panose="02020603050405020304" pitchFamily="18" charset="0"/>
                      </a:rPr>
                      <m:t>)</m:t>
                    </m:r>
                  </m:oMath>
                </a14:m>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the </a:t>
                </a:r>
                <a:r>
                  <a:rPr kumimoji="0" 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cs typeface="+mn-cs"/>
                  </a:rPr>
                  <a:t>thickness-averaged volumetric strain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of an individual compaction band. </a:t>
                </a:r>
                <a:r>
                  <a:rPr kumimoji="0" 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cs typeface="+mn-cs"/>
                  </a:rPr>
                  <a:t>Incremental changes of </a:t>
                </a:r>
                <a14:m>
                  <m:oMath xmlns:m="http://schemas.openxmlformats.org/officeDocument/2006/math">
                    <m:acc>
                      <m:accPr>
                        <m:chr m:val="̅"/>
                        <m:ctrlPr>
                          <a:rPr kumimoji="0" lang="en-US" sz="2000" b="0" i="1" u="none" strike="noStrike" kern="1200" cap="none" spc="0" normalizeH="0" baseline="0" noProof="0" smtClean="0">
                            <a:ln>
                              <a:noFill/>
                            </a:ln>
                            <a:solidFill>
                              <a:srgbClr val="0000FF"/>
                            </a:solidFill>
                            <a:effectLst/>
                            <a:uLnTx/>
                            <a:uFillTx/>
                            <a:latin typeface="Cambria Math" panose="02040503050406030204" pitchFamily="18" charset="0"/>
                            <a:ea typeface="SimSun" panose="02010600030101010101" pitchFamily="2" charset="-122"/>
                            <a:cs typeface="Times New Roman" panose="02020603050405020304" pitchFamily="18" charset="0"/>
                          </a:rPr>
                        </m:ctrlPr>
                      </m:accPr>
                      <m:e>
                        <m:sSub>
                          <m:sSubPr>
                            <m:ctrlPr>
                              <a:rPr kumimoji="0" lang="en-US" sz="2000" b="0" i="1" u="none" strike="noStrike" kern="1200" cap="none" spc="0" normalizeH="0" baseline="0" noProof="0">
                                <a:ln>
                                  <a:noFill/>
                                </a:ln>
                                <a:solidFill>
                                  <a:srgbClr val="0000FF"/>
                                </a:solidFill>
                                <a:effectLst/>
                                <a:uLnTx/>
                                <a:uFillTx/>
                                <a:latin typeface="Cambria Math" panose="02040503050406030204" pitchFamily="18" charset="0"/>
                                <a:ea typeface="SimSun" panose="02010600030101010101" pitchFamily="2" charset="-122"/>
                                <a:cs typeface="Times New Roman" panose="02020603050405020304" pitchFamily="18" charset="0"/>
                              </a:rPr>
                            </m:ctrlPr>
                          </m:sSubPr>
                          <m:e>
                            <m:r>
                              <a:rPr kumimoji="0" lang="en-US" sz="2000" b="0" i="1" u="none" strike="noStrike" kern="1200" cap="none" spc="0" normalizeH="0" baseline="0" noProof="0">
                                <a:ln>
                                  <a:noFill/>
                                </a:ln>
                                <a:solidFill>
                                  <a:srgbClr val="0000FF"/>
                                </a:solidFill>
                                <a:effectLst/>
                                <a:uLnTx/>
                                <a:uFillTx/>
                                <a:latin typeface="Cambria Math" panose="02040503050406030204" pitchFamily="18" charset="0"/>
                                <a:ea typeface="SimSun" panose="02010600030101010101" pitchFamily="2" charset="-122"/>
                                <a:cs typeface="Times New Roman" panose="02020603050405020304" pitchFamily="18" charset="0"/>
                              </a:rPr>
                              <m:t>𝜀</m:t>
                            </m:r>
                          </m:e>
                          <m:sub>
                            <m:r>
                              <a:rPr kumimoji="0" lang="en-US" sz="2000" b="0" i="1" u="none" strike="noStrike" kern="1200" cap="none" spc="0" normalizeH="0" baseline="0" noProof="0">
                                <a:ln>
                                  <a:noFill/>
                                </a:ln>
                                <a:solidFill>
                                  <a:srgbClr val="0000FF"/>
                                </a:solidFill>
                                <a:effectLst/>
                                <a:uLnTx/>
                                <a:uFillTx/>
                                <a:latin typeface="Cambria Math" panose="02040503050406030204" pitchFamily="18" charset="0"/>
                                <a:ea typeface="SimSun" panose="02010600030101010101" pitchFamily="2" charset="-122"/>
                                <a:cs typeface="Times New Roman" panose="02020603050405020304" pitchFamily="18" charset="0"/>
                              </a:rPr>
                              <m:t>𝑣</m:t>
                            </m:r>
                          </m:sub>
                        </m:sSub>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SimSun" panose="02010600030101010101" pitchFamily="2" charset="-122"/>
                        <a:cs typeface="Times New Roman" panose="02020603050405020304" pitchFamily="18" charset="0"/>
                      </a:rPr>
                      <m:t> </m:t>
                    </m:r>
                  </m:oMath>
                </a14:m>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during the three phases D-C, E-D and F-E</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cs typeface="+mn-cs"/>
                  </a:rPr>
                  <a:t>underscore the spatial distribution and relative location of localized strain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in the five bands.</a:t>
                </a:r>
              </a:p>
            </p:txBody>
          </p:sp>
        </mc:Choice>
        <mc:Fallback xmlns="">
          <p:sp>
            <p:nvSpPr>
              <p:cNvPr id="2" name="TextBox 1">
                <a:extLst>
                  <a:ext uri="{FF2B5EF4-FFF2-40B4-BE49-F238E27FC236}">
                    <a16:creationId xmlns:a16="http://schemas.microsoft.com/office/drawing/2014/main" id="{A4EFA1F1-37EE-8219-315B-5F39AA61F033}"/>
                  </a:ext>
                </a:extLst>
              </p:cNvPr>
              <p:cNvSpPr txBox="1">
                <a:spLocks noRot="1" noChangeAspect="1" noMove="1" noResize="1" noEditPoints="1" noAdjustHandles="1" noChangeArrowheads="1" noChangeShapeType="1" noTextEdit="1"/>
              </p:cNvSpPr>
              <p:nvPr/>
            </p:nvSpPr>
            <p:spPr>
              <a:xfrm>
                <a:off x="4094425" y="196665"/>
                <a:ext cx="4748831" cy="2323713"/>
              </a:xfrm>
              <a:prstGeom prst="rect">
                <a:avLst/>
              </a:prstGeom>
              <a:blipFill>
                <a:blip r:embed="rId9"/>
                <a:stretch>
                  <a:fillRect l="-1412" r="-770" b="-3937"/>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54342483-4EDB-7340-45F7-131E41C48516}"/>
              </a:ext>
            </a:extLst>
          </p:cNvPr>
          <p:cNvSpPr txBox="1"/>
          <p:nvPr/>
        </p:nvSpPr>
        <p:spPr>
          <a:xfrm>
            <a:off x="4351409" y="2575395"/>
            <a:ext cx="4748831" cy="132343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Accumulation of these strains is shown for phase F-C. </a:t>
            </a:r>
            <a:r>
              <a:rPr kumimoji="0" lang="en-US" sz="2000" b="0" i="0" u="none" strike="noStrike" kern="1200" cap="none" spc="0" normalizeH="0" baseline="0" noProof="0" dirty="0">
                <a:ln>
                  <a:noFill/>
                </a:ln>
                <a:solidFill>
                  <a:srgbClr val="C00000"/>
                </a:solidFill>
                <a:effectLst/>
                <a:uLnTx/>
                <a:uFillTx/>
                <a:latin typeface="Times New Roman" panose="02020603050405020304" pitchFamily="18" charset="0"/>
                <a:ea typeface="SimSun" panose="02010600030101010101" pitchFamily="2" charset="-122"/>
                <a:cs typeface="+mn-cs"/>
              </a:rPr>
              <a:t>By stage F, the five CBs covered distinct domains on the circular cross-section without significant spatial overlap. </a:t>
            </a:r>
          </a:p>
        </p:txBody>
      </p:sp>
    </p:spTree>
    <p:extLst>
      <p:ext uri="{BB962C8B-B14F-4D97-AF65-F5344CB8AC3E}">
        <p14:creationId xmlns:p14="http://schemas.microsoft.com/office/powerpoint/2010/main" val="258025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2D8121-E027-4E14-7321-AC53897AE9F3}"/>
              </a:ext>
            </a:extLst>
          </p:cNvPr>
          <p:cNvPicPr>
            <a:picLocks noChangeAspect="1"/>
          </p:cNvPicPr>
          <p:nvPr/>
        </p:nvPicPr>
        <p:blipFill>
          <a:blip r:embed="rId2"/>
          <a:stretch>
            <a:fillRect/>
          </a:stretch>
        </p:blipFill>
        <p:spPr>
          <a:xfrm>
            <a:off x="110836" y="361999"/>
            <a:ext cx="5584556" cy="3052713"/>
          </a:xfrm>
          <a:prstGeom prst="rect">
            <a:avLst/>
          </a:prstGeom>
        </p:spPr>
      </p:pic>
      <p:pic>
        <p:nvPicPr>
          <p:cNvPr id="10" name="Picture 9">
            <a:extLst>
              <a:ext uri="{FF2B5EF4-FFF2-40B4-BE49-F238E27FC236}">
                <a16:creationId xmlns:a16="http://schemas.microsoft.com/office/drawing/2014/main" id="{BBE0943E-EA04-D044-CF9D-AB1FD811D695}"/>
              </a:ext>
            </a:extLst>
          </p:cNvPr>
          <p:cNvPicPr>
            <a:picLocks noChangeAspect="1"/>
          </p:cNvPicPr>
          <p:nvPr/>
        </p:nvPicPr>
        <p:blipFill>
          <a:blip r:embed="rId3"/>
          <a:stretch>
            <a:fillRect/>
          </a:stretch>
        </p:blipFill>
        <p:spPr>
          <a:xfrm>
            <a:off x="189568" y="3892056"/>
            <a:ext cx="4402715" cy="2154801"/>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A7A51D1-4CF6-207A-6A6D-E689F0C53E88}"/>
                  </a:ext>
                </a:extLst>
              </p:cNvPr>
              <p:cNvSpPr txBox="1"/>
              <p:nvPr/>
            </p:nvSpPr>
            <p:spPr>
              <a:xfrm>
                <a:off x="5784040" y="152400"/>
                <a:ext cx="2918888" cy="2408032"/>
              </a:xfrm>
              <a:prstGeom prst="rect">
                <a:avLst/>
              </a:prstGeom>
              <a:noFill/>
              <a:ln>
                <a:solidFill>
                  <a:srgbClr val="00B0F0"/>
                </a:solidFill>
              </a:ln>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For each band we denote </a:t>
                </a:r>
                <a:r>
                  <a:rPr kumimoji="0" 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cs typeface="Times New Roman" panose="02020603050405020304" pitchFamily="18" charset="0"/>
                  </a:rPr>
                  <a:t>the discontinuity of nodal displacement across its thickness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by </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m:t>
                    </m:r>
                    <m:r>
                      <a:rPr kumimoji="0" lang="en-US" sz="1800" b="1"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𝐮</m:t>
                    </m:r>
                    <m:d>
                      <m:dPr>
                        <m:ctrlPr>
                          <a:rPr kumimoji="0" lang="en-US" sz="1800" b="1"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𝑋</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𝑌</m:t>
                        </m:r>
                      </m:e>
                    </m:d>
                    <m: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 </m:t>
                    </m:r>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and</m:t>
                    </m:r>
                  </m:oMath>
                </a14:m>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define a </a:t>
                </a:r>
                <a:r>
                  <a:rPr kumimoji="0" 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cs typeface="Times New Roman" panose="02020603050405020304" pitchFamily="18" charset="0"/>
                  </a:rPr>
                  <a:t>compaction index</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by:</a:t>
                </a:r>
              </a:p>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Γ</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𝑋</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𝑌</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m:t>
                          </m:r>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Δ</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𝑢</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𝑧</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𝑋</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𝑌</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 </m:t>
                          </m:r>
                        </m:num>
                        <m:den>
                          <m:d>
                            <m:dPr>
                              <m:begChr m:val="|"/>
                              <m:end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m:t>
                              </m:r>
                              <m:r>
                                <a:rPr kumimoji="0" lang="en-US" sz="1800" b="1"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𝐮</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𝑋</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𝑌</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m:t>
                              </m:r>
                            </m:e>
                          </m:d>
                        </m:den>
                      </m:f>
                    </m:oMath>
                  </m:oMathPara>
                </a14:m>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mc:Choice>
        <mc:Fallback xmlns="">
          <p:sp>
            <p:nvSpPr>
              <p:cNvPr id="4" name="TextBox 3">
                <a:extLst>
                  <a:ext uri="{FF2B5EF4-FFF2-40B4-BE49-F238E27FC236}">
                    <a16:creationId xmlns:a16="http://schemas.microsoft.com/office/drawing/2014/main" id="{CA7A51D1-4CF6-207A-6A6D-E689F0C53E88}"/>
                  </a:ext>
                </a:extLst>
              </p:cNvPr>
              <p:cNvSpPr txBox="1">
                <a:spLocks noRot="1" noChangeAspect="1" noMove="1" noResize="1" noEditPoints="1" noAdjustHandles="1" noChangeArrowheads="1" noChangeShapeType="1" noTextEdit="1"/>
              </p:cNvSpPr>
              <p:nvPr/>
            </p:nvSpPr>
            <p:spPr>
              <a:xfrm>
                <a:off x="5784040" y="152400"/>
                <a:ext cx="2918888" cy="2408032"/>
              </a:xfrm>
              <a:prstGeom prst="rect">
                <a:avLst/>
              </a:prstGeom>
              <a:blipFill>
                <a:blip r:embed="rId4"/>
                <a:stretch>
                  <a:fillRect l="-1663" t="-1008"/>
                </a:stretch>
              </a:blipFill>
              <a:ln>
                <a:solidFill>
                  <a:srgbClr val="00B0F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0054D57-82DE-506B-1D0C-ED8579FCB5C5}"/>
                  </a:ext>
                </a:extLst>
              </p:cNvPr>
              <p:cNvSpPr txBox="1"/>
              <p:nvPr/>
            </p:nvSpPr>
            <p:spPr>
              <a:xfrm>
                <a:off x="4874137" y="5375249"/>
                <a:ext cx="2996170" cy="1200329"/>
              </a:xfrm>
              <a:prstGeom prst="rect">
                <a:avLst/>
              </a:prstGeom>
              <a:noFill/>
            </p:spPr>
            <p:txBody>
              <a:bodyPr wrap="square">
                <a:spAutoFit/>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For each band we evaluated the </a:t>
                </a:r>
                <a:r>
                  <a:rPr kumimoji="0" lang="en-US" sz="18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areal fraction </a:t>
                </a:r>
                <a14:m>
                  <m:oMath xmlns:m="http://schemas.openxmlformats.org/officeDocument/2006/math">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SimSun" panose="02010600030101010101" pitchFamily="2" charset="-122"/>
                            <a:cs typeface="Times New Roman" panose="02020603050405020304" pitchFamily="18" charset="0"/>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SimSun" panose="02010600030101010101" pitchFamily="2" charset="-122"/>
                            <a:cs typeface="Times New Roman" panose="02020603050405020304" pitchFamily="18" charset="0"/>
                            <a:hlinkClick r:id="" action="ppaction://noaction"/>
                          </a:rPr>
                          <m:t>𝒜</m:t>
                        </m:r>
                      </m:e>
                      <m:sub>
                        <m:r>
                          <a:rPr kumimoji="0" lang="en-US" sz="18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Times New Roman" panose="02020603050405020304" pitchFamily="18" charset="0"/>
                          </a:rPr>
                          <m:t>⊥</m:t>
                        </m:r>
                      </m:sub>
                    </m:sSub>
                  </m:oMath>
                </a14:m>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of nodes with </a:t>
                </a:r>
                <a:r>
                  <a:rPr kumimoji="0" lang="en-US" sz="18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compaction index</a:t>
                </a:r>
                <a:r>
                  <a:rPr kumimoji="0" 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cs typeface="+mn-cs"/>
                  </a:rPr>
                  <a:t> </a:t>
                </a:r>
                <a14:m>
                  <m:oMath xmlns:m="http://schemas.openxmlformats.org/officeDocument/2006/math">
                    <m:r>
                      <m:rPr>
                        <m:sty m:val="p"/>
                      </m:rPr>
                      <a:rPr kumimoji="0" lang="en-US" sz="1800" b="0" i="0" u="none" strike="noStrike" kern="1200" cap="none" spc="0" normalizeH="0" baseline="0" noProof="0">
                        <a:ln>
                          <a:noFill/>
                        </a:ln>
                        <a:solidFill>
                          <a:srgbClr val="0000FF"/>
                        </a:solidFill>
                        <a:effectLst/>
                        <a:uLnTx/>
                        <a:uFillTx/>
                        <a:latin typeface="Cambria Math" panose="02040503050406030204" pitchFamily="18" charset="0"/>
                        <a:ea typeface="SimSun" panose="02010600030101010101" pitchFamily="2" charset="-122"/>
                        <a:cs typeface="Times New Roman" panose="02020603050405020304" pitchFamily="18" charset="0"/>
                      </a:rPr>
                      <m:t>Γ</m:t>
                    </m:r>
                    <m:r>
                      <a:rPr kumimoji="0" lang="en-US" sz="1800" b="0" i="1" u="none" strike="noStrike" kern="1200" cap="none" spc="0" normalizeH="0" baseline="0" noProof="0">
                        <a:ln>
                          <a:noFill/>
                        </a:ln>
                        <a:solidFill>
                          <a:srgbClr val="0000FF"/>
                        </a:solidFill>
                        <a:effectLst/>
                        <a:uLnTx/>
                        <a:uFillTx/>
                        <a:latin typeface="Cambria Math" panose="02040503050406030204" pitchFamily="18" charset="0"/>
                        <a:ea typeface="SimSun" panose="02010600030101010101" pitchFamily="2" charset="-122"/>
                        <a:cs typeface="Times New Roman" panose="02020603050405020304" pitchFamily="18" charset="0"/>
                      </a:rPr>
                      <m:t>≥</m:t>
                    </m:r>
                  </m:oMath>
                </a14:m>
                <a:r>
                  <a:rPr kumimoji="0" 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cs typeface="+mn-cs"/>
                  </a:rPr>
                  <a:t> 0.98. </a:t>
                </a: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endParaRPr>
              </a:p>
            </p:txBody>
          </p:sp>
        </mc:Choice>
        <mc:Fallback xmlns="">
          <p:sp>
            <p:nvSpPr>
              <p:cNvPr id="2" name="TextBox 1">
                <a:extLst>
                  <a:ext uri="{FF2B5EF4-FFF2-40B4-BE49-F238E27FC236}">
                    <a16:creationId xmlns:a16="http://schemas.microsoft.com/office/drawing/2014/main" id="{A0054D57-82DE-506B-1D0C-ED8579FCB5C5}"/>
                  </a:ext>
                </a:extLst>
              </p:cNvPr>
              <p:cNvSpPr txBox="1">
                <a:spLocks noRot="1" noChangeAspect="1" noMove="1" noResize="1" noEditPoints="1" noAdjustHandles="1" noChangeArrowheads="1" noChangeShapeType="1" noTextEdit="1"/>
              </p:cNvSpPr>
              <p:nvPr/>
            </p:nvSpPr>
            <p:spPr>
              <a:xfrm>
                <a:off x="4874137" y="5375249"/>
                <a:ext cx="2996170" cy="1200329"/>
              </a:xfrm>
              <a:prstGeom prst="rect">
                <a:avLst/>
              </a:prstGeom>
              <a:blipFill>
                <a:blip r:embed="rId5"/>
                <a:stretch>
                  <a:fillRect l="-1833" t="-3046" r="-1833" b="-7107"/>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F0A7A46A-C58E-0BDD-7EE5-EBCFE753598D}"/>
              </a:ext>
            </a:extLst>
          </p:cNvPr>
          <p:cNvSpPr>
            <a:spLocks noChangeArrowheads="1"/>
          </p:cNvSpPr>
          <p:nvPr/>
        </p:nvSpPr>
        <p:spPr bwMode="auto">
          <a:xfrm>
            <a:off x="8763000" y="0"/>
            <a:ext cx="381000" cy="6858000"/>
          </a:xfrm>
          <a:prstGeom prst="rect">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0" cap="none" spc="0" normalizeH="0" baseline="0" noProof="0" dirty="0">
                <a:ln>
                  <a:noFill/>
                </a:ln>
                <a:solidFill>
                  <a:srgbClr val="FFFF66"/>
                </a:solidFill>
                <a:effectLst/>
                <a:uLnTx/>
                <a:uFillTx/>
                <a:latin typeface="Arial" charset="0"/>
                <a:ea typeface="+mn-ea"/>
                <a:cs typeface="+mn-cs"/>
              </a:rPr>
              <a:t>CB as a discontinuity in normal displacement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D01B429-C1BA-27F2-55AE-3D22C7761DA0}"/>
                  </a:ext>
                </a:extLst>
              </p:cNvPr>
              <p:cNvSpPr txBox="1"/>
              <p:nvPr/>
            </p:nvSpPr>
            <p:spPr>
              <a:xfrm>
                <a:off x="110836" y="6046857"/>
                <a:ext cx="4763301" cy="646331"/>
              </a:xfrm>
              <a:prstGeom prst="rect">
                <a:avLst/>
              </a:prstGeom>
              <a:noFill/>
            </p:spPr>
            <p:txBody>
              <a:bodyPr wrap="square">
                <a:spAutoFit/>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b="0" i="1" u="none" strike="noStrike" kern="1200" cap="none" spc="0" normalizeH="0" baseline="0" noProof="0" dirty="0">
                    <a:ln>
                      <a:noFill/>
                    </a:ln>
                    <a:solidFill>
                      <a:srgbClr val="666633"/>
                    </a:solidFill>
                    <a:effectLst/>
                    <a:uLnTx/>
                    <a:uFillTx/>
                    <a:latin typeface="Times New Roman" panose="02020603050405020304" pitchFamily="18" charset="0"/>
                    <a:ea typeface="SimSun" panose="02010600030101010101" pitchFamily="2" charset="-122"/>
                    <a:cs typeface="Times New Roman" panose="02020603050405020304" pitchFamily="18" charset="0"/>
                  </a:rPr>
                  <a:t>The progressive increase of </a:t>
                </a:r>
                <a14:m>
                  <m:oMath xmlns:m="http://schemas.openxmlformats.org/officeDocument/2006/math">
                    <m:sSub>
                      <m:sSubPr>
                        <m:ctrlPr>
                          <a:rPr kumimoji="0" lang="en-US" b="0" i="1" u="none" strike="noStrike" kern="1200" cap="none" spc="0" normalizeH="0" baseline="0" noProof="0">
                            <a:ln>
                              <a:noFill/>
                            </a:ln>
                            <a:solidFill>
                              <a:srgbClr val="666633"/>
                            </a:solidFill>
                            <a:effectLst/>
                            <a:uLnTx/>
                            <a:uFillTx/>
                            <a:latin typeface="Cambria Math" panose="02040503050406030204" pitchFamily="18" charset="0"/>
                            <a:ea typeface="SimSun" panose="02010600030101010101" pitchFamily="2" charset="-122"/>
                            <a:cs typeface="Times New Roman" panose="02020603050405020304" pitchFamily="18" charset="0"/>
                          </a:rPr>
                        </m:ctrlPr>
                      </m:sSubPr>
                      <m:e>
                        <m:r>
                          <a:rPr kumimoji="0" lang="en-US" b="0" i="1" u="none" strike="noStrike" kern="1200" cap="none" spc="0" normalizeH="0" baseline="0" noProof="0">
                            <a:ln>
                              <a:noFill/>
                            </a:ln>
                            <a:solidFill>
                              <a:srgbClr val="666633"/>
                            </a:solidFill>
                            <a:effectLst/>
                            <a:uLnTx/>
                            <a:uFillTx/>
                            <a:latin typeface="Cambria Math" panose="02040503050406030204" pitchFamily="18" charset="0"/>
                            <a:ea typeface="SimSun" panose="02010600030101010101" pitchFamily="2" charset="-122"/>
                            <a:cs typeface="Times New Roman" panose="02020603050405020304" pitchFamily="18" charset="0"/>
                            <a:hlinkClick r:id="" action="ppaction://noaction">
                              <a:extLst>
                                <a:ext uri="{A12FA001-AC4F-418D-AE19-62706E023703}">
                                  <ahyp:hlinkClr xmlns:ahyp="http://schemas.microsoft.com/office/drawing/2018/hyperlinkcolor" val="tx"/>
                                </a:ext>
                              </a:extLst>
                            </a:hlinkClick>
                          </a:rPr>
                          <m:t>𝒜</m:t>
                        </m:r>
                      </m:e>
                      <m:sub>
                        <m:r>
                          <a:rPr kumimoji="0" lang="en-US" b="0" i="1" u="none" strike="noStrike" kern="1200" cap="none" spc="0" normalizeH="0" baseline="0" noProof="0">
                            <a:ln>
                              <a:noFill/>
                            </a:ln>
                            <a:solidFill>
                              <a:srgbClr val="666633"/>
                            </a:solidFill>
                            <a:effectLst/>
                            <a:uLnTx/>
                            <a:uFillTx/>
                            <a:latin typeface="Cambria Math" panose="02040503050406030204" pitchFamily="18" charset="0"/>
                            <a:cs typeface="Times New Roman" panose="02020603050405020304" pitchFamily="18" charset="0"/>
                          </a:rPr>
                          <m:t>⊥</m:t>
                        </m:r>
                      </m:sub>
                    </m:sSub>
                  </m:oMath>
                </a14:m>
                <a:r>
                  <a:rPr kumimoji="0" lang="en-US" b="0" i="1" u="none" strike="noStrike" kern="1200" cap="none" spc="0" normalizeH="0" baseline="0" noProof="0" dirty="0">
                    <a:ln>
                      <a:noFill/>
                    </a:ln>
                    <a:solidFill>
                      <a:srgbClr val="666633"/>
                    </a:solidFill>
                    <a:effectLst/>
                    <a:uLnTx/>
                    <a:uFillTx/>
                    <a:latin typeface="Times New Roman" panose="02020603050405020304" pitchFamily="18" charset="0"/>
                    <a:ea typeface="SimSun" panose="02010600030101010101" pitchFamily="2" charset="-122"/>
                    <a:cs typeface="Times New Roman" panose="02020603050405020304" pitchFamily="18" charset="0"/>
                  </a:rPr>
                  <a:t> provides a proxy for the temporal development of the CBs.</a:t>
                </a:r>
                <a:endParaRPr kumimoji="0" lang="en-US" b="0" i="1" u="none" strike="noStrike" kern="1200" cap="none" spc="0" normalizeH="0" baseline="0" noProof="0" dirty="0">
                  <a:ln>
                    <a:noFill/>
                  </a:ln>
                  <a:solidFill>
                    <a:srgbClr val="666633"/>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5D01B429-C1BA-27F2-55AE-3D22C7761DA0}"/>
                  </a:ext>
                </a:extLst>
              </p:cNvPr>
              <p:cNvSpPr txBox="1">
                <a:spLocks noRot="1" noChangeAspect="1" noMove="1" noResize="1" noEditPoints="1" noAdjustHandles="1" noChangeArrowheads="1" noChangeShapeType="1" noTextEdit="1"/>
              </p:cNvSpPr>
              <p:nvPr/>
            </p:nvSpPr>
            <p:spPr>
              <a:xfrm>
                <a:off x="110836" y="6046857"/>
                <a:ext cx="4763301" cy="646331"/>
              </a:xfrm>
              <a:prstGeom prst="rect">
                <a:avLst/>
              </a:prstGeom>
              <a:blipFill>
                <a:blip r:embed="rId6"/>
                <a:stretch>
                  <a:fillRect l="-1023" t="-5660" r="-128" b="-1415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DF0BB4F3-B5FB-ACA3-EB6D-EABEA88C6C92}"/>
              </a:ext>
            </a:extLst>
          </p:cNvPr>
          <p:cNvSpPr txBox="1"/>
          <p:nvPr/>
        </p:nvSpPr>
        <p:spPr>
          <a:xfrm>
            <a:off x="5739272" y="2183605"/>
            <a:ext cx="2918888" cy="246221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rPr>
              <a:t>The displacement discontinuity </a:t>
            </a:r>
            <a:r>
              <a:rPr kumimoji="0" lang="en-US" sz="18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for a pure compaction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rPr>
              <a:t>band should be such that </a:t>
            </a:r>
            <a:r>
              <a:rPr kumimoji="0" lang="en-US" sz="1800" b="0" i="0" u="none" strike="noStrike" kern="1200" cap="none" spc="0" normalizeH="0" baseline="0" noProof="0" dirty="0">
                <a:ln>
                  <a:noFill/>
                </a:ln>
                <a:solidFill>
                  <a:srgbClr val="0000FF"/>
                </a:solidFill>
                <a:effectLst/>
                <a:uLnTx/>
                <a:uFillTx/>
                <a:latin typeface="Symbol" pitchFamily="2" charset="2"/>
                <a:ea typeface="SimSun" panose="02010600030101010101" pitchFamily="2" charset="-122"/>
                <a:cs typeface="Arial" panose="020B0604020202020204" pitchFamily="34" charset="0"/>
              </a:rPr>
              <a:t>G</a:t>
            </a:r>
            <a:r>
              <a:rPr kumimoji="0" lang="en-US" sz="18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 =1</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1800" b="0" i="1"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Significant fractions have relatively high index values with </a:t>
            </a:r>
            <a:r>
              <a:rPr kumimoji="0" lang="en-US" sz="1800" b="0" i="1" u="none" strike="noStrike" kern="1200" cap="none" spc="0" normalizeH="0" baseline="0" noProof="0" dirty="0">
                <a:ln>
                  <a:noFill/>
                </a:ln>
                <a:solidFill>
                  <a:srgbClr val="0000FF"/>
                </a:solidFill>
                <a:effectLst/>
                <a:uLnTx/>
                <a:uFillTx/>
                <a:latin typeface="Symbol" pitchFamily="2" charset="2"/>
                <a:ea typeface="SimSun" panose="02010600030101010101" pitchFamily="2" charset="-122"/>
                <a:cs typeface="Arial" panose="020B0604020202020204" pitchFamily="34" charset="0"/>
              </a:rPr>
              <a:t>G</a:t>
            </a:r>
            <a:r>
              <a:rPr kumimoji="0" lang="en-US" sz="1800" b="0" i="1"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 &gt; 0.5</a:t>
            </a:r>
            <a:r>
              <a:rPr kumimoji="0" lang="en-US" sz="18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 </a:t>
            </a:r>
          </a:p>
        </p:txBody>
      </p:sp>
    </p:spTree>
    <p:extLst>
      <p:ext uri="{BB962C8B-B14F-4D97-AF65-F5344CB8AC3E}">
        <p14:creationId xmlns:p14="http://schemas.microsoft.com/office/powerpoint/2010/main" val="2058974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FC44918-44E0-0ACF-B4CF-8624A7A820BF}"/>
              </a:ext>
            </a:extLst>
          </p:cNvPr>
          <p:cNvPicPr>
            <a:picLocks noChangeAspect="1"/>
          </p:cNvPicPr>
          <p:nvPr/>
        </p:nvPicPr>
        <p:blipFill>
          <a:blip r:embed="rId2"/>
          <a:stretch>
            <a:fillRect/>
          </a:stretch>
        </p:blipFill>
        <p:spPr>
          <a:xfrm>
            <a:off x="213122" y="220430"/>
            <a:ext cx="5173927" cy="4170372"/>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064089-CA97-7DE7-02E6-96519C3AEED9}"/>
                  </a:ext>
                </a:extLst>
              </p:cNvPr>
              <p:cNvSpPr txBox="1"/>
              <p:nvPr/>
            </p:nvSpPr>
            <p:spPr>
              <a:xfrm>
                <a:off x="5484348" y="157997"/>
                <a:ext cx="3143252" cy="2308324"/>
              </a:xfrm>
              <a:prstGeom prst="rect">
                <a:avLst/>
              </a:prstGeom>
              <a:noFill/>
              <a:ln>
                <a:solidFill>
                  <a:srgbClr val="00B0F0"/>
                </a:solidFill>
              </a:ln>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14:m>
                  <m:oMath xmlns:m="http://schemas.openxmlformats.org/officeDocument/2006/math">
                    <m:sSub>
                      <m:sSubPr>
                        <m:ctrlPr>
                          <a:rPr kumimoji="0" lang="en-US" b="0" i="1" u="none" strike="noStrike" kern="1200" cap="none" spc="0" normalizeH="0" baseline="0" noProof="0" smtClean="0">
                            <a:ln>
                              <a:noFill/>
                            </a:ln>
                            <a:solidFill>
                              <a:srgbClr val="666633"/>
                            </a:solidFill>
                            <a:effectLst/>
                            <a:uLnTx/>
                            <a:uFillTx/>
                            <a:latin typeface="Cambria Math" panose="02040503050406030204" pitchFamily="18" charset="0"/>
                          </a:rPr>
                        </m:ctrlPr>
                      </m:sSubPr>
                      <m:e>
                        <m:r>
                          <a:rPr kumimoji="0" lang="en-US" b="0" i="1" u="none" strike="noStrike" kern="1200" cap="none" spc="0" normalizeH="0" baseline="0" noProof="0">
                            <a:ln>
                              <a:noFill/>
                            </a:ln>
                            <a:solidFill>
                              <a:srgbClr val="666633"/>
                            </a:solidFill>
                            <a:effectLst/>
                            <a:uLnTx/>
                            <a:uFillTx/>
                            <a:latin typeface="Cambria Math" panose="02040503050406030204" pitchFamily="18" charset="0"/>
                          </a:rPr>
                          <m:t>𝐶</m:t>
                        </m:r>
                      </m:e>
                      <m:sub>
                        <m:r>
                          <a:rPr kumimoji="0" lang="en-US" b="0" i="1" u="none" strike="noStrike" kern="1200" cap="none" spc="0" normalizeH="0" baseline="0" noProof="0">
                            <a:ln>
                              <a:noFill/>
                            </a:ln>
                            <a:solidFill>
                              <a:srgbClr val="666633"/>
                            </a:solidFill>
                            <a:effectLst/>
                            <a:uLnTx/>
                            <a:uFillTx/>
                            <a:latin typeface="Cambria Math" panose="02040503050406030204" pitchFamily="18" charset="0"/>
                          </a:rPr>
                          <m:t>𝜖</m:t>
                        </m:r>
                      </m:sub>
                    </m:sSub>
                    <m:r>
                      <a:rPr kumimoji="0" lang="en-US" b="0" i="1" u="none" strike="noStrike" kern="1200" cap="none" spc="0" normalizeH="0" baseline="0" noProof="0">
                        <a:ln>
                          <a:noFill/>
                        </a:ln>
                        <a:solidFill>
                          <a:srgbClr val="666633"/>
                        </a:solidFill>
                        <a:effectLst/>
                        <a:uLnTx/>
                        <a:uFillTx/>
                        <a:latin typeface="Cambria Math" panose="02040503050406030204" pitchFamily="18" charset="0"/>
                      </a:rPr>
                      <m:t>(</m:t>
                    </m:r>
                    <m:r>
                      <a:rPr kumimoji="0" lang="en-US" b="0" i="1" u="none" strike="noStrike" kern="1200" cap="none" spc="0" normalizeH="0" baseline="0" noProof="0">
                        <a:ln>
                          <a:noFill/>
                        </a:ln>
                        <a:solidFill>
                          <a:srgbClr val="666633"/>
                        </a:solidFill>
                        <a:effectLst/>
                        <a:uLnTx/>
                        <a:uFillTx/>
                        <a:latin typeface="Cambria Math" panose="02040503050406030204" pitchFamily="18" charset="0"/>
                      </a:rPr>
                      <m:t>𝛿</m:t>
                    </m:r>
                    <m:r>
                      <a:rPr kumimoji="0" lang="en-US" b="1" i="1" u="none" strike="noStrike" kern="1200" cap="none" spc="0" normalizeH="0" baseline="0" noProof="0">
                        <a:ln>
                          <a:noFill/>
                        </a:ln>
                        <a:solidFill>
                          <a:srgbClr val="666633"/>
                        </a:solidFill>
                        <a:effectLst/>
                        <a:uLnTx/>
                        <a:uFillTx/>
                        <a:latin typeface="Cambria Math" panose="02040503050406030204" pitchFamily="18" charset="0"/>
                      </a:rPr>
                      <m:t>𝐫</m:t>
                    </m:r>
                    <m:r>
                      <a:rPr kumimoji="0" lang="en-US" b="0" i="1" u="none" strike="noStrike" kern="1200" cap="none" spc="0" normalizeH="0" baseline="0" noProof="0">
                        <a:ln>
                          <a:noFill/>
                        </a:ln>
                        <a:solidFill>
                          <a:srgbClr val="666633"/>
                        </a:solidFill>
                        <a:effectLst/>
                        <a:uLnTx/>
                        <a:uFillTx/>
                        <a:latin typeface="Cambria Math" panose="02040503050406030204" pitchFamily="18" charset="0"/>
                      </a:rPr>
                      <m:t>)</m:t>
                    </m:r>
                  </m:oMath>
                </a14:m>
                <a:r>
                  <a:rPr kumimoji="0" lang="en-US" b="0" i="0" u="none" strike="noStrike" kern="1200" cap="none" spc="0" normalizeH="0" baseline="0" noProof="0" dirty="0">
                    <a:ln>
                      <a:noFill/>
                    </a:ln>
                    <a:solidFill>
                      <a:srgbClr val="666633"/>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baseline="0" noProof="0" dirty="0">
                    <a:ln>
                      <a:noFill/>
                    </a:ln>
                    <a:solidFill>
                      <a:srgbClr val="666633"/>
                    </a:solidFill>
                    <a:effectLst/>
                    <a:uLnTx/>
                    <a:uFillTx/>
                    <a:latin typeface="Times New Roman" panose="02020603050405020304" pitchFamily="18" charset="0"/>
                    <a:ea typeface="SimSun" panose="02010600030101010101" pitchFamily="2" charset="-122"/>
                    <a:cs typeface="Times New Roman" panose="02020603050405020304" pitchFamily="18" charset="0"/>
                  </a:rPr>
                  <a:t>denotes the autocorrelation function of the volumetric strain </a:t>
                </a:r>
                <a14:m>
                  <m:oMath xmlns:m="http://schemas.openxmlformats.org/officeDocument/2006/math">
                    <m:sSub>
                      <m:sSubPr>
                        <m:ctrlPr>
                          <a:rPr kumimoji="0" lang="en-US" b="0" i="1" u="none" strike="noStrike" kern="1200" cap="none" spc="0" normalizeH="0" baseline="0" noProof="0">
                            <a:ln>
                              <a:noFill/>
                            </a:ln>
                            <a:solidFill>
                              <a:srgbClr val="666633"/>
                            </a:solidFill>
                            <a:effectLst/>
                            <a:uLnTx/>
                            <a:uFillTx/>
                            <a:latin typeface="Cambria Math" panose="02040503050406030204" pitchFamily="18" charset="0"/>
                            <a:ea typeface="SimSun" panose="02010600030101010101" pitchFamily="2" charset="-122"/>
                            <a:cs typeface="Times New Roman" panose="02020603050405020304" pitchFamily="18" charset="0"/>
                          </a:rPr>
                        </m:ctrlPr>
                      </m:sSubPr>
                      <m:e>
                        <m:r>
                          <a:rPr kumimoji="0" lang="en-US" b="0" i="1" u="none" strike="noStrike" kern="1200" cap="none" spc="0" normalizeH="0" baseline="0" noProof="0">
                            <a:ln>
                              <a:noFill/>
                            </a:ln>
                            <a:solidFill>
                              <a:srgbClr val="666633"/>
                            </a:solidFill>
                            <a:effectLst/>
                            <a:uLnTx/>
                            <a:uFillTx/>
                            <a:latin typeface="Cambria Math" panose="02040503050406030204" pitchFamily="18" charset="0"/>
                            <a:ea typeface="SimSun" panose="02010600030101010101" pitchFamily="2" charset="-122"/>
                            <a:cs typeface="Times New Roman" panose="02020603050405020304" pitchFamily="18" charset="0"/>
                          </a:rPr>
                          <m:t>𝜖</m:t>
                        </m:r>
                      </m:e>
                      <m:sub>
                        <m:r>
                          <a:rPr kumimoji="0" lang="en-US" b="0" i="1" u="none" strike="noStrike" kern="1200" cap="none" spc="0" normalizeH="0" baseline="0" noProof="0">
                            <a:ln>
                              <a:noFill/>
                            </a:ln>
                            <a:solidFill>
                              <a:srgbClr val="666633"/>
                            </a:solidFill>
                            <a:effectLst/>
                            <a:uLnTx/>
                            <a:uFillTx/>
                            <a:latin typeface="Cambria Math" panose="02040503050406030204" pitchFamily="18" charset="0"/>
                            <a:ea typeface="SimSun" panose="02010600030101010101" pitchFamily="2" charset="-122"/>
                            <a:cs typeface="Times New Roman" panose="02020603050405020304" pitchFamily="18" charset="0"/>
                          </a:rPr>
                          <m:t>𝑣</m:t>
                        </m:r>
                      </m:sub>
                    </m:sSub>
                  </m:oMath>
                </a14:m>
                <a:r>
                  <a:rPr kumimoji="0" lang="en-US" b="0" i="0" u="none" strike="noStrike" kern="1200" cap="none" spc="0" normalizeH="0" baseline="0" noProof="0" dirty="0">
                    <a:ln>
                      <a:noFill/>
                    </a:ln>
                    <a:solidFill>
                      <a:srgbClr val="666633"/>
                    </a:solidFill>
                    <a:effectLst/>
                    <a:uLnTx/>
                    <a:uFillTx/>
                    <a:latin typeface="Times New Roman" panose="02020603050405020304" pitchFamily="18" charset="0"/>
                    <a:ea typeface="SimSun" panose="02010600030101010101" pitchFamily="2" charset="-122"/>
                    <a:cs typeface="Times New Roman" panose="02020603050405020304" pitchFamily="18" charset="0"/>
                  </a:rPr>
                  <a:t> at locations separated by a distance vector </a:t>
                </a:r>
                <a14:m>
                  <m:oMath xmlns:m="http://schemas.openxmlformats.org/officeDocument/2006/math">
                    <m:r>
                      <a:rPr kumimoji="0" lang="en-US" b="0" i="1" u="none" strike="noStrike" kern="1200" cap="none" spc="0" normalizeH="0" baseline="0" noProof="0">
                        <a:ln>
                          <a:noFill/>
                        </a:ln>
                        <a:solidFill>
                          <a:srgbClr val="666633"/>
                        </a:solidFill>
                        <a:effectLst/>
                        <a:uLnTx/>
                        <a:uFillTx/>
                        <a:latin typeface="Cambria Math" panose="02040503050406030204" pitchFamily="18" charset="0"/>
                        <a:ea typeface="SimSun" panose="02010600030101010101" pitchFamily="2" charset="-122"/>
                        <a:cs typeface="Times New Roman" panose="02020603050405020304" pitchFamily="18" charset="0"/>
                      </a:rPr>
                      <m:t>𝛿</m:t>
                    </m:r>
                    <m:r>
                      <a:rPr kumimoji="0" lang="en-US" b="1" i="1" u="none" strike="noStrike" kern="1200" cap="none" spc="0" normalizeH="0" baseline="0" noProof="0">
                        <a:ln>
                          <a:noFill/>
                        </a:ln>
                        <a:solidFill>
                          <a:srgbClr val="666633"/>
                        </a:solidFill>
                        <a:effectLst/>
                        <a:uLnTx/>
                        <a:uFillTx/>
                        <a:latin typeface="Cambria Math" panose="02040503050406030204" pitchFamily="18" charset="0"/>
                        <a:ea typeface="SimSun" panose="02010600030101010101" pitchFamily="2" charset="-122"/>
                        <a:cs typeface="Times New Roman" panose="02020603050405020304" pitchFamily="18" charset="0"/>
                      </a:rPr>
                      <m:t>𝐫</m:t>
                    </m:r>
                    <m:r>
                      <a:rPr kumimoji="0" lang="en-US" b="1" i="1" u="none" strike="noStrike" kern="1200" cap="none" spc="0" normalizeH="0" baseline="0" noProof="0" smtClean="0">
                        <a:ln>
                          <a:noFill/>
                        </a:ln>
                        <a:solidFill>
                          <a:srgbClr val="666633"/>
                        </a:solidFill>
                        <a:effectLst/>
                        <a:uLnTx/>
                        <a:uFillTx/>
                        <a:latin typeface="Cambria Math" panose="02040503050406030204" pitchFamily="18" charset="0"/>
                        <a:ea typeface="SimSun" panose="02010600030101010101" pitchFamily="2" charset="-122"/>
                        <a:cs typeface="Times New Roman" panose="02020603050405020304" pitchFamily="18" charset="0"/>
                      </a:rPr>
                      <m:t>.</m:t>
                    </m:r>
                  </m:oMath>
                </a14:m>
                <a:r>
                  <a:rPr kumimoji="0" lang="en-US" b="0" i="0" u="none" strike="noStrike" kern="1200" cap="none" spc="0" normalizeH="0" baseline="0" noProof="0" dirty="0">
                    <a:ln>
                      <a:noFill/>
                    </a:ln>
                    <a:solidFill>
                      <a:srgbClr val="666633"/>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b="0" i="0" u="none" strike="noStrike" kern="1200" cap="none" spc="0" normalizeH="0" baseline="0" noProof="0" dirty="0">
                    <a:ln>
                      <a:noFill/>
                    </a:ln>
                    <a:solidFill>
                      <a:srgbClr val="666633"/>
                    </a:solidFill>
                    <a:effectLst/>
                    <a:uLnTx/>
                    <a:uFillTx/>
                    <a:latin typeface="Times New Roman" panose="02020603050405020304" pitchFamily="18" charset="0"/>
                    <a:cs typeface="Times New Roman" panose="02020603050405020304" pitchFamily="18" charset="0"/>
                  </a:rPr>
                  <a:t>The autocorrelation analysis focused on volumetric strain field for phases </a:t>
                </a:r>
                <a14:m>
                  <m:oMath xmlns:m="http://schemas.openxmlformats.org/officeDocument/2006/math">
                    <m:r>
                      <m:rPr>
                        <m:sty m:val="p"/>
                      </m:rPr>
                      <a:rPr kumimoji="0" lang="en-US" b="0" i="0" u="none" strike="noStrike" kern="1200" cap="none" spc="0" normalizeH="0" baseline="0" noProof="0">
                        <a:ln>
                          <a:noFill/>
                        </a:ln>
                        <a:solidFill>
                          <a:srgbClr val="666633"/>
                        </a:solidFill>
                        <a:effectLst/>
                        <a:uLnTx/>
                        <a:uFillTx/>
                        <a:latin typeface="Cambria Math" panose="02040503050406030204" pitchFamily="18" charset="0"/>
                      </a:rPr>
                      <m:t>C</m:t>
                    </m:r>
                    <m:r>
                      <a:rPr kumimoji="0" lang="en-US" b="0" i="1" u="none" strike="noStrike" kern="1200" cap="none" spc="0" normalizeH="0" baseline="0" noProof="0">
                        <a:ln>
                          <a:noFill/>
                        </a:ln>
                        <a:solidFill>
                          <a:srgbClr val="666633"/>
                        </a:solidFill>
                        <a:effectLst/>
                        <a:uLnTx/>
                        <a:uFillTx/>
                        <a:latin typeface="Cambria Math" panose="02040503050406030204" pitchFamily="18" charset="0"/>
                      </a:rPr>
                      <m:t>′</m:t>
                    </m:r>
                  </m:oMath>
                </a14:m>
                <a:r>
                  <a:rPr kumimoji="0" lang="en-US" b="0" i="0" u="none" strike="noStrike" kern="1200" cap="none" spc="0" normalizeH="0" baseline="0" noProof="0" dirty="0">
                    <a:ln>
                      <a:noFill/>
                    </a:ln>
                    <a:solidFill>
                      <a:srgbClr val="666633"/>
                    </a:solidFill>
                    <a:effectLst/>
                    <a:uLnTx/>
                    <a:uFillTx/>
                    <a:latin typeface="Times New Roman" panose="02020603050405020304" pitchFamily="18" charset="0"/>
                    <a:cs typeface="Times New Roman" panose="02020603050405020304" pitchFamily="18" charset="0"/>
                  </a:rPr>
                  <a:t>-C, D-C, E-C and F-C.</a:t>
                </a:r>
              </a:p>
            </p:txBody>
          </p:sp>
        </mc:Choice>
        <mc:Fallback xmlns="">
          <p:sp>
            <p:nvSpPr>
              <p:cNvPr id="2" name="TextBox 1">
                <a:extLst>
                  <a:ext uri="{FF2B5EF4-FFF2-40B4-BE49-F238E27FC236}">
                    <a16:creationId xmlns:a16="http://schemas.microsoft.com/office/drawing/2014/main" id="{5D064089-CA97-7DE7-02E6-96519C3AEED9}"/>
                  </a:ext>
                </a:extLst>
              </p:cNvPr>
              <p:cNvSpPr txBox="1">
                <a:spLocks noRot="1" noChangeAspect="1" noMove="1" noResize="1" noEditPoints="1" noAdjustHandles="1" noChangeArrowheads="1" noChangeShapeType="1" noTextEdit="1"/>
              </p:cNvSpPr>
              <p:nvPr/>
            </p:nvSpPr>
            <p:spPr>
              <a:xfrm>
                <a:off x="5484348" y="157997"/>
                <a:ext cx="3143252" cy="2308324"/>
              </a:xfrm>
              <a:prstGeom prst="rect">
                <a:avLst/>
              </a:prstGeom>
              <a:blipFill>
                <a:blip r:embed="rId3"/>
                <a:stretch>
                  <a:fillRect l="-1547" t="-1312" r="-2321" b="-2887"/>
                </a:stretch>
              </a:blipFill>
              <a:ln>
                <a:solidFill>
                  <a:srgbClr val="00B0F0"/>
                </a:solidFill>
              </a:ln>
            </p:spPr>
            <p:txBody>
              <a:bodyPr/>
              <a:lstStyle/>
              <a:p>
                <a:r>
                  <a:rPr lang="en-US">
                    <a:noFill/>
                  </a:rPr>
                  <a:t> </a:t>
                </a:r>
              </a:p>
            </p:txBody>
          </p:sp>
        </mc:Fallback>
      </mc:AlternateContent>
      <p:sp>
        <p:nvSpPr>
          <p:cNvPr id="3" name="Rectangle 2">
            <a:extLst>
              <a:ext uri="{FF2B5EF4-FFF2-40B4-BE49-F238E27FC236}">
                <a16:creationId xmlns:a16="http://schemas.microsoft.com/office/drawing/2014/main" id="{427B4589-73A1-43BF-1FD5-835D54C98E0A}"/>
              </a:ext>
            </a:extLst>
          </p:cNvPr>
          <p:cNvSpPr>
            <a:spLocks noChangeArrowheads="1"/>
          </p:cNvSpPr>
          <p:nvPr/>
        </p:nvSpPr>
        <p:spPr bwMode="auto">
          <a:xfrm>
            <a:off x="8763000" y="0"/>
            <a:ext cx="381000" cy="6858000"/>
          </a:xfrm>
          <a:prstGeom prst="rect">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0" cap="none" spc="0" normalizeH="0" baseline="0" noProof="0" dirty="0">
                <a:ln>
                  <a:noFill/>
                </a:ln>
                <a:solidFill>
                  <a:srgbClr val="FFFF66"/>
                </a:solidFill>
                <a:effectLst/>
                <a:uLnTx/>
                <a:uFillTx/>
                <a:latin typeface="Arial" charset="0"/>
                <a:ea typeface="+mn-ea"/>
                <a:cs typeface="+mn-cs"/>
              </a:rPr>
              <a:t>Autocorrelation of volumetric strain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C56CF9C-FAE2-E2C1-EC61-F9783616CA97}"/>
                  </a:ext>
                </a:extLst>
              </p:cNvPr>
              <p:cNvSpPr txBox="1"/>
              <p:nvPr/>
            </p:nvSpPr>
            <p:spPr>
              <a:xfrm>
                <a:off x="197977" y="4473639"/>
                <a:ext cx="8429623" cy="224676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rPr>
                  <a:t>* Unlike the sample as a whole (with </a:t>
                </a:r>
                <a14:m>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𝐶</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𝜖</m:t>
                        </m:r>
                      </m:sub>
                    </m:sSub>
                  </m:oMath>
                </a14:m>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rPr>
                  <a:t> decaying monotonically from unity), the </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sub-volume of CBs</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rPr>
                  <a:t> has a function that shows </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a transition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rPr>
                  <a:t>(at </a:t>
                </a:r>
                <a14:m>
                  <m:oMath xmlns:m="http://schemas.openxmlformats.org/officeDocument/2006/math">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𝛿</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𝑍</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m:t>
                    </m:r>
                  </m:oMath>
                </a14:m>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rPr>
                  <a:t> 0.2 mm) </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of autocorrelation from positive to negative</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rPr>
                  <a:t>, dips to a minimum, rebounds </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and then attains a second peak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rPr>
                  <a:t>at </a:t>
                </a:r>
                <a14:m>
                  <m:oMath xmlns:m="http://schemas.openxmlformats.org/officeDocument/2006/math">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𝛿</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𝑍</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SimSun" panose="02010600030101010101" pitchFamily="2" charset="-122"/>
                        <a:cs typeface="Times New Roman" panose="02020603050405020304" pitchFamily="18" charset="0"/>
                      </a:rPr>
                      <m:t>≈</m:t>
                    </m:r>
                  </m:oMath>
                </a14:m>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rPr>
                  <a:t> 0.5 mm. We postulate that </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rPr>
                  <a:t>the </a:t>
                </a:r>
                <a:r>
                  <a:rPr kumimoji="0" lang="en-US" sz="2000" b="0" i="1" u="none" strike="noStrike" kern="1200" cap="none" spc="0" normalizeH="0" baseline="0" noProof="0" dirty="0">
                    <a:ln>
                      <a:noFill/>
                    </a:ln>
                    <a:solidFill>
                      <a:srgbClr val="800000"/>
                    </a:solidFill>
                    <a:effectLst/>
                    <a:uLnTx/>
                    <a:uFillTx/>
                    <a:latin typeface="Arial" panose="020B0604020202020204" pitchFamily="34" charset="0"/>
                    <a:ea typeface="SimSun" panose="02010600030101010101" pitchFamily="2" charset="-122"/>
                    <a:cs typeface="Arial" panose="020B0604020202020204" pitchFamily="34" charset="0"/>
                  </a:rPr>
                  <a:t>zero-crossing distance </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rPr>
                  <a:t>and </a:t>
                </a:r>
                <a:r>
                  <a:rPr kumimoji="0" lang="en-US" sz="2000" b="0" i="1" u="none" strike="noStrike" kern="1200" cap="none" spc="0" normalizeH="0" baseline="0" noProof="0" dirty="0">
                    <a:ln>
                      <a:noFill/>
                    </a:ln>
                    <a:solidFill>
                      <a:srgbClr val="00B050"/>
                    </a:solidFill>
                    <a:effectLst/>
                    <a:uLnTx/>
                    <a:uFillTx/>
                    <a:latin typeface="Arial" panose="020B0604020202020204" pitchFamily="34" charset="0"/>
                    <a:ea typeface="SimSun" panose="02010600030101010101" pitchFamily="2" charset="-122"/>
                    <a:cs typeface="Arial" panose="020B0604020202020204" pitchFamily="34" charset="0"/>
                  </a:rPr>
                  <a:t>peak-to-peak distance </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rPr>
                  <a:t>provide proxies for the </a:t>
                </a:r>
                <a:r>
                  <a:rPr kumimoji="0" lang="en-US" sz="2000" b="0" i="1" u="none" strike="noStrike" kern="1200" cap="none" spc="0" normalizeH="0" baseline="0" noProof="0" dirty="0">
                    <a:ln>
                      <a:noFill/>
                    </a:ln>
                    <a:solidFill>
                      <a:srgbClr val="800000"/>
                    </a:solidFill>
                    <a:effectLst/>
                    <a:uLnTx/>
                    <a:uFillTx/>
                    <a:latin typeface="Arial" panose="020B0604020202020204" pitchFamily="34" charset="0"/>
                    <a:ea typeface="SimSun" panose="02010600030101010101" pitchFamily="2" charset="-122"/>
                    <a:cs typeface="Arial" panose="020B0604020202020204" pitchFamily="34" charset="0"/>
                  </a:rPr>
                  <a:t>half-width of an incipient CB </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rPr>
                  <a:t>and the </a:t>
                </a:r>
                <a:r>
                  <a:rPr kumimoji="0" lang="en-US" sz="2000" b="0" i="1" u="none" strike="noStrike" kern="1200" cap="none" spc="0" normalizeH="0" baseline="0" noProof="0" dirty="0">
                    <a:ln>
                      <a:noFill/>
                    </a:ln>
                    <a:solidFill>
                      <a:srgbClr val="00B050"/>
                    </a:solidFill>
                    <a:effectLst/>
                    <a:uLnTx/>
                    <a:uFillTx/>
                    <a:latin typeface="Arial" panose="020B0604020202020204" pitchFamily="34" charset="0"/>
                    <a:ea typeface="SimSun" panose="02010600030101010101" pitchFamily="2" charset="-122"/>
                    <a:cs typeface="Arial" panose="020B0604020202020204" pitchFamily="34" charset="0"/>
                  </a:rPr>
                  <a:t>average spacing between neighboring CBs</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rPr>
                  <a:t>, respectively. </a:t>
                </a:r>
                <a:endParaRPr kumimoji="0" lang="en-US"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mc:Choice>
        <mc:Fallback xmlns="">
          <p:sp>
            <p:nvSpPr>
              <p:cNvPr id="5" name="TextBox 4">
                <a:extLst>
                  <a:ext uri="{FF2B5EF4-FFF2-40B4-BE49-F238E27FC236}">
                    <a16:creationId xmlns:a16="http://schemas.microsoft.com/office/drawing/2014/main" id="{1C56CF9C-FAE2-E2C1-EC61-F9783616CA97}"/>
                  </a:ext>
                </a:extLst>
              </p:cNvPr>
              <p:cNvSpPr txBox="1">
                <a:spLocks noRot="1" noChangeAspect="1" noMove="1" noResize="1" noEditPoints="1" noAdjustHandles="1" noChangeArrowheads="1" noChangeShapeType="1" noTextEdit="1"/>
              </p:cNvSpPr>
              <p:nvPr/>
            </p:nvSpPr>
            <p:spPr>
              <a:xfrm>
                <a:off x="197977" y="4473639"/>
                <a:ext cx="8429623" cy="2246769"/>
              </a:xfrm>
              <a:prstGeom prst="rect">
                <a:avLst/>
              </a:prstGeom>
              <a:blipFill>
                <a:blip r:embed="rId4"/>
                <a:stretch>
                  <a:fillRect l="-723" t="-1359" r="-506" b="-4348"/>
                </a:stretch>
              </a:blipFill>
            </p:spPr>
            <p:txBody>
              <a:bodyPr/>
              <a:lstStyle/>
              <a:p>
                <a:r>
                  <a:rPr lang="en-US">
                    <a:noFill/>
                  </a:rPr>
                  <a:t> </a:t>
                </a:r>
              </a:p>
            </p:txBody>
          </p:sp>
        </mc:Fallback>
      </mc:AlternateContent>
      <p:cxnSp>
        <p:nvCxnSpPr>
          <p:cNvPr id="4" name="Straight Arrow Connector 3">
            <a:extLst>
              <a:ext uri="{FF2B5EF4-FFF2-40B4-BE49-F238E27FC236}">
                <a16:creationId xmlns:a16="http://schemas.microsoft.com/office/drawing/2014/main" id="{F3C70424-6C0D-B5F7-BA8D-57BF180CC780}"/>
              </a:ext>
            </a:extLst>
          </p:cNvPr>
          <p:cNvCxnSpPr/>
          <p:nvPr/>
        </p:nvCxnSpPr>
        <p:spPr bwMode="auto">
          <a:xfrm flipH="1">
            <a:off x="762000" y="3154962"/>
            <a:ext cx="1905000" cy="0"/>
          </a:xfrm>
          <a:prstGeom prst="straightConnector1">
            <a:avLst/>
          </a:prstGeom>
          <a:solidFill>
            <a:schemeClr val="accent1"/>
          </a:solidFill>
          <a:ln w="19050" cap="flat" cmpd="sng" algn="ctr">
            <a:solidFill>
              <a:srgbClr val="00B050"/>
            </a:solidFill>
            <a:prstDash val="dash"/>
            <a:round/>
            <a:headEnd type="triangle" w="lg"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a:extLst>
              <a:ext uri="{FF2B5EF4-FFF2-40B4-BE49-F238E27FC236}">
                <a16:creationId xmlns:a16="http://schemas.microsoft.com/office/drawing/2014/main" id="{26546B87-B1F2-4604-AAB4-F3B246A360D4}"/>
              </a:ext>
            </a:extLst>
          </p:cNvPr>
          <p:cNvCxnSpPr/>
          <p:nvPr/>
        </p:nvCxnSpPr>
        <p:spPr bwMode="auto">
          <a:xfrm flipH="1">
            <a:off x="762000" y="3419475"/>
            <a:ext cx="762000" cy="0"/>
          </a:xfrm>
          <a:prstGeom prst="straightConnector1">
            <a:avLst/>
          </a:prstGeom>
          <a:solidFill>
            <a:schemeClr val="accent1"/>
          </a:solidFill>
          <a:ln w="19050" cap="flat" cmpd="sng" algn="ctr">
            <a:solidFill>
              <a:srgbClr val="800000"/>
            </a:solidFill>
            <a:prstDash val="dash"/>
            <a:round/>
            <a:headEnd type="triangle" w="lg"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a:extLst>
              <a:ext uri="{FF2B5EF4-FFF2-40B4-BE49-F238E27FC236}">
                <a16:creationId xmlns:a16="http://schemas.microsoft.com/office/drawing/2014/main" id="{0AB230D2-6222-4F6A-1820-3CD5D0B890F4}"/>
              </a:ext>
            </a:extLst>
          </p:cNvPr>
          <p:cNvSpPr txBox="1"/>
          <p:nvPr/>
        </p:nvSpPr>
        <p:spPr>
          <a:xfrm>
            <a:off x="5353711" y="3150200"/>
            <a:ext cx="3105152" cy="1323439"/>
          </a:xfrm>
          <a:prstGeom prst="rect">
            <a:avLst/>
          </a:prstGeom>
          <a:noFill/>
        </p:spPr>
        <p:txBody>
          <a:bodyPr wrap="square">
            <a:spAutoFit/>
          </a:bodyPr>
          <a:lstStyle/>
          <a:p>
            <a:pPr marL="0" marR="0" lvl="0" indent="0" algn="l" defTabSz="914400" rtl="0" eaLnBrk="0" fontAlgn="base" latinLnBrk="0" hangingPunct="0">
              <a:lnSpc>
                <a:spcPct val="100000"/>
              </a:lnSpc>
              <a:spcBef>
                <a:spcPts val="6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2000" b="0" i="0" u="none" strike="noStrike" kern="1200" cap="none" spc="0" normalizeH="0" baseline="0" noProof="0" dirty="0">
                <a:ln>
                  <a:noFill/>
                </a:ln>
                <a:solidFill>
                  <a:srgbClr val="0000FF"/>
                </a:solidFill>
                <a:effectLst/>
                <a:uLnTx/>
                <a:uFillTx/>
                <a:latin typeface="Arial" charset="0"/>
                <a:ea typeface="+mn-ea"/>
                <a:cs typeface="+mn-cs"/>
              </a:rPr>
              <a:t>First</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 consider the </a:t>
            </a:r>
            <a:r>
              <a:rPr kumimoji="0" lang="en-US" sz="2000" b="0" i="0" u="none" strike="noStrike" kern="1200" cap="none" spc="0" normalizeH="0" baseline="0" noProof="0" dirty="0">
                <a:ln>
                  <a:noFill/>
                </a:ln>
                <a:solidFill>
                  <a:srgbClr val="0000FF"/>
                </a:solidFill>
                <a:effectLst/>
                <a:uLnTx/>
                <a:uFillTx/>
                <a:latin typeface="Arial" charset="0"/>
                <a:ea typeface="+mn-ea"/>
                <a:cs typeface="+mn-cs"/>
              </a:rPr>
              <a:t>auto-correlation function</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 in </a:t>
            </a:r>
            <a:r>
              <a:rPr kumimoji="0" lang="en-US" sz="2000" b="0" i="0" u="none" strike="noStrike" kern="1200" cap="none" spc="0" normalizeH="0" baseline="0" noProof="0" dirty="0">
                <a:ln>
                  <a:noFill/>
                </a:ln>
                <a:solidFill>
                  <a:srgbClr val="0000FF"/>
                </a:solidFill>
                <a:effectLst/>
                <a:uLnTx/>
                <a:uFillTx/>
                <a:latin typeface="Arial" charset="0"/>
                <a:ea typeface="+mn-ea"/>
                <a:cs typeface="+mn-cs"/>
              </a:rPr>
              <a:t>the axial direction</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 with </a:t>
            </a:r>
            <a:r>
              <a:rPr kumimoji="0" lang="en-US" sz="2000" b="0" i="0" u="none" strike="noStrike" kern="1200" cap="none" spc="0" normalizeH="0" baseline="0" noProof="0" dirty="0">
                <a:ln>
                  <a:noFill/>
                </a:ln>
                <a:solidFill>
                  <a:srgbClr val="0000FF"/>
                </a:solidFill>
                <a:effectLst/>
                <a:uLnTx/>
                <a:uFillTx/>
                <a:latin typeface="Arial" charset="0"/>
                <a:ea typeface="+mn-ea"/>
                <a:cs typeface="+mn-cs"/>
              </a:rPr>
              <a:t>𝛿(𝐫)=(0,0,𝛿𝑍) </a:t>
            </a:r>
            <a:endParaRPr kumimoji="0" 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1668562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6A382A-CBC9-5DFB-735B-677DFBC13C07}"/>
              </a:ext>
            </a:extLst>
          </p:cNvPr>
          <p:cNvPicPr>
            <a:picLocks noChangeAspect="1"/>
          </p:cNvPicPr>
          <p:nvPr/>
        </p:nvPicPr>
        <p:blipFill>
          <a:blip r:embed="rId2"/>
          <a:stretch>
            <a:fillRect/>
          </a:stretch>
        </p:blipFill>
        <p:spPr>
          <a:xfrm>
            <a:off x="145722" y="1144250"/>
            <a:ext cx="4590830" cy="525780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472B236-05C6-C125-5A52-10F8BB3797EA}"/>
                  </a:ext>
                </a:extLst>
              </p:cNvPr>
              <p:cNvSpPr txBox="1"/>
              <p:nvPr/>
            </p:nvSpPr>
            <p:spPr>
              <a:xfrm>
                <a:off x="219077" y="95250"/>
                <a:ext cx="8391524" cy="1015663"/>
              </a:xfrm>
              <a:prstGeom prst="rect">
                <a:avLst/>
              </a:prstGeom>
              <a:noFill/>
              <a:ln>
                <a:solidFill>
                  <a:srgbClr val="00B0F0"/>
                </a:solidFill>
              </a:ln>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cs typeface="Times New Roman" panose="02020603050405020304" pitchFamily="18" charset="0"/>
                  </a:rPr>
                  <a:t>Next</a:t>
                </a:r>
                <a:r>
                  <a:rPr kumimoji="0" lang="en-US" sz="2000" b="0" i="0" u="none" strike="noStrike" kern="1200" cap="none" spc="0" normalizeH="0" baseline="0" noProof="0" dirty="0">
                    <a:ln>
                      <a:noFill/>
                    </a:ln>
                    <a:solidFill>
                      <a:srgbClr val="666633"/>
                    </a:solidFill>
                    <a:effectLst/>
                    <a:uLnTx/>
                    <a:uFillTx/>
                    <a:latin typeface="Times New Roman" panose="02020603050405020304" pitchFamily="18" charset="0"/>
                    <a:ea typeface="SimSun" panose="02010600030101010101" pitchFamily="2" charset="-122"/>
                    <a:cs typeface="Times New Roman" panose="02020603050405020304" pitchFamily="18" charset="0"/>
                  </a:rPr>
                  <a:t> consider the </a:t>
                </a:r>
                <a:r>
                  <a:rPr kumimoji="0" 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SimSun" panose="02010600030101010101" pitchFamily="2" charset="-122"/>
                    <a:cs typeface="Times New Roman" panose="02020603050405020304" pitchFamily="18" charset="0"/>
                  </a:rPr>
                  <a:t>areal autocorrelation function </a:t>
                </a:r>
                <a14:m>
                  <m:oMath xmlns:m="http://schemas.openxmlformats.org/officeDocument/2006/math">
                    <m:sSub>
                      <m:sSubPr>
                        <m:ctrlPr>
                          <a:rPr kumimoji="0" lang="en-US" sz="2000" b="0" i="1" u="none" strike="noStrike" kern="1200" cap="none" spc="0" normalizeH="0" baseline="0" noProof="0" smtClean="0">
                            <a:ln>
                              <a:noFill/>
                            </a:ln>
                            <a:solidFill>
                              <a:srgbClr val="0000FF"/>
                            </a:solidFill>
                            <a:effectLst/>
                            <a:uLnTx/>
                            <a:uFillTx/>
                            <a:latin typeface="Cambria Math" panose="02040503050406030204" pitchFamily="18" charset="0"/>
                            <a:ea typeface="SimSun" panose="02010600030101010101" pitchFamily="2" charset="-122"/>
                            <a:cs typeface="Times New Roman" panose="02020603050405020304" pitchFamily="18" charset="0"/>
                          </a:rPr>
                        </m:ctrlPr>
                      </m:sSubPr>
                      <m:e>
                        <m:r>
                          <a:rPr kumimoji="0" lang="en-US" sz="2000" b="0" i="1" u="none" strike="noStrike" kern="1200" cap="none" spc="0" normalizeH="0" baseline="0" noProof="0">
                            <a:ln>
                              <a:noFill/>
                            </a:ln>
                            <a:solidFill>
                              <a:srgbClr val="0000FF"/>
                            </a:solidFill>
                            <a:effectLst/>
                            <a:uLnTx/>
                            <a:uFillTx/>
                            <a:latin typeface="Cambria Math" panose="02040503050406030204" pitchFamily="18" charset="0"/>
                            <a:ea typeface="SimSun" panose="02010600030101010101" pitchFamily="2" charset="-122"/>
                            <a:cs typeface="Times New Roman" panose="02020603050405020304" pitchFamily="18" charset="0"/>
                          </a:rPr>
                          <m:t>𝐶</m:t>
                        </m:r>
                      </m:e>
                      <m:sub>
                        <m:r>
                          <a:rPr kumimoji="0" lang="en-US" sz="2000" b="0" i="1" u="none" strike="noStrike" kern="1200" cap="none" spc="0" normalizeH="0" baseline="0" noProof="0">
                            <a:ln>
                              <a:noFill/>
                            </a:ln>
                            <a:solidFill>
                              <a:srgbClr val="0000FF"/>
                            </a:solidFill>
                            <a:effectLst/>
                            <a:uLnTx/>
                            <a:uFillTx/>
                            <a:latin typeface="Cambria Math" panose="02040503050406030204" pitchFamily="18" charset="0"/>
                            <a:ea typeface="SimSun" panose="02010600030101010101" pitchFamily="2" charset="-122"/>
                            <a:cs typeface="Times New Roman" panose="02020603050405020304" pitchFamily="18" charset="0"/>
                          </a:rPr>
                          <m:t>𝜖</m:t>
                        </m:r>
                      </m:sub>
                    </m:sSub>
                    <m:r>
                      <a:rPr kumimoji="0" lang="en-US" sz="2000" b="0" i="1" u="none" strike="noStrike" kern="1200" cap="none" spc="0" normalizeH="0" baseline="0" noProof="0">
                        <a:ln>
                          <a:noFill/>
                        </a:ln>
                        <a:solidFill>
                          <a:srgbClr val="0000FF"/>
                        </a:solidFill>
                        <a:effectLst/>
                        <a:uLnTx/>
                        <a:uFillTx/>
                        <a:latin typeface="Cambria Math" panose="02040503050406030204" pitchFamily="18" charset="0"/>
                        <a:ea typeface="SimSun" panose="02010600030101010101" pitchFamily="2" charset="-122"/>
                        <a:cs typeface="Times New Roman" panose="02020603050405020304" pitchFamily="18" charset="0"/>
                      </a:rPr>
                      <m:t>(</m:t>
                    </m:r>
                    <m:r>
                      <a:rPr kumimoji="0" lang="en-US" sz="2000" b="0" i="1" u="none" strike="noStrike" kern="1200" cap="none" spc="0" normalizeH="0" baseline="0" noProof="0">
                        <a:ln>
                          <a:noFill/>
                        </a:ln>
                        <a:solidFill>
                          <a:srgbClr val="0000FF"/>
                        </a:solidFill>
                        <a:effectLst/>
                        <a:uLnTx/>
                        <a:uFillTx/>
                        <a:latin typeface="Cambria Math" panose="02040503050406030204" pitchFamily="18" charset="0"/>
                        <a:ea typeface="SimSun" panose="02010600030101010101" pitchFamily="2" charset="-122"/>
                        <a:cs typeface="Times New Roman" panose="02020603050405020304" pitchFamily="18" charset="0"/>
                      </a:rPr>
                      <m:t>𝛿</m:t>
                    </m:r>
                    <m:r>
                      <a:rPr kumimoji="0" lang="en-US" sz="2000" b="0" i="1" u="none" strike="noStrike" kern="1200" cap="none" spc="0" normalizeH="0" baseline="0" noProof="0">
                        <a:ln>
                          <a:noFill/>
                        </a:ln>
                        <a:solidFill>
                          <a:srgbClr val="0000FF"/>
                        </a:solidFill>
                        <a:effectLst/>
                        <a:uLnTx/>
                        <a:uFillTx/>
                        <a:latin typeface="Cambria Math" panose="02040503050406030204" pitchFamily="18" charset="0"/>
                        <a:ea typeface="SimSun" panose="02010600030101010101" pitchFamily="2" charset="-122"/>
                        <a:cs typeface="Times New Roman" panose="02020603050405020304" pitchFamily="18" charset="0"/>
                      </a:rPr>
                      <m:t>𝑋</m:t>
                    </m:r>
                    <m:r>
                      <a:rPr kumimoji="0" lang="en-US" sz="2000" b="0" i="1" u="none" strike="noStrike" kern="1200" cap="none" spc="0" normalizeH="0" baseline="0" noProof="0">
                        <a:ln>
                          <a:noFill/>
                        </a:ln>
                        <a:solidFill>
                          <a:srgbClr val="0000FF"/>
                        </a:solidFill>
                        <a:effectLst/>
                        <a:uLnTx/>
                        <a:uFillTx/>
                        <a:latin typeface="Cambria Math" panose="02040503050406030204" pitchFamily="18" charset="0"/>
                        <a:ea typeface="SimSun" panose="02010600030101010101" pitchFamily="2" charset="-122"/>
                        <a:cs typeface="Times New Roman" panose="02020603050405020304" pitchFamily="18" charset="0"/>
                      </a:rPr>
                      <m:t>,</m:t>
                    </m:r>
                    <m:r>
                      <a:rPr kumimoji="0" lang="en-US" sz="2000" b="0" i="1" u="none" strike="noStrike" kern="1200" cap="none" spc="0" normalizeH="0" baseline="0" noProof="0">
                        <a:ln>
                          <a:noFill/>
                        </a:ln>
                        <a:solidFill>
                          <a:srgbClr val="0000FF"/>
                        </a:solidFill>
                        <a:effectLst/>
                        <a:uLnTx/>
                        <a:uFillTx/>
                        <a:latin typeface="Cambria Math" panose="02040503050406030204" pitchFamily="18" charset="0"/>
                        <a:ea typeface="SimSun" panose="02010600030101010101" pitchFamily="2" charset="-122"/>
                        <a:cs typeface="Times New Roman" panose="02020603050405020304" pitchFamily="18" charset="0"/>
                      </a:rPr>
                      <m:t>𝛿</m:t>
                    </m:r>
                    <m:r>
                      <a:rPr kumimoji="0" lang="en-US" sz="2000" b="0" i="1" u="none" strike="noStrike" kern="1200" cap="none" spc="0" normalizeH="0" baseline="0" noProof="0">
                        <a:ln>
                          <a:noFill/>
                        </a:ln>
                        <a:solidFill>
                          <a:srgbClr val="0000FF"/>
                        </a:solidFill>
                        <a:effectLst/>
                        <a:uLnTx/>
                        <a:uFillTx/>
                        <a:latin typeface="Cambria Math" panose="02040503050406030204" pitchFamily="18" charset="0"/>
                        <a:ea typeface="SimSun" panose="02010600030101010101" pitchFamily="2" charset="-122"/>
                        <a:cs typeface="Times New Roman" panose="02020603050405020304" pitchFamily="18" charset="0"/>
                      </a:rPr>
                      <m:t>𝑌</m:t>
                    </m:r>
                    <m:r>
                      <a:rPr kumimoji="0" lang="en-US" sz="2000" b="0" i="1" u="none" strike="noStrike" kern="1200" cap="none" spc="0" normalizeH="0" baseline="0" noProof="0">
                        <a:ln>
                          <a:noFill/>
                        </a:ln>
                        <a:solidFill>
                          <a:srgbClr val="0000FF"/>
                        </a:solidFill>
                        <a:effectLst/>
                        <a:uLnTx/>
                        <a:uFillTx/>
                        <a:latin typeface="Cambria Math" panose="02040503050406030204" pitchFamily="18" charset="0"/>
                        <a:ea typeface="SimSun" panose="02010600030101010101" pitchFamily="2" charset="-122"/>
                        <a:cs typeface="Times New Roman" panose="02020603050405020304" pitchFamily="18" charset="0"/>
                      </a:rPr>
                      <m:t>,0)</m:t>
                    </m:r>
                  </m:oMath>
                </a14:m>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000" b="0" i="0" u="none" strike="noStrike" kern="1200" cap="none" spc="0" normalizeH="0" baseline="0" noProof="0" dirty="0">
                    <a:ln>
                      <a:noFill/>
                    </a:ln>
                    <a:solidFill>
                      <a:srgbClr val="666633"/>
                    </a:solidFill>
                    <a:effectLst/>
                    <a:uLnTx/>
                    <a:uFillTx/>
                    <a:latin typeface="Times New Roman" panose="02020603050405020304" pitchFamily="18" charset="0"/>
                    <a:ea typeface="SimSun" panose="02010600030101010101" pitchFamily="2" charset="-122"/>
                    <a:cs typeface="Times New Roman" panose="02020603050405020304" pitchFamily="18" charset="0"/>
                  </a:rPr>
                  <a:t>of thickness-averaged volumetric strain</a:t>
                </a:r>
                <a:r>
                  <a:rPr kumimoji="0" lang="en-US" sz="2000" b="0" i="0" u="none" strike="noStrike" kern="1200" cap="none" spc="0" normalizeH="0" baseline="0" noProof="0" dirty="0">
                    <a:ln>
                      <a:noFill/>
                    </a:ln>
                    <a:solidFill>
                      <a:srgbClr val="666633"/>
                    </a:solidFill>
                    <a:effectLst/>
                    <a:uLnTx/>
                    <a:uFillTx/>
                    <a:latin typeface="Arial" panose="020B0604020202020204" pitchFamily="34" charset="0"/>
                    <a:ea typeface="SimSun" panose="02010600030101010101" pitchFamily="2" charset="-122"/>
                    <a:cs typeface="Arial" panose="020B0604020202020204" pitchFamily="34" charset="0"/>
                  </a:rPr>
                  <a:t> </a:t>
                </a:r>
                <a14:m>
                  <m:oMath xmlns:m="http://schemas.openxmlformats.org/officeDocument/2006/math">
                    <m:acc>
                      <m:accPr>
                        <m:chr m:val="̅"/>
                        <m:ctrlPr>
                          <a:rPr kumimoji="0" lang="en-US" sz="2000" b="0" i="1" u="none" strike="noStrike" kern="1200" cap="none" spc="0" normalizeH="0" baseline="0" noProof="0">
                            <a:ln>
                              <a:noFill/>
                            </a:ln>
                            <a:solidFill>
                              <a:srgbClr val="666633"/>
                            </a:solidFill>
                            <a:effectLst/>
                            <a:uLnTx/>
                            <a:uFillTx/>
                            <a:latin typeface="Cambria Math" panose="02040503050406030204" pitchFamily="18" charset="0"/>
                            <a:ea typeface="SimSun" panose="02010600030101010101" pitchFamily="2" charset="-122"/>
                            <a:cs typeface="Times New Roman" panose="02020603050405020304" pitchFamily="18" charset="0"/>
                          </a:rPr>
                        </m:ctrlPr>
                      </m:accPr>
                      <m:e>
                        <m:sSub>
                          <m:sSubPr>
                            <m:ctrlPr>
                              <a:rPr kumimoji="0" lang="en-US" sz="2000" b="0" i="1" u="none" strike="noStrike" kern="1200" cap="none" spc="0" normalizeH="0" baseline="0" noProof="0">
                                <a:ln>
                                  <a:noFill/>
                                </a:ln>
                                <a:solidFill>
                                  <a:srgbClr val="666633"/>
                                </a:solidFill>
                                <a:effectLst/>
                                <a:uLnTx/>
                                <a:uFillTx/>
                                <a:latin typeface="Cambria Math" panose="02040503050406030204" pitchFamily="18" charset="0"/>
                                <a:ea typeface="SimSun" panose="02010600030101010101" pitchFamily="2" charset="-122"/>
                                <a:cs typeface="Times New Roman" panose="02020603050405020304" pitchFamily="18" charset="0"/>
                              </a:rPr>
                            </m:ctrlPr>
                          </m:sSubPr>
                          <m:e>
                            <m:r>
                              <a:rPr kumimoji="0" lang="en-US" sz="2000" b="0" i="1" u="none" strike="noStrike" kern="1200" cap="none" spc="0" normalizeH="0" baseline="0" noProof="0">
                                <a:ln>
                                  <a:noFill/>
                                </a:ln>
                                <a:solidFill>
                                  <a:srgbClr val="666633"/>
                                </a:solidFill>
                                <a:effectLst/>
                                <a:uLnTx/>
                                <a:uFillTx/>
                                <a:latin typeface="Cambria Math" panose="02040503050406030204" pitchFamily="18" charset="0"/>
                                <a:ea typeface="SimSun" panose="02010600030101010101" pitchFamily="2" charset="-122"/>
                                <a:cs typeface="Times New Roman" panose="02020603050405020304" pitchFamily="18" charset="0"/>
                              </a:rPr>
                              <m:t>𝜀</m:t>
                            </m:r>
                          </m:e>
                          <m:sub>
                            <m:r>
                              <a:rPr kumimoji="0" lang="en-US" sz="2000" b="0" i="1" u="none" strike="noStrike" kern="1200" cap="none" spc="0" normalizeH="0" baseline="0" noProof="0">
                                <a:ln>
                                  <a:noFill/>
                                </a:ln>
                                <a:solidFill>
                                  <a:srgbClr val="666633"/>
                                </a:solidFill>
                                <a:effectLst/>
                                <a:uLnTx/>
                                <a:uFillTx/>
                                <a:latin typeface="Cambria Math" panose="02040503050406030204" pitchFamily="18" charset="0"/>
                                <a:ea typeface="SimSun" panose="02010600030101010101" pitchFamily="2" charset="-122"/>
                                <a:cs typeface="Times New Roman" panose="02020603050405020304" pitchFamily="18" charset="0"/>
                              </a:rPr>
                              <m:t>𝑣</m:t>
                            </m:r>
                          </m:sub>
                        </m:sSub>
                      </m:e>
                    </m:acc>
                    <m:r>
                      <a:rPr kumimoji="0" lang="en-US" sz="2000" b="0" i="1" u="none" strike="noStrike" kern="1200" cap="none" spc="0" normalizeH="0" baseline="0" noProof="0" smtClean="0">
                        <a:ln>
                          <a:noFill/>
                        </a:ln>
                        <a:solidFill>
                          <a:srgbClr val="666633"/>
                        </a:solidFill>
                        <a:effectLst/>
                        <a:uLnTx/>
                        <a:uFillTx/>
                        <a:latin typeface="Cambria Math" panose="02040503050406030204" pitchFamily="18" charset="0"/>
                        <a:ea typeface="SimSun" panose="02010600030101010101" pitchFamily="2" charset="-122"/>
                        <a:cs typeface="Times New Roman" panose="02020603050405020304" pitchFamily="18" charset="0"/>
                      </a:rPr>
                      <m:t> </m:t>
                    </m:r>
                  </m:oMath>
                </a14:m>
                <a:r>
                  <a:rPr kumimoji="0" lang="en-US" sz="2000" b="0" i="0" u="none" strike="noStrike" kern="1200" cap="none" spc="0" normalizeH="0" baseline="0" noProof="0" dirty="0">
                    <a:ln>
                      <a:noFill/>
                    </a:ln>
                    <a:solidFill>
                      <a:srgbClr val="666633"/>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000" b="0" i="0" u="none" strike="noStrike" kern="1200" cap="none" spc="0" normalizeH="0" baseline="0" noProof="0" dirty="0">
                    <a:ln>
                      <a:noFill/>
                    </a:ln>
                    <a:solidFill>
                      <a:srgbClr val="666633"/>
                    </a:solidFill>
                    <a:effectLst/>
                    <a:uLnTx/>
                    <a:uFillTx/>
                    <a:latin typeface="Times New Roman" panose="02020603050405020304" pitchFamily="18" charset="0"/>
                    <a:ea typeface="SimSun" panose="02010600030101010101" pitchFamily="2" charset="-122"/>
                    <a:cs typeface="Times New Roman" panose="02020603050405020304" pitchFamily="18" charset="0"/>
                  </a:rPr>
                  <a:t>focusing on the bands CB1, CB2 and CB3, for the phases C′-C, D-C, E-C and F-C.</a:t>
                </a:r>
              </a:p>
            </p:txBody>
          </p:sp>
        </mc:Choice>
        <mc:Fallback xmlns="">
          <p:sp>
            <p:nvSpPr>
              <p:cNvPr id="4" name="TextBox 3">
                <a:extLst>
                  <a:ext uri="{FF2B5EF4-FFF2-40B4-BE49-F238E27FC236}">
                    <a16:creationId xmlns:a16="http://schemas.microsoft.com/office/drawing/2014/main" id="{F472B236-05C6-C125-5A52-10F8BB3797EA}"/>
                  </a:ext>
                </a:extLst>
              </p:cNvPr>
              <p:cNvSpPr txBox="1">
                <a:spLocks noRot="1" noChangeAspect="1" noMove="1" noResize="1" noEditPoints="1" noAdjustHandles="1" noChangeArrowheads="1" noChangeShapeType="1" noTextEdit="1"/>
              </p:cNvSpPr>
              <p:nvPr/>
            </p:nvSpPr>
            <p:spPr>
              <a:xfrm>
                <a:off x="219077" y="95250"/>
                <a:ext cx="8391524" cy="1015663"/>
              </a:xfrm>
              <a:prstGeom prst="rect">
                <a:avLst/>
              </a:prstGeom>
              <a:blipFill>
                <a:blip r:embed="rId3"/>
                <a:stretch>
                  <a:fillRect l="-725" t="-2976" b="-9524"/>
                </a:stretch>
              </a:blipFill>
              <a:ln>
                <a:solidFill>
                  <a:srgbClr val="00B0F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2C2E96B-4BE7-4B86-2689-47337B70F0E6}"/>
                  </a:ext>
                </a:extLst>
              </p:cNvPr>
              <p:cNvSpPr txBox="1"/>
              <p:nvPr/>
            </p:nvSpPr>
            <p:spPr>
              <a:xfrm>
                <a:off x="4822521" y="1201936"/>
                <a:ext cx="4124325" cy="286232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 During the </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initial phase C′-C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 spatial correlation was negligible in CB2 and CB3, but </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relatively large values of </a:t>
                </a:r>
                <a14:m>
                  <m:oMath xmlns:m="http://schemas.openxmlformats.org/officeDocument/2006/math">
                    <m:sSub>
                      <m:sSubPr>
                        <m:ctrlPr>
                          <a:rPr kumimoji="0" lang="en-US" sz="2000" b="0" i="1" u="none" strike="noStrike" kern="1200" cap="none" spc="0" normalizeH="0" baseline="0" noProof="0">
                            <a:ln>
                              <a:noFill/>
                            </a:ln>
                            <a:solidFill>
                              <a:srgbClr val="0000FF"/>
                            </a:solidFill>
                            <a:effectLst/>
                            <a:uLnTx/>
                            <a:uFillTx/>
                            <a:latin typeface="Cambria Math" panose="02040503050406030204" pitchFamily="18" charset="0"/>
                            <a:ea typeface="SimSun" panose="02010600030101010101" pitchFamily="2" charset="-122"/>
                            <a:cs typeface="Times New Roman" panose="02020603050405020304" pitchFamily="18" charset="0"/>
                          </a:rPr>
                        </m:ctrlPr>
                      </m:sSubPr>
                      <m:e>
                        <m:r>
                          <a:rPr kumimoji="0" lang="en-US" sz="2000" b="0" i="1" u="none" strike="noStrike" kern="1200" cap="none" spc="0" normalizeH="0" baseline="0" noProof="0">
                            <a:ln>
                              <a:noFill/>
                            </a:ln>
                            <a:solidFill>
                              <a:srgbClr val="0000FF"/>
                            </a:solidFill>
                            <a:effectLst/>
                            <a:uLnTx/>
                            <a:uFillTx/>
                            <a:latin typeface="Cambria Math" panose="02040503050406030204" pitchFamily="18" charset="0"/>
                            <a:ea typeface="SimSun" panose="02010600030101010101" pitchFamily="2" charset="-122"/>
                            <a:cs typeface="Times New Roman" panose="02020603050405020304" pitchFamily="18" charset="0"/>
                          </a:rPr>
                          <m:t>𝐶</m:t>
                        </m:r>
                      </m:e>
                      <m:sub>
                        <m:r>
                          <a:rPr kumimoji="0" lang="en-US" sz="2000" b="0" i="1" u="none" strike="noStrike" kern="1200" cap="none" spc="0" normalizeH="0" baseline="0" noProof="0">
                            <a:ln>
                              <a:noFill/>
                            </a:ln>
                            <a:solidFill>
                              <a:srgbClr val="0000FF"/>
                            </a:solidFill>
                            <a:effectLst/>
                            <a:uLnTx/>
                            <a:uFillTx/>
                            <a:latin typeface="Cambria Math" panose="02040503050406030204" pitchFamily="18" charset="0"/>
                            <a:ea typeface="SimSun" panose="02010600030101010101" pitchFamily="2" charset="-122"/>
                            <a:cs typeface="Times New Roman" panose="02020603050405020304" pitchFamily="18" charset="0"/>
                          </a:rPr>
                          <m:t>𝜖</m:t>
                        </m:r>
                      </m:sub>
                    </m:sSub>
                  </m:oMath>
                </a14:m>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(0.4-1.0) </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were observed for CB1</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 within a radial spacing of about 1 mm. This difference </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implies that compaction localization probably nucleated the earliest in CB1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at this initial phase. </a:t>
                </a:r>
                <a:endParaRPr kumimoji="0" 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mc:Choice>
        <mc:Fallback xmlns="">
          <p:sp>
            <p:nvSpPr>
              <p:cNvPr id="5" name="TextBox 4">
                <a:extLst>
                  <a:ext uri="{FF2B5EF4-FFF2-40B4-BE49-F238E27FC236}">
                    <a16:creationId xmlns:a16="http://schemas.microsoft.com/office/drawing/2014/main" id="{32C2E96B-4BE7-4B86-2689-47337B70F0E6}"/>
                  </a:ext>
                </a:extLst>
              </p:cNvPr>
              <p:cNvSpPr txBox="1">
                <a:spLocks noRot="1" noChangeAspect="1" noMove="1" noResize="1" noEditPoints="1" noAdjustHandles="1" noChangeArrowheads="1" noChangeShapeType="1" noTextEdit="1"/>
              </p:cNvSpPr>
              <p:nvPr/>
            </p:nvSpPr>
            <p:spPr>
              <a:xfrm>
                <a:off x="4822521" y="1201936"/>
                <a:ext cx="4124325" cy="2862322"/>
              </a:xfrm>
              <a:prstGeom prst="rect">
                <a:avLst/>
              </a:prstGeom>
              <a:blipFill>
                <a:blip r:embed="rId4"/>
                <a:stretch>
                  <a:fillRect l="-1534" t="-881" r="-2761" b="-26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0EDEDC3-DF49-3314-6FFA-29EB9ECD469A}"/>
                  </a:ext>
                </a:extLst>
              </p:cNvPr>
              <p:cNvSpPr txBox="1"/>
              <p:nvPr/>
            </p:nvSpPr>
            <p:spPr>
              <a:xfrm>
                <a:off x="4789183" y="4267200"/>
                <a:ext cx="4059565" cy="224676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rPr>
                  <a:t>* For each band </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in subsequent phases</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rPr>
                  <a:t> D-C, E-C and F-C, </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the anisotropic distribution of </a:t>
                </a:r>
                <a14:m>
                  <m:oMath xmlns:m="http://schemas.openxmlformats.org/officeDocument/2006/math">
                    <m:sSub>
                      <m:sSubPr>
                        <m:ctrlPr>
                          <a:rPr kumimoji="0" lang="en-US" sz="2000" b="0" i="1" u="none" strike="noStrike" kern="1200" cap="none" spc="0" normalizeH="0" baseline="0" noProof="0">
                            <a:ln>
                              <a:noFill/>
                            </a:ln>
                            <a:solidFill>
                              <a:srgbClr val="0000FF"/>
                            </a:solidFill>
                            <a:effectLst/>
                            <a:uLnTx/>
                            <a:uFillTx/>
                            <a:latin typeface="Cambria Math" panose="02040503050406030204" pitchFamily="18" charset="0"/>
                            <a:ea typeface="SimSun" panose="02010600030101010101" pitchFamily="2" charset="-122"/>
                            <a:cs typeface="Times New Roman" panose="02020603050405020304" pitchFamily="18" charset="0"/>
                          </a:rPr>
                        </m:ctrlPr>
                      </m:sSubPr>
                      <m:e>
                        <m:r>
                          <a:rPr kumimoji="0" lang="en-US" sz="2000" b="0" i="1" u="none" strike="noStrike" kern="1200" cap="none" spc="0" normalizeH="0" baseline="0" noProof="0">
                            <a:ln>
                              <a:noFill/>
                            </a:ln>
                            <a:solidFill>
                              <a:srgbClr val="0000FF"/>
                            </a:solidFill>
                            <a:effectLst/>
                            <a:uLnTx/>
                            <a:uFillTx/>
                            <a:latin typeface="Cambria Math" panose="02040503050406030204" pitchFamily="18" charset="0"/>
                            <a:ea typeface="SimSun" panose="02010600030101010101" pitchFamily="2" charset="-122"/>
                            <a:cs typeface="Times New Roman" panose="02020603050405020304" pitchFamily="18" charset="0"/>
                          </a:rPr>
                          <m:t>𝐶</m:t>
                        </m:r>
                      </m:e>
                      <m:sub>
                        <m:r>
                          <a:rPr kumimoji="0" lang="en-US" sz="2000" b="0" i="1" u="none" strike="noStrike" kern="1200" cap="none" spc="0" normalizeH="0" baseline="0" noProof="0">
                            <a:ln>
                              <a:noFill/>
                            </a:ln>
                            <a:solidFill>
                              <a:srgbClr val="0000FF"/>
                            </a:solidFill>
                            <a:effectLst/>
                            <a:uLnTx/>
                            <a:uFillTx/>
                            <a:latin typeface="Cambria Math" panose="02040503050406030204" pitchFamily="18" charset="0"/>
                            <a:ea typeface="SimSun" panose="02010600030101010101" pitchFamily="2" charset="-122"/>
                            <a:cs typeface="Times New Roman" panose="02020603050405020304" pitchFamily="18" charset="0"/>
                          </a:rPr>
                          <m:t>𝜖</m:t>
                        </m:r>
                      </m:sub>
                    </m:sSub>
                  </m:oMath>
                </a14:m>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 seems almost identical</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 which implies that </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SimSun" panose="02010600030101010101" pitchFamily="2" charset="-122"/>
                    <a:cs typeface="Arial" panose="020B0604020202020204" pitchFamily="34" charset="0"/>
                  </a:rPr>
                  <a:t>spatial structure of the CBs and correlation of strain were basically locked in at stage C</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a:t>
                </a:r>
              </a:p>
            </p:txBody>
          </p:sp>
        </mc:Choice>
        <mc:Fallback xmlns="">
          <p:sp>
            <p:nvSpPr>
              <p:cNvPr id="6" name="TextBox 5">
                <a:extLst>
                  <a:ext uri="{FF2B5EF4-FFF2-40B4-BE49-F238E27FC236}">
                    <a16:creationId xmlns:a16="http://schemas.microsoft.com/office/drawing/2014/main" id="{A0EDEDC3-DF49-3314-6FFA-29EB9ECD469A}"/>
                  </a:ext>
                </a:extLst>
              </p:cNvPr>
              <p:cNvSpPr txBox="1">
                <a:spLocks noRot="1" noChangeAspect="1" noMove="1" noResize="1" noEditPoints="1" noAdjustHandles="1" noChangeArrowheads="1" noChangeShapeType="1" noTextEdit="1"/>
              </p:cNvSpPr>
              <p:nvPr/>
            </p:nvSpPr>
            <p:spPr>
              <a:xfrm>
                <a:off x="4789183" y="4267200"/>
                <a:ext cx="4059565" cy="2246769"/>
              </a:xfrm>
              <a:prstGeom prst="rect">
                <a:avLst/>
              </a:prstGeom>
              <a:blipFill>
                <a:blip r:embed="rId5"/>
                <a:stretch>
                  <a:fillRect l="-1563" t="-1685" r="-2812" b="-3371"/>
                </a:stretch>
              </a:blipFill>
            </p:spPr>
            <p:txBody>
              <a:bodyPr/>
              <a:lstStyle/>
              <a:p>
                <a:r>
                  <a:rPr lang="en-US">
                    <a:noFill/>
                  </a:rPr>
                  <a:t> </a:t>
                </a:r>
              </a:p>
            </p:txBody>
          </p:sp>
        </mc:Fallback>
      </mc:AlternateContent>
    </p:spTree>
    <p:extLst>
      <p:ext uri="{BB962C8B-B14F-4D97-AF65-F5344CB8AC3E}">
        <p14:creationId xmlns:p14="http://schemas.microsoft.com/office/powerpoint/2010/main" val="846128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49339565-ED5E-4BBE-B12C-D722C4BB1123}"/>
              </a:ext>
            </a:extLst>
          </p:cNvPr>
          <p:cNvSpPr txBox="1">
            <a:spLocks noChangeArrowheads="1"/>
          </p:cNvSpPr>
          <p:nvPr/>
        </p:nvSpPr>
        <p:spPr bwMode="auto">
          <a:xfrm>
            <a:off x="647700" y="1752600"/>
            <a:ext cx="80391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eaLnBrk="1" hangingPunct="1">
              <a:spcBef>
                <a:spcPts val="0"/>
              </a:spcBef>
              <a:spcAft>
                <a:spcPts val="1200"/>
              </a:spcAft>
              <a:buClr>
                <a:srgbClr val="CC3300"/>
              </a:buClr>
              <a:defRPr/>
            </a:pPr>
            <a:r>
              <a:rPr lang="en-US" sz="2400" kern="0" dirty="0">
                <a:solidFill>
                  <a:schemeClr val="accent6"/>
                </a:solidFill>
                <a:effectLst/>
                <a:latin typeface="Arial" charset="0"/>
              </a:rPr>
              <a:t>Imaging the spatiotemporal development of strain localization: AE vs </a:t>
            </a:r>
            <a:r>
              <a:rPr lang="en-US" sz="2400" kern="0" dirty="0" err="1">
                <a:solidFill>
                  <a:schemeClr val="accent6"/>
                </a:solidFill>
                <a:effectLst/>
                <a:latin typeface="Symbol" panose="05050102010706020507" pitchFamily="18" charset="2"/>
              </a:rPr>
              <a:t>m</a:t>
            </a:r>
            <a:r>
              <a:rPr lang="en-US" sz="2400" kern="0" dirty="0" err="1">
                <a:solidFill>
                  <a:schemeClr val="accent6"/>
                </a:solidFill>
                <a:effectLst/>
                <a:latin typeface="Arial" charset="0"/>
              </a:rPr>
              <a:t>CT</a:t>
            </a:r>
            <a:r>
              <a:rPr lang="en-US" sz="2400" kern="0" dirty="0">
                <a:solidFill>
                  <a:schemeClr val="accent6"/>
                </a:solidFill>
                <a:effectLst/>
                <a:latin typeface="Arial" charset="0"/>
              </a:rPr>
              <a:t>.</a:t>
            </a:r>
          </a:p>
          <a:p>
            <a:pPr eaLnBrk="1" hangingPunct="1">
              <a:spcBef>
                <a:spcPts val="0"/>
              </a:spcBef>
              <a:spcAft>
                <a:spcPts val="1200"/>
              </a:spcAft>
              <a:buClr>
                <a:srgbClr val="CC3300"/>
              </a:buClr>
              <a:defRPr/>
            </a:pPr>
            <a:r>
              <a:rPr kumimoji="0" lang="en-US" sz="2400" b="0" i="0" u="none" strike="noStrike" kern="0" cap="none" spc="0" normalizeH="0" baseline="0" noProof="0" dirty="0">
                <a:ln>
                  <a:noFill/>
                </a:ln>
                <a:effectLst/>
                <a:uLnTx/>
                <a:uFillTx/>
                <a:latin typeface="Arial" charset="0"/>
                <a:ea typeface="+mn-ea"/>
                <a:cs typeface="+mn-cs"/>
              </a:rPr>
              <a:t>Imaging of confined deformation, multiscale failure, pore collapse and compaction localization of porous limestone in real time.</a:t>
            </a:r>
          </a:p>
          <a:p>
            <a:pPr eaLnBrk="1" hangingPunct="1">
              <a:spcBef>
                <a:spcPts val="0"/>
              </a:spcBef>
              <a:spcAft>
                <a:spcPts val="1200"/>
              </a:spcAft>
              <a:buClr>
                <a:srgbClr val="CC3300"/>
              </a:buClr>
              <a:defRPr/>
            </a:pPr>
            <a:r>
              <a:rPr lang="en-US" sz="2400" kern="0" dirty="0">
                <a:solidFill>
                  <a:srgbClr val="000000"/>
                </a:solidFill>
                <a:effectLst/>
                <a:latin typeface="Arial" charset="0"/>
              </a:rPr>
              <a:t>Spatiotemporal distribution of strain and evolution of compaction localization characterized by digital volume correlation.</a:t>
            </a:r>
          </a:p>
          <a:p>
            <a:pPr eaLnBrk="1" hangingPunct="1">
              <a:spcBef>
                <a:spcPts val="0"/>
              </a:spcBef>
              <a:spcAft>
                <a:spcPts val="1200"/>
              </a:spcAft>
              <a:buClr>
                <a:srgbClr val="CC3300"/>
              </a:buClr>
              <a:defRPr/>
            </a:pPr>
            <a:r>
              <a:rPr lang="en-US" sz="2400" kern="0" dirty="0">
                <a:solidFill>
                  <a:srgbClr val="000000"/>
                </a:solidFill>
                <a:effectLst/>
                <a:latin typeface="Arial" charset="0"/>
              </a:rPr>
              <a:t>Image-based finite element modeling of the control of porosity heterogeneity on failure.</a:t>
            </a:r>
          </a:p>
        </p:txBody>
      </p:sp>
      <p:sp>
        <p:nvSpPr>
          <p:cNvPr id="2" name="Rectangle 1">
            <a:extLst>
              <a:ext uri="{FF2B5EF4-FFF2-40B4-BE49-F238E27FC236}">
                <a16:creationId xmlns:a16="http://schemas.microsoft.com/office/drawing/2014/main" id="{E1475907-E5AF-4453-B593-D81B52977486}"/>
              </a:ext>
            </a:extLst>
          </p:cNvPr>
          <p:cNvSpPr>
            <a:spLocks noChangeArrowheads="1"/>
          </p:cNvSpPr>
          <p:nvPr/>
        </p:nvSpPr>
        <p:spPr bwMode="auto">
          <a:xfrm>
            <a:off x="0" y="217052"/>
            <a:ext cx="14428" cy="230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38088" numCol="1" anchor="ctr" anchorCtr="0" compatLnSpc="1">
            <a:prstTxWarp prst="textNoShape">
              <a:avLst/>
            </a:prstTxWarp>
            <a:spAutoFit/>
          </a:bodyPr>
          <a:lstStyle/>
          <a:p>
            <a:pPr>
              <a:defRPr/>
            </a:pPr>
            <a:r>
              <a:rPr lang="zh-CN" altLang="en-US" sz="400" dirty="0">
                <a:solidFill>
                  <a:srgbClr val="000000"/>
                </a:solidFill>
                <a:effectLst/>
              </a:rPr>
              <a:t> </a:t>
            </a:r>
            <a:endParaRPr lang="zh-CN" altLang="en-US" dirty="0">
              <a:solidFill>
                <a:srgbClr val="000000"/>
              </a:solidFill>
              <a:effectLst/>
              <a:latin typeface="Arial" panose="020B0604020202020204" pitchFamily="34" charset="0"/>
            </a:endParaRPr>
          </a:p>
        </p:txBody>
      </p:sp>
      <p:sp>
        <p:nvSpPr>
          <p:cNvPr id="7" name="Text Box 15">
            <a:extLst>
              <a:ext uri="{FF2B5EF4-FFF2-40B4-BE49-F238E27FC236}">
                <a16:creationId xmlns:a16="http://schemas.microsoft.com/office/drawing/2014/main" id="{9C57CF13-B571-46B0-900A-96D575B2DBCD}"/>
              </a:ext>
            </a:extLst>
          </p:cNvPr>
          <p:cNvSpPr txBox="1">
            <a:spLocks noChangeArrowheads="1"/>
          </p:cNvSpPr>
          <p:nvPr/>
        </p:nvSpPr>
        <p:spPr bwMode="auto">
          <a:xfrm>
            <a:off x="6202967" y="6307723"/>
            <a:ext cx="18004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600" dirty="0">
                <a:effectLst/>
              </a:rPr>
              <a:t>SEES-ISRD 2025</a:t>
            </a:r>
          </a:p>
        </p:txBody>
      </p:sp>
      <p:sp>
        <p:nvSpPr>
          <p:cNvPr id="5" name="Rectangle 2">
            <a:extLst>
              <a:ext uri="{FF2B5EF4-FFF2-40B4-BE49-F238E27FC236}">
                <a16:creationId xmlns:a16="http://schemas.microsoft.com/office/drawing/2014/main" id="{986E2E3D-9F92-E603-3C9E-0998A42CB138}"/>
              </a:ext>
            </a:extLst>
          </p:cNvPr>
          <p:cNvSpPr>
            <a:spLocks noGrp="1" noChangeArrowheads="1"/>
          </p:cNvSpPr>
          <p:nvPr>
            <p:ph type="title"/>
          </p:nvPr>
        </p:nvSpPr>
        <p:spPr>
          <a:xfrm>
            <a:off x="457200" y="533400"/>
            <a:ext cx="8343900" cy="911225"/>
          </a:xfrm>
        </p:spPr>
        <p:txBody>
          <a:bodyPr/>
          <a:lstStyle/>
          <a:p>
            <a:pPr eaLnBrk="1" hangingPunct="1">
              <a:spcAft>
                <a:spcPts val="1200"/>
              </a:spcAft>
            </a:pPr>
            <a:br>
              <a:rPr lang="en-US" altLang="zh-CN" sz="3200" b="1" dirty="0">
                <a:solidFill>
                  <a:srgbClr val="666633"/>
                </a:solidFill>
                <a:latin typeface="Adobe 宋体 Std L" pitchFamily="18" charset="-128"/>
                <a:ea typeface="Adobe 宋体 Std L" pitchFamily="18" charset="-128"/>
              </a:rPr>
            </a:br>
            <a:r>
              <a:rPr lang="en-US" sz="2400" b="1" dirty="0">
                <a:solidFill>
                  <a:srgbClr val="666633"/>
                </a:solidFill>
                <a:latin typeface="Arial" panose="020B0604020202020204" pitchFamily="34" charset="0"/>
                <a:cs typeface="Arial" panose="020B0604020202020204" pitchFamily="34" charset="0"/>
              </a:rPr>
              <a:t>Spatiotemporal development of damage, multiscale failure, and compaction localization in porous limestone</a:t>
            </a:r>
            <a:endParaRPr lang="en-US" sz="2400" b="1" i="1" dirty="0">
              <a:solidFill>
                <a:srgbClr val="6666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3883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85A0B-CFBF-409E-37E3-2B6FDE71933B}"/>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D775E14F-FD40-E20E-5B77-D33BA19B5777}"/>
              </a:ext>
            </a:extLst>
          </p:cNvPr>
          <p:cNvSpPr txBox="1">
            <a:spLocks noChangeArrowheads="1"/>
          </p:cNvSpPr>
          <p:nvPr/>
        </p:nvSpPr>
        <p:spPr bwMode="auto">
          <a:xfrm>
            <a:off x="647700" y="1752600"/>
            <a:ext cx="80391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469900" marR="0" lvl="0" indent="-469900" algn="l" defTabSz="914400" rtl="0" eaLnBrk="1" fontAlgn="base" latinLnBrk="0" hangingPunct="1">
              <a:lnSpc>
                <a:spcPct val="100000"/>
              </a:lnSpc>
              <a:spcBef>
                <a:spcPts val="0"/>
              </a:spcBef>
              <a:spcAft>
                <a:spcPts val="1200"/>
              </a:spcAft>
              <a:buClr>
                <a:srgbClr val="CC3300"/>
              </a:buClr>
              <a:buSzTx/>
              <a:buFont typeface="Wingdings" pitchFamily="2" charset="2"/>
              <a:buChar char="o"/>
              <a:tabLst/>
              <a:defRPr/>
            </a:pPr>
            <a:r>
              <a:rPr kumimoji="0" lang="en-US" sz="2400" b="0" i="0" u="none" strike="noStrike" kern="0" cap="none" spc="0" normalizeH="0" baseline="0" noProof="0" dirty="0">
                <a:ln>
                  <a:noFill/>
                </a:ln>
                <a:effectLst/>
                <a:uLnTx/>
                <a:uFillTx/>
                <a:latin typeface="Arial" charset="0"/>
                <a:ea typeface="+mn-ea"/>
                <a:cs typeface="+mn-cs"/>
              </a:rPr>
              <a:t>Imaging the spatiotemporal development of strain localization: AE vs </a:t>
            </a:r>
            <a:r>
              <a:rPr kumimoji="0" lang="en-US" sz="2400" b="0" i="0" u="none" strike="noStrike" kern="0" cap="none" spc="0" normalizeH="0" baseline="0" noProof="0" dirty="0" err="1">
                <a:ln>
                  <a:noFill/>
                </a:ln>
                <a:effectLst/>
                <a:uLnTx/>
                <a:uFillTx/>
                <a:latin typeface="Symbol" panose="05050102010706020507" pitchFamily="18" charset="2"/>
                <a:ea typeface="+mn-ea"/>
                <a:cs typeface="+mn-cs"/>
              </a:rPr>
              <a:t>m</a:t>
            </a:r>
            <a:r>
              <a:rPr kumimoji="0" lang="en-US" sz="2400" b="0" i="0" u="none" strike="noStrike" kern="0" cap="none" spc="0" normalizeH="0" baseline="0" noProof="0" dirty="0" err="1">
                <a:ln>
                  <a:noFill/>
                </a:ln>
                <a:effectLst/>
                <a:uLnTx/>
                <a:uFillTx/>
                <a:latin typeface="Arial" charset="0"/>
                <a:ea typeface="+mn-ea"/>
                <a:cs typeface="+mn-cs"/>
              </a:rPr>
              <a:t>CT</a:t>
            </a:r>
            <a:r>
              <a:rPr kumimoji="0" lang="en-US" sz="2400" b="0" i="0" u="none" strike="noStrike" kern="0" cap="none" spc="0" normalizeH="0" baseline="0" noProof="0" dirty="0">
                <a:ln>
                  <a:noFill/>
                </a:ln>
                <a:effectLst/>
                <a:uLnTx/>
                <a:uFillTx/>
                <a:latin typeface="Arial" charset="0"/>
                <a:ea typeface="+mn-ea"/>
                <a:cs typeface="+mn-cs"/>
              </a:rPr>
              <a:t>.</a:t>
            </a:r>
          </a:p>
          <a:p>
            <a:pPr marL="469900" marR="0" lvl="0" indent="-469900" algn="l" defTabSz="914400" rtl="0" eaLnBrk="1" fontAlgn="base" latinLnBrk="0" hangingPunct="1">
              <a:lnSpc>
                <a:spcPct val="100000"/>
              </a:lnSpc>
              <a:spcBef>
                <a:spcPts val="0"/>
              </a:spcBef>
              <a:spcAft>
                <a:spcPts val="1200"/>
              </a:spcAft>
              <a:buClr>
                <a:srgbClr val="CC3300"/>
              </a:buClr>
              <a:buSzTx/>
              <a:buFont typeface="Wingdings" pitchFamily="2" charset="2"/>
              <a:buChar char="o"/>
              <a:tabLst/>
              <a:defRPr/>
            </a:pPr>
            <a:r>
              <a:rPr kumimoji="0" lang="en-US" sz="2400" b="0" i="0" u="none" strike="noStrike" kern="0" cap="none" spc="0" normalizeH="0" baseline="0" noProof="0" dirty="0">
                <a:ln>
                  <a:noFill/>
                </a:ln>
                <a:solidFill>
                  <a:srgbClr val="000000"/>
                </a:solidFill>
                <a:effectLst/>
                <a:uLnTx/>
                <a:uFillTx/>
                <a:latin typeface="Arial" charset="0"/>
                <a:ea typeface="+mn-ea"/>
                <a:cs typeface="+mn-cs"/>
              </a:rPr>
              <a:t>Imaging of confined deformation, multiscale failure, pore collapse and compaction localization of porous limestone in real time.</a:t>
            </a:r>
          </a:p>
          <a:p>
            <a:pPr marL="469900" marR="0" lvl="0" indent="-469900" algn="l" defTabSz="914400" rtl="0" eaLnBrk="1" fontAlgn="base" latinLnBrk="0" hangingPunct="1">
              <a:lnSpc>
                <a:spcPct val="100000"/>
              </a:lnSpc>
              <a:spcBef>
                <a:spcPts val="0"/>
              </a:spcBef>
              <a:spcAft>
                <a:spcPts val="1200"/>
              </a:spcAft>
              <a:buClr>
                <a:srgbClr val="CC3300"/>
              </a:buClr>
              <a:buSzTx/>
              <a:buFont typeface="Wingdings" pitchFamily="2" charset="2"/>
              <a:buChar char="o"/>
              <a:tabLst/>
              <a:defRPr/>
            </a:pPr>
            <a:r>
              <a:rPr kumimoji="0" lang="en-US" sz="2400" b="0" i="0" u="none" strike="noStrike" kern="0" cap="none" spc="0" normalizeH="0" baseline="0" noProof="0" dirty="0">
                <a:ln>
                  <a:noFill/>
                </a:ln>
                <a:solidFill>
                  <a:srgbClr val="000000"/>
                </a:solidFill>
                <a:effectLst/>
                <a:uLnTx/>
                <a:uFillTx/>
                <a:latin typeface="Arial" charset="0"/>
                <a:ea typeface="+mn-ea"/>
                <a:cs typeface="+mn-cs"/>
              </a:rPr>
              <a:t>Spatiotemporal distribution of strain and evolution of compaction localization characterized by digital volume correlation.</a:t>
            </a:r>
          </a:p>
          <a:p>
            <a:pPr marL="469900" marR="0" lvl="0" indent="-469900" algn="l" defTabSz="914400" rtl="0" eaLnBrk="1" fontAlgn="base" latinLnBrk="0" hangingPunct="1">
              <a:lnSpc>
                <a:spcPct val="100000"/>
              </a:lnSpc>
              <a:spcBef>
                <a:spcPts val="0"/>
              </a:spcBef>
              <a:spcAft>
                <a:spcPts val="1200"/>
              </a:spcAft>
              <a:buClr>
                <a:srgbClr val="CC3300"/>
              </a:buClr>
              <a:buSzTx/>
              <a:buFont typeface="Wingdings" pitchFamily="2" charset="2"/>
              <a:buChar char="o"/>
              <a:tabLst/>
              <a:defRPr/>
            </a:pPr>
            <a:r>
              <a:rPr kumimoji="0" lang="en-US" sz="2400" b="0" i="0" u="none" strike="noStrike" kern="0" cap="none" spc="0" normalizeH="0" baseline="0" noProof="0" dirty="0">
                <a:ln>
                  <a:noFill/>
                </a:ln>
                <a:solidFill>
                  <a:srgbClr val="0000FF"/>
                </a:solidFill>
                <a:effectLst/>
                <a:uLnTx/>
                <a:uFillTx/>
                <a:latin typeface="Arial" charset="0"/>
                <a:ea typeface="+mn-ea"/>
                <a:cs typeface="+mn-cs"/>
              </a:rPr>
              <a:t>Image-based finite element modeling of the control of porosity heterogeneity on failure.</a:t>
            </a:r>
          </a:p>
        </p:txBody>
      </p:sp>
      <p:sp>
        <p:nvSpPr>
          <p:cNvPr id="2" name="Rectangle 1">
            <a:extLst>
              <a:ext uri="{FF2B5EF4-FFF2-40B4-BE49-F238E27FC236}">
                <a16:creationId xmlns:a16="http://schemas.microsoft.com/office/drawing/2014/main" id="{9FE29CE8-CCA0-D95C-0B8E-E55FEE41BBE5}"/>
              </a:ext>
            </a:extLst>
          </p:cNvPr>
          <p:cNvSpPr>
            <a:spLocks noChangeArrowheads="1"/>
          </p:cNvSpPr>
          <p:nvPr/>
        </p:nvSpPr>
        <p:spPr bwMode="auto">
          <a:xfrm>
            <a:off x="0" y="217052"/>
            <a:ext cx="14428" cy="230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3808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 b="0" i="0" u="none" strike="noStrike" kern="1200" cap="none" spc="0" normalizeH="0" baseline="0" noProof="0" dirty="0">
                <a:ln>
                  <a:noFill/>
                </a:ln>
                <a:solidFill>
                  <a:srgbClr val="000000"/>
                </a:solidFill>
                <a:effectLst/>
                <a:uLnTx/>
                <a:uFillTx/>
                <a:latin typeface="Arial" charset="0"/>
                <a:ea typeface="+mn-ea"/>
                <a:cs typeface="+mn-cs"/>
              </a:rPr>
              <a:t> </a:t>
            </a: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 Box 15">
            <a:extLst>
              <a:ext uri="{FF2B5EF4-FFF2-40B4-BE49-F238E27FC236}">
                <a16:creationId xmlns:a16="http://schemas.microsoft.com/office/drawing/2014/main" id="{DCCAF86C-C8A8-1EF6-35B5-07C624E15CC5}"/>
              </a:ext>
            </a:extLst>
          </p:cNvPr>
          <p:cNvSpPr txBox="1">
            <a:spLocks noChangeArrowheads="1"/>
          </p:cNvSpPr>
          <p:nvPr/>
        </p:nvSpPr>
        <p:spPr bwMode="auto">
          <a:xfrm>
            <a:off x="6202967" y="6307723"/>
            <a:ext cx="18004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SEES-ISRD 2025</a:t>
            </a:r>
          </a:p>
        </p:txBody>
      </p:sp>
      <p:sp>
        <p:nvSpPr>
          <p:cNvPr id="5" name="Rectangle 2">
            <a:extLst>
              <a:ext uri="{FF2B5EF4-FFF2-40B4-BE49-F238E27FC236}">
                <a16:creationId xmlns:a16="http://schemas.microsoft.com/office/drawing/2014/main" id="{177BCA7C-5369-5A83-3CBB-A8B033F79BE5}"/>
              </a:ext>
            </a:extLst>
          </p:cNvPr>
          <p:cNvSpPr>
            <a:spLocks noGrp="1" noChangeArrowheads="1"/>
          </p:cNvSpPr>
          <p:nvPr>
            <p:ph type="title"/>
          </p:nvPr>
        </p:nvSpPr>
        <p:spPr>
          <a:xfrm>
            <a:off x="457200" y="533400"/>
            <a:ext cx="8343900" cy="911225"/>
          </a:xfrm>
        </p:spPr>
        <p:txBody>
          <a:bodyPr/>
          <a:lstStyle/>
          <a:p>
            <a:pPr eaLnBrk="1" hangingPunct="1">
              <a:spcAft>
                <a:spcPts val="1200"/>
              </a:spcAft>
            </a:pPr>
            <a:br>
              <a:rPr lang="en-US" altLang="zh-CN" sz="3200" b="1" dirty="0">
                <a:solidFill>
                  <a:srgbClr val="666633"/>
                </a:solidFill>
                <a:latin typeface="Adobe 宋体 Std L" pitchFamily="18" charset="-128"/>
                <a:ea typeface="Adobe 宋体 Std L" pitchFamily="18" charset="-128"/>
              </a:rPr>
            </a:br>
            <a:r>
              <a:rPr lang="en-US" sz="2400" b="1" dirty="0">
                <a:solidFill>
                  <a:srgbClr val="666633"/>
                </a:solidFill>
                <a:latin typeface="Arial" panose="020B0604020202020204" pitchFamily="34" charset="0"/>
                <a:cs typeface="Arial" panose="020B0604020202020204" pitchFamily="34" charset="0"/>
              </a:rPr>
              <a:t>Spatiotemporal development of damage, multiscale failure, and compaction localization in porous limestone</a:t>
            </a:r>
            <a:endParaRPr lang="en-US" sz="2400" b="1" i="1" dirty="0">
              <a:solidFill>
                <a:srgbClr val="6666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7394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DA77123-0A3D-BFD6-133B-C22556AD7E15}"/>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58C559F3-8C4E-6EE9-B730-F283BB5274FB}"/>
              </a:ext>
            </a:extLst>
          </p:cNvPr>
          <p:cNvSpPr txBox="1"/>
          <p:nvPr/>
        </p:nvSpPr>
        <p:spPr>
          <a:xfrm>
            <a:off x="219383" y="5444127"/>
            <a:ext cx="8565250"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The FE simulations were conducted using the dynamic analysis scheme of Abaqus® Explicit. </a:t>
            </a:r>
            <a:r>
              <a:rPr lang="en-US" i="1" dirty="0">
                <a:solidFill>
                  <a:srgbClr val="000000"/>
                </a:solidFill>
                <a:effectLst/>
                <a:latin typeface="Times New Roman" panose="02020603050405020304" pitchFamily="18" charset="0"/>
                <a:ea typeface="SimSun" panose="02010600030101010101" pitchFamily="2" charset="-122"/>
              </a:rPr>
              <a:t>The constitutive response is </a:t>
            </a:r>
            <a:r>
              <a:rPr lang="en-US" i="1" dirty="0">
                <a:solidFill>
                  <a:srgbClr val="0000FF"/>
                </a:solidFill>
                <a:effectLst/>
                <a:latin typeface="Times New Roman" panose="02020603050405020304" pitchFamily="18" charset="0"/>
                <a:ea typeface="SimSun" panose="02010600030101010101" pitchFamily="2" charset="-122"/>
              </a:rPr>
              <a:t>elastoplastic</a:t>
            </a:r>
            <a:r>
              <a:rPr lang="en-US" i="1" dirty="0">
                <a:solidFill>
                  <a:srgbClr val="000000"/>
                </a:solidFill>
                <a:effectLst/>
                <a:latin typeface="Times New Roman" panose="02020603050405020304" pitchFamily="18" charset="0"/>
                <a:ea typeface="SimSun" panose="02010600030101010101" pitchFamily="2" charset="-122"/>
              </a:rPr>
              <a:t>, obeying the </a:t>
            </a:r>
            <a:r>
              <a:rPr lang="en-US" i="1" dirty="0">
                <a:solidFill>
                  <a:srgbClr val="0000FF"/>
                </a:solidFill>
                <a:effectLst/>
                <a:latin typeface="Times New Roman" panose="02020603050405020304" pitchFamily="18" charset="0"/>
                <a:ea typeface="SimSun" panose="02010600030101010101" pitchFamily="2" charset="-122"/>
              </a:rPr>
              <a:t>Drucker-Prager</a:t>
            </a:r>
            <a:r>
              <a:rPr lang="en-US" i="1" dirty="0">
                <a:solidFill>
                  <a:srgbClr val="000000"/>
                </a:solidFill>
                <a:effectLst/>
                <a:latin typeface="Times New Roman" panose="02020603050405020304" pitchFamily="18" charset="0"/>
                <a:ea typeface="SimSun" panose="02010600030101010101" pitchFamily="2" charset="-122"/>
              </a:rPr>
              <a:t> yield criterion together with a </a:t>
            </a:r>
            <a:r>
              <a:rPr lang="en-US" i="1" dirty="0">
                <a:solidFill>
                  <a:srgbClr val="0000FF"/>
                </a:solidFill>
                <a:effectLst/>
                <a:latin typeface="Times New Roman" panose="02020603050405020304" pitchFamily="18" charset="0"/>
                <a:ea typeface="SimSun" panose="02010600030101010101" pitchFamily="2" charset="-122"/>
              </a:rPr>
              <a:t>non-associated flow </a:t>
            </a:r>
            <a:r>
              <a:rPr lang="en-US" i="1" dirty="0">
                <a:solidFill>
                  <a:srgbClr val="000000"/>
                </a:solidFill>
                <a:effectLst/>
                <a:latin typeface="Times New Roman" panose="02020603050405020304" pitchFamily="18" charset="0"/>
                <a:ea typeface="SimSun" panose="02010600030101010101" pitchFamily="2" charset="-122"/>
              </a:rPr>
              <a:t>rule. Guided by laboratory observations, the angle of internal friction and dilatancy are selected to be 30</a:t>
            </a:r>
            <a:r>
              <a:rPr lang="en-US" i="1" baseline="30000" dirty="0">
                <a:solidFill>
                  <a:srgbClr val="000000"/>
                </a:solidFill>
                <a:effectLst/>
                <a:latin typeface="Times New Roman" panose="02020603050405020304" pitchFamily="18" charset="0"/>
                <a:ea typeface="SimSun" panose="02010600030101010101" pitchFamily="2" charset="-122"/>
              </a:rPr>
              <a:t>o</a:t>
            </a:r>
            <a:r>
              <a:rPr lang="en-US" i="1" dirty="0">
                <a:solidFill>
                  <a:srgbClr val="000000"/>
                </a:solidFill>
                <a:effectLst/>
                <a:latin typeface="Times New Roman" panose="02020603050405020304" pitchFamily="18" charset="0"/>
                <a:ea typeface="SimSun" panose="02010600030101010101" pitchFamily="2" charset="-122"/>
              </a:rPr>
              <a:t> and 0</a:t>
            </a:r>
            <a:r>
              <a:rPr lang="en-US" i="1" baseline="30000" dirty="0">
                <a:solidFill>
                  <a:srgbClr val="000000"/>
                </a:solidFill>
                <a:effectLst/>
                <a:latin typeface="Times New Roman" panose="02020603050405020304" pitchFamily="18" charset="0"/>
                <a:ea typeface="SimSun" panose="02010600030101010101" pitchFamily="2" charset="-122"/>
              </a:rPr>
              <a:t>o</a:t>
            </a:r>
            <a:r>
              <a:rPr lang="en-US" i="1" dirty="0">
                <a:solidFill>
                  <a:srgbClr val="000000"/>
                </a:solidFill>
                <a:effectLst/>
                <a:latin typeface="Times New Roman" panose="02020603050405020304" pitchFamily="18" charset="0"/>
                <a:ea typeface="SimSun" panose="02010600030101010101" pitchFamily="2" charset="-122"/>
              </a:rPr>
              <a:t>, respectively. </a:t>
            </a:r>
            <a:endParaRPr kumimoji="0" lang="en-US"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4" name="Picture 3">
            <a:extLst>
              <a:ext uri="{FF2B5EF4-FFF2-40B4-BE49-F238E27FC236}">
                <a16:creationId xmlns:a16="http://schemas.microsoft.com/office/drawing/2014/main" id="{0BE91E61-6EDF-7A88-6752-ADA34F88110F}"/>
              </a:ext>
            </a:extLst>
          </p:cNvPr>
          <p:cNvPicPr>
            <a:picLocks noChangeAspect="1"/>
          </p:cNvPicPr>
          <p:nvPr/>
        </p:nvPicPr>
        <p:blipFill>
          <a:blip r:embed="rId2"/>
          <a:stretch>
            <a:fillRect/>
          </a:stretch>
        </p:blipFill>
        <p:spPr>
          <a:xfrm>
            <a:off x="186132" y="96669"/>
            <a:ext cx="4462068" cy="858214"/>
          </a:xfrm>
          <a:prstGeom prst="rect">
            <a:avLst/>
          </a:prstGeom>
          <a:ln w="12700">
            <a:solidFill>
              <a:schemeClr val="bg1">
                <a:lumMod val="75000"/>
              </a:schemeClr>
            </a:solidFill>
          </a:ln>
        </p:spPr>
      </p:pic>
      <p:pic>
        <p:nvPicPr>
          <p:cNvPr id="7" name="Picture 6">
            <a:extLst>
              <a:ext uri="{FF2B5EF4-FFF2-40B4-BE49-F238E27FC236}">
                <a16:creationId xmlns:a16="http://schemas.microsoft.com/office/drawing/2014/main" id="{833914B3-8FB3-9566-97A8-05B4842DDEB6}"/>
              </a:ext>
            </a:extLst>
          </p:cNvPr>
          <p:cNvPicPr>
            <a:picLocks noChangeAspect="1"/>
          </p:cNvPicPr>
          <p:nvPr/>
        </p:nvPicPr>
        <p:blipFill>
          <a:blip r:embed="rId3"/>
          <a:stretch>
            <a:fillRect/>
          </a:stretch>
        </p:blipFill>
        <p:spPr>
          <a:xfrm>
            <a:off x="4838700" y="109055"/>
            <a:ext cx="1143000" cy="185993"/>
          </a:xfrm>
          <a:prstGeom prst="rect">
            <a:avLst/>
          </a:prstGeom>
        </p:spPr>
      </p:pic>
      <p:pic>
        <p:nvPicPr>
          <p:cNvPr id="12" name="Picture 11">
            <a:extLst>
              <a:ext uri="{FF2B5EF4-FFF2-40B4-BE49-F238E27FC236}">
                <a16:creationId xmlns:a16="http://schemas.microsoft.com/office/drawing/2014/main" id="{639C88AB-1193-7DFB-546E-9DB47C378B4E}"/>
              </a:ext>
            </a:extLst>
          </p:cNvPr>
          <p:cNvPicPr>
            <a:picLocks noChangeAspect="1"/>
          </p:cNvPicPr>
          <p:nvPr/>
        </p:nvPicPr>
        <p:blipFill>
          <a:blip r:embed="rId4"/>
          <a:stretch>
            <a:fillRect/>
          </a:stretch>
        </p:blipFill>
        <p:spPr>
          <a:xfrm>
            <a:off x="4903123" y="444013"/>
            <a:ext cx="1336595" cy="307777"/>
          </a:xfrm>
          <a:prstGeom prst="rect">
            <a:avLst/>
          </a:prstGeom>
        </p:spPr>
      </p:pic>
      <p:sp>
        <p:nvSpPr>
          <p:cNvPr id="13" name="TextBox 12">
            <a:extLst>
              <a:ext uri="{FF2B5EF4-FFF2-40B4-BE49-F238E27FC236}">
                <a16:creationId xmlns:a16="http://schemas.microsoft.com/office/drawing/2014/main" id="{12C9CDD7-9F7B-6481-371C-E8CA3E483960}"/>
              </a:ext>
            </a:extLst>
          </p:cNvPr>
          <p:cNvSpPr txBox="1"/>
          <p:nvPr/>
        </p:nvSpPr>
        <p:spPr>
          <a:xfrm>
            <a:off x="6019800" y="48162"/>
            <a:ext cx="700833" cy="307777"/>
          </a:xfrm>
          <a:prstGeom prst="rect">
            <a:avLst/>
          </a:prstGeom>
          <a:noFill/>
        </p:spPr>
        <p:txBody>
          <a:bodyPr wrap="none" rtlCol="0">
            <a:spAutoFit/>
          </a:bodyPr>
          <a:lstStyle/>
          <a:p>
            <a:r>
              <a:rPr lang="en-US" sz="1400" dirty="0">
                <a:effectLst/>
              </a:rPr>
              <a:t>(2024)</a:t>
            </a:r>
          </a:p>
        </p:txBody>
      </p:sp>
      <p:pic>
        <p:nvPicPr>
          <p:cNvPr id="3" name="Picture 2">
            <a:extLst>
              <a:ext uri="{FF2B5EF4-FFF2-40B4-BE49-F238E27FC236}">
                <a16:creationId xmlns:a16="http://schemas.microsoft.com/office/drawing/2014/main" id="{FC3AB906-9CC8-0A7A-0372-70DA041716BA}"/>
              </a:ext>
            </a:extLst>
          </p:cNvPr>
          <p:cNvPicPr>
            <a:picLocks noChangeAspect="1"/>
          </p:cNvPicPr>
          <p:nvPr/>
        </p:nvPicPr>
        <p:blipFill>
          <a:blip r:embed="rId5"/>
          <a:stretch>
            <a:fillRect/>
          </a:stretch>
        </p:blipFill>
        <p:spPr>
          <a:xfrm>
            <a:off x="163966" y="1020790"/>
            <a:ext cx="5969818" cy="2870404"/>
          </a:xfrm>
          <a:prstGeom prst="rect">
            <a:avLst/>
          </a:prstGeom>
        </p:spPr>
      </p:pic>
      <p:sp>
        <p:nvSpPr>
          <p:cNvPr id="5" name="TextBox 4">
            <a:extLst>
              <a:ext uri="{FF2B5EF4-FFF2-40B4-BE49-F238E27FC236}">
                <a16:creationId xmlns:a16="http://schemas.microsoft.com/office/drawing/2014/main" id="{56ABDFD9-0A1E-6F4E-2333-398A1BFF8C39}"/>
              </a:ext>
            </a:extLst>
          </p:cNvPr>
          <p:cNvSpPr txBox="1"/>
          <p:nvPr/>
        </p:nvSpPr>
        <p:spPr>
          <a:xfrm>
            <a:off x="6324600" y="1447800"/>
            <a:ext cx="2743200" cy="2308324"/>
          </a:xfrm>
          <a:prstGeom prst="rect">
            <a:avLst/>
          </a:prstGeom>
          <a:noFill/>
          <a:ln>
            <a:solidFill>
              <a:schemeClr val="accent1"/>
            </a:solidFill>
          </a:ln>
        </p:spPr>
        <p:txBody>
          <a:bodyPr wrap="square" rtlCol="0">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Roman"/>
                <a:cs typeface="Times New Roman" panose="02020603050405020304" pitchFamily="18" charset="0"/>
              </a:rPr>
              <a:t>A finite element mesh of the solid skeleton of the limestone sample was established based on X‐ray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Times-Roman"/>
                <a:cs typeface="Times New Roman" panose="02020603050405020304" pitchFamily="18" charset="0"/>
              </a:rPr>
              <a:t>μCT</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Roman"/>
                <a:cs typeface="Times New Roman" panose="02020603050405020304" pitchFamily="18" charset="0"/>
              </a:rPr>
              <a:t> data. The tetrahedral mesh has an </a:t>
            </a:r>
            <a:r>
              <a:rPr kumimoji="0" lang="en-US" sz="1600" b="0" i="0" u="none" strike="noStrike" kern="1200" cap="none" spc="0" normalizeH="0" baseline="0" noProof="0" dirty="0">
                <a:ln>
                  <a:noFill/>
                </a:ln>
                <a:solidFill>
                  <a:srgbClr val="0000FF"/>
                </a:solidFill>
                <a:effectLst/>
                <a:uLnTx/>
                <a:uFillTx/>
                <a:latin typeface="Times New Roman" panose="02020603050405020304" pitchFamily="18" charset="0"/>
                <a:ea typeface="Times-Roman"/>
                <a:cs typeface="Times New Roman" panose="02020603050405020304" pitchFamily="18" charset="0"/>
              </a:rPr>
              <a:t>average edge length of 24 pixels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Roman"/>
                <a:cs typeface="Times New Roman" panose="02020603050405020304" pitchFamily="18" charset="0"/>
              </a:rPr>
              <a:t>(156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Times-Roman"/>
                <a:cs typeface="Times New Roman" panose="02020603050405020304" pitchFamily="18" charset="0"/>
              </a:rPr>
              <a:t>μm</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Roman"/>
                <a:cs typeface="Times New Roman" panose="02020603050405020304" pitchFamily="18" charset="0"/>
              </a:rPr>
              <a:t>). Embedded in it are 639,617 elements and 1,624,345 nodes.</a:t>
            </a:r>
          </a:p>
        </p:txBody>
      </p:sp>
      <p:sp>
        <p:nvSpPr>
          <p:cNvPr id="2" name="TextBox 1">
            <a:extLst>
              <a:ext uri="{FF2B5EF4-FFF2-40B4-BE49-F238E27FC236}">
                <a16:creationId xmlns:a16="http://schemas.microsoft.com/office/drawing/2014/main" id="{BA3621E7-36BC-6EF7-6953-F83A98611F3D}"/>
              </a:ext>
            </a:extLst>
          </p:cNvPr>
          <p:cNvSpPr txBox="1"/>
          <p:nvPr/>
        </p:nvSpPr>
        <p:spPr>
          <a:xfrm>
            <a:off x="219383" y="3957101"/>
            <a:ext cx="8565250" cy="147732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a:ea typeface="Times-Roman"/>
                <a:cs typeface="+mn-cs"/>
              </a:rPr>
              <a:t>Whereas comprehensive efforts were made to incorporate the geometric complexity of the pore space into the FE model, </a:t>
            </a:r>
            <a:r>
              <a:rPr kumimoji="0" lang="en-US" b="0" i="0" u="none" strike="noStrike" kern="1200" cap="none" spc="0" normalizeH="0" baseline="0" noProof="0" dirty="0">
                <a:ln>
                  <a:noFill/>
                </a:ln>
                <a:solidFill>
                  <a:srgbClr val="0000FF"/>
                </a:solidFill>
                <a:effectLst/>
                <a:uLnTx/>
                <a:uFillTx/>
                <a:latin typeface="Arial"/>
                <a:ea typeface="Times-Roman"/>
                <a:cs typeface="+mn-cs"/>
              </a:rPr>
              <a:t>we deliberately adopted basic laws of mechanics </a:t>
            </a:r>
            <a:r>
              <a:rPr kumimoji="0" lang="en-US" b="0" i="0" u="none" strike="noStrike" kern="1200" cap="none" spc="0" normalizeH="0" baseline="0" noProof="0" dirty="0">
                <a:ln>
                  <a:noFill/>
                </a:ln>
                <a:solidFill>
                  <a:srgbClr val="000000"/>
                </a:solidFill>
                <a:effectLst/>
                <a:uLnTx/>
                <a:uFillTx/>
                <a:latin typeface="Arial"/>
                <a:ea typeface="Times-Roman"/>
                <a:cs typeface="+mn-cs"/>
              </a:rPr>
              <a:t>to describe the grain‐scale deformation, yield, and failure</a:t>
            </a:r>
            <a:r>
              <a:rPr kumimoji="0" lang="en-US" b="0" i="0" u="none" strike="noStrike" kern="1200" cap="none" spc="0" normalizeH="0" baseline="0" noProof="0" dirty="0">
                <a:ln>
                  <a:noFill/>
                </a:ln>
                <a:solidFill>
                  <a:srgbClr val="0000FF"/>
                </a:solidFill>
                <a:effectLst/>
                <a:uLnTx/>
                <a:uFillTx/>
                <a:latin typeface="Arial"/>
                <a:ea typeface="Times-Roman"/>
                <a:cs typeface="+mn-cs"/>
              </a:rPr>
              <a:t>, instead of complicated constitutive models or spatially heterogeneous mechanical properties</a:t>
            </a:r>
            <a:r>
              <a:rPr kumimoji="0" lang="en-US" b="0" i="0" u="none" strike="noStrike" kern="1200" cap="none" spc="0" normalizeH="0" baseline="0" noProof="0" dirty="0">
                <a:ln>
                  <a:noFill/>
                </a:ln>
                <a:solidFill>
                  <a:srgbClr val="000000"/>
                </a:solidFill>
                <a:effectLst/>
                <a:uLnTx/>
                <a:uFillTx/>
                <a:latin typeface="Arial"/>
                <a:ea typeface="Times-Roman"/>
                <a:cs typeface="+mn-cs"/>
              </a:rPr>
              <a:t> which would mask the primary influence of porosity heterogeneity.</a:t>
            </a:r>
          </a:p>
        </p:txBody>
      </p:sp>
    </p:spTree>
    <p:extLst>
      <p:ext uri="{BB962C8B-B14F-4D97-AF65-F5344CB8AC3E}">
        <p14:creationId xmlns:p14="http://schemas.microsoft.com/office/powerpoint/2010/main" val="3566258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BC2834-4BBA-84B8-CA8F-025D50FC68FD}"/>
              </a:ext>
            </a:extLst>
          </p:cNvPr>
          <p:cNvSpPr>
            <a:spLocks noChangeArrowheads="1"/>
          </p:cNvSpPr>
          <p:nvPr/>
        </p:nvSpPr>
        <p:spPr bwMode="auto">
          <a:xfrm>
            <a:off x="8763000" y="0"/>
            <a:ext cx="381000" cy="6858000"/>
          </a:xfrm>
          <a:prstGeom prst="rect">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dirty="0">
                <a:ln>
                  <a:noFill/>
                </a:ln>
                <a:solidFill>
                  <a:srgbClr val="FFFF66"/>
                </a:solidFill>
                <a:effectLst/>
                <a:uLnTx/>
                <a:uFillTx/>
                <a:latin typeface="Arial" charset="0"/>
              </a:rPr>
              <a:t>FE Modeling Based on Synchrotron X-ray Imaging</a:t>
            </a:r>
          </a:p>
        </p:txBody>
      </p:sp>
      <p:sp>
        <p:nvSpPr>
          <p:cNvPr id="3" name="TextBox 2">
            <a:extLst>
              <a:ext uri="{FF2B5EF4-FFF2-40B4-BE49-F238E27FC236}">
                <a16:creationId xmlns:a16="http://schemas.microsoft.com/office/drawing/2014/main" id="{1C5079BC-EE44-F870-D0F4-9B7D6518F783}"/>
              </a:ext>
            </a:extLst>
          </p:cNvPr>
          <p:cNvSpPr txBox="1"/>
          <p:nvPr/>
        </p:nvSpPr>
        <p:spPr>
          <a:xfrm>
            <a:off x="76200" y="2895600"/>
            <a:ext cx="5029200" cy="3123932"/>
          </a:xfrm>
          <a:prstGeom prst="rect">
            <a:avLst/>
          </a:prstGeom>
          <a:noFill/>
        </p:spPr>
        <p:txBody>
          <a:bodyPr wrap="square" rtlCol="0">
            <a:spAutoFit/>
          </a:bodyPr>
          <a:lstStyle/>
          <a:p>
            <a:pPr lvl="0">
              <a:spcAft>
                <a:spcPts val="600"/>
              </a:spcAf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Roman"/>
                <a:cs typeface="Times New Roman" panose="02020603050405020304" pitchFamily="18" charset="0"/>
              </a:rPr>
              <a:t>* </a:t>
            </a:r>
            <a:r>
              <a:rPr kumimoji="0" lang="en-US" sz="1400" b="0" i="1" u="none" strike="noStrike" kern="1200" cap="none" spc="0" normalizeH="0" baseline="0" noProof="0" dirty="0">
                <a:ln>
                  <a:noFill/>
                </a:ln>
                <a:solidFill>
                  <a:srgbClr val="000000"/>
                </a:solidFill>
                <a:effectLst/>
                <a:uLnTx/>
                <a:uFillTx/>
                <a:latin typeface="Times New Roman" panose="02020603050405020304" pitchFamily="18" charset="0"/>
                <a:ea typeface="Times-Roman"/>
                <a:cs typeface="Times New Roman" panose="02020603050405020304" pitchFamily="18" charset="0"/>
              </a:rPr>
              <a:t>Loading from </a:t>
            </a:r>
            <a:r>
              <a:rPr kumimoji="0" lang="en-US" sz="1400" b="0" i="1" u="none" strike="noStrike" kern="1200" cap="none" spc="0" normalizeH="0" baseline="0" noProof="0" dirty="0">
                <a:ln>
                  <a:noFill/>
                </a:ln>
                <a:solidFill>
                  <a:srgbClr val="0000FF"/>
                </a:solidFill>
                <a:effectLst/>
                <a:uLnTx/>
                <a:uFillTx/>
                <a:latin typeface="Times New Roman" panose="02020603050405020304" pitchFamily="18" charset="0"/>
                <a:ea typeface="Times-Roman"/>
                <a:cs typeface="Times New Roman" panose="02020603050405020304" pitchFamily="18" charset="0"/>
              </a:rPr>
              <a:t>A to B </a:t>
            </a:r>
            <a:r>
              <a:rPr kumimoji="0" lang="en-US" sz="1400" b="0" i="1" u="none" strike="noStrike" kern="1200" cap="none" spc="0" normalizeH="0" baseline="0" noProof="0" dirty="0">
                <a:ln>
                  <a:noFill/>
                </a:ln>
                <a:solidFill>
                  <a:srgbClr val="000000"/>
                </a:solidFill>
                <a:effectLst/>
                <a:uLnTx/>
                <a:uFillTx/>
                <a:latin typeface="Times New Roman" panose="02020603050405020304" pitchFamily="18" charset="0"/>
                <a:ea typeface="Times-Roman"/>
                <a:cs typeface="Times New Roman" panose="02020603050405020304" pitchFamily="18" charset="0"/>
              </a:rPr>
              <a:t>brackets the </a:t>
            </a:r>
            <a:r>
              <a:rPr kumimoji="0" lang="en-US" sz="1400" b="0" i="1" u="none" strike="noStrike" kern="1200" cap="none" spc="0" normalizeH="0" baseline="0" noProof="0" dirty="0">
                <a:ln>
                  <a:noFill/>
                </a:ln>
                <a:solidFill>
                  <a:srgbClr val="0000FF"/>
                </a:solidFill>
                <a:effectLst/>
                <a:uLnTx/>
                <a:uFillTx/>
                <a:latin typeface="Times New Roman" panose="02020603050405020304" pitchFamily="18" charset="0"/>
                <a:ea typeface="Times-Roman"/>
                <a:cs typeface="Times New Roman" panose="02020603050405020304" pitchFamily="18" charset="0"/>
              </a:rPr>
              <a:t>first yield point</a:t>
            </a:r>
            <a:r>
              <a:rPr kumimoji="0" lang="en-US" sz="1400" b="0" i="1" u="none" strike="noStrike" kern="1200" cap="none" spc="0" normalizeH="0" baseline="0" noProof="0" dirty="0">
                <a:ln>
                  <a:noFill/>
                </a:ln>
                <a:solidFill>
                  <a:srgbClr val="000000"/>
                </a:solidFill>
                <a:effectLst/>
                <a:uLnTx/>
                <a:uFillTx/>
                <a:latin typeface="Times New Roman" panose="02020603050405020304" pitchFamily="18" charset="0"/>
                <a:ea typeface="Times-Roman"/>
                <a:cs typeface="Times New Roman" panose="02020603050405020304" pitchFamily="18" charset="0"/>
              </a:rPr>
              <a:t> C*; the </a:t>
            </a:r>
            <a:r>
              <a:rPr kumimoji="0" lang="en-US" sz="1400" b="0" i="1" u="none" strike="noStrike" kern="1200" cap="none" spc="0" normalizeH="0" baseline="0" noProof="0" dirty="0">
                <a:ln>
                  <a:noFill/>
                </a:ln>
                <a:solidFill>
                  <a:srgbClr val="0000FF"/>
                </a:solidFill>
                <a:effectLst/>
                <a:uLnTx/>
                <a:uFillTx/>
                <a:latin typeface="Times New Roman" panose="02020603050405020304" pitchFamily="18" charset="0"/>
                <a:ea typeface="Times-Roman"/>
                <a:cs typeface="Times New Roman" panose="02020603050405020304" pitchFamily="18" charset="0"/>
              </a:rPr>
              <a:t>yield stress and cohesion</a:t>
            </a:r>
            <a:r>
              <a:rPr kumimoji="0" lang="en-US" sz="1400" b="0" i="1" u="none" strike="noStrike" kern="1200" cap="none" spc="0" normalizeH="0" baseline="0" noProof="0" dirty="0">
                <a:ln>
                  <a:noFill/>
                </a:ln>
                <a:solidFill>
                  <a:srgbClr val="000000"/>
                </a:solidFill>
                <a:effectLst/>
                <a:uLnTx/>
                <a:uFillTx/>
                <a:latin typeface="Times New Roman" panose="02020603050405020304" pitchFamily="18" charset="0"/>
                <a:ea typeface="Times-Roman"/>
                <a:cs typeface="Times New Roman" panose="02020603050405020304" pitchFamily="18" charset="0"/>
              </a:rPr>
              <a:t> are assumed to be </a:t>
            </a:r>
            <a:r>
              <a:rPr kumimoji="0" lang="en-US" sz="1400" b="0" i="1" u="none" strike="noStrike" kern="1200" cap="none" spc="0" normalizeH="0" baseline="0" noProof="0" dirty="0">
                <a:ln>
                  <a:noFill/>
                </a:ln>
                <a:solidFill>
                  <a:srgbClr val="0000FF"/>
                </a:solidFill>
                <a:effectLst/>
                <a:uLnTx/>
                <a:uFillTx/>
                <a:latin typeface="Times New Roman" panose="02020603050405020304" pitchFamily="18" charset="0"/>
                <a:ea typeface="Times-Roman"/>
                <a:cs typeface="Times New Roman" panose="02020603050405020304" pitchFamily="18" charset="0"/>
              </a:rPr>
              <a:t>constant</a:t>
            </a:r>
            <a:r>
              <a:rPr kumimoji="0" lang="en-US" sz="1400" b="0" i="1" u="none" strike="noStrike" kern="1200" cap="none" spc="0" normalizeH="0" baseline="0" noProof="0" dirty="0">
                <a:ln>
                  <a:noFill/>
                </a:ln>
                <a:solidFill>
                  <a:srgbClr val="000000"/>
                </a:solidFill>
                <a:effectLst/>
                <a:uLnTx/>
                <a:uFillTx/>
                <a:latin typeface="Times New Roman" panose="02020603050405020304" pitchFamily="18" charset="0"/>
                <a:ea typeface="Times-Roman"/>
                <a:cs typeface="Times New Roman" panose="02020603050405020304" pitchFamily="18" charset="0"/>
              </a:rPr>
              <a:t>, which corresponds to a constant UCS of 105 MPa. </a:t>
            </a:r>
          </a:p>
          <a:p>
            <a:pPr lvl="0">
              <a:spcAft>
                <a:spcPts val="600"/>
              </a:spcAf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Roman"/>
                <a:cs typeface="Times New Roman" panose="02020603050405020304" pitchFamily="18" charset="0"/>
              </a:rPr>
              <a:t>* </a:t>
            </a:r>
            <a:r>
              <a:rPr kumimoji="0" lang="en-US" sz="1400" b="0" i="1" u="none" strike="noStrike" kern="1200" cap="none" spc="0" normalizeH="0" baseline="0" noProof="0" dirty="0">
                <a:ln>
                  <a:noFill/>
                </a:ln>
                <a:solidFill>
                  <a:srgbClr val="000000"/>
                </a:solidFill>
                <a:effectLst/>
                <a:uLnTx/>
                <a:uFillTx/>
                <a:latin typeface="Times New Roman" panose="02020603050405020304" pitchFamily="18" charset="0"/>
                <a:ea typeface="Times-Roman"/>
                <a:cs typeface="Times New Roman" panose="02020603050405020304" pitchFamily="18" charset="0"/>
              </a:rPr>
              <a:t>Loading from </a:t>
            </a:r>
            <a:r>
              <a:rPr kumimoji="0" lang="en-US" sz="1400" b="0" i="1" u="none" strike="noStrike" kern="1200" cap="none" spc="0" normalizeH="0" baseline="0" noProof="0" dirty="0">
                <a:ln>
                  <a:noFill/>
                </a:ln>
                <a:solidFill>
                  <a:srgbClr val="0000FF"/>
                </a:solidFill>
                <a:effectLst/>
                <a:uLnTx/>
                <a:uFillTx/>
                <a:latin typeface="Times New Roman" panose="02020603050405020304" pitchFamily="18" charset="0"/>
                <a:ea typeface="Times-Roman"/>
                <a:cs typeface="Times New Roman" panose="02020603050405020304" pitchFamily="18" charset="0"/>
              </a:rPr>
              <a:t>B to D </a:t>
            </a:r>
            <a:r>
              <a:rPr kumimoji="0" lang="en-US" sz="1400" b="0" i="1" u="none" strike="noStrike" kern="1200" cap="none" spc="0" normalizeH="0" baseline="0" noProof="0" dirty="0">
                <a:ln>
                  <a:noFill/>
                </a:ln>
                <a:solidFill>
                  <a:srgbClr val="000000"/>
                </a:solidFill>
                <a:effectLst/>
                <a:uLnTx/>
                <a:uFillTx/>
                <a:latin typeface="Times New Roman" panose="02020603050405020304" pitchFamily="18" charset="0"/>
                <a:ea typeface="Times-Roman"/>
                <a:cs typeface="Times New Roman" panose="02020603050405020304" pitchFamily="18" charset="0"/>
              </a:rPr>
              <a:t>brackets the </a:t>
            </a:r>
            <a:r>
              <a:rPr kumimoji="0" lang="en-US" sz="1400" b="0" i="1" u="none" strike="noStrike" kern="1200" cap="none" spc="0" normalizeH="0" baseline="0" noProof="0" dirty="0">
                <a:ln>
                  <a:noFill/>
                </a:ln>
                <a:solidFill>
                  <a:srgbClr val="0000FF"/>
                </a:solidFill>
                <a:effectLst/>
                <a:uLnTx/>
                <a:uFillTx/>
                <a:latin typeface="Times New Roman" panose="02020603050405020304" pitchFamily="18" charset="0"/>
                <a:ea typeface="Times-Roman"/>
                <a:cs typeface="Times New Roman" panose="02020603050405020304" pitchFamily="18" charset="0"/>
              </a:rPr>
              <a:t>second yield point C**, </a:t>
            </a:r>
            <a:r>
              <a:rPr kumimoji="0" lang="en-US" sz="1400" b="0" i="1" u="none" strike="noStrike" kern="1200" cap="none" spc="0" normalizeH="0" baseline="0" noProof="0" dirty="0">
                <a:ln>
                  <a:noFill/>
                </a:ln>
                <a:solidFill>
                  <a:srgbClr val="000000"/>
                </a:solidFill>
                <a:effectLst/>
                <a:uLnTx/>
                <a:uFillTx/>
                <a:latin typeface="Times New Roman" panose="02020603050405020304" pitchFamily="18" charset="0"/>
                <a:ea typeface="Times-Roman"/>
                <a:cs typeface="Times New Roman" panose="02020603050405020304" pitchFamily="18" charset="0"/>
              </a:rPr>
              <a:t>with a hybrid response that involves </a:t>
            </a:r>
            <a:r>
              <a:rPr lang="en-US" sz="1400" i="1" dirty="0">
                <a:solidFill>
                  <a:srgbClr val="0000FF"/>
                </a:solidFill>
                <a:effectLst/>
                <a:latin typeface="Times New Roman" panose="02020603050405020304" pitchFamily="18" charset="0"/>
                <a:ea typeface="Times-Roman"/>
                <a:cs typeface="Times New Roman" panose="02020603050405020304" pitchFamily="18" charset="0"/>
              </a:rPr>
              <a:t>transient hardening </a:t>
            </a:r>
            <a:r>
              <a:rPr lang="en-US" sz="1400" i="1" dirty="0">
                <a:solidFill>
                  <a:srgbClr val="000000"/>
                </a:solidFill>
                <a:effectLst/>
                <a:latin typeface="Times New Roman" panose="02020603050405020304" pitchFamily="18" charset="0"/>
                <a:ea typeface="Times-Roman"/>
                <a:cs typeface="Times New Roman" panose="02020603050405020304" pitchFamily="18" charset="0"/>
              </a:rPr>
              <a:t>and </a:t>
            </a:r>
            <a:r>
              <a:rPr lang="en-US" sz="1400" i="1" dirty="0">
                <a:solidFill>
                  <a:srgbClr val="0000FF"/>
                </a:solidFill>
                <a:effectLst/>
                <a:latin typeface="Times New Roman" panose="02020603050405020304" pitchFamily="18" charset="0"/>
                <a:ea typeface="Times-Roman"/>
                <a:cs typeface="Times New Roman" panose="02020603050405020304" pitchFamily="18" charset="0"/>
              </a:rPr>
              <a:t>creep</a:t>
            </a:r>
            <a:r>
              <a:rPr lang="en-US" sz="1400" i="1" dirty="0">
                <a:solidFill>
                  <a:srgbClr val="000000"/>
                </a:solidFill>
                <a:effectLst/>
                <a:latin typeface="Times New Roman" panose="02020603050405020304" pitchFamily="18" charset="0"/>
                <a:ea typeface="Times-Roman"/>
                <a:cs typeface="Times New Roman" panose="02020603050405020304" pitchFamily="18" charset="0"/>
              </a:rPr>
              <a:t>. For the transient phase, we implemented a </a:t>
            </a:r>
            <a:r>
              <a:rPr lang="en-US" sz="1400" i="1" dirty="0">
                <a:solidFill>
                  <a:srgbClr val="0000FF"/>
                </a:solidFill>
                <a:effectLst/>
                <a:latin typeface="Times New Roman" panose="02020603050405020304" pitchFamily="18" charset="0"/>
                <a:ea typeface="Times-Roman"/>
                <a:cs typeface="Times New Roman" panose="02020603050405020304" pitchFamily="18" charset="0"/>
              </a:rPr>
              <a:t>linear increase of cohesion </a:t>
            </a:r>
            <a:r>
              <a:rPr lang="en-US" sz="1400" i="1" dirty="0">
                <a:solidFill>
                  <a:srgbClr val="000000"/>
                </a:solidFill>
                <a:effectLst/>
                <a:latin typeface="Times New Roman" panose="02020603050405020304" pitchFamily="18" charset="0"/>
                <a:ea typeface="Times-Roman"/>
                <a:cs typeface="Times New Roman" panose="02020603050405020304" pitchFamily="18" charset="0"/>
              </a:rPr>
              <a:t>between FE3 and FE4, which corresponds to an increase of the UCS from 105 to 155 MPa. </a:t>
            </a:r>
          </a:p>
          <a:p>
            <a:pPr lvl="0">
              <a:spcAft>
                <a:spcPts val="600"/>
              </a:spcAft>
              <a:defRPr/>
            </a:pPr>
            <a:r>
              <a:rPr lang="en-US" sz="1400" i="1" dirty="0">
                <a:solidFill>
                  <a:srgbClr val="000000"/>
                </a:solidFill>
                <a:effectLst/>
                <a:latin typeface="Times New Roman" panose="02020603050405020304" pitchFamily="18" charset="0"/>
                <a:ea typeface="Times-Roman"/>
                <a:cs typeface="Times New Roman" panose="02020603050405020304" pitchFamily="18" charset="0"/>
              </a:rPr>
              <a:t>* To reproduce the </a:t>
            </a:r>
            <a:r>
              <a:rPr lang="en-US" sz="1400" i="1" dirty="0">
                <a:solidFill>
                  <a:srgbClr val="0000FF"/>
                </a:solidFill>
                <a:effectLst/>
                <a:latin typeface="Times New Roman" panose="02020603050405020304" pitchFamily="18" charset="0"/>
                <a:ea typeface="Times-Roman"/>
                <a:cs typeface="Times New Roman" panose="02020603050405020304" pitchFamily="18" charset="0"/>
              </a:rPr>
              <a:t>creep phase</a:t>
            </a:r>
            <a:r>
              <a:rPr lang="en-US" sz="1400" i="1" dirty="0">
                <a:solidFill>
                  <a:srgbClr val="000000"/>
                </a:solidFill>
                <a:effectLst/>
                <a:latin typeface="Times New Roman" panose="02020603050405020304" pitchFamily="18" charset="0"/>
                <a:ea typeface="Times-Roman"/>
                <a:cs typeface="Times New Roman" panose="02020603050405020304" pitchFamily="18" charset="0"/>
              </a:rPr>
              <a:t>, we </a:t>
            </a:r>
            <a:r>
              <a:rPr lang="en-US" sz="1400" i="1" dirty="0">
                <a:solidFill>
                  <a:srgbClr val="0000FF"/>
                </a:solidFill>
                <a:effectLst/>
                <a:latin typeface="Times New Roman" panose="02020603050405020304" pitchFamily="18" charset="0"/>
                <a:ea typeface="Times-Roman"/>
                <a:cs typeface="Times New Roman" panose="02020603050405020304" pitchFamily="18" charset="0"/>
              </a:rPr>
              <a:t>inhibited strain hardening </a:t>
            </a:r>
            <a:r>
              <a:rPr lang="en-US" sz="1400" i="1" dirty="0">
                <a:solidFill>
                  <a:srgbClr val="000000"/>
                </a:solidFill>
                <a:effectLst/>
                <a:latin typeface="Times New Roman" panose="02020603050405020304" pitchFamily="18" charset="0"/>
                <a:ea typeface="Times-Roman"/>
                <a:cs typeface="Times New Roman" panose="02020603050405020304" pitchFamily="18" charset="0"/>
              </a:rPr>
              <a:t>by keeping the UCS constant at 155 MPa between FE4 and FE5. </a:t>
            </a:r>
          </a:p>
          <a:p>
            <a:pPr lvl="0">
              <a:spcAft>
                <a:spcPts val="600"/>
              </a:spcAft>
              <a:defRPr/>
            </a:pPr>
            <a:r>
              <a:rPr lang="en-US" sz="1400" dirty="0">
                <a:solidFill>
                  <a:srgbClr val="000000"/>
                </a:solidFill>
                <a:effectLst/>
                <a:latin typeface="Times New Roman" panose="02020603050405020304" pitchFamily="18" charset="0"/>
                <a:ea typeface="Times-Roman"/>
                <a:cs typeface="Times New Roman" panose="02020603050405020304" pitchFamily="18" charset="0"/>
              </a:rPr>
              <a:t>* </a:t>
            </a:r>
            <a:r>
              <a:rPr lang="en-US" sz="1400" i="1" dirty="0">
                <a:solidFill>
                  <a:srgbClr val="0000FF"/>
                </a:solidFill>
                <a:effectLst/>
                <a:latin typeface="Times New Roman" panose="02020603050405020304" pitchFamily="18" charset="0"/>
                <a:ea typeface="Times-Roman"/>
                <a:cs typeface="Times New Roman" panose="02020603050405020304" pitchFamily="18" charset="0"/>
              </a:rPr>
              <a:t>Beyond the hybrid yielding episode</a:t>
            </a:r>
            <a:r>
              <a:rPr lang="en-US" sz="1400" i="1" dirty="0">
                <a:solidFill>
                  <a:srgbClr val="000000"/>
                </a:solidFill>
                <a:effectLst/>
                <a:latin typeface="Times New Roman" panose="02020603050405020304" pitchFamily="18" charset="0"/>
                <a:ea typeface="Times-Roman"/>
                <a:cs typeface="Times New Roman" panose="02020603050405020304" pitchFamily="18" charset="0"/>
              </a:rPr>
              <a:t>, strain hardening was simulated  with a </a:t>
            </a:r>
            <a:r>
              <a:rPr lang="en-US" sz="1400" i="1" dirty="0">
                <a:solidFill>
                  <a:srgbClr val="0000FF"/>
                </a:solidFill>
                <a:effectLst/>
                <a:latin typeface="Times New Roman" panose="02020603050405020304" pitchFamily="18" charset="0"/>
                <a:ea typeface="Times-Roman"/>
                <a:cs typeface="Times New Roman" panose="02020603050405020304" pitchFamily="18" charset="0"/>
              </a:rPr>
              <a:t>linear increase of cohesion</a:t>
            </a:r>
            <a:r>
              <a:rPr lang="en-US" sz="1400" i="1" dirty="0">
                <a:solidFill>
                  <a:srgbClr val="000000"/>
                </a:solidFill>
                <a:effectLst/>
                <a:latin typeface="Times New Roman" panose="02020603050405020304" pitchFamily="18" charset="0"/>
                <a:ea typeface="Times-Roman"/>
                <a:cs typeface="Times New Roman" panose="02020603050405020304" pitchFamily="18" charset="0"/>
              </a:rPr>
              <a:t>, corresponding to an increase of UCS from 155 MPa at FE5 to 170 MPa at FE6. </a:t>
            </a:r>
            <a:endParaRPr kumimoji="0" lang="en-US" sz="1400" b="0" i="1" u="none" strike="noStrike" kern="1200" cap="none" spc="0" normalizeH="0" baseline="0" noProof="0" dirty="0">
              <a:ln>
                <a:noFill/>
              </a:ln>
              <a:solidFill>
                <a:srgbClr val="000000"/>
              </a:solidFill>
              <a:effectLst/>
              <a:uLnTx/>
              <a:uFillTx/>
              <a:latin typeface="Times New Roman" panose="02020603050405020304" pitchFamily="18" charset="0"/>
              <a:ea typeface="Times-Roman"/>
              <a:cs typeface="Times New Roman" panose="02020603050405020304" pitchFamily="18" charset="0"/>
            </a:endParaRPr>
          </a:p>
        </p:txBody>
      </p:sp>
      <p:pic>
        <p:nvPicPr>
          <p:cNvPr id="5" name="Picture 4">
            <a:extLst>
              <a:ext uri="{FF2B5EF4-FFF2-40B4-BE49-F238E27FC236}">
                <a16:creationId xmlns:a16="http://schemas.microsoft.com/office/drawing/2014/main" id="{52D63267-D553-25D6-CA63-D9490146CA51}"/>
              </a:ext>
            </a:extLst>
          </p:cNvPr>
          <p:cNvPicPr>
            <a:picLocks noChangeAspect="1"/>
          </p:cNvPicPr>
          <p:nvPr/>
        </p:nvPicPr>
        <p:blipFill>
          <a:blip r:embed="rId4"/>
          <a:stretch>
            <a:fillRect/>
          </a:stretch>
        </p:blipFill>
        <p:spPr>
          <a:xfrm>
            <a:off x="110490" y="152400"/>
            <a:ext cx="8428999" cy="2641164"/>
          </a:xfrm>
          <a:prstGeom prst="rect">
            <a:avLst/>
          </a:prstGeom>
        </p:spPr>
      </p:pic>
      <p:pic>
        <p:nvPicPr>
          <p:cNvPr id="6" name="2024jb028868-sup-0002-movie si-s01">
            <a:hlinkClick r:id="" action="ppaction://media"/>
            <a:extLst>
              <a:ext uri="{FF2B5EF4-FFF2-40B4-BE49-F238E27FC236}">
                <a16:creationId xmlns:a16="http://schemas.microsoft.com/office/drawing/2014/main" id="{1C81839E-5B50-AC66-7258-E9B12D26ABD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95560" y="2942656"/>
            <a:ext cx="2957839" cy="3710180"/>
          </a:xfrm>
          <a:prstGeom prst="rect">
            <a:avLst/>
          </a:prstGeom>
        </p:spPr>
      </p:pic>
      <p:sp>
        <p:nvSpPr>
          <p:cNvPr id="7" name="TextBox 6">
            <a:extLst>
              <a:ext uri="{FF2B5EF4-FFF2-40B4-BE49-F238E27FC236}">
                <a16:creationId xmlns:a16="http://schemas.microsoft.com/office/drawing/2014/main" id="{B02EC06E-0799-FDA6-0512-3A58CD129044}"/>
              </a:ext>
            </a:extLst>
          </p:cNvPr>
          <p:cNvSpPr txBox="1"/>
          <p:nvPr/>
        </p:nvSpPr>
        <p:spPr>
          <a:xfrm>
            <a:off x="1524000" y="6121568"/>
            <a:ext cx="4191000" cy="584775"/>
          </a:xfrm>
          <a:prstGeom prst="rect">
            <a:avLst/>
          </a:prstGeom>
          <a:noFill/>
        </p:spPr>
        <p:txBody>
          <a:bodyPr wrap="square" rtlCol="0">
            <a:spAutoFit/>
          </a:bodyPr>
          <a:lstStyle/>
          <a:p>
            <a:pPr algn="r"/>
            <a:r>
              <a:rPr lang="en-US" sz="1600" dirty="0">
                <a:solidFill>
                  <a:srgbClr val="0000FF"/>
                </a:solidFill>
                <a:effectLst/>
              </a:rPr>
              <a:t>The distribution of volumetric strain computed by the FE model at stage FE5</a:t>
            </a:r>
            <a:r>
              <a:rPr lang="en-US" sz="1600" dirty="0">
                <a:effectLst/>
              </a:rPr>
              <a:t>.</a:t>
            </a:r>
          </a:p>
        </p:txBody>
      </p:sp>
    </p:spTree>
    <p:extLst>
      <p:ext uri="{BB962C8B-B14F-4D97-AF65-F5344CB8AC3E}">
        <p14:creationId xmlns:p14="http://schemas.microsoft.com/office/powerpoint/2010/main" val="211800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82B15-3207-A698-671D-34C558E041A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1903792-4124-C78F-DED5-2B27D8264125}"/>
              </a:ext>
            </a:extLst>
          </p:cNvPr>
          <p:cNvSpPr>
            <a:spLocks noChangeArrowheads="1"/>
          </p:cNvSpPr>
          <p:nvPr/>
        </p:nvSpPr>
        <p:spPr bwMode="auto">
          <a:xfrm>
            <a:off x="8763000" y="0"/>
            <a:ext cx="381000" cy="6858000"/>
          </a:xfrm>
          <a:prstGeom prst="rect">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dirty="0">
                <a:ln>
                  <a:noFill/>
                </a:ln>
                <a:solidFill>
                  <a:srgbClr val="FFFF66"/>
                </a:solidFill>
                <a:effectLst/>
                <a:uLnTx/>
                <a:uFillTx/>
                <a:latin typeface="Arial" charset="0"/>
                <a:ea typeface="+mn-ea"/>
                <a:cs typeface="+mn-cs"/>
              </a:rPr>
              <a:t>Spatiotemporal Distribution of Local Stress</a:t>
            </a:r>
          </a:p>
        </p:txBody>
      </p:sp>
      <p:sp>
        <p:nvSpPr>
          <p:cNvPr id="3" name="TextBox 2">
            <a:extLst>
              <a:ext uri="{FF2B5EF4-FFF2-40B4-BE49-F238E27FC236}">
                <a16:creationId xmlns:a16="http://schemas.microsoft.com/office/drawing/2014/main" id="{570C9928-ECD2-8363-B8CB-4F3E985FE0DF}"/>
              </a:ext>
            </a:extLst>
          </p:cNvPr>
          <p:cNvSpPr txBox="1"/>
          <p:nvPr/>
        </p:nvSpPr>
        <p:spPr>
          <a:xfrm>
            <a:off x="304800" y="4213794"/>
            <a:ext cx="8001000" cy="263149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Times-Roman"/>
                <a:cs typeface="+mn-cs"/>
              </a:rPr>
              <a:t>* Our simulations demonstrate that </a:t>
            </a:r>
            <a:r>
              <a:rPr kumimoji="0" lang="en-US" sz="2000" b="0" i="0" u="none" strike="noStrike" kern="1200" cap="none" spc="0" normalizeH="0" baseline="0" noProof="0" dirty="0">
                <a:ln>
                  <a:noFill/>
                </a:ln>
                <a:solidFill>
                  <a:srgbClr val="0000FF"/>
                </a:solidFill>
                <a:effectLst/>
                <a:uLnTx/>
                <a:uFillTx/>
                <a:latin typeface="Arial"/>
                <a:ea typeface="Times-Roman"/>
                <a:cs typeface="+mn-cs"/>
              </a:rPr>
              <a:t>the pore space and its preexisting heterogeneity have fundamental control over </a:t>
            </a:r>
            <a:r>
              <a:rPr kumimoji="0" lang="en-US" sz="2000" b="0" i="0" u="none" strike="noStrike" kern="1200" cap="none" spc="0" normalizeH="0" baseline="0" noProof="0" dirty="0">
                <a:ln>
                  <a:noFill/>
                </a:ln>
                <a:solidFill>
                  <a:srgbClr val="000000"/>
                </a:solidFill>
                <a:effectLst/>
                <a:uLnTx/>
                <a:uFillTx/>
                <a:latin typeface="Arial"/>
                <a:ea typeface="Times-Roman"/>
                <a:cs typeface="+mn-cs"/>
              </a:rPr>
              <a:t>the onset and development of </a:t>
            </a:r>
            <a:r>
              <a:rPr kumimoji="0" lang="en-US" sz="2000" b="0" i="0" u="none" strike="noStrike" kern="1200" cap="none" spc="0" normalizeH="0" baseline="0" noProof="0" dirty="0">
                <a:ln>
                  <a:noFill/>
                </a:ln>
                <a:solidFill>
                  <a:srgbClr val="0000FF"/>
                </a:solidFill>
                <a:effectLst/>
                <a:uLnTx/>
                <a:uFillTx/>
                <a:latin typeface="Arial"/>
                <a:ea typeface="Times-Roman"/>
                <a:cs typeface="+mn-cs"/>
              </a:rPr>
              <a:t>compaction localization</a:t>
            </a:r>
            <a:r>
              <a:rPr kumimoji="0" lang="en-US" sz="2000" b="0" i="0" u="none" strike="noStrike" kern="1200" cap="none" spc="0" normalizeH="0" baseline="0" noProof="0" dirty="0">
                <a:ln>
                  <a:noFill/>
                </a:ln>
                <a:solidFill>
                  <a:srgbClr val="000000"/>
                </a:solidFill>
                <a:effectLst/>
                <a:uLnTx/>
                <a:uFillTx/>
                <a:latin typeface="Arial"/>
                <a:ea typeface="Times-Roman"/>
                <a:cs typeface="+mn-cs"/>
              </a:rPr>
              <a:t>. </a:t>
            </a:r>
          </a:p>
          <a:p>
            <a:pPr marL="0" marR="0" lvl="0" indent="0" algn="l" defTabSz="914400" rtl="0" eaLnBrk="0" fontAlgn="base" latinLnBrk="0" hangingPunct="0">
              <a:lnSpc>
                <a:spcPct val="100000"/>
              </a:lnSpc>
              <a:spcBef>
                <a:spcPct val="0"/>
              </a:spcBef>
              <a:spcAft>
                <a:spcPts val="600"/>
              </a:spcAft>
              <a:buClrTx/>
              <a:buSzTx/>
              <a:buFontTx/>
              <a:buNone/>
              <a:tabLst/>
              <a:defRPr/>
            </a:pPr>
            <a:r>
              <a:rPr lang="en-US" sz="2000" dirty="0">
                <a:solidFill>
                  <a:srgbClr val="000000"/>
                </a:solidFill>
                <a:effectLst/>
                <a:latin typeface="Arial"/>
                <a:ea typeface="Times-Roman"/>
              </a:rPr>
              <a:t>* </a:t>
            </a:r>
            <a:r>
              <a:rPr kumimoji="0" lang="en-US" sz="2000" b="0" i="0" u="none" strike="noStrike" kern="1200" cap="none" spc="0" normalizeH="0" baseline="0" noProof="0" dirty="0">
                <a:ln>
                  <a:noFill/>
                </a:ln>
                <a:solidFill>
                  <a:srgbClr val="000000"/>
                </a:solidFill>
                <a:effectLst/>
                <a:uLnTx/>
                <a:uFillTx/>
                <a:latin typeface="Arial"/>
                <a:ea typeface="Times-Roman"/>
                <a:cs typeface="+mn-cs"/>
              </a:rPr>
              <a:t>Simulations of the spatiotemporal distribution of stresses indicate that </a:t>
            </a:r>
            <a:r>
              <a:rPr kumimoji="0" lang="en-US" sz="2000" b="0" i="0" u="none" strike="noStrike" kern="1200" cap="none" spc="0" normalizeH="0" baseline="0" noProof="0" dirty="0">
                <a:ln>
                  <a:noFill/>
                </a:ln>
                <a:solidFill>
                  <a:srgbClr val="0000FF"/>
                </a:solidFill>
                <a:effectLst/>
                <a:uLnTx/>
                <a:uFillTx/>
                <a:latin typeface="Arial"/>
                <a:ea typeface="Times-Roman"/>
                <a:cs typeface="+mn-cs"/>
              </a:rPr>
              <a:t>stress concentrations precursory to</a:t>
            </a:r>
            <a:r>
              <a:rPr kumimoji="0" lang="en-US" sz="2000" b="0" i="0" u="none" strike="noStrike" kern="1200" cap="none" spc="0" normalizeH="0" baseline="0" noProof="0" dirty="0">
                <a:ln>
                  <a:noFill/>
                </a:ln>
                <a:solidFill>
                  <a:srgbClr val="000000"/>
                </a:solidFill>
                <a:effectLst/>
                <a:uLnTx/>
                <a:uFillTx/>
                <a:latin typeface="Arial"/>
                <a:ea typeface="Times-Roman"/>
                <a:cs typeface="+mn-cs"/>
              </a:rPr>
              <a:t> compaction banding might have developed at FE3 well before the second yield point </a:t>
            </a:r>
            <a:r>
              <a:rPr kumimoji="0" lang="en-US" sz="2000" b="0" i="1" u="none" strike="noStrike" kern="1200" cap="none" spc="0" normalizeH="0" baseline="0" noProof="0" dirty="0">
                <a:ln>
                  <a:noFill/>
                </a:ln>
                <a:solidFill>
                  <a:srgbClr val="000000"/>
                </a:solidFill>
                <a:effectLst/>
                <a:uLnTx/>
                <a:uFillTx/>
                <a:latin typeface="Arial"/>
                <a:ea typeface="Times-Roman"/>
                <a:cs typeface="+mn-cs"/>
              </a:rPr>
              <a:t>C</a:t>
            </a:r>
            <a:r>
              <a:rPr kumimoji="0" lang="en-US" sz="2000" b="0" i="0" u="none" strike="noStrike" kern="1200" cap="none" spc="0" normalizeH="0" baseline="0" noProof="0" dirty="0">
                <a:ln>
                  <a:noFill/>
                </a:ln>
                <a:solidFill>
                  <a:srgbClr val="000000"/>
                </a:solidFill>
                <a:effectLst/>
                <a:uLnTx/>
                <a:uFillTx/>
                <a:latin typeface="Arial"/>
                <a:ea typeface="Times-Roman"/>
                <a:cs typeface="+mn-cs"/>
              </a:rPr>
              <a:t>** (beyond FE4) could register in the </a:t>
            </a:r>
            <a:r>
              <a:rPr kumimoji="0" lang="en-US" sz="2000" b="0" i="0" u="none" strike="noStrike" kern="1200" cap="none" spc="0" normalizeH="0" baseline="0" noProof="0" dirty="0">
                <a:ln>
                  <a:noFill/>
                </a:ln>
                <a:solidFill>
                  <a:srgbClr val="0000FF"/>
                </a:solidFill>
                <a:effectLst/>
                <a:uLnTx/>
                <a:uFillTx/>
                <a:latin typeface="Arial"/>
                <a:ea typeface="Times-Roman"/>
                <a:cs typeface="+mn-cs"/>
              </a:rPr>
              <a:t>macroscopic inelastic response and damage.</a:t>
            </a:r>
            <a:r>
              <a:rPr kumimoji="0" lang="en-US" sz="2000" b="0" i="0" u="none" strike="noStrike" kern="1200" cap="none" spc="0" normalizeH="0" baseline="0" noProof="0" dirty="0">
                <a:ln>
                  <a:noFill/>
                </a:ln>
                <a:solidFill>
                  <a:srgbClr val="000000"/>
                </a:solidFill>
                <a:effectLst/>
                <a:uLnTx/>
                <a:uFillTx/>
                <a:latin typeface="Arial"/>
                <a:ea typeface="Times-Roman"/>
                <a:cs typeface="+mn-cs"/>
              </a:rPr>
              <a:t>  </a:t>
            </a:r>
          </a:p>
        </p:txBody>
      </p:sp>
      <p:sp>
        <p:nvSpPr>
          <p:cNvPr id="7" name="TextBox 6">
            <a:extLst>
              <a:ext uri="{FF2B5EF4-FFF2-40B4-BE49-F238E27FC236}">
                <a16:creationId xmlns:a16="http://schemas.microsoft.com/office/drawing/2014/main" id="{60BD391F-2F03-6323-EE1C-CDC89D4C2B94}"/>
              </a:ext>
            </a:extLst>
          </p:cNvPr>
          <p:cNvSpPr txBox="1"/>
          <p:nvPr/>
        </p:nvSpPr>
        <p:spPr>
          <a:xfrm>
            <a:off x="172821" y="351465"/>
            <a:ext cx="5814094"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666633"/>
                </a:solidFill>
                <a:effectLst/>
                <a:uLnTx/>
                <a:uFillTx/>
                <a:latin typeface="Arial" panose="020B0604020202020204" pitchFamily="34" charset="0"/>
                <a:cs typeface="Arial" panose="020B0604020202020204" pitchFamily="34" charset="0"/>
              </a:rPr>
              <a:t>Evolution of the nodal stress field from simulation stage FE2 to FE7 </a:t>
            </a:r>
          </a:p>
        </p:txBody>
      </p:sp>
      <p:sp>
        <p:nvSpPr>
          <p:cNvPr id="5" name="TextBox 4">
            <a:extLst>
              <a:ext uri="{FF2B5EF4-FFF2-40B4-BE49-F238E27FC236}">
                <a16:creationId xmlns:a16="http://schemas.microsoft.com/office/drawing/2014/main" id="{639C5952-15C3-D349-BEF4-D5CA95C7AAA8}"/>
              </a:ext>
            </a:extLst>
          </p:cNvPr>
          <p:cNvSpPr txBox="1"/>
          <p:nvPr/>
        </p:nvSpPr>
        <p:spPr>
          <a:xfrm>
            <a:off x="1676400" y="3826605"/>
            <a:ext cx="513282" cy="307777"/>
          </a:xfrm>
          <a:prstGeom prst="rect">
            <a:avLst/>
          </a:prstGeom>
          <a:noFill/>
        </p:spPr>
        <p:txBody>
          <a:bodyPr wrap="none" rtlCol="0">
            <a:spAutoFit/>
          </a:bodyPr>
          <a:lstStyle/>
          <a:p>
            <a:r>
              <a:rPr lang="en-US" sz="1400" dirty="0">
                <a:solidFill>
                  <a:srgbClr val="666633"/>
                </a:solidFill>
                <a:effectLst/>
                <a:highlight>
                  <a:srgbClr val="FFFFFF"/>
                </a:highlight>
              </a:rPr>
              <a:t>FE3</a:t>
            </a:r>
          </a:p>
        </p:txBody>
      </p:sp>
      <p:pic>
        <p:nvPicPr>
          <p:cNvPr id="9" name="Picture 8">
            <a:extLst>
              <a:ext uri="{FF2B5EF4-FFF2-40B4-BE49-F238E27FC236}">
                <a16:creationId xmlns:a16="http://schemas.microsoft.com/office/drawing/2014/main" id="{49648201-D5EE-6F2D-3685-E85738211E36}"/>
              </a:ext>
            </a:extLst>
          </p:cNvPr>
          <p:cNvPicPr>
            <a:picLocks noChangeAspect="1"/>
          </p:cNvPicPr>
          <p:nvPr/>
        </p:nvPicPr>
        <p:blipFill>
          <a:blip r:embed="rId4"/>
          <a:stretch>
            <a:fillRect/>
          </a:stretch>
        </p:blipFill>
        <p:spPr>
          <a:xfrm>
            <a:off x="77199" y="1873170"/>
            <a:ext cx="5814094" cy="1985300"/>
          </a:xfrm>
          <a:prstGeom prst="rect">
            <a:avLst/>
          </a:prstGeom>
        </p:spPr>
      </p:pic>
      <p:sp>
        <p:nvSpPr>
          <p:cNvPr id="10" name="TextBox 9">
            <a:extLst>
              <a:ext uri="{FF2B5EF4-FFF2-40B4-BE49-F238E27FC236}">
                <a16:creationId xmlns:a16="http://schemas.microsoft.com/office/drawing/2014/main" id="{FE040D73-F24D-1B46-7D13-E0E06FB4D03B}"/>
              </a:ext>
            </a:extLst>
          </p:cNvPr>
          <p:cNvSpPr txBox="1"/>
          <p:nvPr/>
        </p:nvSpPr>
        <p:spPr>
          <a:xfrm>
            <a:off x="5138745" y="3851459"/>
            <a:ext cx="513282" cy="307777"/>
          </a:xfrm>
          <a:prstGeom prst="rect">
            <a:avLst/>
          </a:prstGeom>
          <a:noFill/>
        </p:spPr>
        <p:txBody>
          <a:bodyPr wrap="none" rtlCol="0">
            <a:spAutoFit/>
          </a:bodyPr>
          <a:lstStyle/>
          <a:p>
            <a:r>
              <a:rPr lang="en-US" sz="1400" dirty="0">
                <a:solidFill>
                  <a:srgbClr val="666633"/>
                </a:solidFill>
                <a:effectLst/>
                <a:highlight>
                  <a:srgbClr val="FFFFFF"/>
                </a:highlight>
              </a:rPr>
              <a:t>FE7</a:t>
            </a:r>
          </a:p>
        </p:txBody>
      </p:sp>
      <p:sp>
        <p:nvSpPr>
          <p:cNvPr id="11" name="TextBox 10">
            <a:extLst>
              <a:ext uri="{FF2B5EF4-FFF2-40B4-BE49-F238E27FC236}">
                <a16:creationId xmlns:a16="http://schemas.microsoft.com/office/drawing/2014/main" id="{BAF05EF2-ACF8-E4F8-E763-13E7D4BC65F1}"/>
              </a:ext>
            </a:extLst>
          </p:cNvPr>
          <p:cNvSpPr txBox="1"/>
          <p:nvPr/>
        </p:nvSpPr>
        <p:spPr>
          <a:xfrm>
            <a:off x="2470964" y="3851460"/>
            <a:ext cx="513282" cy="307777"/>
          </a:xfrm>
          <a:prstGeom prst="rect">
            <a:avLst/>
          </a:prstGeom>
          <a:noFill/>
        </p:spPr>
        <p:txBody>
          <a:bodyPr wrap="none" rtlCol="0">
            <a:spAutoFit/>
          </a:bodyPr>
          <a:lstStyle/>
          <a:p>
            <a:r>
              <a:rPr lang="en-US" sz="1400" dirty="0">
                <a:solidFill>
                  <a:srgbClr val="666633"/>
                </a:solidFill>
                <a:effectLst/>
                <a:highlight>
                  <a:srgbClr val="FFFFFF"/>
                </a:highlight>
              </a:rPr>
              <a:t>FE4</a:t>
            </a:r>
          </a:p>
        </p:txBody>
      </p:sp>
      <p:pic>
        <p:nvPicPr>
          <p:cNvPr id="12" name="ds04">
            <a:hlinkClick r:id="" action="ppaction://media"/>
            <a:extLst>
              <a:ext uri="{FF2B5EF4-FFF2-40B4-BE49-F238E27FC236}">
                <a16:creationId xmlns:a16="http://schemas.microsoft.com/office/drawing/2014/main" id="{5D039AAE-ED75-18BA-1E70-D11CD1FABF4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42961" y="962253"/>
            <a:ext cx="2541042" cy="3187369"/>
          </a:xfrm>
          <a:prstGeom prst="rect">
            <a:avLst/>
          </a:prstGeom>
        </p:spPr>
      </p:pic>
      <p:sp>
        <p:nvSpPr>
          <p:cNvPr id="13" name="TextBox 12">
            <a:extLst>
              <a:ext uri="{FF2B5EF4-FFF2-40B4-BE49-F238E27FC236}">
                <a16:creationId xmlns:a16="http://schemas.microsoft.com/office/drawing/2014/main" id="{91AB59BD-740F-B118-D15E-D41169F41142}"/>
              </a:ext>
            </a:extLst>
          </p:cNvPr>
          <p:cNvSpPr txBox="1"/>
          <p:nvPr/>
        </p:nvSpPr>
        <p:spPr>
          <a:xfrm>
            <a:off x="391307" y="1565393"/>
            <a:ext cx="1568058" cy="307777"/>
          </a:xfrm>
          <a:prstGeom prst="rect">
            <a:avLst/>
          </a:prstGeom>
          <a:noFill/>
        </p:spPr>
        <p:txBody>
          <a:bodyPr wrap="none" rtlCol="0">
            <a:spAutoFit/>
          </a:bodyPr>
          <a:lstStyle/>
          <a:p>
            <a:r>
              <a:rPr lang="en-US" sz="1400" dirty="0">
                <a:effectLst/>
              </a:rPr>
              <a:t>von Mises stress </a:t>
            </a:r>
          </a:p>
        </p:txBody>
      </p:sp>
      <p:sp>
        <p:nvSpPr>
          <p:cNvPr id="15" name="TextBox 14">
            <a:extLst>
              <a:ext uri="{FF2B5EF4-FFF2-40B4-BE49-F238E27FC236}">
                <a16:creationId xmlns:a16="http://schemas.microsoft.com/office/drawing/2014/main" id="{DB6805AD-0A35-89DC-DFB8-D949BEFC69B7}"/>
              </a:ext>
            </a:extLst>
          </p:cNvPr>
          <p:cNvSpPr txBox="1"/>
          <p:nvPr/>
        </p:nvSpPr>
        <p:spPr>
          <a:xfrm>
            <a:off x="6341488" y="1874638"/>
            <a:ext cx="513282" cy="307777"/>
          </a:xfrm>
          <a:prstGeom prst="rect">
            <a:avLst/>
          </a:prstGeom>
          <a:noFill/>
        </p:spPr>
        <p:txBody>
          <a:bodyPr wrap="none" rtlCol="0">
            <a:spAutoFit/>
          </a:bodyPr>
          <a:lstStyle/>
          <a:p>
            <a:r>
              <a:rPr lang="en-US" sz="1400" dirty="0">
                <a:solidFill>
                  <a:srgbClr val="666633"/>
                </a:solidFill>
                <a:effectLst/>
                <a:highlight>
                  <a:srgbClr val="FFFFFF"/>
                </a:highlight>
              </a:rPr>
              <a:t>FE7</a:t>
            </a:r>
          </a:p>
        </p:txBody>
      </p:sp>
      <p:pic>
        <p:nvPicPr>
          <p:cNvPr id="6" name="Picture 5">
            <a:extLst>
              <a:ext uri="{FF2B5EF4-FFF2-40B4-BE49-F238E27FC236}">
                <a16:creationId xmlns:a16="http://schemas.microsoft.com/office/drawing/2014/main" id="{4DF68B40-48E9-49E8-A338-13DD7EB72AA8}"/>
              </a:ext>
            </a:extLst>
          </p:cNvPr>
          <p:cNvPicPr>
            <a:picLocks noChangeAspect="1"/>
          </p:cNvPicPr>
          <p:nvPr/>
        </p:nvPicPr>
        <p:blipFill>
          <a:blip r:embed="rId6"/>
          <a:stretch>
            <a:fillRect/>
          </a:stretch>
        </p:blipFill>
        <p:spPr>
          <a:xfrm>
            <a:off x="1933041" y="1489352"/>
            <a:ext cx="3747027" cy="389535"/>
          </a:xfrm>
          <a:prstGeom prst="rect">
            <a:avLst/>
          </a:prstGeom>
        </p:spPr>
      </p:pic>
    </p:spTree>
    <p:extLst>
      <p:ext uri="{BB962C8B-B14F-4D97-AF65-F5344CB8AC3E}">
        <p14:creationId xmlns:p14="http://schemas.microsoft.com/office/powerpoint/2010/main" val="299808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1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AD126-E8D9-89F8-7BDF-B877CA5AF1E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98F5943-F138-24A7-0C1A-ED42A5ABBE07}"/>
              </a:ext>
            </a:extLst>
          </p:cNvPr>
          <p:cNvSpPr>
            <a:spLocks noChangeArrowheads="1"/>
          </p:cNvSpPr>
          <p:nvPr/>
        </p:nvSpPr>
        <p:spPr bwMode="auto">
          <a:xfrm>
            <a:off x="8763000" y="0"/>
            <a:ext cx="381000" cy="6858000"/>
          </a:xfrm>
          <a:prstGeom prst="rect">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dirty="0">
                <a:ln>
                  <a:noFill/>
                </a:ln>
                <a:solidFill>
                  <a:srgbClr val="FFFF66"/>
                </a:solidFill>
                <a:effectLst/>
                <a:uLnTx/>
                <a:uFillTx/>
                <a:latin typeface="Arial" charset="0"/>
                <a:ea typeface="+mn-ea"/>
                <a:cs typeface="+mn-cs"/>
              </a:rPr>
              <a:t>Evolution of Local Stress Tensor</a:t>
            </a:r>
          </a:p>
        </p:txBody>
      </p:sp>
      <p:sp>
        <p:nvSpPr>
          <p:cNvPr id="3" name="TextBox 2">
            <a:extLst>
              <a:ext uri="{FF2B5EF4-FFF2-40B4-BE49-F238E27FC236}">
                <a16:creationId xmlns:a16="http://schemas.microsoft.com/office/drawing/2014/main" id="{693B61B4-E310-63A6-6DBD-845B6C89569A}"/>
              </a:ext>
            </a:extLst>
          </p:cNvPr>
          <p:cNvSpPr txBox="1"/>
          <p:nvPr/>
        </p:nvSpPr>
        <p:spPr>
          <a:xfrm>
            <a:off x="152645" y="4419600"/>
            <a:ext cx="8442715" cy="238526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a:ea typeface="Times-Roman"/>
                <a:cs typeface="+mn-cs"/>
              </a:rPr>
              <a:t>* The </a:t>
            </a:r>
            <a:r>
              <a:rPr kumimoji="0" lang="en-US" b="0" i="0" u="none" strike="noStrike" kern="1200" cap="none" spc="0" normalizeH="0" baseline="0" noProof="0" dirty="0">
                <a:ln>
                  <a:noFill/>
                </a:ln>
                <a:solidFill>
                  <a:srgbClr val="0000FF"/>
                </a:solidFill>
                <a:effectLst/>
                <a:uLnTx/>
                <a:uFillTx/>
                <a:latin typeface="Arial"/>
                <a:ea typeface="Times-Roman"/>
                <a:cs typeface="+mn-cs"/>
              </a:rPr>
              <a:t>nodal stress tensor within a CB </a:t>
            </a:r>
            <a:r>
              <a:rPr kumimoji="0" lang="en-US" b="0" i="0" u="none" strike="noStrike" kern="1200" cap="none" spc="0" normalizeH="0" baseline="0" noProof="0" dirty="0">
                <a:ln>
                  <a:noFill/>
                </a:ln>
                <a:solidFill>
                  <a:srgbClr val="000000"/>
                </a:solidFill>
                <a:effectLst/>
                <a:uLnTx/>
                <a:uFillTx/>
                <a:latin typeface="Arial"/>
                <a:ea typeface="Times-Roman"/>
                <a:cs typeface="+mn-cs"/>
              </a:rPr>
              <a:t>falls into </a:t>
            </a:r>
            <a:r>
              <a:rPr kumimoji="0" lang="en-US" b="0" i="0" u="none" strike="noStrike" kern="1200" cap="none" spc="0" normalizeH="0" baseline="0" noProof="0" dirty="0">
                <a:ln>
                  <a:noFill/>
                </a:ln>
                <a:solidFill>
                  <a:srgbClr val="0000FF"/>
                </a:solidFill>
                <a:effectLst/>
                <a:uLnTx/>
                <a:uFillTx/>
                <a:latin typeface="Arial"/>
                <a:ea typeface="Times-Roman"/>
                <a:cs typeface="+mn-cs"/>
              </a:rPr>
              <a:t>three</a:t>
            </a:r>
            <a:r>
              <a:rPr kumimoji="0" lang="en-US" b="0" i="0" u="none" strike="noStrike" kern="1200" cap="none" spc="0" normalizeH="0" baseline="0" noProof="0" dirty="0">
                <a:ln>
                  <a:noFill/>
                </a:ln>
                <a:solidFill>
                  <a:srgbClr val="000000"/>
                </a:solidFill>
                <a:effectLst/>
                <a:uLnTx/>
                <a:uFillTx/>
                <a:latin typeface="Arial"/>
                <a:ea typeface="Times-Roman"/>
                <a:cs typeface="+mn-cs"/>
              </a:rPr>
              <a:t> different </a:t>
            </a:r>
            <a:r>
              <a:rPr kumimoji="0" lang="en-US" b="0" i="0" u="none" strike="noStrike" kern="1200" cap="none" spc="0" normalizeH="0" baseline="0" noProof="0" dirty="0">
                <a:ln>
                  <a:noFill/>
                </a:ln>
                <a:solidFill>
                  <a:srgbClr val="0000FF"/>
                </a:solidFill>
                <a:effectLst/>
                <a:uLnTx/>
                <a:uFillTx/>
                <a:latin typeface="Arial"/>
                <a:ea typeface="Times-Roman"/>
                <a:cs typeface="+mn-cs"/>
              </a:rPr>
              <a:t>categories</a:t>
            </a:r>
            <a:r>
              <a:rPr kumimoji="0" lang="en-US" b="0" i="0" u="none" strike="noStrike" kern="1200" cap="none" spc="0" normalizeH="0" baseline="0" noProof="0" dirty="0">
                <a:ln>
                  <a:noFill/>
                </a:ln>
                <a:solidFill>
                  <a:srgbClr val="000000"/>
                </a:solidFill>
                <a:effectLst/>
                <a:uLnTx/>
                <a:uFillTx/>
                <a:latin typeface="Arial"/>
                <a:ea typeface="Times-Roman"/>
                <a:cs typeface="+mn-cs"/>
              </a:rPr>
              <a:t>. </a:t>
            </a:r>
            <a:r>
              <a:rPr kumimoji="0" lang="en-US" b="0" i="0" u="none" strike="noStrike" kern="1200" cap="none" spc="0" normalizeH="0" baseline="0" noProof="0" dirty="0">
                <a:ln>
                  <a:noFill/>
                </a:ln>
                <a:solidFill>
                  <a:srgbClr val="0000FF"/>
                </a:solidFill>
                <a:effectLst/>
                <a:uLnTx/>
                <a:uFillTx/>
                <a:latin typeface="Arial"/>
                <a:ea typeface="Times-Roman"/>
                <a:cs typeface="+mn-cs"/>
              </a:rPr>
              <a:t>The more common Category 1 is also the most vulnerable to failure</a:t>
            </a:r>
            <a:r>
              <a:rPr kumimoji="0" lang="en-US" b="0" i="0" u="none" strike="noStrike" kern="1200" cap="none" spc="0" normalizeH="0" baseline="0" noProof="0" dirty="0">
                <a:ln>
                  <a:noFill/>
                </a:ln>
                <a:solidFill>
                  <a:srgbClr val="000000"/>
                </a:solidFill>
                <a:effectLst/>
                <a:uLnTx/>
                <a:uFillTx/>
                <a:latin typeface="Arial"/>
                <a:ea typeface="Times-Roman"/>
                <a:cs typeface="+mn-cs"/>
              </a:rPr>
              <a:t>. In this quasi‐uniaxial compressive state, </a:t>
            </a:r>
            <a:r>
              <a:rPr kumimoji="0" lang="en-US" b="0" i="0" u="none" strike="noStrike" kern="1200" cap="none" spc="0" normalizeH="0" baseline="0" noProof="0" dirty="0">
                <a:ln>
                  <a:noFill/>
                </a:ln>
                <a:solidFill>
                  <a:srgbClr val="0000FF"/>
                </a:solidFill>
                <a:effectLst/>
                <a:uLnTx/>
                <a:uFillTx/>
                <a:latin typeface="Arial"/>
                <a:ea typeface="Times-Roman"/>
                <a:cs typeface="+mn-cs"/>
              </a:rPr>
              <a:t>σ</a:t>
            </a:r>
            <a:r>
              <a:rPr kumimoji="0" lang="en-US" b="0" i="0" u="none" strike="noStrike" kern="1200" cap="none" spc="0" normalizeH="0" baseline="-25000" noProof="0" dirty="0">
                <a:ln>
                  <a:noFill/>
                </a:ln>
                <a:solidFill>
                  <a:srgbClr val="0000FF"/>
                </a:solidFill>
                <a:effectLst/>
                <a:uLnTx/>
                <a:uFillTx/>
                <a:latin typeface="Arial"/>
                <a:ea typeface="Times-Roman"/>
                <a:cs typeface="+mn-cs"/>
              </a:rPr>
              <a:t>1</a:t>
            </a:r>
            <a:r>
              <a:rPr kumimoji="0" lang="en-US" b="0" i="0" u="none" strike="noStrike" kern="1200" cap="none" spc="0" normalizeH="0" baseline="0" noProof="0" dirty="0">
                <a:ln>
                  <a:noFill/>
                </a:ln>
                <a:solidFill>
                  <a:srgbClr val="0000FF"/>
                </a:solidFill>
                <a:effectLst/>
                <a:uLnTx/>
                <a:uFillTx/>
                <a:latin typeface="Arial"/>
                <a:ea typeface="Times-Roman"/>
                <a:cs typeface="+mn-cs"/>
              </a:rPr>
              <a:t> is aligned in a direction subparallel to the sample axis</a:t>
            </a:r>
            <a:r>
              <a:rPr kumimoji="0" lang="en-US" b="0" i="0" u="none" strike="noStrike" kern="1200" cap="none" spc="0" normalizeH="0" baseline="0" noProof="0" dirty="0">
                <a:ln>
                  <a:noFill/>
                </a:ln>
                <a:solidFill>
                  <a:srgbClr val="000000"/>
                </a:solidFill>
                <a:effectLst/>
                <a:uLnTx/>
                <a:uFillTx/>
                <a:latin typeface="Arial"/>
                <a:ea typeface="Times-Roman"/>
                <a:cs typeface="+mn-cs"/>
              </a:rPr>
              <a:t>, with magnitude significantly higher than the other</a:t>
            </a:r>
            <a:r>
              <a:rPr lang="en-US" dirty="0">
                <a:solidFill>
                  <a:srgbClr val="000000"/>
                </a:solidFill>
                <a:effectLst/>
                <a:latin typeface="Arial"/>
                <a:ea typeface="Times-Roman"/>
              </a:rPr>
              <a:t> two. </a:t>
            </a:r>
            <a:endParaRPr kumimoji="0" lang="en-US" b="0" i="0" u="none" strike="noStrike" kern="1200" cap="none" spc="0" normalizeH="0" baseline="0" noProof="0" dirty="0">
              <a:ln>
                <a:noFill/>
              </a:ln>
              <a:solidFill>
                <a:srgbClr val="000000"/>
              </a:solidFill>
              <a:effectLst/>
              <a:uLnTx/>
              <a:uFillTx/>
              <a:latin typeface="Arial"/>
              <a:ea typeface="Times-Roman"/>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a:ea typeface="Times-Roman"/>
                <a:cs typeface="+mn-cs"/>
              </a:rPr>
              <a:t>* The mode of failure is likely quasi-</a:t>
            </a:r>
            <a:r>
              <a:rPr kumimoji="0" lang="en-US" b="0" i="0" u="none" strike="noStrike" kern="1200" cap="none" spc="0" normalizeH="0" baseline="0" noProof="0" dirty="0">
                <a:ln>
                  <a:noFill/>
                </a:ln>
                <a:solidFill>
                  <a:srgbClr val="0000FF"/>
                </a:solidFill>
                <a:effectLst/>
                <a:uLnTx/>
                <a:uFillTx/>
                <a:latin typeface="Arial"/>
                <a:ea typeface="Times-Roman"/>
                <a:cs typeface="+mn-cs"/>
              </a:rPr>
              <a:t>uniaxial compressive failure along the σ</a:t>
            </a:r>
            <a:r>
              <a:rPr kumimoji="0" lang="en-US" b="0" i="0" u="none" strike="noStrike" kern="1200" cap="none" spc="0" normalizeH="0" baseline="-25000" noProof="0" dirty="0">
                <a:ln>
                  <a:noFill/>
                </a:ln>
                <a:solidFill>
                  <a:srgbClr val="0000FF"/>
                </a:solidFill>
                <a:effectLst/>
                <a:uLnTx/>
                <a:uFillTx/>
                <a:latin typeface="Arial"/>
                <a:ea typeface="Times-Roman"/>
                <a:cs typeface="+mn-cs"/>
              </a:rPr>
              <a:t>1 </a:t>
            </a:r>
            <a:r>
              <a:rPr kumimoji="0" lang="en-US" b="0" i="0" u="none" strike="noStrike" kern="1200" cap="none" spc="0" normalizeH="0" baseline="0" noProof="0" dirty="0">
                <a:ln>
                  <a:noFill/>
                </a:ln>
                <a:solidFill>
                  <a:srgbClr val="0000FF"/>
                </a:solidFill>
                <a:effectLst/>
                <a:uLnTx/>
                <a:uFillTx/>
                <a:latin typeface="Arial"/>
                <a:ea typeface="Times-Roman"/>
                <a:cs typeface="+mn-cs"/>
              </a:rPr>
              <a:t>direction accompanied by intensive grain crushing,</a:t>
            </a:r>
            <a:r>
              <a:rPr kumimoji="0" lang="en-US" b="0" i="0" u="none" strike="noStrike" kern="1200" cap="none" spc="0" normalizeH="0" baseline="0" noProof="0" dirty="0">
                <a:ln>
                  <a:noFill/>
                </a:ln>
                <a:solidFill>
                  <a:srgbClr val="000000"/>
                </a:solidFill>
                <a:effectLst/>
                <a:uLnTx/>
                <a:uFillTx/>
                <a:latin typeface="Arial"/>
                <a:ea typeface="Times-Roman"/>
                <a:cs typeface="+mn-cs"/>
              </a:rPr>
              <a:t> which may promote the </a:t>
            </a:r>
            <a:r>
              <a:rPr kumimoji="0" lang="en-US" b="0" i="0" u="none" strike="noStrike" kern="1200" cap="none" spc="0" normalizeH="0" baseline="0" noProof="0" dirty="0">
                <a:ln>
                  <a:noFill/>
                </a:ln>
                <a:solidFill>
                  <a:srgbClr val="0000FF"/>
                </a:solidFill>
                <a:effectLst/>
                <a:uLnTx/>
                <a:uFillTx/>
                <a:latin typeface="Arial"/>
                <a:ea typeface="Times-Roman"/>
                <a:cs typeface="+mn-cs"/>
              </a:rPr>
              <a:t>in-plane</a:t>
            </a:r>
            <a:r>
              <a:rPr lang="en-US" dirty="0">
                <a:solidFill>
                  <a:srgbClr val="0000FF"/>
                </a:solidFill>
                <a:effectLst/>
                <a:latin typeface="Arial"/>
                <a:ea typeface="Times-Roman"/>
              </a:rPr>
              <a:t> </a:t>
            </a:r>
            <a:r>
              <a:rPr kumimoji="0" lang="en-US" b="0" i="0" u="none" strike="noStrike" kern="1200" cap="none" spc="0" normalizeH="0" baseline="0" noProof="0" dirty="0">
                <a:ln>
                  <a:noFill/>
                </a:ln>
                <a:solidFill>
                  <a:srgbClr val="0000FF"/>
                </a:solidFill>
                <a:effectLst/>
                <a:uLnTx/>
                <a:uFillTx/>
                <a:latin typeface="Arial"/>
                <a:ea typeface="Times-Roman"/>
                <a:cs typeface="+mn-cs"/>
              </a:rPr>
              <a:t>propagation of a CB</a:t>
            </a:r>
            <a:r>
              <a:rPr lang="en-US" dirty="0">
                <a:solidFill>
                  <a:srgbClr val="000000"/>
                </a:solidFill>
                <a:effectLst/>
                <a:latin typeface="Arial"/>
                <a:ea typeface="Times-Roman"/>
              </a:rPr>
              <a:t>.</a:t>
            </a:r>
            <a:r>
              <a:rPr kumimoji="0" lang="en-US" b="0" i="0" u="none" strike="noStrike" kern="1200" cap="none" spc="0" normalizeH="0" baseline="0" noProof="0" dirty="0">
                <a:ln>
                  <a:noFill/>
                </a:ln>
                <a:solidFill>
                  <a:srgbClr val="000000"/>
                </a:solidFill>
                <a:effectLst/>
                <a:uLnTx/>
                <a:uFillTx/>
                <a:latin typeface="Arial"/>
                <a:ea typeface="Times-Roman"/>
                <a:cs typeface="+mn-cs"/>
              </a:rPr>
              <a:t> The </a:t>
            </a:r>
            <a:r>
              <a:rPr lang="en-US" dirty="0">
                <a:solidFill>
                  <a:srgbClr val="000000"/>
                </a:solidFill>
                <a:effectLst/>
                <a:latin typeface="Arial"/>
                <a:ea typeface="Times-Roman"/>
              </a:rPr>
              <a:t>nodal stress evolution </a:t>
            </a:r>
            <a:r>
              <a:rPr kumimoji="0" lang="en-US" b="0" i="0" u="none" strike="noStrike" kern="1200" cap="none" spc="0" normalizeH="0" baseline="0" noProof="0" dirty="0">
                <a:ln>
                  <a:noFill/>
                </a:ln>
                <a:solidFill>
                  <a:srgbClr val="000000"/>
                </a:solidFill>
                <a:effectLst/>
                <a:uLnTx/>
                <a:uFillTx/>
                <a:latin typeface="Arial"/>
                <a:ea typeface="Times-Roman"/>
                <a:cs typeface="+mn-cs"/>
              </a:rPr>
              <a:t>involves the complex </a:t>
            </a:r>
            <a:r>
              <a:rPr kumimoji="0" lang="en-US" b="0" i="0" u="none" strike="noStrike" kern="1200" cap="none" spc="0" normalizeH="0" baseline="0" noProof="0" dirty="0">
                <a:ln>
                  <a:noFill/>
                </a:ln>
                <a:solidFill>
                  <a:srgbClr val="0000FF"/>
                </a:solidFill>
                <a:effectLst/>
                <a:uLnTx/>
                <a:uFillTx/>
                <a:latin typeface="Arial"/>
                <a:ea typeface="Times-Roman"/>
                <a:cs typeface="+mn-cs"/>
              </a:rPr>
              <a:t>interplay of hardening and apparent softening.   </a:t>
            </a:r>
          </a:p>
        </p:txBody>
      </p:sp>
      <p:pic>
        <p:nvPicPr>
          <p:cNvPr id="15" name="Picture 14">
            <a:extLst>
              <a:ext uri="{FF2B5EF4-FFF2-40B4-BE49-F238E27FC236}">
                <a16:creationId xmlns:a16="http://schemas.microsoft.com/office/drawing/2014/main" id="{9A1B83CB-45CF-850C-722D-AE41F82915F4}"/>
              </a:ext>
            </a:extLst>
          </p:cNvPr>
          <p:cNvPicPr>
            <a:picLocks noChangeAspect="1"/>
          </p:cNvPicPr>
          <p:nvPr/>
        </p:nvPicPr>
        <p:blipFill>
          <a:blip r:embed="rId2"/>
          <a:stretch>
            <a:fillRect/>
          </a:stretch>
        </p:blipFill>
        <p:spPr>
          <a:xfrm>
            <a:off x="4110307" y="212550"/>
            <a:ext cx="4080151" cy="3140249"/>
          </a:xfrm>
          <a:prstGeom prst="rect">
            <a:avLst/>
          </a:prstGeom>
        </p:spPr>
      </p:pic>
      <p:sp>
        <p:nvSpPr>
          <p:cNvPr id="16" name="TextBox 15">
            <a:extLst>
              <a:ext uri="{FF2B5EF4-FFF2-40B4-BE49-F238E27FC236}">
                <a16:creationId xmlns:a16="http://schemas.microsoft.com/office/drawing/2014/main" id="{18E22EF6-A4C3-C195-FCE7-5C451200C193}"/>
              </a:ext>
            </a:extLst>
          </p:cNvPr>
          <p:cNvSpPr txBox="1"/>
          <p:nvPr/>
        </p:nvSpPr>
        <p:spPr>
          <a:xfrm>
            <a:off x="4072654" y="3404062"/>
            <a:ext cx="4328160" cy="1015663"/>
          </a:xfrm>
          <a:prstGeom prst="rect">
            <a:avLst/>
          </a:prstGeom>
          <a:noFill/>
        </p:spPr>
        <p:txBody>
          <a:bodyPr wrap="square" rtlCol="0">
            <a:spAutoFit/>
          </a:bodyPr>
          <a:lstStyle/>
          <a:p>
            <a:r>
              <a:rPr lang="en-US" sz="1200" dirty="0">
                <a:effectLst/>
              </a:rPr>
              <a:t>Figure 12. The </a:t>
            </a:r>
            <a:r>
              <a:rPr lang="en-US" sz="1200" dirty="0">
                <a:solidFill>
                  <a:srgbClr val="0000FF"/>
                </a:solidFill>
                <a:effectLst/>
              </a:rPr>
              <a:t>nodal value of von Mises stress as a function of nodal axial strain at the six locations in CBs</a:t>
            </a:r>
            <a:r>
              <a:rPr lang="en-US" sz="1200" dirty="0">
                <a:effectLst/>
              </a:rPr>
              <a:t>. For comparison with the stress tensors shown, the three stages of loading (FE2, FE4 and FE7) are marked by blue circles, green squares and red triangles, respectively.</a:t>
            </a:r>
          </a:p>
        </p:txBody>
      </p:sp>
      <p:pic>
        <p:nvPicPr>
          <p:cNvPr id="5" name="Picture 4">
            <a:extLst>
              <a:ext uri="{FF2B5EF4-FFF2-40B4-BE49-F238E27FC236}">
                <a16:creationId xmlns:a16="http://schemas.microsoft.com/office/drawing/2014/main" id="{751997B7-BEB4-7080-606B-30C04CE58E5C}"/>
              </a:ext>
            </a:extLst>
          </p:cNvPr>
          <p:cNvPicPr>
            <a:picLocks noChangeAspect="1"/>
          </p:cNvPicPr>
          <p:nvPr/>
        </p:nvPicPr>
        <p:blipFill>
          <a:blip r:embed="rId3"/>
          <a:stretch>
            <a:fillRect/>
          </a:stretch>
        </p:blipFill>
        <p:spPr>
          <a:xfrm>
            <a:off x="200193" y="141962"/>
            <a:ext cx="1676400" cy="1814386"/>
          </a:xfrm>
          <a:prstGeom prst="rect">
            <a:avLst/>
          </a:prstGeom>
        </p:spPr>
      </p:pic>
      <p:pic>
        <p:nvPicPr>
          <p:cNvPr id="7" name="Picture 6">
            <a:extLst>
              <a:ext uri="{FF2B5EF4-FFF2-40B4-BE49-F238E27FC236}">
                <a16:creationId xmlns:a16="http://schemas.microsoft.com/office/drawing/2014/main" id="{332D07BA-8D47-E5C6-4E9E-D46AA044157E}"/>
              </a:ext>
            </a:extLst>
          </p:cNvPr>
          <p:cNvPicPr>
            <a:picLocks noChangeAspect="1"/>
          </p:cNvPicPr>
          <p:nvPr/>
        </p:nvPicPr>
        <p:blipFill>
          <a:blip r:embed="rId4"/>
          <a:stretch>
            <a:fillRect/>
          </a:stretch>
        </p:blipFill>
        <p:spPr>
          <a:xfrm>
            <a:off x="2296229" y="140577"/>
            <a:ext cx="1527807" cy="4235428"/>
          </a:xfrm>
          <a:prstGeom prst="rect">
            <a:avLst/>
          </a:prstGeom>
        </p:spPr>
      </p:pic>
      <p:pic>
        <p:nvPicPr>
          <p:cNvPr id="10" name="Picture 9">
            <a:extLst>
              <a:ext uri="{FF2B5EF4-FFF2-40B4-BE49-F238E27FC236}">
                <a16:creationId xmlns:a16="http://schemas.microsoft.com/office/drawing/2014/main" id="{5F84C30B-03D0-5C28-ED34-44E34C3ADAF7}"/>
              </a:ext>
            </a:extLst>
          </p:cNvPr>
          <p:cNvPicPr>
            <a:picLocks noChangeAspect="1"/>
          </p:cNvPicPr>
          <p:nvPr/>
        </p:nvPicPr>
        <p:blipFill>
          <a:blip r:embed="rId5"/>
          <a:stretch>
            <a:fillRect/>
          </a:stretch>
        </p:blipFill>
        <p:spPr>
          <a:xfrm>
            <a:off x="1960413" y="128199"/>
            <a:ext cx="333887" cy="4204211"/>
          </a:xfrm>
          <a:prstGeom prst="rect">
            <a:avLst/>
          </a:prstGeom>
        </p:spPr>
      </p:pic>
      <p:pic>
        <p:nvPicPr>
          <p:cNvPr id="13" name="Picture 12">
            <a:extLst>
              <a:ext uri="{FF2B5EF4-FFF2-40B4-BE49-F238E27FC236}">
                <a16:creationId xmlns:a16="http://schemas.microsoft.com/office/drawing/2014/main" id="{CC3D5707-5840-05F7-BEE9-37D37A92D9A3}"/>
              </a:ext>
            </a:extLst>
          </p:cNvPr>
          <p:cNvPicPr>
            <a:picLocks noChangeAspect="1"/>
          </p:cNvPicPr>
          <p:nvPr/>
        </p:nvPicPr>
        <p:blipFill>
          <a:blip r:embed="rId6"/>
          <a:stretch>
            <a:fillRect/>
          </a:stretch>
        </p:blipFill>
        <p:spPr>
          <a:xfrm>
            <a:off x="152645" y="2840365"/>
            <a:ext cx="1642462" cy="1568151"/>
          </a:xfrm>
          <a:prstGeom prst="rect">
            <a:avLst/>
          </a:prstGeom>
        </p:spPr>
      </p:pic>
    </p:spTree>
    <p:extLst>
      <p:ext uri="{BB962C8B-B14F-4D97-AF65-F5344CB8AC3E}">
        <p14:creationId xmlns:p14="http://schemas.microsoft.com/office/powerpoint/2010/main" val="3533982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1911" name="Rectangle 7">
            <a:extLst>
              <a:ext uri="{FF2B5EF4-FFF2-40B4-BE49-F238E27FC236}">
                <a16:creationId xmlns:a16="http://schemas.microsoft.com/office/drawing/2014/main" id="{624B8DA4-FA55-7784-5A20-9810552B3312}"/>
              </a:ext>
            </a:extLst>
          </p:cNvPr>
          <p:cNvSpPr>
            <a:spLocks noChangeArrowheads="1"/>
          </p:cNvSpPr>
          <p:nvPr/>
        </p:nvSpPr>
        <p:spPr bwMode="auto">
          <a:xfrm>
            <a:off x="8839200" y="0"/>
            <a:ext cx="304800" cy="6858000"/>
          </a:xfrm>
          <a:prstGeom prst="rect">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nchor="ctr"/>
          <a:lstStyle>
            <a:lvl1pPr>
              <a:defRPr sz="4000">
                <a:solidFill>
                  <a:schemeClr val="tx2"/>
                </a:solidFill>
                <a:latin typeface="Verdana" panose="020B0604030504040204" pitchFamily="34" charset="0"/>
              </a:defRPr>
            </a:lvl1pPr>
            <a:lvl2pPr>
              <a:defRPr sz="4000">
                <a:solidFill>
                  <a:schemeClr val="tx2"/>
                </a:solidFill>
                <a:latin typeface="Verdana" panose="020B0604030504040204" pitchFamily="34" charset="0"/>
              </a:defRPr>
            </a:lvl2pPr>
            <a:lvl3pPr>
              <a:defRPr sz="4000">
                <a:solidFill>
                  <a:schemeClr val="tx2"/>
                </a:solidFill>
                <a:latin typeface="Verdana" panose="020B0604030504040204" pitchFamily="34" charset="0"/>
              </a:defRPr>
            </a:lvl3pPr>
            <a:lvl4pPr>
              <a:defRPr sz="4000">
                <a:solidFill>
                  <a:schemeClr val="tx2"/>
                </a:solidFill>
                <a:latin typeface="Verdana" panose="020B0604030504040204" pitchFamily="34" charset="0"/>
              </a:defRPr>
            </a:lvl4pPr>
            <a:lvl5pPr>
              <a:defRPr sz="4000">
                <a:solidFill>
                  <a:schemeClr val="tx2"/>
                </a:solidFill>
                <a:latin typeface="Verdana" panose="020B0604030504040204" pitchFamily="34" charset="0"/>
              </a:defRPr>
            </a:lvl5pPr>
            <a:lvl6pPr marL="457200" fontAlgn="base">
              <a:spcBef>
                <a:spcPct val="0"/>
              </a:spcBef>
              <a:spcAft>
                <a:spcPct val="0"/>
              </a:spcAft>
              <a:defRPr sz="4000">
                <a:solidFill>
                  <a:schemeClr val="tx2"/>
                </a:solidFill>
                <a:latin typeface="Verdana" panose="020B0604030504040204" pitchFamily="34" charset="0"/>
              </a:defRPr>
            </a:lvl6pPr>
            <a:lvl7pPr marL="914400" fontAlgn="base">
              <a:spcBef>
                <a:spcPct val="0"/>
              </a:spcBef>
              <a:spcAft>
                <a:spcPct val="0"/>
              </a:spcAft>
              <a:defRPr sz="4000">
                <a:solidFill>
                  <a:schemeClr val="tx2"/>
                </a:solidFill>
                <a:latin typeface="Verdana" panose="020B0604030504040204" pitchFamily="34" charset="0"/>
              </a:defRPr>
            </a:lvl7pPr>
            <a:lvl8pPr marL="1371600" fontAlgn="base">
              <a:spcBef>
                <a:spcPct val="0"/>
              </a:spcBef>
              <a:spcAft>
                <a:spcPct val="0"/>
              </a:spcAft>
              <a:defRPr sz="4000">
                <a:solidFill>
                  <a:schemeClr val="tx2"/>
                </a:solidFill>
                <a:latin typeface="Verdana" panose="020B0604030504040204" pitchFamily="34" charset="0"/>
              </a:defRPr>
            </a:lvl8pPr>
            <a:lvl9pPr marL="1828800" fontAlgn="base">
              <a:spcBef>
                <a:spcPct val="0"/>
              </a:spcBef>
              <a:spcAft>
                <a:spcPct val="0"/>
              </a:spcAft>
              <a:defRPr sz="4000">
                <a:solidFill>
                  <a:schemeClr val="tx2"/>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66"/>
                </a:solidFill>
                <a:effectLst/>
                <a:uLnTx/>
                <a:uFillTx/>
                <a:latin typeface="Arial" panose="020B0604020202020204" pitchFamily="34" charset="0"/>
                <a:ea typeface="+mn-ea"/>
                <a:cs typeface="+mn-cs"/>
              </a:rPr>
              <a:t>AE and Mechanics of Shear Localization</a:t>
            </a:r>
          </a:p>
        </p:txBody>
      </p:sp>
      <p:sp>
        <p:nvSpPr>
          <p:cNvPr id="13" name="TextBox 12">
            <a:extLst>
              <a:ext uri="{FF2B5EF4-FFF2-40B4-BE49-F238E27FC236}">
                <a16:creationId xmlns:a16="http://schemas.microsoft.com/office/drawing/2014/main" id="{43446AFC-5DC2-3208-5F45-4461B8CA73C4}"/>
              </a:ext>
            </a:extLst>
          </p:cNvPr>
          <p:cNvSpPr txBox="1"/>
          <p:nvPr/>
        </p:nvSpPr>
        <p:spPr>
          <a:xfrm>
            <a:off x="4876800" y="424543"/>
            <a:ext cx="3886200" cy="480131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The fact that the number of AE events had to be multiplied by a factor of 600 to match the crack count data indicates that </a:t>
            </a:r>
            <a:r>
              <a:rPr kumimoji="0" lang="en-US"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less than 0.2% of the new microcracks were accompanied by detectable AE. </a:t>
            </a: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It would appear that </a:t>
            </a:r>
            <a:r>
              <a:rPr kumimoji="0" lang="en-US"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most of the large, grain-size microcracks that formed during loading were inefficient at radiating acoustic energy in the detection bandwidth (possibly because they grew too slowly)</a:t>
            </a: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 For example, a number of studies have analyzed </a:t>
            </a:r>
            <a:r>
              <a:rPr kumimoji="0" lang="en-US"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focal mechanisms </a:t>
            </a: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of AE events. </a:t>
            </a:r>
            <a:r>
              <a:rPr kumimoji="0" lang="en-US"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The question should be asked as to how representative these events are of the total microcrack population</a:t>
            </a: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b="0" i="1"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r>
              <a:rPr kumimoji="0" lang="en-US" b="0" i="1"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Lockner</a:t>
            </a:r>
            <a:r>
              <a:rPr kumimoji="0" lang="en-US" b="0" i="1"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1993)</a:t>
            </a:r>
          </a:p>
        </p:txBody>
      </p:sp>
      <p:pic>
        <p:nvPicPr>
          <p:cNvPr id="3" name="Picture 2">
            <a:extLst>
              <a:ext uri="{FF2B5EF4-FFF2-40B4-BE49-F238E27FC236}">
                <a16:creationId xmlns:a16="http://schemas.microsoft.com/office/drawing/2014/main" id="{BF342E3E-5388-23A1-FE2F-E1CBB6979A4D}"/>
              </a:ext>
            </a:extLst>
          </p:cNvPr>
          <p:cNvPicPr>
            <a:picLocks noChangeAspect="1"/>
          </p:cNvPicPr>
          <p:nvPr/>
        </p:nvPicPr>
        <p:blipFill>
          <a:blip r:embed="rId3"/>
          <a:stretch>
            <a:fillRect/>
          </a:stretch>
        </p:blipFill>
        <p:spPr>
          <a:xfrm>
            <a:off x="76200" y="386443"/>
            <a:ext cx="4721276" cy="3657600"/>
          </a:xfrm>
          <a:prstGeom prst="rect">
            <a:avLst/>
          </a:prstGeom>
        </p:spPr>
      </p:pic>
      <p:sp>
        <p:nvSpPr>
          <p:cNvPr id="4" name="TextBox 3">
            <a:extLst>
              <a:ext uri="{FF2B5EF4-FFF2-40B4-BE49-F238E27FC236}">
                <a16:creationId xmlns:a16="http://schemas.microsoft.com/office/drawing/2014/main" id="{050A135E-EF5D-125A-9D6C-A2B7050BCC84}"/>
              </a:ext>
            </a:extLst>
          </p:cNvPr>
          <p:cNvSpPr txBox="1"/>
          <p:nvPr/>
        </p:nvSpPr>
        <p:spPr>
          <a:xfrm>
            <a:off x="0" y="4191000"/>
            <a:ext cx="4721276" cy="2123658"/>
          </a:xfrm>
          <a:prstGeom prst="rect">
            <a:avLst/>
          </a:prstGeom>
          <a:noFill/>
          <a:ln w="12700">
            <a:solidFill>
              <a:schemeClr val="accent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Fig. 39. Plot of AE locations for a </a:t>
            </a:r>
            <a:r>
              <a:rPr kumimoji="0" lang="en-US" sz="1200" b="0" i="0" u="none" strike="noStrike" kern="1200" cap="none" spc="0" normalizeH="0" baseline="0" noProof="0" dirty="0">
                <a:ln>
                  <a:noFill/>
                </a:ln>
                <a:solidFill>
                  <a:srgbClr val="0000FF"/>
                </a:solidFill>
                <a:effectLst/>
                <a:uLnTx/>
                <a:uFillTx/>
                <a:latin typeface="Arial" charset="0"/>
                <a:ea typeface="+mn-ea"/>
                <a:cs typeface="+mn-cs"/>
              </a:rPr>
              <a:t>Westerly granite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sample triaxially compressed (with σ1 in the vertical direction) at confining pressure of 50 MPa. Each point represents an AE event. Bottom plot of each set is view looking along-strike of eventual fracture plane. Middle plot is face-on view of fault in which sample has been rotated </a:t>
            </a:r>
            <a:r>
              <a:rPr kumimoji="0" lang="en-US" sz="1200" b="0" i="0" u="none" strike="noStrike" kern="1200" cap="none" spc="0" normalizeH="0" baseline="0" noProof="0" dirty="0" err="1">
                <a:ln>
                  <a:noFill/>
                </a:ln>
                <a:solidFill>
                  <a:srgbClr val="000000"/>
                </a:solidFill>
                <a:effectLst/>
                <a:uLnTx/>
                <a:uFillTx/>
                <a:latin typeface="Arial" charset="0"/>
                <a:ea typeface="+mn-ea"/>
                <a:cs typeface="+mn-cs"/>
              </a:rPr>
              <a:t>couterclockwise</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by 90o. Top plot is view looking down on sample. The data for set (a) were collected in the pre-peak stage when the differential stress increased from about 50 MPa below to the peak. Projections of surface trace of eventual fault plane are shown in (a) for reference. Shear localization initiated in set (b) and developed in the post-peak stage from (b) to (f) (after </a:t>
            </a:r>
            <a:r>
              <a:rPr kumimoji="0" lang="en-US" sz="1200" b="0" i="0" u="none" strike="noStrike" kern="1200" cap="none" spc="0" normalizeH="0" baseline="0" noProof="0" dirty="0">
                <a:ln>
                  <a:noFill/>
                </a:ln>
                <a:solidFill>
                  <a:srgbClr val="0000FF"/>
                </a:solidFill>
                <a:effectLst/>
                <a:uLnTx/>
                <a:uFillTx/>
                <a:latin typeface="Arial" charset="0"/>
                <a:ea typeface="+mn-ea"/>
                <a:cs typeface="+mn-cs"/>
              </a:rPr>
              <a:t>Lockner et al. 1992</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a:t>
            </a:r>
          </a:p>
        </p:txBody>
      </p:sp>
    </p:spTree>
    <p:extLst>
      <p:ext uri="{BB962C8B-B14F-4D97-AF65-F5344CB8AC3E}">
        <p14:creationId xmlns:p14="http://schemas.microsoft.com/office/powerpoint/2010/main" val="3765364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1906" name="Picture 2" descr="Vo2_Photo_A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86" y="964513"/>
            <a:ext cx="5269128" cy="5741087"/>
          </a:xfrm>
          <a:prstGeom prst="rect">
            <a:avLst/>
          </a:prstGeom>
          <a:noFill/>
          <a:extLst>
            <a:ext uri="{909E8E84-426E-40DD-AFC4-6F175D3DCCD1}">
              <a14:hiddenFill xmlns:a14="http://schemas.microsoft.com/office/drawing/2010/main">
                <a:solidFill>
                  <a:srgbClr val="FFFFFF"/>
                </a:solidFill>
              </a14:hiddenFill>
            </a:ext>
          </a:extLst>
        </p:spPr>
      </p:pic>
      <p:sp>
        <p:nvSpPr>
          <p:cNvPr id="251908" name="Text Box 4"/>
          <p:cNvSpPr txBox="1">
            <a:spLocks noChangeArrowheads="1"/>
          </p:cNvSpPr>
          <p:nvPr/>
        </p:nvSpPr>
        <p:spPr bwMode="auto">
          <a:xfrm>
            <a:off x="152400" y="133516"/>
            <a:ext cx="5029200" cy="83099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i="0" u="none" strike="noStrike" kern="1200" cap="none" spc="0" normalizeH="0" baseline="0" noProof="0" dirty="0">
                <a:ln>
                  <a:noFill/>
                </a:ln>
                <a:solidFill>
                  <a:srgbClr val="0000FF"/>
                </a:solidFill>
                <a:effectLst/>
                <a:uLnTx/>
                <a:uFillTx/>
                <a:latin typeface="Arial" pitchFamily="34" charset="0"/>
                <a:ea typeface="+mn-ea"/>
                <a:cs typeface="+mn-cs"/>
              </a:rPr>
              <a:t>AE locations </a:t>
            </a:r>
            <a:r>
              <a:rPr kumimoji="0" lang="en-US" altLang="en-US" sz="1600" i="0" u="none" strike="noStrike" kern="1200" cap="none" spc="0" normalizeH="0" baseline="0" noProof="0" dirty="0">
                <a:ln>
                  <a:noFill/>
                </a:ln>
                <a:solidFill>
                  <a:srgbClr val="000000"/>
                </a:solidFill>
                <a:effectLst/>
                <a:uLnTx/>
                <a:uFillTx/>
                <a:latin typeface="Arial" pitchFamily="34" charset="0"/>
                <a:ea typeface="+mn-ea"/>
                <a:cs typeface="+mn-cs"/>
              </a:rPr>
              <a:t>associated with the development of  discrete compaction bands in </a:t>
            </a:r>
            <a:r>
              <a:rPr kumimoji="0" lang="en-US" altLang="en-US" sz="1600" b="1" i="0" u="none" strike="noStrike" kern="1200" cap="none" spc="0" normalizeH="0" baseline="0" noProof="0" dirty="0" err="1">
                <a:ln>
                  <a:noFill/>
                </a:ln>
                <a:solidFill>
                  <a:srgbClr val="0000FF"/>
                </a:solidFill>
                <a:effectLst/>
                <a:uLnTx/>
                <a:uFillTx/>
                <a:latin typeface="Arial" pitchFamily="34" charset="0"/>
                <a:ea typeface="+mn-ea"/>
                <a:cs typeface="+mn-cs"/>
              </a:rPr>
              <a:t>Bleurswiller</a:t>
            </a:r>
            <a:r>
              <a:rPr kumimoji="0" lang="en-US" altLang="en-US" sz="1600" b="1" i="0" u="none" strike="noStrike" kern="1200" cap="none" spc="0" normalizeH="0" baseline="0" noProof="0" dirty="0">
                <a:ln>
                  <a:noFill/>
                </a:ln>
                <a:solidFill>
                  <a:srgbClr val="0000FF"/>
                </a:solidFill>
                <a:effectLst/>
                <a:uLnTx/>
                <a:uFillTx/>
                <a:latin typeface="Arial" pitchFamily="34" charset="0"/>
                <a:ea typeface="+mn-ea"/>
                <a:cs typeface="+mn-cs"/>
              </a:rPr>
              <a:t> sandstone </a:t>
            </a:r>
            <a:r>
              <a:rPr kumimoji="0" lang="en-US" altLang="en-US" sz="1600" i="0" u="none" strike="noStrike" kern="1200" cap="none" spc="0" normalizeH="0" baseline="0" noProof="0" dirty="0">
                <a:ln>
                  <a:noFill/>
                </a:ln>
                <a:solidFill>
                  <a:srgbClr val="000000"/>
                </a:solidFill>
                <a:effectLst/>
                <a:uLnTx/>
                <a:uFillTx/>
                <a:latin typeface="Arial" pitchFamily="34" charset="0"/>
                <a:ea typeface="+mn-ea"/>
                <a:cs typeface="+mn-cs"/>
              </a:rPr>
              <a:t>(at confining pressure of 60 MPa)</a:t>
            </a:r>
          </a:p>
        </p:txBody>
      </p:sp>
      <p:sp>
        <p:nvSpPr>
          <p:cNvPr id="251909" name="Text Box 5"/>
          <p:cNvSpPr txBox="1">
            <a:spLocks noChangeArrowheads="1"/>
          </p:cNvSpPr>
          <p:nvPr/>
        </p:nvSpPr>
        <p:spPr bwMode="auto">
          <a:xfrm>
            <a:off x="381000" y="6019800"/>
            <a:ext cx="238281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666633"/>
                </a:solidFill>
                <a:effectLst/>
                <a:uLnTx/>
                <a:uFillTx/>
                <a:latin typeface="Arial" pitchFamily="34" charset="0"/>
                <a:ea typeface="+mn-ea"/>
                <a:cs typeface="+mn-cs"/>
              </a:rPr>
              <a:t>(</a:t>
            </a:r>
            <a:r>
              <a:rPr kumimoji="0" lang="en-US" altLang="en-US" sz="1400" b="1" i="1" u="none" strike="noStrike" kern="1200" cap="none" spc="0" normalizeH="0" baseline="0" noProof="0" dirty="0">
                <a:ln>
                  <a:noFill/>
                </a:ln>
                <a:solidFill>
                  <a:srgbClr val="666633"/>
                </a:solidFill>
                <a:effectLst/>
                <a:uLnTx/>
                <a:uFillTx/>
                <a:latin typeface="Arial" pitchFamily="34" charset="0"/>
                <a:ea typeface="+mn-ea"/>
                <a:cs typeface="+mn-cs"/>
              </a:rPr>
              <a:t>Fortin, </a:t>
            </a:r>
            <a:r>
              <a:rPr kumimoji="0" lang="en-US" altLang="en-US" sz="1400" b="1" i="1" u="none" strike="noStrike" kern="1200" cap="none" spc="0" normalizeH="0" baseline="0" noProof="0" dirty="0" err="1">
                <a:ln>
                  <a:noFill/>
                </a:ln>
                <a:solidFill>
                  <a:srgbClr val="666633"/>
                </a:solidFill>
                <a:effectLst/>
                <a:uLnTx/>
                <a:uFillTx/>
                <a:latin typeface="Arial" pitchFamily="34" charset="0"/>
                <a:ea typeface="+mn-ea"/>
                <a:cs typeface="+mn-cs"/>
              </a:rPr>
              <a:t>Stanchits</a:t>
            </a:r>
            <a:r>
              <a:rPr kumimoji="0" lang="en-US" altLang="en-US" sz="1400" b="1" i="1" u="none" strike="noStrike" kern="1200" cap="none" spc="0" normalizeH="0" baseline="0" noProof="0" dirty="0">
                <a:ln>
                  <a:noFill/>
                </a:ln>
                <a:solidFill>
                  <a:srgbClr val="666633"/>
                </a:solidFill>
                <a:effectLst/>
                <a:uLnTx/>
                <a:uFillTx/>
                <a:latin typeface="Arial" pitchFamily="34" charset="0"/>
                <a:ea typeface="+mn-ea"/>
                <a:cs typeface="+mn-cs"/>
              </a:rPr>
              <a:t>, </a:t>
            </a:r>
            <a:r>
              <a:rPr kumimoji="0" lang="en-US" altLang="en-US" sz="1400" b="1" i="1" u="none" strike="noStrike" kern="1200" cap="none" spc="0" normalizeH="0" baseline="0" noProof="0" dirty="0" err="1">
                <a:ln>
                  <a:noFill/>
                </a:ln>
                <a:solidFill>
                  <a:srgbClr val="666633"/>
                </a:solidFill>
                <a:effectLst/>
                <a:uLnTx/>
                <a:uFillTx/>
                <a:latin typeface="Arial" pitchFamily="34" charset="0"/>
                <a:ea typeface="+mn-ea"/>
                <a:cs typeface="+mn-cs"/>
              </a:rPr>
              <a:t>Dresen</a:t>
            </a:r>
            <a:r>
              <a:rPr kumimoji="0" lang="en-US" altLang="en-US" sz="1400" b="1" i="1" u="none" strike="noStrike" kern="1200" cap="none" spc="0" normalizeH="0" baseline="0" noProof="0" dirty="0">
                <a:ln>
                  <a:noFill/>
                </a:ln>
                <a:solidFill>
                  <a:srgbClr val="666633"/>
                </a:solidFill>
                <a:effectLst/>
                <a:uLnTx/>
                <a:uFillTx/>
                <a:latin typeface="Arial" pitchFamily="34" charset="0"/>
                <a:ea typeface="+mn-ea"/>
                <a:cs typeface="+mn-cs"/>
              </a:rPr>
              <a:t> &amp; </a:t>
            </a:r>
            <a:r>
              <a:rPr kumimoji="0" lang="en-US" altLang="en-US" sz="1400" b="1" i="1" u="none" strike="noStrike" kern="1200" cap="none" spc="0" normalizeH="0" baseline="0" noProof="0" dirty="0" err="1">
                <a:ln>
                  <a:noFill/>
                </a:ln>
                <a:solidFill>
                  <a:srgbClr val="666633"/>
                </a:solidFill>
                <a:effectLst/>
                <a:uLnTx/>
                <a:uFillTx/>
                <a:latin typeface="Arial" pitchFamily="34" charset="0"/>
                <a:ea typeface="+mn-ea"/>
                <a:cs typeface="+mn-cs"/>
              </a:rPr>
              <a:t>Guéguen</a:t>
            </a:r>
            <a:r>
              <a:rPr kumimoji="0" lang="en-US" altLang="en-US" sz="1400" b="1" i="0" u="none" strike="noStrike" kern="1200" cap="none" spc="0" normalizeH="0" baseline="0" noProof="0" dirty="0">
                <a:ln>
                  <a:noFill/>
                </a:ln>
                <a:solidFill>
                  <a:srgbClr val="666633"/>
                </a:solidFill>
                <a:effectLst/>
                <a:uLnTx/>
                <a:uFillTx/>
                <a:latin typeface="Arial" pitchFamily="34" charset="0"/>
                <a:ea typeface="+mn-ea"/>
                <a:cs typeface="+mn-cs"/>
              </a:rPr>
              <a:t>, JGR 2006)</a:t>
            </a:r>
          </a:p>
        </p:txBody>
      </p:sp>
      <p:sp>
        <p:nvSpPr>
          <p:cNvPr id="3" name="Rectangle 7">
            <a:extLst>
              <a:ext uri="{FF2B5EF4-FFF2-40B4-BE49-F238E27FC236}">
                <a16:creationId xmlns:a16="http://schemas.microsoft.com/office/drawing/2014/main" id="{A38C1958-B009-E48D-8127-A88BD09071DE}"/>
              </a:ext>
            </a:extLst>
          </p:cNvPr>
          <p:cNvSpPr>
            <a:spLocks noChangeArrowheads="1"/>
          </p:cNvSpPr>
          <p:nvPr/>
        </p:nvSpPr>
        <p:spPr bwMode="auto">
          <a:xfrm>
            <a:off x="8839200" y="0"/>
            <a:ext cx="304800" cy="6858000"/>
          </a:xfrm>
          <a:prstGeom prst="rect">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nchor="ctr"/>
          <a:lstStyle>
            <a:lvl1pPr>
              <a:defRPr sz="4000">
                <a:solidFill>
                  <a:schemeClr val="tx2"/>
                </a:solidFill>
                <a:latin typeface="Verdana" panose="020B0604030504040204" pitchFamily="34" charset="0"/>
              </a:defRPr>
            </a:lvl1pPr>
            <a:lvl2pPr>
              <a:defRPr sz="4000">
                <a:solidFill>
                  <a:schemeClr val="tx2"/>
                </a:solidFill>
                <a:latin typeface="Verdana" panose="020B0604030504040204" pitchFamily="34" charset="0"/>
              </a:defRPr>
            </a:lvl2pPr>
            <a:lvl3pPr>
              <a:defRPr sz="4000">
                <a:solidFill>
                  <a:schemeClr val="tx2"/>
                </a:solidFill>
                <a:latin typeface="Verdana" panose="020B0604030504040204" pitchFamily="34" charset="0"/>
              </a:defRPr>
            </a:lvl3pPr>
            <a:lvl4pPr>
              <a:defRPr sz="4000">
                <a:solidFill>
                  <a:schemeClr val="tx2"/>
                </a:solidFill>
                <a:latin typeface="Verdana" panose="020B0604030504040204" pitchFamily="34" charset="0"/>
              </a:defRPr>
            </a:lvl4pPr>
            <a:lvl5pPr>
              <a:defRPr sz="4000">
                <a:solidFill>
                  <a:schemeClr val="tx2"/>
                </a:solidFill>
                <a:latin typeface="Verdana" panose="020B0604030504040204" pitchFamily="34" charset="0"/>
              </a:defRPr>
            </a:lvl5pPr>
            <a:lvl6pPr marL="457200" fontAlgn="base">
              <a:spcBef>
                <a:spcPct val="0"/>
              </a:spcBef>
              <a:spcAft>
                <a:spcPct val="0"/>
              </a:spcAft>
              <a:defRPr sz="4000">
                <a:solidFill>
                  <a:schemeClr val="tx2"/>
                </a:solidFill>
                <a:latin typeface="Verdana" panose="020B0604030504040204" pitchFamily="34" charset="0"/>
              </a:defRPr>
            </a:lvl6pPr>
            <a:lvl7pPr marL="914400" fontAlgn="base">
              <a:spcBef>
                <a:spcPct val="0"/>
              </a:spcBef>
              <a:spcAft>
                <a:spcPct val="0"/>
              </a:spcAft>
              <a:defRPr sz="4000">
                <a:solidFill>
                  <a:schemeClr val="tx2"/>
                </a:solidFill>
                <a:latin typeface="Verdana" panose="020B0604030504040204" pitchFamily="34" charset="0"/>
              </a:defRPr>
            </a:lvl7pPr>
            <a:lvl8pPr marL="1371600" fontAlgn="base">
              <a:spcBef>
                <a:spcPct val="0"/>
              </a:spcBef>
              <a:spcAft>
                <a:spcPct val="0"/>
              </a:spcAft>
              <a:defRPr sz="4000">
                <a:solidFill>
                  <a:schemeClr val="tx2"/>
                </a:solidFill>
                <a:latin typeface="Verdana" panose="020B0604030504040204" pitchFamily="34" charset="0"/>
              </a:defRPr>
            </a:lvl8pPr>
            <a:lvl9pPr marL="1828800" fontAlgn="base">
              <a:spcBef>
                <a:spcPct val="0"/>
              </a:spcBef>
              <a:spcAft>
                <a:spcPct val="0"/>
              </a:spcAft>
              <a:defRPr sz="4000">
                <a:solidFill>
                  <a:schemeClr val="tx2"/>
                </a:solidFill>
                <a:latin typeface="Verdana" panose="020B0604030504040204" pitchFamily="34" charset="0"/>
              </a:defRPr>
            </a:lvl9pPr>
          </a:lstStyle>
          <a:p>
            <a:pPr algn="r" eaLnBrk="1" hangingPunct="1">
              <a:defRPr/>
            </a:pPr>
            <a:r>
              <a:rPr lang="en-US" altLang="en-US" sz="2000" dirty="0">
                <a:solidFill>
                  <a:srgbClr val="FFFF66"/>
                </a:solidFill>
                <a:effectLst/>
                <a:latin typeface="Arial" panose="020B0604020202020204" pitchFamily="34" charset="0"/>
              </a:rPr>
              <a:t>AE and Mechanics of Compaction Localization</a:t>
            </a:r>
          </a:p>
        </p:txBody>
      </p:sp>
      <p:sp>
        <p:nvSpPr>
          <p:cNvPr id="4" name="Text Box 4">
            <a:extLst>
              <a:ext uri="{FF2B5EF4-FFF2-40B4-BE49-F238E27FC236}">
                <a16:creationId xmlns:a16="http://schemas.microsoft.com/office/drawing/2014/main" id="{5AB9B692-2C6B-A85A-C78A-7519990F7397}"/>
              </a:ext>
            </a:extLst>
          </p:cNvPr>
          <p:cNvSpPr txBox="1">
            <a:spLocks noChangeArrowheads="1"/>
          </p:cNvSpPr>
          <p:nvPr/>
        </p:nvSpPr>
        <p:spPr bwMode="auto">
          <a:xfrm>
            <a:off x="5475514" y="686379"/>
            <a:ext cx="3363686" cy="156966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FF"/>
                </a:solidFill>
                <a:effectLst/>
                <a:uLnTx/>
                <a:uFillTx/>
                <a:latin typeface="Arial" pitchFamily="34" charset="0"/>
                <a:ea typeface="+mn-ea"/>
                <a:cs typeface="+mn-cs"/>
              </a:rPr>
              <a:t>Saint-Maximin limestone </a:t>
            </a:r>
            <a:r>
              <a:rPr kumimoji="0" lang="en-US" altLang="en-US" sz="1600" i="0" u="none" strike="noStrike" kern="1200" cap="none" spc="0" normalizeH="0" baseline="0" noProof="0" dirty="0">
                <a:ln>
                  <a:noFill/>
                </a:ln>
                <a:solidFill>
                  <a:srgbClr val="000000"/>
                </a:solidFill>
                <a:effectLst/>
                <a:uLnTx/>
                <a:uFillTx/>
                <a:latin typeface="Arial" pitchFamily="34" charset="0"/>
                <a:ea typeface="+mn-ea"/>
                <a:cs typeface="+mn-cs"/>
              </a:rPr>
              <a:t>with</a:t>
            </a:r>
            <a:r>
              <a:rPr kumimoji="0" lang="en-US" altLang="en-US" sz="1600" i="0" u="none" strike="noStrike" kern="1200" cap="none" spc="0" normalizeH="0" baseline="0" noProof="0" dirty="0">
                <a:ln>
                  <a:noFill/>
                </a:ln>
                <a:solidFill>
                  <a:srgbClr val="0000FF"/>
                </a:solidFill>
                <a:effectLst/>
                <a:uLnTx/>
                <a:uFillTx/>
                <a:latin typeface="Arial" pitchFamily="34" charset="0"/>
                <a:ea typeface="+mn-ea"/>
                <a:cs typeface="+mn-cs"/>
              </a:rPr>
              <a:t> </a:t>
            </a:r>
            <a:r>
              <a:rPr kumimoji="0" lang="en-US" altLang="en-US" sz="1600" b="1" i="0" u="none" strike="noStrike" kern="1200" cap="none" spc="0" normalizeH="0" baseline="0" noProof="0" dirty="0">
                <a:ln>
                  <a:noFill/>
                </a:ln>
                <a:solidFill>
                  <a:srgbClr val="0000FF"/>
                </a:solidFill>
                <a:effectLst/>
                <a:uLnTx/>
                <a:uFillTx/>
                <a:latin typeface="Arial" pitchFamily="34" charset="0"/>
                <a:ea typeface="+mn-ea"/>
                <a:cs typeface="+mn-cs"/>
              </a:rPr>
              <a:t>20% </a:t>
            </a:r>
            <a:r>
              <a:rPr lang="en-US" altLang="en-US" sz="1600" b="1" dirty="0">
                <a:solidFill>
                  <a:srgbClr val="0000FF"/>
                </a:solidFill>
                <a:effectLst/>
                <a:latin typeface="Arial" pitchFamily="34" charset="0"/>
              </a:rPr>
              <a:t>quartz </a:t>
            </a:r>
            <a:r>
              <a:rPr kumimoji="0" lang="en-US" altLang="en-US" sz="1600" i="0" u="none" strike="noStrike" kern="1200" cap="none" spc="0" normalizeH="0" baseline="0" noProof="0" dirty="0">
                <a:ln>
                  <a:noFill/>
                </a:ln>
                <a:solidFill>
                  <a:srgbClr val="000000"/>
                </a:solidFill>
                <a:effectLst/>
                <a:uLnTx/>
                <a:uFillTx/>
                <a:latin typeface="Arial" pitchFamily="34" charset="0"/>
                <a:ea typeface="+mn-ea"/>
                <a:cs typeface="+mn-cs"/>
              </a:rPr>
              <a:t>deformed triaxially in wet conditions at an effective pressure of 9 MPa: </a:t>
            </a:r>
            <a:r>
              <a:rPr kumimoji="0" lang="en-US" altLang="en-US" sz="1600" i="0" u="none" strike="noStrike" kern="1200" cap="none" spc="0" normalizeH="0" baseline="0" noProof="0" dirty="0">
                <a:ln>
                  <a:noFill/>
                </a:ln>
                <a:solidFill>
                  <a:srgbClr val="0000FF"/>
                </a:solidFill>
                <a:effectLst/>
                <a:uLnTx/>
                <a:uFillTx/>
                <a:latin typeface="Arial" pitchFamily="34" charset="0"/>
                <a:ea typeface="+mn-ea"/>
                <a:cs typeface="+mn-cs"/>
              </a:rPr>
              <a:t>AE hypocenter </a:t>
            </a:r>
            <a:r>
              <a:rPr kumimoji="0" lang="en-US" altLang="en-US" sz="1600" i="0" u="none" strike="noStrike" kern="1200" cap="none" spc="0" normalizeH="0" baseline="0" noProof="0" dirty="0">
                <a:ln>
                  <a:noFill/>
                </a:ln>
                <a:solidFill>
                  <a:srgbClr val="000000"/>
                </a:solidFill>
                <a:effectLst/>
                <a:uLnTx/>
                <a:uFillTx/>
                <a:latin typeface="Arial" pitchFamily="34" charset="0"/>
                <a:ea typeface="+mn-ea"/>
                <a:cs typeface="+mn-cs"/>
              </a:rPr>
              <a:t>distribution for different intervals of volumetric strain</a:t>
            </a:r>
          </a:p>
        </p:txBody>
      </p:sp>
      <p:pic>
        <p:nvPicPr>
          <p:cNvPr id="6" name="Picture 5">
            <a:extLst>
              <a:ext uri="{FF2B5EF4-FFF2-40B4-BE49-F238E27FC236}">
                <a16:creationId xmlns:a16="http://schemas.microsoft.com/office/drawing/2014/main" id="{4B7EAF29-C056-0956-9930-69C8A76A813D}"/>
              </a:ext>
            </a:extLst>
          </p:cNvPr>
          <p:cNvPicPr>
            <a:picLocks noChangeAspect="1"/>
          </p:cNvPicPr>
          <p:nvPr/>
        </p:nvPicPr>
        <p:blipFill>
          <a:blip r:embed="rId4"/>
          <a:stretch>
            <a:fillRect/>
          </a:stretch>
        </p:blipFill>
        <p:spPr>
          <a:xfrm>
            <a:off x="5690415" y="2304099"/>
            <a:ext cx="1558064" cy="2471792"/>
          </a:xfrm>
          <a:prstGeom prst="rect">
            <a:avLst/>
          </a:prstGeom>
        </p:spPr>
      </p:pic>
      <p:pic>
        <p:nvPicPr>
          <p:cNvPr id="8" name="Picture 7">
            <a:extLst>
              <a:ext uri="{FF2B5EF4-FFF2-40B4-BE49-F238E27FC236}">
                <a16:creationId xmlns:a16="http://schemas.microsoft.com/office/drawing/2014/main" id="{9937CFE8-3281-AF1F-D8FE-38D85B670351}"/>
              </a:ext>
            </a:extLst>
          </p:cNvPr>
          <p:cNvPicPr>
            <a:picLocks noChangeAspect="1"/>
          </p:cNvPicPr>
          <p:nvPr/>
        </p:nvPicPr>
        <p:blipFill>
          <a:blip r:embed="rId5"/>
          <a:stretch>
            <a:fillRect/>
          </a:stretch>
        </p:blipFill>
        <p:spPr>
          <a:xfrm>
            <a:off x="7260771" y="2283664"/>
            <a:ext cx="1558064" cy="2492227"/>
          </a:xfrm>
          <a:prstGeom prst="rect">
            <a:avLst/>
          </a:prstGeom>
        </p:spPr>
      </p:pic>
      <p:sp>
        <p:nvSpPr>
          <p:cNvPr id="10" name="Text Box 5">
            <a:extLst>
              <a:ext uri="{FF2B5EF4-FFF2-40B4-BE49-F238E27FC236}">
                <a16:creationId xmlns:a16="http://schemas.microsoft.com/office/drawing/2014/main" id="{D1B252FE-82A6-6BC5-7C15-BCCC1EB25D4C}"/>
              </a:ext>
            </a:extLst>
          </p:cNvPr>
          <p:cNvSpPr txBox="1">
            <a:spLocks noChangeArrowheads="1"/>
          </p:cNvSpPr>
          <p:nvPr/>
        </p:nvSpPr>
        <p:spPr bwMode="auto">
          <a:xfrm>
            <a:off x="6248400" y="4831141"/>
            <a:ext cx="21513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666633"/>
                </a:solidFill>
                <a:effectLst/>
                <a:uLnTx/>
                <a:uFillTx/>
                <a:latin typeface="Arial" pitchFamily="34" charset="0"/>
                <a:ea typeface="+mn-ea"/>
                <a:cs typeface="+mn-cs"/>
              </a:rPr>
              <a:t>(</a:t>
            </a:r>
            <a:r>
              <a:rPr kumimoji="0" lang="en-US" altLang="en-US" sz="1400" b="1" i="1" u="none" strike="noStrike" kern="1200" cap="none" spc="0" normalizeH="0" baseline="0" noProof="0" dirty="0">
                <a:ln>
                  <a:noFill/>
                </a:ln>
                <a:solidFill>
                  <a:srgbClr val="666633"/>
                </a:solidFill>
                <a:effectLst/>
                <a:uLnTx/>
                <a:uFillTx/>
                <a:latin typeface="Arial" pitchFamily="34" charset="0"/>
                <a:ea typeface="+mn-ea"/>
                <a:cs typeface="+mn-cs"/>
              </a:rPr>
              <a:t>Baud, Schubnel, Heap &amp; Rolland</a:t>
            </a:r>
            <a:r>
              <a:rPr kumimoji="0" lang="en-US" altLang="en-US" sz="1400" b="1" i="0" u="none" strike="noStrike" kern="1200" cap="none" spc="0" normalizeH="0" baseline="0" noProof="0" dirty="0">
                <a:ln>
                  <a:noFill/>
                </a:ln>
                <a:solidFill>
                  <a:srgbClr val="666633"/>
                </a:solidFill>
                <a:effectLst/>
                <a:uLnTx/>
                <a:uFillTx/>
                <a:latin typeface="Arial" pitchFamily="34" charset="0"/>
                <a:ea typeface="+mn-ea"/>
                <a:cs typeface="+mn-cs"/>
              </a:rPr>
              <a:t>, JGR 2017)</a:t>
            </a:r>
          </a:p>
        </p:txBody>
      </p:sp>
    </p:spTree>
    <p:extLst>
      <p:ext uri="{BB962C8B-B14F-4D97-AF65-F5344CB8AC3E}">
        <p14:creationId xmlns:p14="http://schemas.microsoft.com/office/powerpoint/2010/main" val="3300416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77F95-08C9-437A-2807-79E9CC6F3B74}"/>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34F1521F-B1C2-D32D-64F5-903817DC8A94}"/>
              </a:ext>
            </a:extLst>
          </p:cNvPr>
          <p:cNvSpPr txBox="1">
            <a:spLocks noChangeArrowheads="1"/>
          </p:cNvSpPr>
          <p:nvPr/>
        </p:nvSpPr>
        <p:spPr bwMode="auto">
          <a:xfrm>
            <a:off x="647700" y="1752600"/>
            <a:ext cx="80391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469900" marR="0" lvl="0" indent="-469900" algn="l" defTabSz="914400" rtl="0" eaLnBrk="1" fontAlgn="base" latinLnBrk="0" hangingPunct="1">
              <a:lnSpc>
                <a:spcPct val="100000"/>
              </a:lnSpc>
              <a:spcBef>
                <a:spcPts val="0"/>
              </a:spcBef>
              <a:spcAft>
                <a:spcPts val="1200"/>
              </a:spcAft>
              <a:buClr>
                <a:srgbClr val="CC3300"/>
              </a:buClr>
              <a:buSzTx/>
              <a:buFont typeface="Wingdings" pitchFamily="2" charset="2"/>
              <a:buChar char="o"/>
              <a:tabLst/>
              <a:defRPr/>
            </a:pPr>
            <a:r>
              <a:rPr kumimoji="0" lang="en-US" sz="2400" b="0" i="0" u="none" strike="noStrike" kern="0" cap="none" spc="0" normalizeH="0" baseline="0" noProof="0" dirty="0">
                <a:ln>
                  <a:noFill/>
                </a:ln>
                <a:solidFill>
                  <a:srgbClr val="000000"/>
                </a:solidFill>
                <a:effectLst/>
                <a:uLnTx/>
                <a:uFillTx/>
                <a:latin typeface="Arial" charset="0"/>
                <a:ea typeface="+mn-ea"/>
                <a:cs typeface="+mn-cs"/>
              </a:rPr>
              <a:t>Imaging the spatiotemporal development of strain localization: AE vs </a:t>
            </a:r>
            <a:r>
              <a:rPr kumimoji="0" lang="en-US" sz="2400" b="0" i="0" u="none" strike="noStrike" kern="0" cap="none" spc="0" normalizeH="0" baseline="0" noProof="0" dirty="0" err="1">
                <a:ln>
                  <a:noFill/>
                </a:ln>
                <a:solidFill>
                  <a:srgbClr val="000000"/>
                </a:solidFill>
                <a:effectLst/>
                <a:uLnTx/>
                <a:uFillTx/>
                <a:latin typeface="Symbol" panose="05050102010706020507" pitchFamily="18" charset="2"/>
                <a:ea typeface="+mn-ea"/>
                <a:cs typeface="+mn-cs"/>
              </a:rPr>
              <a:t>m</a:t>
            </a:r>
            <a:r>
              <a:rPr kumimoji="0" lang="en-US" sz="2400" b="0" i="0" u="none" strike="noStrike" kern="0" cap="none" spc="0" normalizeH="0" baseline="0" noProof="0" dirty="0" err="1">
                <a:ln>
                  <a:noFill/>
                </a:ln>
                <a:solidFill>
                  <a:srgbClr val="000000"/>
                </a:solidFill>
                <a:effectLst/>
                <a:uLnTx/>
                <a:uFillTx/>
                <a:latin typeface="Arial" charset="0"/>
                <a:ea typeface="+mn-ea"/>
                <a:cs typeface="+mn-cs"/>
              </a:rPr>
              <a:t>CT</a:t>
            </a:r>
            <a:r>
              <a:rPr kumimoji="0" lang="en-US" sz="2400" b="0" i="0" u="none" strike="noStrike" kern="0" cap="none" spc="0" normalizeH="0" baseline="0" noProof="0" dirty="0">
                <a:ln>
                  <a:noFill/>
                </a:ln>
                <a:solidFill>
                  <a:srgbClr val="000000"/>
                </a:solidFill>
                <a:effectLst/>
                <a:uLnTx/>
                <a:uFillTx/>
                <a:latin typeface="Arial" charset="0"/>
                <a:ea typeface="+mn-ea"/>
                <a:cs typeface="+mn-cs"/>
              </a:rPr>
              <a:t>.</a:t>
            </a:r>
          </a:p>
          <a:p>
            <a:pPr marL="469900" marR="0" lvl="0" indent="-469900" algn="l" defTabSz="914400" rtl="0" eaLnBrk="1" fontAlgn="base" latinLnBrk="0" hangingPunct="1">
              <a:lnSpc>
                <a:spcPct val="100000"/>
              </a:lnSpc>
              <a:spcBef>
                <a:spcPts val="0"/>
              </a:spcBef>
              <a:spcAft>
                <a:spcPts val="1200"/>
              </a:spcAft>
              <a:buClr>
                <a:srgbClr val="CC3300"/>
              </a:buClr>
              <a:buSzTx/>
              <a:buFont typeface="Wingdings" pitchFamily="2" charset="2"/>
              <a:buChar char="o"/>
              <a:tabLst/>
              <a:defRPr/>
            </a:pPr>
            <a:r>
              <a:rPr kumimoji="0" lang="en-US" sz="2400" b="0" i="0" u="none" strike="noStrike" kern="0" cap="none" spc="0" normalizeH="0" baseline="0" noProof="0" dirty="0">
                <a:ln>
                  <a:noFill/>
                </a:ln>
                <a:solidFill>
                  <a:srgbClr val="0000FF"/>
                </a:solidFill>
                <a:effectLst/>
                <a:uLnTx/>
                <a:uFillTx/>
                <a:latin typeface="Arial" charset="0"/>
                <a:ea typeface="+mn-ea"/>
                <a:cs typeface="+mn-cs"/>
              </a:rPr>
              <a:t>Imaging of confined deformation, multiscale failure, pore collapse and compaction localization of porous limestone in real time.</a:t>
            </a:r>
          </a:p>
          <a:p>
            <a:pPr marL="469900" marR="0" lvl="0" indent="-469900" algn="l" defTabSz="914400" rtl="0" eaLnBrk="1" fontAlgn="base" latinLnBrk="0" hangingPunct="1">
              <a:lnSpc>
                <a:spcPct val="100000"/>
              </a:lnSpc>
              <a:spcBef>
                <a:spcPts val="0"/>
              </a:spcBef>
              <a:spcAft>
                <a:spcPts val="1200"/>
              </a:spcAft>
              <a:buClr>
                <a:srgbClr val="CC3300"/>
              </a:buClr>
              <a:buSzTx/>
              <a:buFont typeface="Wingdings" pitchFamily="2" charset="2"/>
              <a:buChar char="o"/>
              <a:tabLst/>
              <a:defRPr/>
            </a:pPr>
            <a:r>
              <a:rPr kumimoji="0" lang="en-US" sz="2400" b="0" i="0" u="none" strike="noStrike" kern="0" cap="none" spc="0" normalizeH="0" baseline="0" noProof="0" dirty="0">
                <a:ln>
                  <a:noFill/>
                </a:ln>
                <a:solidFill>
                  <a:srgbClr val="000000"/>
                </a:solidFill>
                <a:effectLst/>
                <a:uLnTx/>
                <a:uFillTx/>
                <a:latin typeface="Arial" charset="0"/>
                <a:ea typeface="+mn-ea"/>
                <a:cs typeface="+mn-cs"/>
              </a:rPr>
              <a:t>Spatiotemporal distribution of strain and evolution of compaction localization characterized by digital volume correlation.</a:t>
            </a:r>
          </a:p>
          <a:p>
            <a:pPr marL="469900" marR="0" lvl="0" indent="-469900" algn="l" defTabSz="914400" rtl="0" eaLnBrk="1" fontAlgn="base" latinLnBrk="0" hangingPunct="1">
              <a:lnSpc>
                <a:spcPct val="100000"/>
              </a:lnSpc>
              <a:spcBef>
                <a:spcPts val="0"/>
              </a:spcBef>
              <a:spcAft>
                <a:spcPts val="1200"/>
              </a:spcAft>
              <a:buClr>
                <a:srgbClr val="CC3300"/>
              </a:buClr>
              <a:buSzTx/>
              <a:buFont typeface="Wingdings" pitchFamily="2" charset="2"/>
              <a:buChar char="o"/>
              <a:tabLst/>
              <a:defRPr/>
            </a:pPr>
            <a:r>
              <a:rPr kumimoji="0" lang="en-US" sz="2400" b="0" i="0" u="none" strike="noStrike" kern="0" cap="none" spc="0" normalizeH="0" baseline="0" noProof="0" dirty="0">
                <a:ln>
                  <a:noFill/>
                </a:ln>
                <a:solidFill>
                  <a:srgbClr val="000000"/>
                </a:solidFill>
                <a:effectLst/>
                <a:uLnTx/>
                <a:uFillTx/>
                <a:latin typeface="Arial" charset="0"/>
                <a:ea typeface="+mn-ea"/>
                <a:cs typeface="+mn-cs"/>
              </a:rPr>
              <a:t>Image-based finite element modeling of the control of porosity heterogeneity on failure.</a:t>
            </a:r>
          </a:p>
        </p:txBody>
      </p:sp>
      <p:sp>
        <p:nvSpPr>
          <p:cNvPr id="2" name="Rectangle 1">
            <a:extLst>
              <a:ext uri="{FF2B5EF4-FFF2-40B4-BE49-F238E27FC236}">
                <a16:creationId xmlns:a16="http://schemas.microsoft.com/office/drawing/2014/main" id="{AF264FE9-15BC-0066-4FAB-512468459162}"/>
              </a:ext>
            </a:extLst>
          </p:cNvPr>
          <p:cNvSpPr>
            <a:spLocks noChangeArrowheads="1"/>
          </p:cNvSpPr>
          <p:nvPr/>
        </p:nvSpPr>
        <p:spPr bwMode="auto">
          <a:xfrm>
            <a:off x="0" y="217052"/>
            <a:ext cx="14428" cy="230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3808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 b="0" i="0" u="none" strike="noStrike" kern="1200" cap="none" spc="0" normalizeH="0" baseline="0" noProof="0" dirty="0">
                <a:ln>
                  <a:noFill/>
                </a:ln>
                <a:solidFill>
                  <a:srgbClr val="000000"/>
                </a:solidFill>
                <a:effectLst/>
                <a:uLnTx/>
                <a:uFillTx/>
                <a:latin typeface="Arial" charset="0"/>
                <a:ea typeface="+mn-ea"/>
                <a:cs typeface="+mn-cs"/>
              </a:rPr>
              <a:t> </a:t>
            </a: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 Box 15">
            <a:extLst>
              <a:ext uri="{FF2B5EF4-FFF2-40B4-BE49-F238E27FC236}">
                <a16:creationId xmlns:a16="http://schemas.microsoft.com/office/drawing/2014/main" id="{AF755401-D0FF-9187-FD74-687AD5827BE7}"/>
              </a:ext>
            </a:extLst>
          </p:cNvPr>
          <p:cNvSpPr txBox="1">
            <a:spLocks noChangeArrowheads="1"/>
          </p:cNvSpPr>
          <p:nvPr/>
        </p:nvSpPr>
        <p:spPr bwMode="auto">
          <a:xfrm>
            <a:off x="6202967" y="6307723"/>
            <a:ext cx="18004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SEES-ISRD 2025</a:t>
            </a:r>
          </a:p>
        </p:txBody>
      </p:sp>
      <p:sp>
        <p:nvSpPr>
          <p:cNvPr id="5" name="Rectangle 2">
            <a:extLst>
              <a:ext uri="{FF2B5EF4-FFF2-40B4-BE49-F238E27FC236}">
                <a16:creationId xmlns:a16="http://schemas.microsoft.com/office/drawing/2014/main" id="{5451196A-403D-71A9-B95E-7B204F72F878}"/>
              </a:ext>
            </a:extLst>
          </p:cNvPr>
          <p:cNvSpPr>
            <a:spLocks noGrp="1" noChangeArrowheads="1"/>
          </p:cNvSpPr>
          <p:nvPr>
            <p:ph type="title"/>
          </p:nvPr>
        </p:nvSpPr>
        <p:spPr>
          <a:xfrm>
            <a:off x="457200" y="533400"/>
            <a:ext cx="8343900" cy="911225"/>
          </a:xfrm>
        </p:spPr>
        <p:txBody>
          <a:bodyPr/>
          <a:lstStyle/>
          <a:p>
            <a:pPr eaLnBrk="1" hangingPunct="1">
              <a:spcAft>
                <a:spcPts val="1200"/>
              </a:spcAft>
            </a:pPr>
            <a:br>
              <a:rPr lang="en-US" altLang="zh-CN" sz="3200" b="1" dirty="0">
                <a:solidFill>
                  <a:srgbClr val="666633"/>
                </a:solidFill>
                <a:latin typeface="Adobe 宋体 Std L" pitchFamily="18" charset="-128"/>
                <a:ea typeface="Adobe 宋体 Std L" pitchFamily="18" charset="-128"/>
              </a:rPr>
            </a:br>
            <a:r>
              <a:rPr lang="en-US" sz="2400" b="1" dirty="0">
                <a:solidFill>
                  <a:srgbClr val="666633"/>
                </a:solidFill>
                <a:latin typeface="Arial" panose="020B0604020202020204" pitchFamily="34" charset="0"/>
                <a:cs typeface="Arial" panose="020B0604020202020204" pitchFamily="34" charset="0"/>
              </a:rPr>
              <a:t>Spatiotemporal development of damage, multiscale failure, and compaction localization in porous limestone</a:t>
            </a:r>
            <a:endParaRPr lang="en-US" sz="2400" b="1" i="1" dirty="0">
              <a:solidFill>
                <a:srgbClr val="6666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2971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ltHorz">
          <a:fgClr>
            <a:schemeClr val="bg1">
              <a:lumMod val="85000"/>
            </a:schemeClr>
          </a:fgClr>
          <a:bgClr>
            <a:schemeClr val="bg1"/>
          </a:bgClr>
        </a:patt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48BD59-B848-4993-B48A-4F4958BD6EEF}"/>
              </a:ext>
            </a:extLst>
          </p:cNvPr>
          <p:cNvPicPr>
            <a:picLocks noChangeAspect="1"/>
          </p:cNvPicPr>
          <p:nvPr/>
        </p:nvPicPr>
        <p:blipFill>
          <a:blip r:embed="rId2"/>
          <a:stretch>
            <a:fillRect/>
          </a:stretch>
        </p:blipFill>
        <p:spPr>
          <a:xfrm>
            <a:off x="2225668" y="2362200"/>
            <a:ext cx="2559064" cy="3070078"/>
          </a:xfrm>
          <a:prstGeom prst="rect">
            <a:avLst/>
          </a:prstGeom>
        </p:spPr>
      </p:pic>
      <p:pic>
        <p:nvPicPr>
          <p:cNvPr id="12" name="Picture 11">
            <a:extLst>
              <a:ext uri="{FF2B5EF4-FFF2-40B4-BE49-F238E27FC236}">
                <a16:creationId xmlns:a16="http://schemas.microsoft.com/office/drawing/2014/main" id="{43CF1640-0206-47E4-B7F9-232D6A2E4511}"/>
              </a:ext>
            </a:extLst>
          </p:cNvPr>
          <p:cNvPicPr>
            <a:picLocks noChangeAspect="1"/>
          </p:cNvPicPr>
          <p:nvPr/>
        </p:nvPicPr>
        <p:blipFill>
          <a:blip r:embed="rId3"/>
          <a:stretch>
            <a:fillRect/>
          </a:stretch>
        </p:blipFill>
        <p:spPr>
          <a:xfrm>
            <a:off x="4936259" y="2362200"/>
            <a:ext cx="4016189" cy="4338430"/>
          </a:xfrm>
          <a:prstGeom prst="rect">
            <a:avLst/>
          </a:prstGeom>
          <a:ln>
            <a:solidFill>
              <a:srgbClr val="666633"/>
            </a:solidFill>
          </a:ln>
        </p:spPr>
      </p:pic>
      <p:pic>
        <p:nvPicPr>
          <p:cNvPr id="13" name="Picture 2" descr="C:\Users\tfwong_essc\Desktop\TFW's Group\IMG_6199x.jpg">
            <a:extLst>
              <a:ext uri="{FF2B5EF4-FFF2-40B4-BE49-F238E27FC236}">
                <a16:creationId xmlns:a16="http://schemas.microsoft.com/office/drawing/2014/main" id="{76F783BE-FCF0-4A74-AC29-85A396B8DD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005" y="3292134"/>
            <a:ext cx="1965596" cy="262079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0CE0D96-FFE1-4C71-AC8F-4814F83F650A}"/>
              </a:ext>
            </a:extLst>
          </p:cNvPr>
          <p:cNvSpPr txBox="1"/>
          <p:nvPr/>
        </p:nvSpPr>
        <p:spPr>
          <a:xfrm>
            <a:off x="115352" y="5967428"/>
            <a:ext cx="2018249" cy="415498"/>
          </a:xfrm>
          <a:prstGeom prst="rect">
            <a:avLst/>
          </a:prstGeom>
          <a:noFill/>
        </p:spPr>
        <p:txBody>
          <a:bodyPr wrap="square" rtlCol="0">
            <a:spAutoFit/>
          </a:bodyPr>
          <a:lstStyle/>
          <a:p>
            <a:r>
              <a:rPr lang="en-US" sz="1050" dirty="0">
                <a:solidFill>
                  <a:srgbClr val="0000FF"/>
                </a:solidFill>
                <a:effectLst/>
              </a:rPr>
              <a:t>Triaxial rig of the same Sanchez design at CUHK</a:t>
            </a:r>
            <a:endParaRPr lang="en-HK" sz="1050" dirty="0">
              <a:solidFill>
                <a:srgbClr val="0000FF"/>
              </a:solidFill>
              <a:effectLst/>
            </a:endParaRPr>
          </a:p>
        </p:txBody>
      </p:sp>
      <p:sp>
        <p:nvSpPr>
          <p:cNvPr id="2" name="TextBox 1"/>
          <p:cNvSpPr txBox="1"/>
          <p:nvPr/>
        </p:nvSpPr>
        <p:spPr>
          <a:xfrm>
            <a:off x="2819400" y="5512622"/>
            <a:ext cx="1938351" cy="307777"/>
          </a:xfrm>
          <a:prstGeom prst="rect">
            <a:avLst/>
          </a:prstGeom>
          <a:noFill/>
        </p:spPr>
        <p:txBody>
          <a:bodyPr wrap="none" rtlCol="0">
            <a:spAutoFit/>
          </a:bodyPr>
          <a:lstStyle/>
          <a:p>
            <a:r>
              <a:rPr lang="en-US" sz="1400" b="1" dirty="0">
                <a:solidFill>
                  <a:srgbClr val="0000FF"/>
                </a:solidFill>
                <a:effectLst/>
              </a:rPr>
              <a:t>ESRF Beamline ID19</a:t>
            </a:r>
          </a:p>
        </p:txBody>
      </p:sp>
      <p:sp>
        <p:nvSpPr>
          <p:cNvPr id="3" name="TextBox 2"/>
          <p:cNvSpPr txBox="1"/>
          <p:nvPr/>
        </p:nvSpPr>
        <p:spPr>
          <a:xfrm>
            <a:off x="5095702" y="2690336"/>
            <a:ext cx="1652702" cy="738664"/>
          </a:xfrm>
          <a:prstGeom prst="rect">
            <a:avLst/>
          </a:prstGeom>
          <a:noFill/>
        </p:spPr>
        <p:txBody>
          <a:bodyPr wrap="square" rtlCol="0">
            <a:spAutoFit/>
          </a:bodyPr>
          <a:lstStyle/>
          <a:p>
            <a:r>
              <a:rPr lang="en-US" sz="1400" b="1" dirty="0">
                <a:solidFill>
                  <a:srgbClr val="0000FF"/>
                </a:solidFill>
                <a:effectLst/>
              </a:rPr>
              <a:t>Diameter 5 mm, height 10 mm; voxel size 6.5 </a:t>
            </a:r>
            <a:r>
              <a:rPr lang="en-US" sz="1400" b="1" dirty="0">
                <a:solidFill>
                  <a:srgbClr val="0000FF"/>
                </a:solidFill>
                <a:effectLst/>
                <a:latin typeface="Symbol" panose="05050102010706020507" pitchFamily="18" charset="2"/>
              </a:rPr>
              <a:t>m</a:t>
            </a:r>
            <a:r>
              <a:rPr lang="en-US" sz="1400" b="1" dirty="0">
                <a:solidFill>
                  <a:srgbClr val="0000FF"/>
                </a:solidFill>
                <a:effectLst/>
              </a:rPr>
              <a:t>m</a:t>
            </a:r>
          </a:p>
        </p:txBody>
      </p:sp>
      <p:pic>
        <p:nvPicPr>
          <p:cNvPr id="5" name="Picture 4">
            <a:extLst>
              <a:ext uri="{FF2B5EF4-FFF2-40B4-BE49-F238E27FC236}">
                <a16:creationId xmlns:a16="http://schemas.microsoft.com/office/drawing/2014/main" id="{D466B161-BB34-ECEC-0190-6918D5B28BC2}"/>
              </a:ext>
            </a:extLst>
          </p:cNvPr>
          <p:cNvPicPr>
            <a:picLocks noChangeAspect="1"/>
          </p:cNvPicPr>
          <p:nvPr/>
        </p:nvPicPr>
        <p:blipFill>
          <a:blip r:embed="rId5"/>
          <a:stretch>
            <a:fillRect/>
          </a:stretch>
        </p:blipFill>
        <p:spPr>
          <a:xfrm>
            <a:off x="115352" y="157370"/>
            <a:ext cx="7047448" cy="1975802"/>
          </a:xfrm>
          <a:prstGeom prst="rect">
            <a:avLst/>
          </a:prstGeom>
        </p:spPr>
      </p:pic>
      <p:pic>
        <p:nvPicPr>
          <p:cNvPr id="7" name="Picture 6">
            <a:extLst>
              <a:ext uri="{FF2B5EF4-FFF2-40B4-BE49-F238E27FC236}">
                <a16:creationId xmlns:a16="http://schemas.microsoft.com/office/drawing/2014/main" id="{C7B86B01-33D6-4617-D823-A46068E60DE3}"/>
              </a:ext>
            </a:extLst>
          </p:cNvPr>
          <p:cNvPicPr>
            <a:picLocks noChangeAspect="1"/>
          </p:cNvPicPr>
          <p:nvPr/>
        </p:nvPicPr>
        <p:blipFill>
          <a:blip r:embed="rId6"/>
          <a:stretch>
            <a:fillRect/>
          </a:stretch>
        </p:blipFill>
        <p:spPr>
          <a:xfrm>
            <a:off x="3505200" y="1066800"/>
            <a:ext cx="3334249" cy="248058"/>
          </a:xfrm>
          <a:prstGeom prst="rect">
            <a:avLst/>
          </a:prstGeom>
        </p:spPr>
      </p:pic>
    </p:spTree>
    <p:extLst>
      <p:ext uri="{BB962C8B-B14F-4D97-AF65-F5344CB8AC3E}">
        <p14:creationId xmlns:p14="http://schemas.microsoft.com/office/powerpoint/2010/main" val="4250718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07EA0C-E88D-4139-9F40-DEC5B3808A71}"/>
              </a:ext>
            </a:extLst>
          </p:cNvPr>
          <p:cNvPicPr>
            <a:picLocks noChangeAspect="1"/>
          </p:cNvPicPr>
          <p:nvPr/>
        </p:nvPicPr>
        <p:blipFill>
          <a:blip r:embed="rId2"/>
          <a:stretch>
            <a:fillRect/>
          </a:stretch>
        </p:blipFill>
        <p:spPr>
          <a:xfrm>
            <a:off x="158144" y="5334003"/>
            <a:ext cx="2288775" cy="1371600"/>
          </a:xfrm>
          <a:prstGeom prst="rect">
            <a:avLst/>
          </a:prstGeom>
        </p:spPr>
      </p:pic>
      <p:sp>
        <p:nvSpPr>
          <p:cNvPr id="6" name="TextBox 5">
            <a:extLst>
              <a:ext uri="{FF2B5EF4-FFF2-40B4-BE49-F238E27FC236}">
                <a16:creationId xmlns:a16="http://schemas.microsoft.com/office/drawing/2014/main" id="{A034F573-D5DD-47E7-B516-68C281805C39}"/>
              </a:ext>
            </a:extLst>
          </p:cNvPr>
          <p:cNvSpPr txBox="1"/>
          <p:nvPr/>
        </p:nvSpPr>
        <p:spPr>
          <a:xfrm>
            <a:off x="1205475" y="6477000"/>
            <a:ext cx="1142999" cy="276999"/>
          </a:xfrm>
          <a:prstGeom prst="rect">
            <a:avLst/>
          </a:prstGeom>
          <a:noFill/>
        </p:spPr>
        <p:txBody>
          <a:bodyPr wrap="square" rtlCol="0">
            <a:spAutoFit/>
          </a:bodyPr>
          <a:lstStyle/>
          <a:p>
            <a:pPr algn="ctr"/>
            <a:r>
              <a:rPr lang="en-US" sz="1200" dirty="0">
                <a:effectLst/>
              </a:rPr>
              <a:t>porosity 31%</a:t>
            </a:r>
            <a:endParaRPr lang="en-HK" sz="1200" dirty="0">
              <a:effectLst/>
            </a:endParaRPr>
          </a:p>
        </p:txBody>
      </p:sp>
      <p:pic>
        <p:nvPicPr>
          <p:cNvPr id="15" name="Picture 14">
            <a:extLst>
              <a:ext uri="{FF2B5EF4-FFF2-40B4-BE49-F238E27FC236}">
                <a16:creationId xmlns:a16="http://schemas.microsoft.com/office/drawing/2014/main" id="{86608D5D-3228-4329-26AB-1D41E14535DE}"/>
              </a:ext>
            </a:extLst>
          </p:cNvPr>
          <p:cNvPicPr>
            <a:picLocks noChangeAspect="1"/>
          </p:cNvPicPr>
          <p:nvPr/>
        </p:nvPicPr>
        <p:blipFill>
          <a:blip r:embed="rId3"/>
          <a:stretch>
            <a:fillRect/>
          </a:stretch>
        </p:blipFill>
        <p:spPr>
          <a:xfrm>
            <a:off x="2901929" y="325835"/>
            <a:ext cx="2407874" cy="3962324"/>
          </a:xfrm>
          <a:prstGeom prst="rect">
            <a:avLst/>
          </a:prstGeom>
        </p:spPr>
      </p:pic>
      <p:pic>
        <p:nvPicPr>
          <p:cNvPr id="16" name="Picture 2">
            <a:extLst>
              <a:ext uri="{FF2B5EF4-FFF2-40B4-BE49-F238E27FC236}">
                <a16:creationId xmlns:a16="http://schemas.microsoft.com/office/drawing/2014/main" id="{083DF733-449E-EC23-3702-454F6490CF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8666" y="1420031"/>
            <a:ext cx="3660974" cy="2895600"/>
          </a:xfrm>
          <a:prstGeom prst="rect">
            <a:avLst/>
          </a:prstGeom>
          <a:noFill/>
          <a:ln w="9525">
            <a:solidFill>
              <a:srgbClr val="FFFFFF">
                <a:lumMod val="75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18">
            <a:extLst>
              <a:ext uri="{FF2B5EF4-FFF2-40B4-BE49-F238E27FC236}">
                <a16:creationId xmlns:a16="http://schemas.microsoft.com/office/drawing/2014/main" id="{657DA0A2-F5C7-DE0C-B842-FEDBBA497EC0}"/>
              </a:ext>
            </a:extLst>
          </p:cNvPr>
          <p:cNvPicPr>
            <a:picLocks noChangeAspect="1"/>
          </p:cNvPicPr>
          <p:nvPr/>
        </p:nvPicPr>
        <p:blipFill>
          <a:blip r:embed="rId5"/>
          <a:stretch>
            <a:fillRect/>
          </a:stretch>
        </p:blipFill>
        <p:spPr>
          <a:xfrm>
            <a:off x="158144" y="3002807"/>
            <a:ext cx="2361661" cy="2570705"/>
          </a:xfrm>
          <a:prstGeom prst="rect">
            <a:avLst/>
          </a:prstGeom>
        </p:spPr>
      </p:pic>
      <p:pic>
        <p:nvPicPr>
          <p:cNvPr id="21" name="Picture 20">
            <a:extLst>
              <a:ext uri="{FF2B5EF4-FFF2-40B4-BE49-F238E27FC236}">
                <a16:creationId xmlns:a16="http://schemas.microsoft.com/office/drawing/2014/main" id="{14CCC9CD-682F-3397-EAD7-1A86542C6FD2}"/>
              </a:ext>
            </a:extLst>
          </p:cNvPr>
          <p:cNvPicPr>
            <a:picLocks noChangeAspect="1"/>
          </p:cNvPicPr>
          <p:nvPr/>
        </p:nvPicPr>
        <p:blipFill>
          <a:blip r:embed="rId6"/>
          <a:stretch>
            <a:fillRect/>
          </a:stretch>
        </p:blipFill>
        <p:spPr>
          <a:xfrm>
            <a:off x="89779" y="152397"/>
            <a:ext cx="2454223" cy="2715434"/>
          </a:xfrm>
          <a:prstGeom prst="rect">
            <a:avLst/>
          </a:prstGeom>
        </p:spPr>
      </p:pic>
      <p:sp>
        <p:nvSpPr>
          <p:cNvPr id="22" name="Text Box 4">
            <a:extLst>
              <a:ext uri="{FF2B5EF4-FFF2-40B4-BE49-F238E27FC236}">
                <a16:creationId xmlns:a16="http://schemas.microsoft.com/office/drawing/2014/main" id="{77A15B86-5054-18B1-8C03-4B7A874A4655}"/>
              </a:ext>
            </a:extLst>
          </p:cNvPr>
          <p:cNvSpPr txBox="1">
            <a:spLocks noChangeArrowheads="1"/>
          </p:cNvSpPr>
          <p:nvPr/>
        </p:nvSpPr>
        <p:spPr bwMode="auto">
          <a:xfrm>
            <a:off x="2819400" y="4381057"/>
            <a:ext cx="5905500" cy="230832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FF"/>
                </a:solidFill>
                <a:effectLst/>
                <a:uLnTx/>
                <a:uFillTx/>
                <a:latin typeface="Arial" pitchFamily="34" charset="0"/>
                <a:ea typeface="+mn-ea"/>
                <a:cs typeface="+mn-cs"/>
              </a:rPr>
              <a:t>Leitha limestone </a:t>
            </a:r>
            <a:r>
              <a:rPr kumimoji="0" lang="en-US" altLang="en-US" sz="1600" i="0" u="none" strike="noStrike" kern="1200" cap="none" spc="0" normalizeH="0" baseline="0" noProof="0" dirty="0">
                <a:ln>
                  <a:noFill/>
                </a:ln>
                <a:solidFill>
                  <a:srgbClr val="000000"/>
                </a:solidFill>
                <a:effectLst/>
                <a:uLnTx/>
                <a:uFillTx/>
                <a:latin typeface="Arial" pitchFamily="34" charset="0"/>
                <a:ea typeface="+mn-ea"/>
                <a:cs typeface="+mn-cs"/>
              </a:rPr>
              <a:t>is a carbonate </a:t>
            </a:r>
            <a:r>
              <a:rPr kumimoji="0" lang="en-US" altLang="en-US" sz="1600" i="0" u="none" strike="noStrike" kern="1200" cap="none" spc="0" normalizeH="0" baseline="0" noProof="0" dirty="0" err="1">
                <a:ln>
                  <a:noFill/>
                </a:ln>
                <a:solidFill>
                  <a:srgbClr val="000000"/>
                </a:solidFill>
                <a:effectLst/>
                <a:uLnTx/>
                <a:uFillTx/>
                <a:latin typeface="Arial" pitchFamily="34" charset="0"/>
                <a:ea typeface="+mn-ea"/>
                <a:cs typeface="+mn-cs"/>
              </a:rPr>
              <a:t>grainstone</a:t>
            </a:r>
            <a:r>
              <a:rPr kumimoji="0" lang="en-US" altLang="en-US" sz="1600" i="0" u="none" strike="noStrike" kern="1200" cap="none" spc="0" normalizeH="0" baseline="0" noProof="0" dirty="0">
                <a:ln>
                  <a:noFill/>
                </a:ln>
                <a:solidFill>
                  <a:srgbClr val="000000"/>
                </a:solidFill>
                <a:effectLst/>
                <a:uLnTx/>
                <a:uFillTx/>
                <a:latin typeface="Arial" pitchFamily="34" charset="0"/>
                <a:ea typeface="+mn-ea"/>
                <a:cs typeface="+mn-cs"/>
              </a:rPr>
              <a:t> composed of &gt;99% calcite. </a:t>
            </a:r>
            <a:r>
              <a:rPr kumimoji="0" lang="en-US" altLang="en-US" sz="1600" i="0" u="none" strike="noStrike" kern="1200" cap="none" spc="0" normalizeH="0" baseline="0" noProof="0" dirty="0">
                <a:ln>
                  <a:noFill/>
                </a:ln>
                <a:solidFill>
                  <a:srgbClr val="0000FF"/>
                </a:solidFill>
                <a:effectLst/>
                <a:uLnTx/>
                <a:uFillTx/>
                <a:latin typeface="Arial" pitchFamily="34" charset="0"/>
                <a:ea typeface="+mn-ea"/>
                <a:cs typeface="+mn-cs"/>
              </a:rPr>
              <a:t>Porosity</a:t>
            </a:r>
            <a:r>
              <a:rPr kumimoji="0" lang="en-US" altLang="en-US" sz="1600" i="0" u="none" strike="noStrike" kern="1200" cap="none" spc="0" normalizeH="0" baseline="0" noProof="0" dirty="0">
                <a:ln>
                  <a:noFill/>
                </a:ln>
                <a:solidFill>
                  <a:srgbClr val="000000"/>
                </a:solidFill>
                <a:effectLst/>
                <a:uLnTx/>
                <a:uFillTx/>
                <a:latin typeface="Arial" pitchFamily="34" charset="0"/>
                <a:ea typeface="+mn-ea"/>
                <a:cs typeface="+mn-cs"/>
              </a:rPr>
              <a:t> of sample deformed at ESRF is </a:t>
            </a:r>
            <a:r>
              <a:rPr kumimoji="0" lang="en-US" altLang="en-US" sz="1600" i="0" u="none" strike="noStrike" kern="1200" cap="none" spc="0" normalizeH="0" baseline="0" noProof="0" dirty="0">
                <a:ln>
                  <a:noFill/>
                </a:ln>
                <a:solidFill>
                  <a:srgbClr val="0000FF"/>
                </a:solidFill>
                <a:effectLst/>
                <a:uLnTx/>
                <a:uFillTx/>
                <a:latin typeface="Arial" pitchFamily="34" charset="0"/>
                <a:ea typeface="+mn-ea"/>
                <a:cs typeface="+mn-cs"/>
              </a:rPr>
              <a:t>26%</a:t>
            </a:r>
            <a:r>
              <a:rPr kumimoji="0" lang="en-US" altLang="en-US" sz="1600" i="0" u="none" strike="noStrike" kern="1200" cap="none" spc="0" normalizeH="0" baseline="0" noProof="0" dirty="0">
                <a:ln>
                  <a:noFill/>
                </a:ln>
                <a:solidFill>
                  <a:srgbClr val="000000"/>
                </a:solidFill>
                <a:effectLst/>
                <a:uLnTx/>
                <a:uFillTx/>
                <a:latin typeface="Arial" pitchFamily="34"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600" dirty="0">
                <a:solidFill>
                  <a:srgbClr val="000000"/>
                </a:solidFill>
                <a:effectLst/>
                <a:latin typeface="Arial" pitchFamily="34" charset="0"/>
              </a:rPr>
              <a:t>* Porosity heterogeneity manifested by a </a:t>
            </a:r>
            <a:r>
              <a:rPr lang="en-US" altLang="en-US" sz="1600" dirty="0">
                <a:solidFill>
                  <a:srgbClr val="0000FF"/>
                </a:solidFill>
                <a:effectLst/>
                <a:latin typeface="Arial" pitchFamily="34" charset="0"/>
              </a:rPr>
              <a:t>cluster of macropores </a:t>
            </a:r>
            <a:r>
              <a:rPr lang="en-US" altLang="en-US" sz="1600" dirty="0">
                <a:solidFill>
                  <a:srgbClr val="000000"/>
                </a:solidFill>
                <a:effectLst/>
                <a:latin typeface="Arial" pitchFamily="34" charset="0"/>
              </a:rPr>
              <a:t>located in the upper part of sample.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i="0" u="none" strike="noStrike" kern="1200" cap="none" spc="0" normalizeH="0" baseline="0" noProof="0" dirty="0">
                <a:ln>
                  <a:noFill/>
                </a:ln>
                <a:solidFill>
                  <a:srgbClr val="000000"/>
                </a:solidFill>
                <a:effectLst/>
                <a:uLnTx/>
                <a:uFillTx/>
                <a:latin typeface="Arial" pitchFamily="34" charset="0"/>
                <a:ea typeface="+mn-ea"/>
                <a:cs typeface="+mn-cs"/>
              </a:rPr>
              <a:t>* </a:t>
            </a:r>
            <a:r>
              <a:rPr lang="en-US" altLang="en-US" sz="1600" dirty="0">
                <a:solidFill>
                  <a:srgbClr val="000000"/>
                </a:solidFill>
                <a:effectLst/>
                <a:latin typeface="Arial" pitchFamily="34" charset="0"/>
              </a:rPr>
              <a:t>Inelastic </a:t>
            </a:r>
            <a:r>
              <a:rPr lang="en-US" altLang="en-US" sz="1600" dirty="0">
                <a:solidFill>
                  <a:srgbClr val="0000FF"/>
                </a:solidFill>
                <a:effectLst/>
                <a:latin typeface="Arial" pitchFamily="34" charset="0"/>
              </a:rPr>
              <a:t>yielding</a:t>
            </a:r>
            <a:r>
              <a:rPr lang="en-US" altLang="en-US" sz="1600" dirty="0">
                <a:solidFill>
                  <a:srgbClr val="000000"/>
                </a:solidFill>
                <a:effectLst/>
                <a:latin typeface="Arial" pitchFamily="34" charset="0"/>
              </a:rPr>
              <a:t> developed in </a:t>
            </a:r>
            <a:r>
              <a:rPr lang="en-US" altLang="en-US" sz="1600" dirty="0">
                <a:solidFill>
                  <a:srgbClr val="0000FF"/>
                </a:solidFill>
                <a:effectLst/>
                <a:latin typeface="Arial" pitchFamily="34" charset="0"/>
              </a:rPr>
              <a:t>two</a:t>
            </a:r>
            <a:r>
              <a:rPr lang="en-US" altLang="en-US" sz="1600" dirty="0">
                <a:solidFill>
                  <a:srgbClr val="000000"/>
                </a:solidFill>
                <a:effectLst/>
                <a:latin typeface="Arial" pitchFamily="34" charset="0"/>
              </a:rPr>
              <a:t> sequential </a:t>
            </a:r>
            <a:r>
              <a:rPr lang="en-US" altLang="en-US" sz="1600" dirty="0">
                <a:solidFill>
                  <a:srgbClr val="0000FF"/>
                </a:solidFill>
                <a:effectLst/>
                <a:latin typeface="Arial" pitchFamily="34" charset="0"/>
              </a:rPr>
              <a:t>stages</a:t>
            </a:r>
            <a:r>
              <a:rPr lang="en-US" altLang="en-US" sz="1600" dirty="0">
                <a:solidFill>
                  <a:srgbClr val="000000"/>
                </a:solidFill>
                <a:effectLst/>
                <a:latin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i="0" u="none" strike="noStrike" kern="1200" cap="none" spc="0" normalizeH="0" baseline="0" noProof="0" dirty="0">
                <a:ln>
                  <a:noFill/>
                </a:ln>
                <a:solidFill>
                  <a:srgbClr val="000000"/>
                </a:solidFill>
                <a:effectLst/>
                <a:uLnTx/>
                <a:uFillTx/>
                <a:latin typeface="Arial" pitchFamily="34" charset="0"/>
                <a:ea typeface="+mn-ea"/>
                <a:cs typeface="+mn-cs"/>
              </a:rPr>
              <a:t>* Axial strain basically coincides with porosity reduction, which implies that there was negligible lateral deformation, a </a:t>
            </a:r>
            <a:r>
              <a:rPr kumimoji="0" lang="en-US" altLang="en-US" sz="1600" i="0" u="none" strike="noStrike" kern="1200" cap="none" spc="0" normalizeH="0" baseline="0" noProof="0" dirty="0">
                <a:ln>
                  <a:noFill/>
                </a:ln>
                <a:solidFill>
                  <a:srgbClr val="0000FF"/>
                </a:solidFill>
                <a:effectLst/>
                <a:uLnTx/>
                <a:uFillTx/>
                <a:latin typeface="Arial" pitchFamily="34" charset="0"/>
                <a:ea typeface="+mn-ea"/>
                <a:cs typeface="+mn-cs"/>
              </a:rPr>
              <a:t>constitutive behavior </a:t>
            </a:r>
            <a:r>
              <a:rPr kumimoji="0" lang="en-US" altLang="en-US" sz="1600" i="0" u="none" strike="noStrike" kern="1200" cap="none" spc="0" normalizeH="0" baseline="0" noProof="0" dirty="0">
                <a:ln>
                  <a:noFill/>
                </a:ln>
                <a:solidFill>
                  <a:srgbClr val="000000"/>
                </a:solidFill>
                <a:effectLst/>
                <a:uLnTx/>
                <a:uFillTx/>
                <a:latin typeface="Arial" pitchFamily="34" charset="0"/>
                <a:ea typeface="+mn-ea"/>
                <a:cs typeface="+mn-cs"/>
              </a:rPr>
              <a:t>that would </a:t>
            </a:r>
            <a:r>
              <a:rPr kumimoji="0" lang="en-US" altLang="en-US" sz="1600" i="0" u="none" strike="noStrike" kern="1200" cap="none" spc="0" normalizeH="0" baseline="0" noProof="0" dirty="0">
                <a:ln>
                  <a:noFill/>
                </a:ln>
                <a:solidFill>
                  <a:srgbClr val="0000FF"/>
                </a:solidFill>
                <a:effectLst/>
                <a:uLnTx/>
                <a:uFillTx/>
                <a:latin typeface="Arial" pitchFamily="34" charset="0"/>
                <a:ea typeface="+mn-ea"/>
                <a:cs typeface="+mn-cs"/>
              </a:rPr>
              <a:t>promote</a:t>
            </a:r>
            <a:r>
              <a:rPr kumimoji="0" lang="en-US" altLang="en-US" sz="1600" i="0" u="none" strike="noStrike" kern="1200" cap="none" spc="0" normalizeH="0" baseline="0" noProof="0" dirty="0">
                <a:ln>
                  <a:noFill/>
                </a:ln>
                <a:solidFill>
                  <a:srgbClr val="000000"/>
                </a:solidFill>
                <a:effectLst/>
                <a:uLnTx/>
                <a:uFillTx/>
                <a:latin typeface="Arial" pitchFamily="34" charset="0"/>
                <a:ea typeface="+mn-ea"/>
                <a:cs typeface="+mn-cs"/>
              </a:rPr>
              <a:t> the development of </a:t>
            </a:r>
            <a:r>
              <a:rPr kumimoji="0" lang="en-US" altLang="en-US" sz="1600" i="0" u="none" strike="noStrike" kern="1200" cap="none" spc="0" normalizeH="0" baseline="0" noProof="0" dirty="0">
                <a:ln>
                  <a:noFill/>
                </a:ln>
                <a:solidFill>
                  <a:srgbClr val="0000FF"/>
                </a:solidFill>
                <a:effectLst/>
                <a:uLnTx/>
                <a:uFillTx/>
                <a:latin typeface="Arial" pitchFamily="34" charset="0"/>
                <a:ea typeface="+mn-ea"/>
                <a:cs typeface="+mn-cs"/>
              </a:rPr>
              <a:t>compaction localization</a:t>
            </a:r>
            <a:r>
              <a:rPr kumimoji="0" lang="en-US" altLang="en-US" sz="1600" i="0" u="none" strike="noStrike" kern="1200" cap="none" spc="0" normalizeH="0" baseline="0" noProof="0" dirty="0">
                <a:ln>
                  <a:noFill/>
                </a:ln>
                <a:solidFill>
                  <a:srgbClr val="000000"/>
                </a:solidFill>
                <a:effectLst/>
                <a:uLnTx/>
                <a:uFillTx/>
                <a:latin typeface="Arial" pitchFamily="34" charset="0"/>
                <a:ea typeface="+mn-ea"/>
                <a:cs typeface="+mn-cs"/>
              </a:rPr>
              <a:t>.   </a:t>
            </a:r>
          </a:p>
        </p:txBody>
      </p:sp>
      <p:sp>
        <p:nvSpPr>
          <p:cNvPr id="23" name="Text Box 4">
            <a:extLst>
              <a:ext uri="{FF2B5EF4-FFF2-40B4-BE49-F238E27FC236}">
                <a16:creationId xmlns:a16="http://schemas.microsoft.com/office/drawing/2014/main" id="{7E7144B1-6C36-764C-3036-4ECDA783CD62}"/>
              </a:ext>
            </a:extLst>
          </p:cNvPr>
          <p:cNvSpPr txBox="1">
            <a:spLocks noChangeArrowheads="1"/>
          </p:cNvSpPr>
          <p:nvPr/>
        </p:nvSpPr>
        <p:spPr bwMode="auto">
          <a:xfrm>
            <a:off x="5309803" y="232937"/>
            <a:ext cx="3505200" cy="1169551"/>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i="0" u="none" strike="noStrike" kern="1200" cap="none" spc="0" normalizeH="0" baseline="0" noProof="0" dirty="0">
                <a:ln>
                  <a:noFill/>
                </a:ln>
                <a:solidFill>
                  <a:srgbClr val="000000"/>
                </a:solidFill>
                <a:effectLst/>
                <a:uLnTx/>
                <a:uFillTx/>
                <a:latin typeface="Arial" pitchFamily="34" charset="0"/>
                <a:ea typeface="+mn-ea"/>
                <a:cs typeface="+mn-cs"/>
              </a:rPr>
              <a:t>Differential stress as a function of axial strain (blue) and porosity re-duction (red), both calculated from the CT images, for the sample deformed in this study at a </a:t>
            </a:r>
            <a:r>
              <a:rPr kumimoji="0" lang="en-US" altLang="en-US" sz="1400" i="0" u="none" strike="noStrike" kern="1200" cap="none" spc="0" normalizeH="0" baseline="0" noProof="0" dirty="0">
                <a:ln>
                  <a:noFill/>
                </a:ln>
                <a:solidFill>
                  <a:srgbClr val="0000FF"/>
                </a:solidFill>
                <a:effectLst/>
                <a:uLnTx/>
                <a:uFillTx/>
                <a:latin typeface="Arial" pitchFamily="34" charset="0"/>
                <a:ea typeface="+mn-ea"/>
                <a:cs typeface="+mn-cs"/>
              </a:rPr>
              <a:t>confining pressure of 20 MPa</a:t>
            </a:r>
            <a:r>
              <a:rPr kumimoji="0" lang="en-US" altLang="en-US" sz="1400" i="0" u="none" strike="noStrike" kern="1200" cap="none" spc="0" normalizeH="0" baseline="0" noProof="0" dirty="0">
                <a:ln>
                  <a:noFill/>
                </a:ln>
                <a:solidFill>
                  <a:srgbClr val="000000"/>
                </a:solidFill>
                <a:effectLst/>
                <a:uLnTx/>
                <a:uFillTx/>
                <a:latin typeface="Arial" pitchFamily="34" charset="0"/>
                <a:ea typeface="+mn-ea"/>
                <a:cs typeface="+mn-cs"/>
              </a:rPr>
              <a:t>.</a:t>
            </a:r>
          </a:p>
        </p:txBody>
      </p:sp>
    </p:spTree>
    <p:extLst>
      <p:ext uri="{BB962C8B-B14F-4D97-AF65-F5344CB8AC3E}">
        <p14:creationId xmlns:p14="http://schemas.microsoft.com/office/powerpoint/2010/main" val="200722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8187" y="133350"/>
            <a:ext cx="1864613"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Arial" charset="0"/>
                <a:ea typeface="+mn-ea"/>
                <a:cs typeface="+mn-cs"/>
              </a:rPr>
              <a:t>Leitha</a:t>
            </a:r>
            <a:r>
              <a:rPr kumimoji="0" lang="en-US" sz="1800" b="0" i="0" u="none" strike="noStrike" kern="1200" cap="none" spc="0" normalizeH="0" baseline="0" noProof="0" dirty="0">
                <a:ln>
                  <a:noFill/>
                </a:ln>
                <a:solidFill>
                  <a:srgbClr val="0000FF"/>
                </a:solidFill>
                <a:effectLst/>
                <a:uLnTx/>
                <a:uFillTx/>
                <a:latin typeface="Arial" charset="0"/>
                <a:ea typeface="+mn-ea"/>
                <a:cs typeface="+mn-cs"/>
              </a:rPr>
              <a:t> limestone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charset="0"/>
                <a:ea typeface="+mn-ea"/>
                <a:cs typeface="+mn-cs"/>
              </a:rPr>
              <a:t>P</a:t>
            </a:r>
            <a:r>
              <a:rPr kumimoji="0" lang="en-US" sz="1800" b="0" i="0" u="none" strike="noStrike" kern="1200" cap="none" spc="0" normalizeH="0" baseline="-25000" noProof="0" dirty="0">
                <a:ln>
                  <a:noFill/>
                </a:ln>
                <a:solidFill>
                  <a:srgbClr val="0000FF"/>
                </a:solidFill>
                <a:effectLst/>
                <a:uLnTx/>
                <a:uFillTx/>
                <a:latin typeface="Arial" charset="0"/>
                <a:ea typeface="+mn-ea"/>
                <a:cs typeface="+mn-cs"/>
              </a:rPr>
              <a:t>c</a:t>
            </a:r>
            <a:r>
              <a:rPr kumimoji="0" lang="en-US" sz="1800" b="0" i="0" u="none" strike="noStrike" kern="1200" cap="none" spc="0" normalizeH="0" baseline="0" noProof="0" dirty="0">
                <a:ln>
                  <a:noFill/>
                </a:ln>
                <a:solidFill>
                  <a:srgbClr val="0000FF"/>
                </a:solidFill>
                <a:effectLst/>
                <a:uLnTx/>
                <a:uFillTx/>
                <a:latin typeface="Arial" charset="0"/>
                <a:ea typeface="+mn-ea"/>
                <a:cs typeface="+mn-cs"/>
              </a:rPr>
              <a:t>=20 MPa</a:t>
            </a:r>
          </a:p>
        </p:txBody>
      </p:sp>
      <p:sp>
        <p:nvSpPr>
          <p:cNvPr id="5" name="Rectangle 4"/>
          <p:cNvSpPr>
            <a:spLocks noChangeArrowheads="1"/>
          </p:cNvSpPr>
          <p:nvPr/>
        </p:nvSpPr>
        <p:spPr bwMode="auto">
          <a:xfrm>
            <a:off x="8818984" y="-9331"/>
            <a:ext cx="381000" cy="6858000"/>
          </a:xfrm>
          <a:prstGeom prst="rect">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dirty="0">
                <a:ln>
                  <a:noFill/>
                </a:ln>
                <a:solidFill>
                  <a:srgbClr val="FFFF66"/>
                </a:solidFill>
                <a:effectLst/>
                <a:uLnTx/>
                <a:uFillTx/>
                <a:latin typeface="Arial" charset="0"/>
                <a:ea typeface="+mn-ea"/>
                <a:cs typeface="+mn-cs"/>
              </a:rPr>
              <a:t>4D Synchrotron X-ray Imaging of Compressive Failure</a:t>
            </a:r>
          </a:p>
        </p:txBody>
      </p:sp>
      <p:pic>
        <p:nvPicPr>
          <p:cNvPr id="2" name="Online Media 1" descr="1-s2.0-S0012821X19305230-mmc2.mp4">
            <a:hlinkClick r:id="" action="ppaction://media"/>
            <a:extLst>
              <a:ext uri="{FF2B5EF4-FFF2-40B4-BE49-F238E27FC236}">
                <a16:creationId xmlns:a16="http://schemas.microsoft.com/office/drawing/2014/main" id="{0568C506-17CC-6B43-B017-6AA3DE4255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8187" y="920352"/>
            <a:ext cx="7720013" cy="5790010"/>
          </a:xfrm>
          <a:prstGeom prst="rect">
            <a:avLst/>
          </a:prstGeom>
          <a:ln w="25400">
            <a:solidFill>
              <a:schemeClr val="tx1">
                <a:alpha val="93000"/>
              </a:schemeClr>
            </a:solidFill>
          </a:ln>
        </p:spPr>
      </p:pic>
    </p:spTree>
    <p:extLst>
      <p:ext uri="{BB962C8B-B14F-4D97-AF65-F5344CB8AC3E}">
        <p14:creationId xmlns:p14="http://schemas.microsoft.com/office/powerpoint/2010/main" val="306899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06D7CFDA-95EC-6A48-AD71-B40C561E761E}"/>
              </a:ext>
            </a:extLst>
          </p:cNvPr>
          <p:cNvPicPr>
            <a:picLocks noChangeAspect="1"/>
          </p:cNvPicPr>
          <p:nvPr/>
        </p:nvPicPr>
        <p:blipFill>
          <a:blip r:embed="rId2"/>
          <a:stretch>
            <a:fillRect/>
          </a:stretch>
        </p:blipFill>
        <p:spPr>
          <a:xfrm>
            <a:off x="0" y="2333520"/>
            <a:ext cx="9144000" cy="4453554"/>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2555" y="14753"/>
            <a:ext cx="2840589" cy="2181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a:cxnSpLocks/>
          </p:cNvCxnSpPr>
          <p:nvPr/>
        </p:nvCxnSpPr>
        <p:spPr>
          <a:xfrm flipH="1">
            <a:off x="1862899" y="914400"/>
            <a:ext cx="1947103" cy="3645897"/>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3806701" y="801586"/>
            <a:ext cx="112814" cy="11281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863108" y="688772"/>
            <a:ext cx="112814" cy="11281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015508" y="688772"/>
            <a:ext cx="112814" cy="11281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512948" y="381000"/>
            <a:ext cx="112814" cy="11281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a:cxnSpLocks/>
            <a:stCxn id="26" idx="5"/>
          </p:cNvCxnSpPr>
          <p:nvPr/>
        </p:nvCxnSpPr>
        <p:spPr>
          <a:xfrm>
            <a:off x="3959401" y="785065"/>
            <a:ext cx="1297674" cy="2772789"/>
          </a:xfrm>
          <a:prstGeom prst="straightConnector1">
            <a:avLst/>
          </a:prstGeom>
          <a:ln w="12700">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cxnSpLocks/>
          </p:cNvCxnSpPr>
          <p:nvPr/>
        </p:nvCxnSpPr>
        <p:spPr>
          <a:xfrm>
            <a:off x="4589818" y="477653"/>
            <a:ext cx="2763719" cy="4322947"/>
          </a:xfrm>
          <a:prstGeom prst="straightConnector1">
            <a:avLst/>
          </a:prstGeom>
          <a:ln w="12700">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cxnSpLocks/>
          </p:cNvCxnSpPr>
          <p:nvPr/>
        </p:nvCxnSpPr>
        <p:spPr>
          <a:xfrm>
            <a:off x="4128322" y="785065"/>
            <a:ext cx="1497263" cy="3101135"/>
          </a:xfrm>
          <a:prstGeom prst="straightConnector1">
            <a:avLst/>
          </a:prstGeom>
          <a:ln w="12700">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09565" y="1549588"/>
            <a:ext cx="2428870" cy="646331"/>
          </a:xfrm>
          <a:prstGeom prst="rect">
            <a:avLst/>
          </a:prstGeom>
          <a:noFill/>
        </p:spPr>
        <p:txBody>
          <a:bodyPr wrap="none" rtlCol="0">
            <a:spAutoFit/>
          </a:bodyPr>
          <a:lstStyle/>
          <a:p>
            <a:r>
              <a:rPr lang="en-US" dirty="0">
                <a:effectLst/>
              </a:rPr>
              <a:t>156 layers</a:t>
            </a:r>
          </a:p>
          <a:p>
            <a:r>
              <a:rPr lang="en-US" dirty="0">
                <a:effectLst/>
              </a:rPr>
              <a:t>Thickness 10x6.5 </a:t>
            </a:r>
            <a:r>
              <a:rPr lang="en-US" dirty="0">
                <a:effectLst/>
                <a:latin typeface="Symbol" panose="05050102010706020507" pitchFamily="18" charset="2"/>
              </a:rPr>
              <a:t>m</a:t>
            </a:r>
            <a:r>
              <a:rPr lang="en-US" dirty="0">
                <a:effectLst/>
              </a:rPr>
              <a:t>m</a:t>
            </a:r>
          </a:p>
        </p:txBody>
      </p:sp>
      <p:sp>
        <p:nvSpPr>
          <p:cNvPr id="30" name="Oval 29"/>
          <p:cNvSpPr/>
          <p:nvPr/>
        </p:nvSpPr>
        <p:spPr>
          <a:xfrm>
            <a:off x="3629549" y="1295400"/>
            <a:ext cx="112814" cy="11281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a:cxnSpLocks/>
          </p:cNvCxnSpPr>
          <p:nvPr/>
        </p:nvCxnSpPr>
        <p:spPr>
          <a:xfrm flipH="1">
            <a:off x="2887836" y="1408950"/>
            <a:ext cx="791494" cy="2606940"/>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5CDDBF9-27E6-44A4-AC6D-D1CF11E8EBA2}"/>
              </a:ext>
            </a:extLst>
          </p:cNvPr>
          <p:cNvSpPr txBox="1"/>
          <p:nvPr/>
        </p:nvSpPr>
        <p:spPr>
          <a:xfrm>
            <a:off x="280202" y="463868"/>
            <a:ext cx="2946367" cy="923330"/>
          </a:xfrm>
          <a:prstGeom prst="rect">
            <a:avLst/>
          </a:prstGeom>
          <a:noFill/>
        </p:spPr>
        <p:txBody>
          <a:bodyPr wrap="square" rtlCol="0">
            <a:spAutoFit/>
          </a:bodyPr>
          <a:lstStyle/>
          <a:p>
            <a:r>
              <a:rPr lang="en-US" b="1" dirty="0">
                <a:solidFill>
                  <a:srgbClr val="666633"/>
                </a:solidFill>
                <a:effectLst/>
              </a:rPr>
              <a:t>Development of compaction localization at the </a:t>
            </a:r>
            <a:r>
              <a:rPr lang="en-US" b="1" dirty="0" err="1">
                <a:solidFill>
                  <a:srgbClr val="0000FF"/>
                </a:solidFill>
                <a:effectLst/>
              </a:rPr>
              <a:t>mesosopic</a:t>
            </a:r>
            <a:r>
              <a:rPr lang="en-US" b="1" dirty="0">
                <a:solidFill>
                  <a:srgbClr val="0000FF"/>
                </a:solidFill>
                <a:effectLst/>
              </a:rPr>
              <a:t> </a:t>
            </a:r>
            <a:r>
              <a:rPr lang="en-US" b="1" dirty="0">
                <a:solidFill>
                  <a:srgbClr val="666633"/>
                </a:solidFill>
                <a:effectLst/>
              </a:rPr>
              <a:t>scale</a:t>
            </a:r>
          </a:p>
        </p:txBody>
      </p:sp>
    </p:spTree>
    <p:extLst>
      <p:ext uri="{BB962C8B-B14F-4D97-AF65-F5344CB8AC3E}">
        <p14:creationId xmlns:p14="http://schemas.microsoft.com/office/powerpoint/2010/main" val="728016368"/>
      </p:ext>
    </p:extLst>
  </p:cSld>
  <p:clrMapOvr>
    <a:masterClrMapping/>
  </p:clrMapOvr>
</p:sld>
</file>

<file path=ppt/theme/theme1.xml><?xml version="1.0" encoding="utf-8"?>
<a:theme xmlns:a="http://schemas.openxmlformats.org/drawingml/2006/main" name="Profile">
  <a:themeElements>
    <a:clrScheme name="Profile 10">
      <a:dk1>
        <a:srgbClr val="000000"/>
      </a:dk1>
      <a:lt1>
        <a:srgbClr val="FFFFFF"/>
      </a:lt1>
      <a:dk2>
        <a:srgbClr val="000000"/>
      </a:dk2>
      <a:lt2>
        <a:srgbClr val="DDDDDD"/>
      </a:lt2>
      <a:accent1>
        <a:srgbClr val="A3B2C1"/>
      </a:accent1>
      <a:accent2>
        <a:srgbClr val="0000FF"/>
      </a:accent2>
      <a:accent3>
        <a:srgbClr val="FFFFFF"/>
      </a:accent3>
      <a:accent4>
        <a:srgbClr val="000000"/>
      </a:accent4>
      <a:accent5>
        <a:srgbClr val="CED5DD"/>
      </a:accent5>
      <a:accent6>
        <a:srgbClr val="0000E7"/>
      </a:accent6>
      <a:hlink>
        <a:srgbClr val="336699"/>
      </a:hlink>
      <a:folHlink>
        <a:srgbClr val="003366"/>
      </a:folHlink>
    </a:clrScheme>
    <a:fontScheme name="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
      <a:clrScheme name="Profile 10">
        <a:dk1>
          <a:srgbClr val="000000"/>
        </a:dk1>
        <a:lt1>
          <a:srgbClr val="FFFFFF"/>
        </a:lt1>
        <a:dk2>
          <a:srgbClr val="000000"/>
        </a:dk2>
        <a:lt2>
          <a:srgbClr val="DDDDDD"/>
        </a:lt2>
        <a:accent1>
          <a:srgbClr val="A3B2C1"/>
        </a:accent1>
        <a:accent2>
          <a:srgbClr val="0000FF"/>
        </a:accent2>
        <a:accent3>
          <a:srgbClr val="FFFFFF"/>
        </a:accent3>
        <a:accent4>
          <a:srgbClr val="000000"/>
        </a:accent4>
        <a:accent5>
          <a:srgbClr val="CED5DD"/>
        </a:accent5>
        <a:accent6>
          <a:srgbClr val="0000E7"/>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Profile">
  <a:themeElements>
    <a:clrScheme name="Profile 10">
      <a:dk1>
        <a:srgbClr val="000000"/>
      </a:dk1>
      <a:lt1>
        <a:srgbClr val="FFFFFF"/>
      </a:lt1>
      <a:dk2>
        <a:srgbClr val="000000"/>
      </a:dk2>
      <a:lt2>
        <a:srgbClr val="DDDDDD"/>
      </a:lt2>
      <a:accent1>
        <a:srgbClr val="A3B2C1"/>
      </a:accent1>
      <a:accent2>
        <a:srgbClr val="0000FF"/>
      </a:accent2>
      <a:accent3>
        <a:srgbClr val="FFFFFF"/>
      </a:accent3>
      <a:accent4>
        <a:srgbClr val="000000"/>
      </a:accent4>
      <a:accent5>
        <a:srgbClr val="CED5DD"/>
      </a:accent5>
      <a:accent6>
        <a:srgbClr val="0000E7"/>
      </a:accent6>
      <a:hlink>
        <a:srgbClr val="336699"/>
      </a:hlink>
      <a:folHlink>
        <a:srgbClr val="003366"/>
      </a:folHlink>
    </a:clrScheme>
    <a:fontScheme name="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
      <a:clrScheme name="Profile 10">
        <a:dk1>
          <a:srgbClr val="000000"/>
        </a:dk1>
        <a:lt1>
          <a:srgbClr val="FFFFFF"/>
        </a:lt1>
        <a:dk2>
          <a:srgbClr val="000000"/>
        </a:dk2>
        <a:lt2>
          <a:srgbClr val="DDDDDD"/>
        </a:lt2>
        <a:accent1>
          <a:srgbClr val="A3B2C1"/>
        </a:accent1>
        <a:accent2>
          <a:srgbClr val="0000FF"/>
        </a:accent2>
        <a:accent3>
          <a:srgbClr val="FFFFFF"/>
        </a:accent3>
        <a:accent4>
          <a:srgbClr val="000000"/>
        </a:accent4>
        <a:accent5>
          <a:srgbClr val="CED5DD"/>
        </a:accent5>
        <a:accent6>
          <a:srgbClr val="0000E7"/>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Profile">
  <a:themeElements>
    <a:clrScheme name="Profile 10">
      <a:dk1>
        <a:srgbClr val="000000"/>
      </a:dk1>
      <a:lt1>
        <a:srgbClr val="FFFFFF"/>
      </a:lt1>
      <a:dk2>
        <a:srgbClr val="000000"/>
      </a:dk2>
      <a:lt2>
        <a:srgbClr val="DDDDDD"/>
      </a:lt2>
      <a:accent1>
        <a:srgbClr val="A3B2C1"/>
      </a:accent1>
      <a:accent2>
        <a:srgbClr val="0000FF"/>
      </a:accent2>
      <a:accent3>
        <a:srgbClr val="FFFFFF"/>
      </a:accent3>
      <a:accent4>
        <a:srgbClr val="000000"/>
      </a:accent4>
      <a:accent5>
        <a:srgbClr val="CED5DD"/>
      </a:accent5>
      <a:accent6>
        <a:srgbClr val="0000E7"/>
      </a:accent6>
      <a:hlink>
        <a:srgbClr val="336699"/>
      </a:hlink>
      <a:folHlink>
        <a:srgbClr val="003366"/>
      </a:folHlink>
    </a:clrScheme>
    <a:fontScheme name="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
      <a:clrScheme name="Profile 10">
        <a:dk1>
          <a:srgbClr val="000000"/>
        </a:dk1>
        <a:lt1>
          <a:srgbClr val="FFFFFF"/>
        </a:lt1>
        <a:dk2>
          <a:srgbClr val="000000"/>
        </a:dk2>
        <a:lt2>
          <a:srgbClr val="DDDDDD"/>
        </a:lt2>
        <a:accent1>
          <a:srgbClr val="A3B2C1"/>
        </a:accent1>
        <a:accent2>
          <a:srgbClr val="0000FF"/>
        </a:accent2>
        <a:accent3>
          <a:srgbClr val="FFFFFF"/>
        </a:accent3>
        <a:accent4>
          <a:srgbClr val="000000"/>
        </a:accent4>
        <a:accent5>
          <a:srgbClr val="CED5DD"/>
        </a:accent5>
        <a:accent6>
          <a:srgbClr val="0000E7"/>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Profile</Template>
  <TotalTime>3695</TotalTime>
  <Words>2368</Words>
  <Application>Microsoft Macintosh PowerPoint</Application>
  <PresentationFormat>On-screen Show (4:3)</PresentationFormat>
  <Paragraphs>140</Paragraphs>
  <Slides>24</Slides>
  <Notes>7</Notes>
  <HiddenSlides>0</HiddenSlides>
  <MMClips>6</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24</vt:i4>
      </vt:variant>
    </vt:vector>
  </HeadingPairs>
  <TitlesOfParts>
    <vt:vector size="42" baseType="lpstr">
      <vt:lpstr>Adobe 宋体 Std L</vt:lpstr>
      <vt:lpstr>Arial</vt:lpstr>
      <vt:lpstr>Calibri</vt:lpstr>
      <vt:lpstr>Cambria Math</vt:lpstr>
      <vt:lpstr>Symbol</vt:lpstr>
      <vt:lpstr>Times New Roman</vt:lpstr>
      <vt:lpstr>Verdana</vt:lpstr>
      <vt:lpstr>Wingdings</vt:lpstr>
      <vt:lpstr>Profile</vt:lpstr>
      <vt:lpstr>2_Default Design</vt:lpstr>
      <vt:lpstr>Office Theme</vt:lpstr>
      <vt:lpstr>3_Default Design</vt:lpstr>
      <vt:lpstr>3_Office Theme</vt:lpstr>
      <vt:lpstr>7_Profile</vt:lpstr>
      <vt:lpstr>6_Office Theme</vt:lpstr>
      <vt:lpstr>4_Default Design</vt:lpstr>
      <vt:lpstr>7_Office Theme</vt:lpstr>
      <vt:lpstr>4_Profile</vt:lpstr>
      <vt:lpstr> Spatiotemporal development of damage, multiscale failure, and compaction localization in porous limestone</vt:lpstr>
      <vt:lpstr> Spatiotemporal development of damage, multiscale failure, and compaction localization in porous limestone</vt:lpstr>
      <vt:lpstr>PowerPoint Presentation</vt:lpstr>
      <vt:lpstr>PowerPoint Presentation</vt:lpstr>
      <vt:lpstr> Spatiotemporal development of damage, multiscale failure, and compaction localization in porous limestone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Spatiotemporal development of damage, multiscale failure, and compaction localization in porous limestone</vt:lpstr>
      <vt:lpstr>PowerPoint Presentation</vt:lpstr>
      <vt:lpstr>PowerPoint Presentation</vt:lpstr>
      <vt:lpstr>PowerPoint Presentation</vt:lpstr>
      <vt:lpstr>PowerPoint Presentation</vt:lpstr>
      <vt:lpstr>PowerPoint Presentation</vt:lpstr>
      <vt:lpstr>PowerPoint Presentation</vt:lpstr>
      <vt:lpstr> Spatiotemporal development of damage, multiscale failure, and compaction localization in porous limestone</vt:lpstr>
      <vt:lpstr>PowerPoint Presentation</vt:lpstr>
      <vt:lpstr>PowerPoint Presentation</vt:lpstr>
      <vt:lpstr>PowerPoint Presentation</vt:lpstr>
      <vt:lpstr>PowerPoint Presentation</vt:lpstr>
    </vt:vector>
  </TitlesOfParts>
  <Company>Stony Brook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dc:title>
  <dc:creator>Teng-fong Wong</dc:creator>
  <cp:lastModifiedBy>Wenlu Zhu</cp:lastModifiedBy>
  <cp:revision>374</cp:revision>
  <cp:lastPrinted>2018-09-23T12:03:20Z</cp:lastPrinted>
  <dcterms:created xsi:type="dcterms:W3CDTF">2008-05-11T17:05:25Z</dcterms:created>
  <dcterms:modified xsi:type="dcterms:W3CDTF">2025-08-19T20:00:12Z</dcterms:modified>
</cp:coreProperties>
</file>