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0" r:id="rId3"/>
    <p:sldId id="355" r:id="rId4"/>
    <p:sldId id="356" r:id="rId5"/>
    <p:sldId id="271" r:id="rId6"/>
    <p:sldId id="633" r:id="rId7"/>
    <p:sldId id="263" r:id="rId8"/>
    <p:sldId id="257" r:id="rId9"/>
    <p:sldId id="672" r:id="rId10"/>
    <p:sldId id="657" r:id="rId11"/>
    <p:sldId id="660" r:id="rId12"/>
    <p:sldId id="266" r:id="rId13"/>
    <p:sldId id="678" r:id="rId14"/>
    <p:sldId id="679" r:id="rId15"/>
    <p:sldId id="274" r:id="rId16"/>
    <p:sldId id="275" r:id="rId17"/>
    <p:sldId id="681" r:id="rId18"/>
    <p:sldId id="267" r:id="rId19"/>
    <p:sldId id="66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0750502-D1E9-A3F0-9553-A75F48C1E3DE}" name="Kitajima, Hiroko" initials="KH" userId="S::kitaji@tamu.edu::e7c22a78-adf8-4405-b907-cda28cb68c15" providerId="AD"/>
  <p188:author id="{79429E3F-3999-A075-03E5-5ED7BD466698}" name="Casey Ruplinger" initials="CR" userId="143af0f8cfa39e48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EF9DE"/>
    <a:srgbClr val="5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784" autoAdjust="0"/>
    <p:restoredTop sz="90548"/>
  </p:normalViewPr>
  <p:slideViewPr>
    <p:cSldViewPr snapToGrid="0">
      <p:cViewPr varScale="1">
        <p:scale>
          <a:sx n="115" d="100"/>
          <a:sy n="115" d="100"/>
        </p:scale>
        <p:origin x="13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D52AC-594B-4DF2-B7B3-F5081D2DB9C4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1B23A1-8DEF-4A1A-BE78-1A43B26E2A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094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22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dilatancy hardening in the red one.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65F5B-C054-4460-8D4D-5815B094390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149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still, it takes time to connect all the microcracks to develop large fracture.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65F5B-C054-4460-8D4D-5815B094390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86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E6F54-AADF-82A9-A207-66A002ED7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09B25C-1920-3315-647A-A1CF8B052B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90766B-218D-CD25-44F9-5B98BF4C8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F5BFC-5B85-D87F-B68B-CA648DE61D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25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Saffer</a:t>
            </a:r>
            <a:r>
              <a:rPr lang="en-US" dirty="0"/>
              <a:t> and </a:t>
            </a:r>
            <a:r>
              <a:rPr lang="en-US" dirty="0" err="1"/>
              <a:t>tobin</a:t>
            </a:r>
            <a:r>
              <a:rPr lang="en-US" dirty="0"/>
              <a:t> figure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78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Saffer</a:t>
            </a:r>
            <a:r>
              <a:rPr lang="en-US" dirty="0"/>
              <a:t> and </a:t>
            </a:r>
            <a:r>
              <a:rPr lang="en-US" dirty="0" err="1"/>
              <a:t>tobin</a:t>
            </a:r>
            <a:r>
              <a:rPr lang="en-US" dirty="0"/>
              <a:t> figure 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48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634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Diagram:</a:t>
            </a:r>
          </a:p>
          <a:p>
            <a:r>
              <a:rPr lang="en-US" dirty="0"/>
              <a:t>The necked geometry creates a uniform stress in the necked region.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DD70FF-190F-4D11-966F-66B54261600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1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Change the y-axis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D65F5B-C054-4460-8D4D-5815B09439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090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716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666CAC-5B07-B9D9-705B-46662043E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9BAE4C-2194-53C4-CA9A-6FC9D2145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21F24A-8EF2-2616-B3DB-A3B2A65500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3AB54-6188-5D85-1E46-D780436E5F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1B23A1-8DEF-4A1A-BE78-1A43B26E2AA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06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5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64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9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52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990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510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95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34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2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22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A668D-A585-4B15-A3DE-4BF26D3B802D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4F7F-ABF0-490C-A9AD-EB9A4E505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27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1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5803" y="1511680"/>
            <a:ext cx="10861040" cy="1473200"/>
          </a:xfrm>
        </p:spPr>
        <p:txBody>
          <a:bodyPr>
            <a:noAutofit/>
          </a:bodyPr>
          <a:lstStyle/>
          <a:p>
            <a:r>
              <a:rPr lang="en-US" sz="3200" b="1" i="0" u="none" strike="noStrike" dirty="0">
                <a:solidFill>
                  <a:srgbClr val="000000"/>
                </a:solidFill>
                <a:effectLst/>
                <a:cs typeface="Calibri" panose="020F0502020204030204" pitchFamily="34" charset="0"/>
              </a:rPr>
              <a:t>Experimental investigation on the effects of pore fluid pressure on extension-shear mixed-mode fracture in </a:t>
            </a:r>
            <a:r>
              <a:rPr lang="en-US" sz="3200" b="1" dirty="0">
                <a:solidFill>
                  <a:srgbClr val="000000"/>
                </a:solidFill>
                <a:cs typeface="Calibri" panose="020F0502020204030204" pitchFamily="34" charset="0"/>
              </a:rPr>
              <a:t>porous and non-porous rocks</a:t>
            </a:r>
            <a:endParaRPr lang="en-US" sz="3200" b="1" dirty="0">
              <a:cs typeface="Calibri" panose="020F05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415" y="3873121"/>
            <a:ext cx="11463169" cy="7465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Hiroko Kitajima, Cate Tilley, Casey Ruplinger, Jacob Tristan, and Daniel Worley</a:t>
            </a:r>
          </a:p>
          <a:p>
            <a:pPr>
              <a:lnSpc>
                <a:spcPct val="100000"/>
              </a:lnSpc>
            </a:pPr>
            <a:r>
              <a:rPr lang="en-US" dirty="0"/>
              <a:t>Center for Tectonophysics and Department of Geology &amp; Geophysics, Texas A&amp;M University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B7F8F4AF-C30A-4279-B9E5-52CBB6B17C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076060"/>
              </p:ext>
            </p:extLst>
          </p:nvPr>
        </p:nvGraphicFramePr>
        <p:xfrm>
          <a:off x="10939926" y="85663"/>
          <a:ext cx="1173834" cy="1192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638297" imgH="1664049" progId="">
                  <p:embed/>
                </p:oleObj>
              </mc:Choice>
              <mc:Fallback>
                <p:oleObj r:id="rId3" imgW="1638297" imgH="166404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39926" y="85663"/>
                        <a:ext cx="1173834" cy="1192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 descr="A logo on a black background&#10;&#10;Description automatically generated">
            <a:extLst>
              <a:ext uri="{FF2B5EF4-FFF2-40B4-BE49-F238E27FC236}">
                <a16:creationId xmlns:a16="http://schemas.microsoft.com/office/drawing/2014/main" id="{03932FAB-616F-4E9E-A388-AE377C5322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" y="8852"/>
            <a:ext cx="1599655" cy="159965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66FA284-8F70-37D1-B9B7-AA45F926E6F3}"/>
              </a:ext>
            </a:extLst>
          </p:cNvPr>
          <p:cNvSpPr txBox="1">
            <a:spLocks/>
          </p:cNvSpPr>
          <p:nvPr/>
        </p:nvSpPr>
        <p:spPr>
          <a:xfrm>
            <a:off x="364415" y="5134612"/>
            <a:ext cx="11463169" cy="746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8513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E8A7BCE-624B-8088-38D2-06DA122BA0F2}"/>
              </a:ext>
            </a:extLst>
          </p:cNvPr>
          <p:cNvSpPr txBox="1"/>
          <p:nvPr/>
        </p:nvSpPr>
        <p:spPr>
          <a:xfrm>
            <a:off x="164662" y="1147588"/>
            <a:ext cx="6023341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2856" indent="-530507">
              <a:spcBef>
                <a:spcPts val="267"/>
              </a:spcBef>
              <a:buFont typeface="Symbol"/>
              <a:buChar char=""/>
              <a:tabLst>
                <a:tab pos="562856" algn="l"/>
              </a:tabLst>
            </a:pPr>
            <a:r>
              <a:rPr lang="en-US" sz="2400" kern="0" dirty="0">
                <a:latin typeface="Calibri"/>
                <a:cs typeface="Calibri"/>
              </a:rPr>
              <a:t>Fracture angle is low at </a:t>
            </a:r>
            <a:r>
              <a:rPr lang="en-US" sz="2400" kern="0" dirty="0">
                <a:latin typeface="Symbol" pitchFamily="2" charset="2"/>
                <a:cs typeface="Calibri"/>
              </a:rPr>
              <a:t>s</a:t>
            </a:r>
            <a:r>
              <a:rPr lang="en-US" sz="2400" kern="0" baseline="-25000" dirty="0">
                <a:cs typeface="Calibri"/>
              </a:rPr>
              <a:t>1</a:t>
            </a:r>
            <a:r>
              <a:rPr lang="en-US" sz="2400" kern="0" dirty="0">
                <a:cs typeface="Calibri"/>
              </a:rPr>
              <a:t>’</a:t>
            </a:r>
            <a:r>
              <a:rPr lang="en-US" sz="2400" kern="0" dirty="0">
                <a:latin typeface="Calibri"/>
                <a:cs typeface="Calibri"/>
              </a:rPr>
              <a:t>&lt; 50 MPa and increases with </a:t>
            </a:r>
            <a:r>
              <a:rPr lang="en-US" sz="2400" kern="0" dirty="0">
                <a:latin typeface="Symbol" pitchFamily="2" charset="2"/>
                <a:cs typeface="Calibri"/>
              </a:rPr>
              <a:t>s</a:t>
            </a:r>
            <a:r>
              <a:rPr lang="en-US" sz="2400" kern="0" baseline="-25000" dirty="0">
                <a:cs typeface="Calibri"/>
              </a:rPr>
              <a:t>1</a:t>
            </a:r>
            <a:r>
              <a:rPr lang="en-US" sz="2400" kern="0" dirty="0">
                <a:cs typeface="Calibri"/>
              </a:rPr>
              <a:t>’</a:t>
            </a:r>
            <a:r>
              <a:rPr lang="en-US" sz="2400" kern="0" dirty="0">
                <a:latin typeface="Calibri"/>
                <a:cs typeface="Calibri"/>
              </a:rPr>
              <a:t> when </a:t>
            </a:r>
            <a:r>
              <a:rPr lang="en-US" sz="2400" kern="0" dirty="0">
                <a:latin typeface="Symbol" pitchFamily="2" charset="2"/>
                <a:cs typeface="Calibri"/>
              </a:rPr>
              <a:t>s</a:t>
            </a:r>
            <a:r>
              <a:rPr lang="en-US" sz="2400" kern="0" baseline="-25000" dirty="0">
                <a:cs typeface="Calibri"/>
              </a:rPr>
              <a:t>1</a:t>
            </a:r>
            <a:r>
              <a:rPr lang="en-US" sz="2400" kern="0" dirty="0">
                <a:cs typeface="Calibri"/>
              </a:rPr>
              <a:t>’ </a:t>
            </a:r>
            <a:r>
              <a:rPr lang="en-US" sz="2400" kern="0" dirty="0">
                <a:latin typeface="Calibri"/>
                <a:cs typeface="Calibri"/>
              </a:rPr>
              <a:t>&gt;50 MPa.</a:t>
            </a:r>
          </a:p>
          <a:p>
            <a:pPr marL="562856" indent="-530507">
              <a:spcBef>
                <a:spcPts val="267"/>
              </a:spcBef>
              <a:buFont typeface="Symbol"/>
              <a:buChar char=""/>
              <a:tabLst>
                <a:tab pos="562856" algn="l"/>
              </a:tabLst>
            </a:pPr>
            <a:r>
              <a:rPr lang="en-US" sz="2400" kern="0" dirty="0">
                <a:latin typeface="Calibri"/>
                <a:cs typeface="Calibri"/>
              </a:rPr>
              <a:t>The comminution increases with </a:t>
            </a:r>
            <a:r>
              <a:rPr lang="en-US" sz="2400" kern="0" dirty="0">
                <a:latin typeface="Symbol" pitchFamily="2" charset="2"/>
                <a:cs typeface="Calibri"/>
              </a:rPr>
              <a:t>s</a:t>
            </a:r>
            <a:r>
              <a:rPr lang="en-US" sz="2400" kern="0" baseline="-25000" dirty="0">
                <a:latin typeface="Calibri"/>
                <a:cs typeface="Calibri"/>
              </a:rPr>
              <a:t>1</a:t>
            </a:r>
            <a:r>
              <a:rPr lang="en-US" sz="2400" kern="0" dirty="0">
                <a:latin typeface="Calibri"/>
                <a:cs typeface="Calibri"/>
              </a:rPr>
              <a:t>’. </a:t>
            </a:r>
          </a:p>
          <a:p>
            <a:pPr marL="562856" indent="-530507">
              <a:spcBef>
                <a:spcPts val="267"/>
              </a:spcBef>
              <a:buFont typeface="Symbol"/>
              <a:buChar char=""/>
              <a:tabLst>
                <a:tab pos="562856" algn="l"/>
              </a:tabLst>
            </a:pPr>
            <a:r>
              <a:rPr lang="en-US" sz="2400" kern="0" dirty="0">
                <a:latin typeface="Calibri"/>
                <a:cs typeface="Calibri"/>
              </a:rPr>
              <a:t>Little difference between pore pressure and dry conditions.</a:t>
            </a:r>
          </a:p>
          <a:p>
            <a:pPr marL="562856" indent="-530507">
              <a:spcBef>
                <a:spcPts val="267"/>
              </a:spcBef>
              <a:buFont typeface="Symbol"/>
              <a:buChar char=""/>
              <a:tabLst>
                <a:tab pos="562856" algn="l"/>
              </a:tabLst>
            </a:pPr>
            <a:r>
              <a:rPr lang="en-US" sz="2400" kern="0" dirty="0">
                <a:latin typeface="Calibri"/>
                <a:cs typeface="Calibri"/>
              </a:rPr>
              <a:t>Transition from extension to shear fractures with increasing </a:t>
            </a:r>
            <a:r>
              <a:rPr lang="en-US" sz="2400" kern="0" dirty="0">
                <a:latin typeface="Symbol" pitchFamily="2" charset="2"/>
                <a:cs typeface="Calibri"/>
              </a:rPr>
              <a:t>s</a:t>
            </a:r>
            <a:r>
              <a:rPr lang="en-US" sz="2400" kern="0" baseline="-25000" dirty="0">
                <a:latin typeface="Calibri"/>
                <a:cs typeface="Calibri"/>
              </a:rPr>
              <a:t>1</a:t>
            </a:r>
            <a:r>
              <a:rPr lang="en-US" sz="2400" kern="0" dirty="0">
                <a:latin typeface="Calibri"/>
                <a:cs typeface="Calibri"/>
              </a:rPr>
              <a:t>’ </a:t>
            </a:r>
          </a:p>
          <a:p>
            <a:pPr marL="562856" indent="-530507">
              <a:spcBef>
                <a:spcPts val="267"/>
              </a:spcBef>
              <a:buFont typeface="Symbol"/>
              <a:buChar char=""/>
              <a:tabLst>
                <a:tab pos="562856" algn="l"/>
              </a:tabLst>
            </a:pPr>
            <a:endParaRPr lang="en-US" sz="2400" kern="0" dirty="0">
              <a:latin typeface="Calibri"/>
              <a:cs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D51604-EABB-A6AE-0059-BB31343BF4D1}"/>
              </a:ext>
            </a:extLst>
          </p:cNvPr>
          <p:cNvGrpSpPr/>
          <p:nvPr/>
        </p:nvGrpSpPr>
        <p:grpSpPr>
          <a:xfrm>
            <a:off x="512064" y="5034710"/>
            <a:ext cx="9899574" cy="1790249"/>
            <a:chOff x="-1407179" y="7812246"/>
            <a:chExt cx="14868782" cy="268888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55BCD0A-FD8A-B455-EBC5-DDC449E04AD3}"/>
                </a:ext>
              </a:extLst>
            </p:cNvPr>
            <p:cNvGrpSpPr/>
            <p:nvPr/>
          </p:nvGrpSpPr>
          <p:grpSpPr>
            <a:xfrm>
              <a:off x="133041" y="8215130"/>
              <a:ext cx="13328562" cy="2286000"/>
              <a:chOff x="20341168" y="10293148"/>
              <a:chExt cx="13328562" cy="2286000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29DC0774-6777-FFBA-0F6B-B87A6BA8D45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0341168" y="10293148"/>
                <a:ext cx="13328562" cy="2286000"/>
                <a:chOff x="914400" y="15109849"/>
                <a:chExt cx="49377600" cy="8468816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907B9648-7759-5184-3416-DCE2BBB310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7568" b="36706"/>
                <a:stretch/>
              </p:blipFill>
              <p:spPr>
                <a:xfrm>
                  <a:off x="914400" y="15109849"/>
                  <a:ext cx="49377600" cy="8468816"/>
                </a:xfrm>
                <a:prstGeom prst="rect">
                  <a:avLst/>
                </a:prstGeom>
              </p:spPr>
            </p:pic>
            <p:cxnSp>
              <p:nvCxnSpPr>
                <p:cNvPr id="10" name="Straight Connector 9">
                  <a:extLst>
                    <a:ext uri="{FF2B5EF4-FFF2-40B4-BE49-F238E27FC236}">
                      <a16:creationId xmlns:a16="http://schemas.microsoft.com/office/drawing/2014/main" id="{90F34BCF-7E8F-B0DF-B84E-47E5049ECE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150563" y="16230601"/>
                  <a:ext cx="1243584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837F567-B5C3-DE88-26DB-4679092CCAB3}"/>
                  </a:ext>
                </a:extLst>
              </p:cNvPr>
              <p:cNvSpPr txBox="1"/>
              <p:nvPr/>
            </p:nvSpPr>
            <p:spPr>
              <a:xfrm>
                <a:off x="20708804" y="10344939"/>
                <a:ext cx="990600" cy="450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" b="1" dirty="0">
                    <a:solidFill>
                      <a:schemeClr val="bg1"/>
                    </a:solidFill>
                  </a:rPr>
                  <a:t>1 cm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96210C-EE33-4B46-0BAA-1C41CB1F72CE}"/>
                </a:ext>
              </a:extLst>
            </p:cNvPr>
            <p:cNvSpPr txBox="1"/>
            <p:nvPr/>
          </p:nvSpPr>
          <p:spPr>
            <a:xfrm>
              <a:off x="-1407179" y="7867181"/>
              <a:ext cx="1436628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Pe (MPa)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A73C7F-0AD9-90DC-02EC-1C5F5444FF80}"/>
                </a:ext>
              </a:extLst>
            </p:cNvPr>
            <p:cNvSpPr txBox="1"/>
            <p:nvPr/>
          </p:nvSpPr>
          <p:spPr>
            <a:xfrm>
              <a:off x="810535" y="7812246"/>
              <a:ext cx="644203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7.5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D79B5F-4B54-20FD-3AE7-2D727884FF25}"/>
                </a:ext>
              </a:extLst>
            </p:cNvPr>
            <p:cNvSpPr txBox="1"/>
            <p:nvPr/>
          </p:nvSpPr>
          <p:spPr>
            <a:xfrm>
              <a:off x="2369137" y="7812246"/>
              <a:ext cx="644203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15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D3132B-CCC7-D374-0C46-8D534AFC5093}"/>
                </a:ext>
              </a:extLst>
            </p:cNvPr>
            <p:cNvSpPr txBox="1"/>
            <p:nvPr/>
          </p:nvSpPr>
          <p:spPr>
            <a:xfrm>
              <a:off x="3969338" y="7812246"/>
              <a:ext cx="803988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30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C25C58-9555-6452-88BD-363C0F8E97AF}"/>
                </a:ext>
              </a:extLst>
            </p:cNvPr>
            <p:cNvSpPr txBox="1"/>
            <p:nvPr/>
          </p:nvSpPr>
          <p:spPr>
            <a:xfrm>
              <a:off x="5417138" y="7812246"/>
              <a:ext cx="956916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50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413EFF-2920-8829-2ACF-CE70C6F1A487}"/>
                </a:ext>
              </a:extLst>
            </p:cNvPr>
            <p:cNvSpPr txBox="1"/>
            <p:nvPr/>
          </p:nvSpPr>
          <p:spPr>
            <a:xfrm>
              <a:off x="7245018" y="7812246"/>
              <a:ext cx="644203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70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B056D1D-B3A7-24F2-85C1-7CAC530B1332}"/>
                </a:ext>
              </a:extLst>
            </p:cNvPr>
            <p:cNvSpPr txBox="1"/>
            <p:nvPr/>
          </p:nvSpPr>
          <p:spPr>
            <a:xfrm>
              <a:off x="8883512" y="7812246"/>
              <a:ext cx="644203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90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C32AD78-843A-11A6-0194-0BACBA392702}"/>
                </a:ext>
              </a:extLst>
            </p:cNvPr>
            <p:cNvSpPr txBox="1"/>
            <p:nvPr/>
          </p:nvSpPr>
          <p:spPr>
            <a:xfrm>
              <a:off x="10446338" y="7812246"/>
              <a:ext cx="803988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100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EB092F-377C-A9AB-DF03-4CA0027520D7}"/>
                </a:ext>
              </a:extLst>
            </p:cNvPr>
            <p:cNvSpPr txBox="1"/>
            <p:nvPr/>
          </p:nvSpPr>
          <p:spPr>
            <a:xfrm>
              <a:off x="12080222" y="7812246"/>
              <a:ext cx="956916" cy="450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b="1" dirty="0"/>
                <a:t>120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38EB3DC-A8E1-F022-9F3C-C8496166F967}"/>
              </a:ext>
            </a:extLst>
          </p:cNvPr>
          <p:cNvGrpSpPr/>
          <p:nvPr/>
        </p:nvGrpSpPr>
        <p:grpSpPr>
          <a:xfrm>
            <a:off x="10657965" y="2754399"/>
            <a:ext cx="1479101" cy="1113332"/>
            <a:chOff x="10760247" y="1283855"/>
            <a:chExt cx="1479101" cy="1113332"/>
          </a:xfrm>
        </p:grpSpPr>
        <p:pic>
          <p:nvPicPr>
            <p:cNvPr id="30" name="Picture 29" descr="A screen shot of a black background&#10;&#10;Description automatically generated">
              <a:extLst>
                <a:ext uri="{FF2B5EF4-FFF2-40B4-BE49-F238E27FC236}">
                  <a16:creationId xmlns:a16="http://schemas.microsoft.com/office/drawing/2014/main" id="{A0F722BF-EACA-F70B-38E9-231962C27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12" t="1596" r="46598" b="84712"/>
            <a:stretch/>
          </p:blipFill>
          <p:spPr>
            <a:xfrm>
              <a:off x="10803111" y="1283855"/>
              <a:ext cx="1207953" cy="586509"/>
            </a:xfrm>
            <a:prstGeom prst="rect">
              <a:avLst/>
            </a:prstGeom>
          </p:spPr>
        </p:pic>
        <p:pic>
          <p:nvPicPr>
            <p:cNvPr id="31" name="Picture 30" descr="A screen shot of a black background&#10;&#10;Description automatically generated">
              <a:extLst>
                <a:ext uri="{FF2B5EF4-FFF2-40B4-BE49-F238E27FC236}">
                  <a16:creationId xmlns:a16="http://schemas.microsoft.com/office/drawing/2014/main" id="{55B6D58F-0541-B184-7D06-C86CBB765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86" t="1382" r="5876" b="84927"/>
            <a:stretch/>
          </p:blipFill>
          <p:spPr>
            <a:xfrm>
              <a:off x="10760247" y="1810678"/>
              <a:ext cx="1479101" cy="586509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71B9DF31-EB38-2B29-7BD0-12C14481EC9C}"/>
              </a:ext>
            </a:extLst>
          </p:cNvPr>
          <p:cNvSpPr txBox="1">
            <a:spLocks/>
          </p:cNvSpPr>
          <p:nvPr/>
        </p:nvSpPr>
        <p:spPr>
          <a:xfrm>
            <a:off x="4805" y="71828"/>
            <a:ext cx="10515600" cy="749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Fracture morphology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9B8B4FC-FA78-52C7-AA90-9B31CC2F2E27}"/>
              </a:ext>
            </a:extLst>
          </p:cNvPr>
          <p:cNvGrpSpPr/>
          <p:nvPr/>
        </p:nvGrpSpPr>
        <p:grpSpPr>
          <a:xfrm>
            <a:off x="6362504" y="512064"/>
            <a:ext cx="4543968" cy="4556250"/>
            <a:chOff x="6307640" y="512064"/>
            <a:chExt cx="4543968" cy="4556250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663DEF6-15A8-5449-99D8-DFAC0A923D4E}"/>
                </a:ext>
              </a:extLst>
            </p:cNvPr>
            <p:cNvGrpSpPr/>
            <p:nvPr/>
          </p:nvGrpSpPr>
          <p:grpSpPr>
            <a:xfrm>
              <a:off x="6307640" y="512064"/>
              <a:ext cx="4543968" cy="4556250"/>
              <a:chOff x="8695133" y="-20347"/>
              <a:chExt cx="5001989" cy="5015509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AE7E7D47-C409-F662-FDEB-C058CC4F39FF}"/>
                  </a:ext>
                </a:extLst>
              </p:cNvPr>
              <p:cNvGrpSpPr/>
              <p:nvPr/>
            </p:nvGrpSpPr>
            <p:grpSpPr>
              <a:xfrm>
                <a:off x="8754337" y="-20347"/>
                <a:ext cx="4942785" cy="5015509"/>
                <a:chOff x="6253844" y="79393"/>
                <a:chExt cx="4527482" cy="4594096"/>
              </a:xfrm>
            </p:grpSpPr>
            <p:pic>
              <p:nvPicPr>
                <p:cNvPr id="28" name="Picture 27" descr="A screen shot of a black background&#10;&#10;Description automatically generated">
                  <a:extLst>
                    <a:ext uri="{FF2B5EF4-FFF2-40B4-BE49-F238E27FC236}">
                      <a16:creationId xmlns:a16="http://schemas.microsoft.com/office/drawing/2014/main" id="{C0F1CA00-9FE0-DBE0-3BFA-B9EFC7744C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4142"/>
                <a:stretch/>
              </p:blipFill>
              <p:spPr>
                <a:xfrm>
                  <a:off x="6253844" y="249612"/>
                  <a:ext cx="4499603" cy="4423877"/>
                </a:xfrm>
                <a:prstGeom prst="rect">
                  <a:avLst/>
                </a:prstGeom>
              </p:spPr>
            </p:pic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4EDD9AA9-1FF9-7A19-5646-311D03243E5D}"/>
                    </a:ext>
                  </a:extLst>
                </p:cNvPr>
                <p:cNvSpPr/>
                <p:nvPr/>
              </p:nvSpPr>
              <p:spPr>
                <a:xfrm>
                  <a:off x="6997392" y="79393"/>
                  <a:ext cx="3783934" cy="2885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345171D-BF91-D4D8-8DB3-8C102A5DDBB0}"/>
                  </a:ext>
                </a:extLst>
              </p:cNvPr>
              <p:cNvSpPr txBox="1"/>
              <p:nvPr/>
            </p:nvSpPr>
            <p:spPr>
              <a:xfrm rot="16200000">
                <a:off x="8560190" y="1180511"/>
                <a:ext cx="582796" cy="312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(°)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EB74ED-27E3-3212-1B20-7B0C17CBA616}"/>
                    </a:ext>
                  </a:extLst>
                </p:cNvPr>
                <p:cNvSpPr txBox="1"/>
                <p:nvPr/>
              </p:nvSpPr>
              <p:spPr>
                <a:xfrm>
                  <a:off x="7842221" y="4661108"/>
                  <a:ext cx="2099806" cy="3907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(MPa)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58EB74ED-27E3-3212-1B20-7B0C17CBA6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42221" y="4661108"/>
                  <a:ext cx="2099806" cy="390748"/>
                </a:xfrm>
                <a:prstGeom prst="rect">
                  <a:avLst/>
                </a:prstGeom>
                <a:blipFill>
                  <a:blip r:embed="rId4"/>
                  <a:stretch>
                    <a:fillRect t="-12903" r="-1198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EBDF1828-A478-81AC-CEAF-7EC3D738E714}"/>
              </a:ext>
            </a:extLst>
          </p:cNvPr>
          <p:cNvSpPr txBox="1"/>
          <p:nvPr/>
        </p:nvSpPr>
        <p:spPr>
          <a:xfrm>
            <a:off x="8144866" y="227141"/>
            <a:ext cx="1614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Carrara marble</a:t>
            </a:r>
          </a:p>
        </p:txBody>
      </p:sp>
    </p:spTree>
    <p:extLst>
      <p:ext uri="{BB962C8B-B14F-4D97-AF65-F5344CB8AC3E}">
        <p14:creationId xmlns:p14="http://schemas.microsoft.com/office/powerpoint/2010/main" val="3586228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10BEB-C533-BA66-7E39-D1D77326894E}"/>
                  </a:ext>
                </a:extLst>
              </p:cNvPr>
              <p:cNvSpPr txBox="1"/>
              <p:nvPr/>
            </p:nvSpPr>
            <p:spPr>
              <a:xfrm>
                <a:off x="179180" y="1225689"/>
                <a:ext cx="6945520" cy="56893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sz="2400" kern="0" dirty="0"/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is </a:t>
                </a:r>
                <a:r>
                  <a:rPr lang="en-US" sz="2400" kern="0" dirty="0"/>
                  <a:t>lower than the critical pressure:</a:t>
                </a:r>
              </a:p>
              <a:p>
                <a:pPr marL="736600" lvl="1" indent="-279400">
                  <a:buFont typeface="Arial" panose="020B0604020202020204" pitchFamily="34" charset="0"/>
                  <a:buChar char="•"/>
                </a:pPr>
                <a:r>
                  <a:rPr lang="en-US" sz="2400" kern="0" dirty="0"/>
                  <a:t>Wet </a:t>
                </a:r>
                <a:r>
                  <a:rPr lang="en-US" sz="2400" b="1" kern="0" dirty="0"/>
                  <a:t>Carrara marble </a:t>
                </a:r>
                <a:r>
                  <a:rPr lang="en-US" sz="2400" kern="0" dirty="0"/>
                  <a:t>has </a:t>
                </a:r>
                <a:r>
                  <a:rPr lang="en-US" sz="2400" b="1" kern="0" dirty="0"/>
                  <a:t>higher</a:t>
                </a:r>
                <a:r>
                  <a:rPr lang="en-US" sz="2400" kern="0" dirty="0"/>
                  <a:t> strengths than dry marble experiments (failure envelope shifts towards </a:t>
                </a:r>
                <a:r>
                  <a:rPr lang="en-US" sz="2400" b="1" kern="0" dirty="0">
                    <a:cs typeface="Calibri"/>
                  </a:rPr>
                  <a:t>more negative σ₃’</a:t>
                </a:r>
                <a:r>
                  <a:rPr lang="en-US" sz="2400" kern="0" dirty="0">
                    <a:cs typeface="Calibri"/>
                  </a:rPr>
                  <a:t>).</a:t>
                </a:r>
                <a:endParaRPr lang="en-US" sz="2400" kern="0" dirty="0"/>
              </a:p>
              <a:p>
                <a:pPr marL="736600" lvl="1" indent="-279400">
                  <a:buFont typeface="Arial" panose="020B0604020202020204" pitchFamily="34" charset="0"/>
                  <a:buChar char="•"/>
                </a:pPr>
                <a:r>
                  <a:rPr lang="en-US" sz="2400" kern="0" dirty="0"/>
                  <a:t>Wet</a:t>
                </a:r>
                <a:r>
                  <a:rPr lang="en-US" sz="2400" b="1" kern="0" dirty="0"/>
                  <a:t> Berea sandstone </a:t>
                </a:r>
                <a:r>
                  <a:rPr lang="en-US" sz="2400" kern="0" dirty="0"/>
                  <a:t>has </a:t>
                </a:r>
                <a:r>
                  <a:rPr lang="en-US" sz="2400" b="1" kern="0" dirty="0"/>
                  <a:t>lower</a:t>
                </a:r>
                <a:r>
                  <a:rPr lang="en-US" sz="2400" kern="0" dirty="0"/>
                  <a:t> strengths than dry sandstone experiments (failure envelope shifts towards </a:t>
                </a:r>
                <a:r>
                  <a:rPr lang="en-US" sz="2400" b="1" kern="0" dirty="0">
                    <a:cs typeface="Calibri"/>
                  </a:rPr>
                  <a:t>more positive σ₃’</a:t>
                </a:r>
                <a:r>
                  <a:rPr lang="en-US" sz="2400" kern="0" dirty="0">
                    <a:cs typeface="Calibri"/>
                  </a:rPr>
                  <a:t>).</a:t>
                </a:r>
              </a:p>
              <a:p>
                <a:pPr marL="736600" lvl="1" indent="-279400">
                  <a:buFont typeface="Arial" panose="020B0604020202020204" pitchFamily="34" charset="0"/>
                  <a:buChar char="•"/>
                </a:pPr>
                <a:r>
                  <a:rPr lang="en-US" sz="2400" kern="0" dirty="0">
                    <a:cs typeface="Calibri"/>
                  </a:rPr>
                  <a:t>The effective stress law is not valid.</a:t>
                </a:r>
              </a:p>
              <a:p>
                <a:pPr lvl="1"/>
                <a:endParaRPr lang="en-US" sz="2400" kern="0" dirty="0"/>
              </a:p>
              <a:p>
                <a:pPr marL="0" lvl="1"/>
                <a:r>
                  <a:rPr lang="en-US" sz="2400" kern="0" dirty="0">
                    <a:cs typeface="Calibri"/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  <a:r>
                  <a:rPr lang="en-US" sz="2400" kern="0" dirty="0">
                    <a:cs typeface="Calibri"/>
                  </a:rPr>
                  <a:t>is higher than the critical pressure:</a:t>
                </a:r>
              </a:p>
              <a:p>
                <a:pPr marL="812800" lvl="2" indent="-355600">
                  <a:buFont typeface="Arial" panose="020B0604020202020204" pitchFamily="34" charset="0"/>
                  <a:buChar char="•"/>
                </a:pPr>
                <a:r>
                  <a:rPr lang="en-US" sz="2400" kern="0" dirty="0">
                    <a:cs typeface="Calibri"/>
                  </a:rPr>
                  <a:t>Carrara marble and Berea sandstone have consistent envelopes between their respective dry and wet samples. The effective stress law is valid.</a:t>
                </a:r>
              </a:p>
              <a:p>
                <a:pPr marL="355600" lvl="1" indent="-355600">
                  <a:buFont typeface="Arial" panose="020B0604020202020204" pitchFamily="34" charset="0"/>
                  <a:buChar char="•"/>
                </a:pPr>
                <a:endParaRPr lang="en-US" sz="2400" kern="0" dirty="0">
                  <a:cs typeface="Calibri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8D10BEB-C533-BA66-7E39-D1D7732689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80" y="1225689"/>
                <a:ext cx="6945520" cy="5689378"/>
              </a:xfrm>
              <a:prstGeom prst="rect">
                <a:avLst/>
              </a:prstGeom>
              <a:blipFill>
                <a:blip r:embed="rId3"/>
                <a:stretch>
                  <a:fillRect l="-1275" t="-668" r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2D5703FB-4125-1F48-1FE5-50E7FCD3C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" y="75845"/>
            <a:ext cx="11769020" cy="764722"/>
          </a:xfrm>
        </p:spPr>
        <p:txBody>
          <a:bodyPr>
            <a:normAutofit/>
          </a:bodyPr>
          <a:lstStyle/>
          <a:p>
            <a:r>
              <a:rPr lang="en-US" sz="3200" b="1" dirty="0"/>
              <a:t>Failure envelopes: Carrara marble vs. Berea sandstone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6B7FDE9-3A2F-A14C-9AF5-9D7A874DF82F}"/>
              </a:ext>
            </a:extLst>
          </p:cNvPr>
          <p:cNvGrpSpPr/>
          <p:nvPr/>
        </p:nvGrpSpPr>
        <p:grpSpPr>
          <a:xfrm>
            <a:off x="6824980" y="804022"/>
            <a:ext cx="5280138" cy="5951223"/>
            <a:chOff x="6824980" y="804022"/>
            <a:chExt cx="5280138" cy="595122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8E1C019-F9F0-34EF-0281-BAD7DFB11A75}"/>
                </a:ext>
              </a:extLst>
            </p:cNvPr>
            <p:cNvGrpSpPr/>
            <p:nvPr/>
          </p:nvGrpSpPr>
          <p:grpSpPr>
            <a:xfrm>
              <a:off x="6824980" y="804022"/>
              <a:ext cx="5280138" cy="5925823"/>
              <a:chOff x="106680" y="804022"/>
              <a:chExt cx="5280138" cy="5925823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3FC1F719-3B4D-9D8F-46BE-017A8FA526D9}"/>
                  </a:ext>
                </a:extLst>
              </p:cNvPr>
              <p:cNvCxnSpPr/>
              <p:nvPr/>
            </p:nvCxnSpPr>
            <p:spPr>
              <a:xfrm>
                <a:off x="808077" y="4614530"/>
                <a:ext cx="1169581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5E6D3588-B342-48E0-80F3-E1A4171CB68A}"/>
                  </a:ext>
                </a:extLst>
              </p:cNvPr>
              <p:cNvCxnSpPr/>
              <p:nvPr/>
            </p:nvCxnSpPr>
            <p:spPr>
              <a:xfrm>
                <a:off x="3618609" y="4022655"/>
                <a:ext cx="1169581" cy="0"/>
              </a:xfrm>
              <a:prstGeom prst="line">
                <a:avLst/>
              </a:prstGeom>
              <a:ln w="28575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5FB54B5D-A2A0-F3DF-3629-FA91354D7E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747" r="16962"/>
              <a:stretch/>
            </p:blipFill>
            <p:spPr>
              <a:xfrm>
                <a:off x="293495" y="1813397"/>
                <a:ext cx="5009277" cy="4916448"/>
              </a:xfrm>
              <a:prstGeom prst="rect">
                <a:avLst/>
              </a:prstGeom>
            </p:spPr>
          </p:pic>
          <p:pic>
            <p:nvPicPr>
              <p:cNvPr id="22" name="Picture 21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299B0342-7F33-9365-DC39-506D79B6CE2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471" b="83231"/>
              <a:stretch/>
            </p:blipFill>
            <p:spPr>
              <a:xfrm>
                <a:off x="106680" y="804022"/>
                <a:ext cx="5280138" cy="99026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97EAE67-F0D3-C1EF-0525-2908BC7E09B5}"/>
                    </a:ext>
                  </a:extLst>
                </p:cNvPr>
                <p:cNvSpPr txBox="1"/>
                <p:nvPr/>
              </p:nvSpPr>
              <p:spPr>
                <a:xfrm>
                  <a:off x="9216561" y="6364497"/>
                  <a:ext cx="1582869" cy="3907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(MPa)</a:t>
                  </a:r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197EAE67-F0D3-C1EF-0525-2908BC7E09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16561" y="6364497"/>
                  <a:ext cx="1582869" cy="390748"/>
                </a:xfrm>
                <a:prstGeom prst="rect">
                  <a:avLst/>
                </a:prstGeom>
                <a:blipFill>
                  <a:blip r:embed="rId5"/>
                  <a:stretch>
                    <a:fillRect t="-9677" r="-1587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13EB770-EBE8-34E0-13AE-B343B744DC2E}"/>
                    </a:ext>
                  </a:extLst>
                </p:cNvPr>
                <p:cNvSpPr txBox="1"/>
                <p:nvPr/>
              </p:nvSpPr>
              <p:spPr>
                <a:xfrm rot="16200000">
                  <a:off x="6442212" y="3733347"/>
                  <a:ext cx="1577548" cy="3907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r>
                    <a:rPr lang="en-US" dirty="0"/>
                    <a:t> </a:t>
                  </a: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(MPa)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13EB770-EBE8-34E0-13AE-B343B744D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442212" y="3733347"/>
                  <a:ext cx="1577548" cy="390748"/>
                </a:xfrm>
                <a:prstGeom prst="rect">
                  <a:avLst/>
                </a:prstGeom>
                <a:blipFill>
                  <a:blip r:embed="rId6"/>
                  <a:stretch>
                    <a:fillRect l="-6250" t="-2400" r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42947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13512-4691-4419-B737-576B5BB79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352A1-1E29-B44C-6BDC-0ADADA046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38430"/>
            <a:ext cx="10406743" cy="723900"/>
          </a:xfrm>
        </p:spPr>
        <p:txBody>
          <a:bodyPr>
            <a:norm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Effects of 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train </a:t>
            </a:r>
            <a:r>
              <a:rPr lang="en-US" sz="3200" b="1" dirty="0">
                <a:ea typeface="Calibri" panose="020F0502020204030204" pitchFamily="34" charset="0"/>
              </a:rPr>
              <a:t>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ate</a:t>
            </a:r>
            <a:r>
              <a:rPr lang="en-US" sz="3200" b="1" dirty="0"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on Fracture Strength – Carrara Marble</a:t>
            </a:r>
          </a:p>
        </p:txBody>
      </p:sp>
      <p:pic>
        <p:nvPicPr>
          <p:cNvPr id="13" name="Picture 12" descr="A graph of a strain rate&#10;&#10;AI-generated content may be incorrect.">
            <a:extLst>
              <a:ext uri="{FF2B5EF4-FFF2-40B4-BE49-F238E27FC236}">
                <a16:creationId xmlns:a16="http://schemas.microsoft.com/office/drawing/2014/main" id="{C2B1973F-097D-C0E1-FCA5-DE60D41C8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1841026"/>
            <a:ext cx="4772026" cy="474005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DCD2F1-12F1-FBCA-9720-ADA677D75947}"/>
              </a:ext>
            </a:extLst>
          </p:cNvPr>
          <p:cNvSpPr txBox="1"/>
          <p:nvPr/>
        </p:nvSpPr>
        <p:spPr>
          <a:xfrm>
            <a:off x="206828" y="859958"/>
            <a:ext cx="11168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Pore pressure-controlled conditions: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 fracture strength increases with strain rate.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Dry conditions: fracture strength is independent of strain rate. </a:t>
            </a:r>
          </a:p>
        </p:txBody>
      </p:sp>
      <p:pic>
        <p:nvPicPr>
          <p:cNvPr id="6" name="Picture 5" descr="A graph of a strain rate&#10;&#10;AI-generated content may be incorrect.">
            <a:extLst>
              <a:ext uri="{FF2B5EF4-FFF2-40B4-BE49-F238E27FC236}">
                <a16:creationId xmlns:a16="http://schemas.microsoft.com/office/drawing/2014/main" id="{4195E134-AB8C-2706-4858-3E0D671BC55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58" y="1837270"/>
            <a:ext cx="4772026" cy="4740053"/>
          </a:xfrm>
          <a:prstGeom prst="rect">
            <a:avLst/>
          </a:prstGeom>
        </p:spPr>
      </p:pic>
      <p:pic>
        <p:nvPicPr>
          <p:cNvPr id="4" name="Picture 3" descr="A graph of a strain rate&#10;&#10;AI-generated content may be incorrect.">
            <a:extLst>
              <a:ext uri="{FF2B5EF4-FFF2-40B4-BE49-F238E27FC236}">
                <a16:creationId xmlns:a16="http://schemas.microsoft.com/office/drawing/2014/main" id="{15C21AB1-784B-15DD-0C03-0903B9E2D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2" y="1670576"/>
            <a:ext cx="4955145" cy="50616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69227C-7045-E5EB-E7B6-9D31D8EC9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42" y="6485987"/>
            <a:ext cx="432816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12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14776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BC59C-44FF-A0DA-77DC-845CB3CFD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753E9-21C0-C019-AA8B-65F4C1CF7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38430"/>
            <a:ext cx="10406743" cy="723900"/>
          </a:xfrm>
        </p:spPr>
        <p:txBody>
          <a:bodyPr>
            <a:norm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Effects of 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train </a:t>
            </a:r>
            <a:r>
              <a:rPr lang="en-US" sz="3200" b="1" dirty="0">
                <a:ea typeface="Calibri" panose="020F0502020204030204" pitchFamily="34" charset="0"/>
              </a:rPr>
              <a:t>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ate</a:t>
            </a:r>
            <a:r>
              <a:rPr lang="en-US" sz="3200" b="1" dirty="0"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on Fracture Strength – Carrara Marble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FA25C6-0B19-58AB-29B4-CA849C46B495}"/>
              </a:ext>
            </a:extLst>
          </p:cNvPr>
          <p:cNvSpPr txBox="1"/>
          <p:nvPr/>
        </p:nvSpPr>
        <p:spPr>
          <a:xfrm>
            <a:off x="206828" y="731369"/>
            <a:ext cx="111687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Pore pressure within Carrara marble is lower than the controlled pore pressure (10 MPa) due to its low permeability, resulting in an increase in effective pressure and fracture strength (</a:t>
            </a:r>
            <a:r>
              <a:rPr lang="en-US" sz="2400" b="1" dirty="0"/>
              <a:t>Dilatancy hardening</a:t>
            </a:r>
            <a:r>
              <a:rPr lang="en-US" sz="2400" dirty="0"/>
              <a:t>).</a:t>
            </a:r>
          </a:p>
        </p:txBody>
      </p:sp>
      <p:pic>
        <p:nvPicPr>
          <p:cNvPr id="4" name="Picture 3" descr="A graph of a strain rate&#10;&#10;AI-generated content may be incorrect.">
            <a:extLst>
              <a:ext uri="{FF2B5EF4-FFF2-40B4-BE49-F238E27FC236}">
                <a16:creationId xmlns:a16="http://schemas.microsoft.com/office/drawing/2014/main" id="{11258FC4-1519-DE6F-3AF4-FEE2A391F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52" y="1670576"/>
            <a:ext cx="4955145" cy="506166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947952-AD57-A502-3BA5-C87ABF5F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42" y="6485987"/>
            <a:ext cx="432816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13</a:t>
            </a:fld>
            <a:endParaRPr lang="en-US" b="1" dirty="0"/>
          </a:p>
        </p:txBody>
      </p:sp>
      <p:pic>
        <p:nvPicPr>
          <p:cNvPr id="5" name="Picture 4" descr="A diagram of a pressure line&#10;&#10;AI-generated content may be incorrect.">
            <a:extLst>
              <a:ext uri="{FF2B5EF4-FFF2-40B4-BE49-F238E27FC236}">
                <a16:creationId xmlns:a16="http://schemas.microsoft.com/office/drawing/2014/main" id="{20ABECED-8C55-8B05-7583-1A20EE30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25" y="2182872"/>
            <a:ext cx="5862675" cy="4069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9C41DC3-15DD-CC40-A0E7-38BA6D94ED1E}"/>
              </a:ext>
            </a:extLst>
          </p:cNvPr>
          <p:cNvSpPr txBox="1"/>
          <p:nvPr/>
        </p:nvSpPr>
        <p:spPr>
          <a:xfrm>
            <a:off x="0" y="6156293"/>
            <a:ext cx="4602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Brace and Martin (1968), Paterson and Wong (2005)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98E50C-F3DB-BA9F-494B-6AB4C14EA997}"/>
              </a:ext>
            </a:extLst>
          </p:cNvPr>
          <p:cNvCxnSpPr>
            <a:cxnSpLocks/>
          </p:cNvCxnSpPr>
          <p:nvPr/>
        </p:nvCxnSpPr>
        <p:spPr>
          <a:xfrm flipV="1">
            <a:off x="7100888" y="2221545"/>
            <a:ext cx="2657874" cy="3776497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33C5B3-5BDF-0EDD-1E89-FC31BCF058DA}"/>
              </a:ext>
            </a:extLst>
          </p:cNvPr>
          <p:cNvCxnSpPr>
            <a:cxnSpLocks/>
          </p:cNvCxnSpPr>
          <p:nvPr/>
        </p:nvCxnSpPr>
        <p:spPr>
          <a:xfrm>
            <a:off x="7366133" y="5617449"/>
            <a:ext cx="4432264" cy="0"/>
          </a:xfrm>
          <a:prstGeom prst="line">
            <a:avLst/>
          </a:prstGeom>
          <a:ln w="15875"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7989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571F3-17D8-B1B4-0CC1-E710D93B6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7A7D-8D8D-55DC-738F-387670FBF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828" y="38430"/>
            <a:ext cx="10406743" cy="723900"/>
          </a:xfrm>
        </p:spPr>
        <p:txBody>
          <a:bodyPr>
            <a:normAutofit/>
          </a:bodyPr>
          <a:lstStyle/>
          <a:p>
            <a:r>
              <a:rPr lang="en-US" sz="3200" b="1" dirty="0">
                <a:ea typeface="Calibri" panose="020F0502020204030204" pitchFamily="34" charset="0"/>
              </a:rPr>
              <a:t>Effects of S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train </a:t>
            </a:r>
            <a:r>
              <a:rPr lang="en-US" sz="3200" b="1" dirty="0">
                <a:ea typeface="Calibri" panose="020F0502020204030204" pitchFamily="34" charset="0"/>
              </a:rPr>
              <a:t>R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ate</a:t>
            </a:r>
            <a:r>
              <a:rPr lang="en-US" sz="3200" b="1" dirty="0">
                <a:ea typeface="Calibri" panose="020F0502020204030204" pitchFamily="34" charset="0"/>
              </a:rPr>
              <a:t> 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</a:rPr>
              <a:t>on Fracture Strength – Carrara Marble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A22474-29E3-7131-4D8C-507EBCCDB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042" y="6485987"/>
            <a:ext cx="432816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14</a:t>
            </a:fld>
            <a:endParaRPr lang="en-US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7D64B74-AD0F-176D-E763-C7B477930415}"/>
              </a:ext>
            </a:extLst>
          </p:cNvPr>
          <p:cNvGrpSpPr/>
          <p:nvPr/>
        </p:nvGrpSpPr>
        <p:grpSpPr>
          <a:xfrm>
            <a:off x="3765950" y="750607"/>
            <a:ext cx="6747947" cy="6107393"/>
            <a:chOff x="3575450" y="750607"/>
            <a:chExt cx="6747947" cy="6107393"/>
          </a:xfrm>
        </p:grpSpPr>
        <p:pic>
          <p:nvPicPr>
            <p:cNvPr id="10" name="Picture 9" descr="A diagram of a graph&#10;&#10;AI-generated content may be incorrect.">
              <a:extLst>
                <a:ext uri="{FF2B5EF4-FFF2-40B4-BE49-F238E27FC236}">
                  <a16:creationId xmlns:a16="http://schemas.microsoft.com/office/drawing/2014/main" id="{233BB101-20AA-2D86-CA5F-15F73955C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041"/>
            <a:stretch>
              <a:fillRect/>
            </a:stretch>
          </p:blipFill>
          <p:spPr>
            <a:xfrm>
              <a:off x="3575450" y="750607"/>
              <a:ext cx="6747947" cy="610739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6BCE602-410D-07E7-5F07-AEB80CCC5D20}"/>
                </a:ext>
              </a:extLst>
            </p:cNvPr>
            <p:cNvSpPr txBox="1"/>
            <p:nvPr/>
          </p:nvSpPr>
          <p:spPr>
            <a:xfrm>
              <a:off x="5029200" y="4133334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10</a:t>
              </a:r>
              <a:r>
                <a:rPr lang="en-US" baseline="30000" dirty="0">
                  <a:solidFill>
                    <a:srgbClr val="FF0000"/>
                  </a:solidFill>
                </a:rPr>
                <a:t>-6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7B72D58-BED8-0A0D-DECD-B4AB9D06F235}"/>
                </a:ext>
              </a:extLst>
            </p:cNvPr>
            <p:cNvSpPr txBox="1"/>
            <p:nvPr/>
          </p:nvSpPr>
          <p:spPr>
            <a:xfrm>
              <a:off x="5824130" y="4572330"/>
              <a:ext cx="5437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10</a:t>
              </a:r>
              <a:r>
                <a:rPr lang="en-US" baseline="30000" dirty="0">
                  <a:solidFill>
                    <a:srgbClr val="FF0000"/>
                  </a:solidFill>
                </a:rPr>
                <a:t>-7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44CF8E5-A226-9546-CB4E-3CF47687A3D7}"/>
                </a:ext>
              </a:extLst>
            </p:cNvPr>
            <p:cNvSpPr txBox="1"/>
            <p:nvPr/>
          </p:nvSpPr>
          <p:spPr>
            <a:xfrm>
              <a:off x="6701281" y="4572330"/>
              <a:ext cx="5437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10</a:t>
              </a:r>
              <a:r>
                <a:rPr lang="en-US" baseline="30000" dirty="0">
                  <a:solidFill>
                    <a:srgbClr val="FF0000"/>
                  </a:solidFill>
                </a:rPr>
                <a:t>-8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F4E6792-3306-03A1-1DD6-E17023C02A0F}"/>
              </a:ext>
            </a:extLst>
          </p:cNvPr>
          <p:cNvSpPr txBox="1"/>
          <p:nvPr/>
        </p:nvSpPr>
        <p:spPr>
          <a:xfrm>
            <a:off x="260863" y="1149171"/>
            <a:ext cx="37555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Dilatancy hardening effects are more pronounced at low effective stress.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Pore fluid pressure in pores and cracks within the tight rocks is hard to measure or quantify directly, but crucial for fracture initiation and propagation.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731954-0D38-4562-2F79-10CF5E5071CB}"/>
              </a:ext>
            </a:extLst>
          </p:cNvPr>
          <p:cNvGrpSpPr/>
          <p:nvPr/>
        </p:nvGrpSpPr>
        <p:grpSpPr>
          <a:xfrm>
            <a:off x="9942285" y="3302330"/>
            <a:ext cx="2237015" cy="2285670"/>
            <a:chOff x="9789885" y="3302330"/>
            <a:chExt cx="2237015" cy="2285670"/>
          </a:xfrm>
        </p:grpSpPr>
        <p:pic>
          <p:nvPicPr>
            <p:cNvPr id="13" name="Picture 12" descr="A diagram of a graph&#10;&#10;AI-generated content may be incorrect.">
              <a:extLst>
                <a:ext uri="{FF2B5EF4-FFF2-40B4-BE49-F238E27FC236}">
                  <a16:creationId xmlns:a16="http://schemas.microsoft.com/office/drawing/2014/main" id="{F87916C1-559F-B65F-8728-C40ED5D3C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78" t="85190" r="44056"/>
            <a:stretch>
              <a:fillRect/>
            </a:stretch>
          </p:blipFill>
          <p:spPr>
            <a:xfrm>
              <a:off x="9789885" y="3302330"/>
              <a:ext cx="2237015" cy="101567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Picture 13" descr="A diagram of a graph&#10;&#10;AI-generated content may be incorrect.">
              <a:extLst>
                <a:ext uri="{FF2B5EF4-FFF2-40B4-BE49-F238E27FC236}">
                  <a16:creationId xmlns:a16="http://schemas.microsoft.com/office/drawing/2014/main" id="{545DFD35-88C5-457E-E12A-4672821E1C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95" t="85190" r="13386"/>
            <a:stretch>
              <a:fillRect/>
            </a:stretch>
          </p:blipFill>
          <p:spPr>
            <a:xfrm>
              <a:off x="9789885" y="4572330"/>
              <a:ext cx="1970313" cy="101567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150584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EA798D7-F208-1876-6E57-ADA8222F30EC}"/>
              </a:ext>
            </a:extLst>
          </p:cNvPr>
          <p:cNvGrpSpPr/>
          <p:nvPr/>
        </p:nvGrpSpPr>
        <p:grpSpPr>
          <a:xfrm>
            <a:off x="976084" y="2472943"/>
            <a:ext cx="9960431" cy="4385057"/>
            <a:chOff x="1779638" y="1588039"/>
            <a:chExt cx="9960431" cy="4385057"/>
          </a:xfrm>
        </p:grpSpPr>
        <p:pic>
          <p:nvPicPr>
            <p:cNvPr id="5" name="Picture 4" descr="A collage of graphs&#10;&#10;AI-generated content may be incorrect.">
              <a:extLst>
                <a:ext uri="{FF2B5EF4-FFF2-40B4-BE49-F238E27FC236}">
                  <a16:creationId xmlns:a16="http://schemas.microsoft.com/office/drawing/2014/main" id="{D4680B54-5264-3A21-B034-E67348F58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125"/>
            <a:stretch/>
          </p:blipFill>
          <p:spPr>
            <a:xfrm>
              <a:off x="1883344" y="1619929"/>
              <a:ext cx="8425312" cy="418110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255281-56D7-8BC0-3495-C0E374160946}"/>
                </a:ext>
              </a:extLst>
            </p:cNvPr>
            <p:cNvSpPr txBox="1"/>
            <p:nvPr/>
          </p:nvSpPr>
          <p:spPr>
            <a:xfrm>
              <a:off x="10029256" y="4672469"/>
              <a:ext cx="171081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Ramsey (2003)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CE13EE6-46CD-B853-73AF-C3C31E0EF247}"/>
                </a:ext>
              </a:extLst>
            </p:cNvPr>
            <p:cNvSpPr/>
            <p:nvPr/>
          </p:nvSpPr>
          <p:spPr>
            <a:xfrm>
              <a:off x="2015613" y="5574890"/>
              <a:ext cx="304800" cy="344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5413A2-A3E7-1C1D-FCFF-4D249854469B}"/>
                </a:ext>
              </a:extLst>
            </p:cNvPr>
            <p:cNvSpPr/>
            <p:nvPr/>
          </p:nvSpPr>
          <p:spPr>
            <a:xfrm>
              <a:off x="1779638" y="1588039"/>
              <a:ext cx="471950" cy="344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7E18D23-F21E-43DF-C6B2-CE9789EB1EB3}"/>
                </a:ext>
              </a:extLst>
            </p:cNvPr>
            <p:cNvSpPr/>
            <p:nvPr/>
          </p:nvSpPr>
          <p:spPr>
            <a:xfrm>
              <a:off x="6243250" y="5628967"/>
              <a:ext cx="304800" cy="3441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A21C0ACA-4AD1-1112-C8A9-9CA250AD23A9}"/>
              </a:ext>
            </a:extLst>
          </p:cNvPr>
          <p:cNvSpPr txBox="1">
            <a:spLocks/>
          </p:cNvSpPr>
          <p:nvPr/>
        </p:nvSpPr>
        <p:spPr>
          <a:xfrm>
            <a:off x="892628" y="207395"/>
            <a:ext cx="10406743" cy="7239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>
                <a:ea typeface="Calibri" panose="020F0502020204030204" pitchFamily="34" charset="0"/>
              </a:rPr>
              <a:t>Slow Fracture Propagation at P</a:t>
            </a:r>
            <a:r>
              <a:rPr lang="en-US" sz="3200" b="1" baseline="-25000" dirty="0">
                <a:ea typeface="Calibri" panose="020F0502020204030204" pitchFamily="34" charset="0"/>
              </a:rPr>
              <a:t>c</a:t>
            </a:r>
            <a:r>
              <a:rPr lang="en-US" sz="3200" b="1" dirty="0">
                <a:ea typeface="Calibri" panose="020F0502020204030204" pitchFamily="34" charset="0"/>
              </a:rPr>
              <a:t> – P</a:t>
            </a:r>
            <a:r>
              <a:rPr lang="en-US" sz="3200" b="1" baseline="-25000" dirty="0">
                <a:ea typeface="Calibri" panose="020F0502020204030204" pitchFamily="34" charset="0"/>
              </a:rPr>
              <a:t>p</a:t>
            </a:r>
            <a:r>
              <a:rPr lang="en-US" sz="3200" b="1" dirty="0">
                <a:ea typeface="Calibri" panose="020F0502020204030204" pitchFamily="34" charset="0"/>
              </a:rPr>
              <a:t>= 7.5 MPa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4417E6-D9B1-5C02-105C-092F3249E95A}"/>
              </a:ext>
            </a:extLst>
          </p:cNvPr>
          <p:cNvSpPr txBox="1"/>
          <p:nvPr/>
        </p:nvSpPr>
        <p:spPr>
          <a:xfrm>
            <a:off x="226142" y="931295"/>
            <a:ext cx="11483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Fracture strength is independent of the combinations of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but depends on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effective stress law is valid.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slight increase in differential stress over axial strain from yield to failure is observed only in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-controlled conditions.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A34FD9-8FD9-FB65-56A8-626B6694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68042"/>
            <a:ext cx="2743200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15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762082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graph&#10;&#10;AI-generated content may be incorrect.">
            <a:extLst>
              <a:ext uri="{FF2B5EF4-FFF2-40B4-BE49-F238E27FC236}">
                <a16:creationId xmlns:a16="http://schemas.microsoft.com/office/drawing/2014/main" id="{4B902E8C-CC83-1882-7BE6-3F02EF9938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7"/>
          <a:stretch/>
        </p:blipFill>
        <p:spPr>
          <a:xfrm>
            <a:off x="61351" y="2081339"/>
            <a:ext cx="7626027" cy="458493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E93FFB5-4127-0245-CA00-35A59E8DA43F}"/>
              </a:ext>
            </a:extLst>
          </p:cNvPr>
          <p:cNvSpPr/>
          <p:nvPr/>
        </p:nvSpPr>
        <p:spPr>
          <a:xfrm>
            <a:off x="3613588" y="4883019"/>
            <a:ext cx="304800" cy="3441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3EC6EC5-75E7-91BD-867C-E048CEE9617B}"/>
              </a:ext>
            </a:extLst>
          </p:cNvPr>
          <p:cNvGrpSpPr/>
          <p:nvPr/>
        </p:nvGrpSpPr>
        <p:grpSpPr>
          <a:xfrm>
            <a:off x="6357994" y="546100"/>
            <a:ext cx="5723394" cy="3052193"/>
            <a:chOff x="5377226" y="3831690"/>
            <a:chExt cx="5723394" cy="305219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C0D244-FBED-D94E-8E5D-18FA32B2E0A4}"/>
                </a:ext>
              </a:extLst>
            </p:cNvPr>
            <p:cNvGrpSpPr/>
            <p:nvPr/>
          </p:nvGrpSpPr>
          <p:grpSpPr>
            <a:xfrm>
              <a:off x="5377226" y="3831690"/>
              <a:ext cx="3097160" cy="3052193"/>
              <a:chOff x="-850024" y="842091"/>
              <a:chExt cx="4394787" cy="4330980"/>
            </a:xfrm>
          </p:grpSpPr>
          <p:pic>
            <p:nvPicPr>
              <p:cNvPr id="9" name="Picture 8" descr="A collage of graphs&#10;&#10;AI-generated content may be incorrect.">
                <a:extLst>
                  <a:ext uri="{FF2B5EF4-FFF2-40B4-BE49-F238E27FC236}">
                    <a16:creationId xmlns:a16="http://schemas.microsoft.com/office/drawing/2014/main" id="{4C5F29CF-2C49-61C5-73D6-B7A68BE918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069" b="66125"/>
              <a:stretch/>
            </p:blipFill>
            <p:spPr>
              <a:xfrm>
                <a:off x="-746318" y="873981"/>
                <a:ext cx="4291081" cy="418110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DF0FCAC-CD7E-8518-FE0A-7E3855723F97}"/>
                  </a:ext>
                </a:extLst>
              </p:cNvPr>
              <p:cNvSpPr/>
              <p:nvPr/>
            </p:nvSpPr>
            <p:spPr>
              <a:xfrm>
                <a:off x="-614049" y="4828942"/>
                <a:ext cx="304800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7D2D05-2C01-05DB-8364-A68BF71A14B9}"/>
                  </a:ext>
                </a:extLst>
              </p:cNvPr>
              <p:cNvSpPr/>
              <p:nvPr/>
            </p:nvSpPr>
            <p:spPr>
              <a:xfrm>
                <a:off x="-850024" y="842091"/>
                <a:ext cx="471950" cy="3441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" name="Picture 14" descr="A collage of graphs&#10;&#10;AI-generated content may be incorrect.">
              <a:extLst>
                <a:ext uri="{FF2B5EF4-FFF2-40B4-BE49-F238E27FC236}">
                  <a16:creationId xmlns:a16="http://schemas.microsoft.com/office/drawing/2014/main" id="{6FC72059-1758-62FF-9801-C3212DC9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377" t="3887" b="70288"/>
            <a:stretch/>
          </p:blipFill>
          <p:spPr>
            <a:xfrm>
              <a:off x="8366232" y="4054170"/>
              <a:ext cx="2734388" cy="2546555"/>
            </a:xfrm>
            <a:prstGeom prst="rect">
              <a:avLst/>
            </a:prstGeom>
          </p:spPr>
        </p:pic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B03C873A-3E05-35C7-2209-1A50AC3B3D11}"/>
              </a:ext>
            </a:extLst>
          </p:cNvPr>
          <p:cNvSpPr txBox="1">
            <a:spLocks/>
          </p:cNvSpPr>
          <p:nvPr/>
        </p:nvSpPr>
        <p:spPr>
          <a:xfrm>
            <a:off x="-34180" y="70460"/>
            <a:ext cx="8492380" cy="9504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3200" b="1" dirty="0">
                <a:ea typeface="Calibri" panose="020F0502020204030204" pitchFamily="34" charset="0"/>
              </a:rPr>
              <a:t>Slow Fracture Propagation at P</a:t>
            </a:r>
            <a:r>
              <a:rPr lang="en-US" sz="3200" b="1" baseline="-25000" dirty="0">
                <a:ea typeface="Calibri" panose="020F0502020204030204" pitchFamily="34" charset="0"/>
              </a:rPr>
              <a:t>c</a:t>
            </a:r>
            <a:r>
              <a:rPr lang="en-US" sz="3200" b="1" dirty="0">
                <a:ea typeface="Calibri" panose="020F0502020204030204" pitchFamily="34" charset="0"/>
              </a:rPr>
              <a:t> – P</a:t>
            </a:r>
            <a:r>
              <a:rPr lang="en-US" sz="3200" b="1" baseline="-25000" dirty="0">
                <a:ea typeface="Calibri" panose="020F0502020204030204" pitchFamily="34" charset="0"/>
              </a:rPr>
              <a:t>p</a:t>
            </a:r>
            <a:r>
              <a:rPr lang="en-US" sz="3200" b="1" dirty="0">
                <a:ea typeface="Calibri" panose="020F0502020204030204" pitchFamily="34" charset="0"/>
              </a:rPr>
              <a:t>= 7.5 MPa</a:t>
            </a:r>
          </a:p>
        </p:txBody>
      </p:sp>
      <p:pic>
        <p:nvPicPr>
          <p:cNvPr id="27" name="Picture 26" descr="A white object on a wood surface&#10;&#10;AI-generated content may be incorrect.">
            <a:extLst>
              <a:ext uri="{FF2B5EF4-FFF2-40B4-BE49-F238E27FC236}">
                <a16:creationId xmlns:a16="http://schemas.microsoft.com/office/drawing/2014/main" id="{044678A1-4592-E8D5-75EA-B81C34E7DD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1464" r="28031" b="18699"/>
          <a:stretch/>
        </p:blipFill>
        <p:spPr>
          <a:xfrm>
            <a:off x="183321" y="1808380"/>
            <a:ext cx="1218759" cy="238261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AF3A5C9-9A52-9982-8B01-13C63B1518D5}"/>
              </a:ext>
            </a:extLst>
          </p:cNvPr>
          <p:cNvCxnSpPr>
            <a:cxnSpLocks/>
          </p:cNvCxnSpPr>
          <p:nvPr/>
        </p:nvCxnSpPr>
        <p:spPr>
          <a:xfrm>
            <a:off x="1067241" y="2969043"/>
            <a:ext cx="1218759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A7F7FF8-C81F-F38D-D877-EFA090149661}"/>
              </a:ext>
            </a:extLst>
          </p:cNvPr>
          <p:cNvSpPr txBox="1"/>
          <p:nvPr/>
        </p:nvSpPr>
        <p:spPr>
          <a:xfrm>
            <a:off x="8065008" y="3424914"/>
            <a:ext cx="39436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Lower pore fluid diffusion rate due to low permeability leads to slow fracture propagation. </a:t>
            </a:r>
          </a:p>
          <a:p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Higher P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assists in opening microcracks to develop macroscopic extension fracture.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7E417-7FB4-AFAE-AA4A-7D3903F12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7449" y="6452957"/>
            <a:ext cx="2743200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16</a:t>
            </a:fld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9212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4A21A-F5D8-AD20-D223-4DABDF4341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12888-01D4-A3BA-5DC8-D19C8C96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11" y="304800"/>
            <a:ext cx="10515600" cy="765175"/>
          </a:xfrm>
        </p:spPr>
        <p:txBody>
          <a:bodyPr>
            <a:normAutofit/>
          </a:bodyPr>
          <a:lstStyle/>
          <a:p>
            <a:r>
              <a:rPr lang="en-US" sz="3600" b="1" dirty="0"/>
              <a:t>Micro X-ray CT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B0B23-0B47-8714-A625-4B1A6BFDF773}"/>
              </a:ext>
            </a:extLst>
          </p:cNvPr>
          <p:cNvSpPr txBox="1"/>
          <p:nvPr/>
        </p:nvSpPr>
        <p:spPr>
          <a:xfrm>
            <a:off x="1066800" y="1358900"/>
            <a:ext cx="4554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Carrara marble (Pc = 70 MPa and Pp = 10 MPa)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5E5A98-C57D-53D4-8879-84ADE33E794B}"/>
              </a:ext>
            </a:extLst>
          </p:cNvPr>
          <p:cNvSpPr txBox="1"/>
          <p:nvPr/>
        </p:nvSpPr>
        <p:spPr>
          <a:xfrm>
            <a:off x="6781800" y="1391166"/>
            <a:ext cx="471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Berea sandstone (Pc = 60 MPa and Pp = 10 MPa)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E3F5AEE-D350-E26D-8EA2-D520E1989647}"/>
              </a:ext>
            </a:extLst>
          </p:cNvPr>
          <p:cNvGrpSpPr/>
          <p:nvPr/>
        </p:nvGrpSpPr>
        <p:grpSpPr>
          <a:xfrm>
            <a:off x="7109065" y="2068989"/>
            <a:ext cx="4056888" cy="2993898"/>
            <a:chOff x="7109065" y="2068989"/>
            <a:chExt cx="4056888" cy="2993898"/>
          </a:xfrm>
        </p:grpSpPr>
        <p:pic>
          <p:nvPicPr>
            <p:cNvPr id="14" name="Picture 13" descr="A close-up of a black and white image&#10;&#10;AI-generated content may be incorrect.">
              <a:extLst>
                <a:ext uri="{FF2B5EF4-FFF2-40B4-BE49-F238E27FC236}">
                  <a16:creationId xmlns:a16="http://schemas.microsoft.com/office/drawing/2014/main" id="{7EF5481F-C973-2C51-B3A4-9024C36FE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9065" y="2081689"/>
              <a:ext cx="4056888" cy="29811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2E3F13-1718-9DCA-0F1F-56C7AEE72740}"/>
                </a:ext>
              </a:extLst>
            </p:cNvPr>
            <p:cNvSpPr txBox="1"/>
            <p:nvPr/>
          </p:nvSpPr>
          <p:spPr>
            <a:xfrm>
              <a:off x="7164913" y="2068989"/>
              <a:ext cx="569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ighlight>
                    <a:srgbClr val="000000"/>
                  </a:highlight>
                  <a:latin typeface="Arial" panose="020B0604020202020204" pitchFamily="34" charset="0"/>
                  <a:cs typeface="Arial" panose="020B0604020202020204" pitchFamily="34" charset="0"/>
                </a:rPr>
                <a:t>5 mm</a:t>
              </a:r>
            </a:p>
          </p:txBody>
        </p:sp>
      </p:grpSp>
      <p:pic>
        <p:nvPicPr>
          <p:cNvPr id="9" name="Picture 8" descr="A white surface with black border&#10;&#10;AI-generated content may be incorrect.">
            <a:extLst>
              <a:ext uri="{FF2B5EF4-FFF2-40B4-BE49-F238E27FC236}">
                <a16:creationId xmlns:a16="http://schemas.microsoft.com/office/drawing/2014/main" id="{6024BA5C-6AD2-E418-279F-867A8AE9F8D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7" y="2182933"/>
            <a:ext cx="4521573" cy="265135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B72E84-2B1D-E5C4-EE18-FF7DA10F156D}"/>
              </a:ext>
            </a:extLst>
          </p:cNvPr>
          <p:cNvCxnSpPr/>
          <p:nvPr/>
        </p:nvCxnSpPr>
        <p:spPr>
          <a:xfrm>
            <a:off x="1238361" y="4954263"/>
            <a:ext cx="62145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97E0CB8-0774-3A36-6451-1775EAC3B9EC}"/>
              </a:ext>
            </a:extLst>
          </p:cNvPr>
          <p:cNvSpPr txBox="1"/>
          <p:nvPr/>
        </p:nvSpPr>
        <p:spPr>
          <a:xfrm>
            <a:off x="1150287" y="498998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 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D5B7FF-50FE-A1A6-85D8-61643AB468CD}"/>
              </a:ext>
            </a:extLst>
          </p:cNvPr>
          <p:cNvSpPr txBox="1"/>
          <p:nvPr/>
        </p:nvSpPr>
        <p:spPr>
          <a:xfrm>
            <a:off x="1099487" y="5486321"/>
            <a:ext cx="465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 opening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Not-fully fractured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Macroscopic fracture seems to be initiated at a side and propagated to the other side.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F981408-CA31-470C-1C40-B5BFFADF8C81}"/>
              </a:ext>
            </a:extLst>
          </p:cNvPr>
          <p:cNvSpPr txBox="1"/>
          <p:nvPr/>
        </p:nvSpPr>
        <p:spPr>
          <a:xfrm>
            <a:off x="7109065" y="5486321"/>
            <a:ext cx="46544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Opened fractures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comminution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Two fractures (likely due to stress concentrations related to bedding planes)</a:t>
            </a:r>
          </a:p>
        </p:txBody>
      </p:sp>
    </p:spTree>
    <p:extLst>
      <p:ext uri="{BB962C8B-B14F-4D97-AF65-F5344CB8AC3E}">
        <p14:creationId xmlns:p14="http://schemas.microsoft.com/office/powerpoint/2010/main" val="3351069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D94C1-40B5-40D4-B5A6-A7AE3E3F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84149"/>
            <a:ext cx="10515600" cy="765175"/>
          </a:xfrm>
        </p:spPr>
        <p:txBody>
          <a:bodyPr>
            <a:normAutofit/>
          </a:bodyPr>
          <a:lstStyle/>
          <a:p>
            <a:r>
              <a:rPr lang="en-US" sz="3600" b="1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6848B0-1F97-416F-925A-024410BDA2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8950" y="1139824"/>
                <a:ext cx="11214100" cy="522511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Fracture strength of Berea sandstone in pore-pressure controlled conditions is lower in dry conditions, whereas fracture strength of Carrara marble in pore-pressure controlled conditions is greater than in dry conditions.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In both rocks, the difference in fracture strength is prominent at very low effective stress where extension-mode is dominant.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Effective stress low is valid for macroscopic fracture strength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2400" dirty="0"/>
                  <a:t> &lt; 0 (tensile) in both porous and non-porous rocks.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/>
                  <a:t>Different results may result from contrasts in permeability, dilatancy hardening, and subcritical crack growth between Berea sandstone and Carrara marble.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6848B0-1F97-416F-925A-024410BDA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8950" y="1139824"/>
                <a:ext cx="11214100" cy="5225118"/>
              </a:xfrm>
              <a:blipFill>
                <a:blip r:embed="rId2"/>
                <a:stretch>
                  <a:fillRect l="-679" t="-1211" r="-1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2498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F3156-11D1-A7EB-78C3-80BCF386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184149"/>
            <a:ext cx="10515600" cy="765175"/>
          </a:xfrm>
        </p:spPr>
        <p:txBody>
          <a:bodyPr>
            <a:normAutofit/>
          </a:bodyPr>
          <a:lstStyle/>
          <a:p>
            <a:r>
              <a:rPr lang="en-US" sz="3600" b="1" dirty="0"/>
              <a:t>Ongoing and future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ADDE2-D1A9-5573-FEA0-15B8F6C38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950" y="860424"/>
            <a:ext cx="11214100" cy="5225118"/>
          </a:xfrm>
        </p:spPr>
        <p:txBody>
          <a:bodyPr>
            <a:normAutofit/>
          </a:bodyPr>
          <a:lstStyle/>
          <a:p>
            <a:r>
              <a:rPr lang="en-US" sz="2400" dirty="0"/>
              <a:t>Characterization of fracture deformations (profilometer, CT scan, thin sections)</a:t>
            </a:r>
          </a:p>
          <a:p>
            <a:r>
              <a:rPr lang="en-US" sz="2400" dirty="0"/>
              <a:t>Cyclic load-unload tests to capture fracture initiation and propagation</a:t>
            </a:r>
          </a:p>
          <a:p>
            <a:r>
              <a:rPr lang="en-US" sz="2400" dirty="0"/>
              <a:t>FDEM numerical simulation (collaboration with LANL)</a:t>
            </a:r>
          </a:p>
          <a:p>
            <a:r>
              <a:rPr lang="en-US" sz="2400" dirty="0"/>
              <a:t>Experiments on other permeable and impermeable rocks (Indiana limestone; Westerly granite)</a:t>
            </a:r>
          </a:p>
          <a:p>
            <a:r>
              <a:rPr lang="en-US" sz="2400" dirty="0"/>
              <a:t>Effects of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baseline="-25000" dirty="0"/>
              <a:t>2 </a:t>
            </a:r>
            <a:r>
              <a:rPr lang="en-US" sz="2400" dirty="0"/>
              <a:t>(true-triaxial tests on a hollow cylinder)</a:t>
            </a:r>
          </a:p>
        </p:txBody>
      </p:sp>
      <p:pic>
        <p:nvPicPr>
          <p:cNvPr id="4" name="Picture 3" descr="A diagram of a brain in a glass&#10;&#10;Description automatically generated with medium confidence">
            <a:extLst>
              <a:ext uri="{FF2B5EF4-FFF2-40B4-BE49-F238E27FC236}">
                <a16:creationId xmlns:a16="http://schemas.microsoft.com/office/drawing/2014/main" id="{9801DDC9-43D6-79E2-2D30-44954B468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29" y="3429000"/>
            <a:ext cx="6423471" cy="40114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09E9C-467B-B1B6-D509-EFE2747F665B}"/>
              </a:ext>
            </a:extLst>
          </p:cNvPr>
          <p:cNvSpPr txBox="1"/>
          <p:nvPr/>
        </p:nvSpPr>
        <p:spPr>
          <a:xfrm>
            <a:off x="9848850" y="63045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(Boyce et al., 2020)</a:t>
            </a:r>
            <a:endParaRPr lang="en-US" dirty="0"/>
          </a:p>
        </p:txBody>
      </p:sp>
      <p:pic>
        <p:nvPicPr>
          <p:cNvPr id="8" name="Picture 7" descr="A close-up of a black and white photo of rocks&#10;&#10;AI-generated content may be incorrect.">
            <a:extLst>
              <a:ext uri="{FF2B5EF4-FFF2-40B4-BE49-F238E27FC236}">
                <a16:creationId xmlns:a16="http://schemas.microsoft.com/office/drawing/2014/main" id="{268DC010-0777-6A6C-065D-0B030E125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568" y="3777200"/>
            <a:ext cx="2288750" cy="29084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60A7DF4-FE75-D92D-1C47-DCF248CA3769}"/>
              </a:ext>
            </a:extLst>
          </p:cNvPr>
          <p:cNvSpPr txBox="1"/>
          <p:nvPr/>
        </p:nvSpPr>
        <p:spPr>
          <a:xfrm>
            <a:off x="137055" y="5839650"/>
            <a:ext cx="22071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Volcanic lapilli (IODP Exp. 398: Hellenic Arc volcanic field)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80C516-F56C-6B95-0865-5B608F40F491}"/>
              </a:ext>
            </a:extLst>
          </p:cNvPr>
          <p:cNvCxnSpPr/>
          <p:nvPr/>
        </p:nvCxnSpPr>
        <p:spPr>
          <a:xfrm>
            <a:off x="1485900" y="4356100"/>
            <a:ext cx="1752600" cy="2413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41711-FBC6-BE9E-8251-565D95F1E111}"/>
              </a:ext>
            </a:extLst>
          </p:cNvPr>
          <p:cNvSpPr txBox="1"/>
          <p:nvPr/>
        </p:nvSpPr>
        <p:spPr>
          <a:xfrm>
            <a:off x="137055" y="4137123"/>
            <a:ext cx="141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Isolated pore</a:t>
            </a:r>
          </a:p>
        </p:txBody>
      </p:sp>
    </p:spTree>
    <p:extLst>
      <p:ext uri="{BB962C8B-B14F-4D97-AF65-F5344CB8AC3E}">
        <p14:creationId xmlns:p14="http://schemas.microsoft.com/office/powerpoint/2010/main" val="50225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F28F67-AAAB-452E-A05C-9D5FF12AD1A5}"/>
              </a:ext>
            </a:extLst>
          </p:cNvPr>
          <p:cNvSpPr txBox="1"/>
          <p:nvPr/>
        </p:nvSpPr>
        <p:spPr>
          <a:xfrm>
            <a:off x="4049725" y="6322111"/>
            <a:ext cx="22987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Saffer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Tobin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656F13-1A12-1A9D-1B5F-860F44BF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56434"/>
            <a:ext cx="10515600" cy="524603"/>
          </a:xfrm>
        </p:spPr>
        <p:txBody>
          <a:bodyPr>
            <a:noAutofit/>
          </a:bodyPr>
          <a:lstStyle/>
          <a:p>
            <a:r>
              <a:rPr lang="en-US" sz="3600" b="1" dirty="0"/>
              <a:t>Deformation at low effective stress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CAFC48-BF3F-B98C-3764-399EA5CE571C}"/>
              </a:ext>
            </a:extLst>
          </p:cNvPr>
          <p:cNvSpPr txBox="1"/>
          <p:nvPr/>
        </p:nvSpPr>
        <p:spPr>
          <a:xfrm>
            <a:off x="9679833" y="6280245"/>
            <a:ext cx="2512168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Shelly et al. (2006)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4FC717E-04CE-CB71-7E1A-5AD86A2E8100}"/>
              </a:ext>
            </a:extLst>
          </p:cNvPr>
          <p:cNvSpPr txBox="1">
            <a:spLocks/>
          </p:cNvSpPr>
          <p:nvPr/>
        </p:nvSpPr>
        <p:spPr>
          <a:xfrm>
            <a:off x="660705" y="913104"/>
            <a:ext cx="6273496" cy="161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Elevated pore fluid pressure and low effective normal (or mean) stress likely exists along plate boundary faults.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BA335F-8C10-5648-06B2-0BB98307A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01" y="612477"/>
            <a:ext cx="4857063" cy="5667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1319E8-79CC-ADB5-F522-BD36B39712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" y="2258625"/>
            <a:ext cx="5668486" cy="387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1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1F28F67-AAAB-452E-A05C-9D5FF12AD1A5}"/>
              </a:ext>
            </a:extLst>
          </p:cNvPr>
          <p:cNvSpPr txBox="1"/>
          <p:nvPr/>
        </p:nvSpPr>
        <p:spPr>
          <a:xfrm>
            <a:off x="4049725" y="6322111"/>
            <a:ext cx="2298700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Saffer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Tobin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2011)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656F13-1A12-1A9D-1B5F-860F44BF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56434"/>
            <a:ext cx="10515600" cy="524603"/>
          </a:xfrm>
        </p:spPr>
        <p:txBody>
          <a:bodyPr>
            <a:noAutofit/>
          </a:bodyPr>
          <a:lstStyle/>
          <a:p>
            <a:r>
              <a:rPr lang="en-US" sz="3600" b="1" dirty="0"/>
              <a:t>Deformation at low effective stress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640B07-8070-0A96-0829-CE8044FC3145}"/>
              </a:ext>
            </a:extLst>
          </p:cNvPr>
          <p:cNvSpPr txBox="1"/>
          <p:nvPr/>
        </p:nvSpPr>
        <p:spPr>
          <a:xfrm>
            <a:off x="9652415" y="5257800"/>
            <a:ext cx="2934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ea typeface="MS Mincho" panose="02020609040205080304" pitchFamily="49" charset="-128"/>
              </a:rPr>
              <a:t>Otsubo</a:t>
            </a:r>
            <a:r>
              <a:rPr lang="en-US" dirty="0">
                <a:effectLst/>
                <a:ea typeface="MS Mincho" panose="02020609040205080304" pitchFamily="49" charset="-128"/>
              </a:rPr>
              <a:t> et al. (2016)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D7D82-284C-ECB1-9B63-218C8CEF5B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68" y="2258625"/>
            <a:ext cx="5668486" cy="38711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20498-0BFE-A745-B226-45793B61D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26" y="1493419"/>
            <a:ext cx="5145294" cy="3871161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D159E4-FF4A-FF84-F873-E1C67EBDE087}"/>
              </a:ext>
            </a:extLst>
          </p:cNvPr>
          <p:cNvSpPr txBox="1">
            <a:spLocks/>
          </p:cNvSpPr>
          <p:nvPr/>
        </p:nvSpPr>
        <p:spPr>
          <a:xfrm>
            <a:off x="660705" y="913104"/>
            <a:ext cx="6273496" cy="1619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Elevated pore fluid pressure and low effective normal (or mean) stress likely exists along plate boundary faults.</a:t>
            </a:r>
          </a:p>
        </p:txBody>
      </p:sp>
    </p:spTree>
    <p:extLst>
      <p:ext uri="{BB962C8B-B14F-4D97-AF65-F5344CB8AC3E}">
        <p14:creationId xmlns:p14="http://schemas.microsoft.com/office/powerpoint/2010/main" val="617302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3879E-1235-450B-BC14-AF7EA7EC3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0535" y="796245"/>
            <a:ext cx="10249950" cy="524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Hydraulic stimulation at Cotton Valley gas field in Texas </a:t>
            </a:r>
          </a:p>
          <a:p>
            <a:pPr marL="0" indent="0">
              <a:buNone/>
            </a:pPr>
            <a:r>
              <a:rPr lang="en-US" sz="2400" dirty="0"/>
              <a:t>(</a:t>
            </a:r>
            <a:r>
              <a:rPr lang="en-US" sz="2400" dirty="0" err="1"/>
              <a:t>Šílený</a:t>
            </a:r>
            <a:r>
              <a:rPr lang="en-US" sz="2400" dirty="0"/>
              <a:t>, et al., 2009; Fischer &amp; Guest, 2011 )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656F13-1A12-1A9D-1B5F-860F44BF6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156434"/>
            <a:ext cx="10515600" cy="524603"/>
          </a:xfrm>
        </p:spPr>
        <p:txBody>
          <a:bodyPr>
            <a:noAutofit/>
          </a:bodyPr>
          <a:lstStyle/>
          <a:p>
            <a:r>
              <a:rPr lang="en-US" sz="3600" b="1" dirty="0"/>
              <a:t>Deformation at low effective stress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B37D4-7915-D2E0-59E6-480180870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09" y="4743206"/>
            <a:ext cx="6256424" cy="19825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EDFAD2B-6666-B11A-BF61-F147A94091A3}"/>
              </a:ext>
            </a:extLst>
          </p:cNvPr>
          <p:cNvGrpSpPr/>
          <p:nvPr/>
        </p:nvGrpSpPr>
        <p:grpSpPr>
          <a:xfrm>
            <a:off x="5006184" y="1645258"/>
            <a:ext cx="6882066" cy="3773062"/>
            <a:chOff x="4467400" y="1319638"/>
            <a:chExt cx="6882066" cy="37730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AAAEE2-E8ED-2562-70C1-C8FD58C45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400" y="1319638"/>
              <a:ext cx="6882066" cy="309794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F0FF794-04DA-A303-A62B-A8AD5AF5C4AB}"/>
                </a:ext>
              </a:extLst>
            </p:cNvPr>
            <p:cNvSpPr/>
            <p:nvPr/>
          </p:nvSpPr>
          <p:spPr>
            <a:xfrm>
              <a:off x="5283200" y="4293369"/>
              <a:ext cx="1511300" cy="79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4B699A8-D53B-33F2-D9AA-C6629A1699CE}"/>
                </a:ext>
              </a:extLst>
            </p:cNvPr>
            <p:cNvSpPr/>
            <p:nvPr/>
          </p:nvSpPr>
          <p:spPr>
            <a:xfrm>
              <a:off x="4467400" y="4095943"/>
              <a:ext cx="755650" cy="799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FC391CE-D262-15F4-CE94-F8B27116F17F}"/>
              </a:ext>
            </a:extLst>
          </p:cNvPr>
          <p:cNvGrpSpPr/>
          <p:nvPr/>
        </p:nvGrpSpPr>
        <p:grpSpPr>
          <a:xfrm>
            <a:off x="699035" y="1755643"/>
            <a:ext cx="3751524" cy="4684105"/>
            <a:chOff x="298200" y="1492858"/>
            <a:chExt cx="3751524" cy="46841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E755F08-626E-607F-5668-A972CF7C5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00" y="1492858"/>
              <a:ext cx="3751524" cy="468410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1A87EB7-9C11-10D2-4B9F-AC8D01EA5329}"/>
                </a:ext>
              </a:extLst>
            </p:cNvPr>
            <p:cNvSpPr/>
            <p:nvPr/>
          </p:nvSpPr>
          <p:spPr>
            <a:xfrm>
              <a:off x="874275" y="1589159"/>
              <a:ext cx="535425" cy="43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5311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52383BA6-A327-44BF-BF2D-29FD29EC3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015" y="1739496"/>
            <a:ext cx="7911437" cy="435254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CB7DCA-38BD-4789-BE22-30C12400ED34}"/>
              </a:ext>
            </a:extLst>
          </p:cNvPr>
          <p:cNvSpPr txBox="1"/>
          <p:nvPr/>
        </p:nvSpPr>
        <p:spPr>
          <a:xfrm>
            <a:off x="368926" y="993474"/>
            <a:ext cx="819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Effective stress law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(e.g., Terzaghi, 1946; Jaeger et al., 2009)</a:t>
            </a:r>
          </a:p>
          <a:p>
            <a:endParaRPr lang="en-US" sz="2400" dirty="0"/>
          </a:p>
          <a:p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= </a:t>
            </a:r>
            <a:r>
              <a:rPr lang="el-G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n-US" sz="2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(</a:t>
            </a:r>
            <a:r>
              <a:rPr lang="en-US" sz="2400" dirty="0">
                <a:latin typeface="Symbol" pitchFamily="2" charset="2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0 -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994582-5E3C-489C-9510-B273D2266282}"/>
              </a:ext>
            </a:extLst>
          </p:cNvPr>
          <p:cNvSpPr txBox="1"/>
          <p:nvPr/>
        </p:nvSpPr>
        <p:spPr>
          <a:xfrm>
            <a:off x="9348585" y="6209059"/>
            <a:ext cx="3014220" cy="344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Modified from (Sibson, 2017)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E48FE6-6518-49BE-91B9-995756DD29A3}"/>
              </a:ext>
            </a:extLst>
          </p:cNvPr>
          <p:cNvSpPr txBox="1"/>
          <p:nvPr/>
        </p:nvSpPr>
        <p:spPr>
          <a:xfrm>
            <a:off x="238298" y="2471375"/>
            <a:ext cx="37314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As pore pressure increases, effective normal stresses decrease.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mode of a fracture depends on both pore fluid pressure and differential stress.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8D82F9-7F30-AB86-BB79-115006F20D0A}"/>
              </a:ext>
            </a:extLst>
          </p:cNvPr>
          <p:cNvSpPr txBox="1">
            <a:spLocks/>
          </p:cNvSpPr>
          <p:nvPr/>
        </p:nvSpPr>
        <p:spPr>
          <a:xfrm>
            <a:off x="348343" y="156434"/>
            <a:ext cx="10515600" cy="52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/>
              <a:t>Deformation at low effective stress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EB9B58-56B0-644F-4719-59993900AF3D}"/>
              </a:ext>
            </a:extLst>
          </p:cNvPr>
          <p:cNvSpPr txBox="1"/>
          <p:nvPr/>
        </p:nvSpPr>
        <p:spPr>
          <a:xfrm>
            <a:off x="3580064" y="2440260"/>
            <a:ext cx="44566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Extension-shear mixed-mode fracture</a:t>
            </a:r>
          </a:p>
        </p:txBody>
      </p:sp>
    </p:spTree>
    <p:extLst>
      <p:ext uri="{BB962C8B-B14F-4D97-AF65-F5344CB8AC3E}">
        <p14:creationId xmlns:p14="http://schemas.microsoft.com/office/powerpoint/2010/main" val="878326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48D82F9-7F30-AB86-BB79-115006F20D0A}"/>
              </a:ext>
            </a:extLst>
          </p:cNvPr>
          <p:cNvSpPr txBox="1">
            <a:spLocks/>
          </p:cNvSpPr>
          <p:nvPr/>
        </p:nvSpPr>
        <p:spPr>
          <a:xfrm>
            <a:off x="348343" y="156434"/>
            <a:ext cx="10515600" cy="5246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600" b="1" dirty="0"/>
              <a:t>Objectives of 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D9AAAF-717C-CD04-6915-11875D591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798" y="831332"/>
            <a:ext cx="10854802" cy="5870234"/>
          </a:xfrm>
        </p:spPr>
        <p:txBody>
          <a:bodyPr>
            <a:normAutofit/>
          </a:bodyPr>
          <a:lstStyle/>
          <a:p>
            <a:r>
              <a:rPr lang="en-US" dirty="0"/>
              <a:t>Document the deformation behaviors at very low effective pressure</a:t>
            </a:r>
          </a:p>
          <a:p>
            <a:endParaRPr lang="en-US" dirty="0"/>
          </a:p>
          <a:p>
            <a:r>
              <a:rPr lang="en-US" dirty="0"/>
              <a:t>Investigate the effects of pore fluid pressure on extension-shear mixed-mode fractures</a:t>
            </a:r>
          </a:p>
          <a:p>
            <a:pPr lvl="1"/>
            <a:r>
              <a:rPr lang="en-US" dirty="0"/>
              <a:t>Is </a:t>
            </a:r>
            <a:r>
              <a:rPr lang="en-US" dirty="0" err="1"/>
              <a:t>Terzhaghi’s</a:t>
            </a:r>
            <a:r>
              <a:rPr lang="en-US" dirty="0"/>
              <a:t> effective stress law valid in a tensile stress field?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Conduct triaxial extension deformation tests</a:t>
            </a:r>
          </a:p>
          <a:p>
            <a:pPr lvl="1"/>
            <a:r>
              <a:rPr lang="en-US" dirty="0"/>
              <a:t>Rock type</a:t>
            </a:r>
          </a:p>
          <a:p>
            <a:pPr lvl="2"/>
            <a:r>
              <a:rPr lang="en-US" dirty="0"/>
              <a:t>Porous and permeable rocks: Berea sandstone; Indiana limestone</a:t>
            </a:r>
          </a:p>
          <a:p>
            <a:pPr lvl="2"/>
            <a:r>
              <a:rPr lang="en-US" dirty="0"/>
              <a:t>Non-porous and impermeable rocks: Carrara marble; Westerly granite</a:t>
            </a:r>
          </a:p>
          <a:p>
            <a:pPr lvl="1"/>
            <a:r>
              <a:rPr lang="en-US" dirty="0"/>
              <a:t>Under pore pressure-controlled conditions</a:t>
            </a:r>
          </a:p>
          <a:p>
            <a:pPr lvl="1"/>
            <a:r>
              <a:rPr lang="en-US" dirty="0"/>
              <a:t>Strain rate: 10</a:t>
            </a:r>
            <a:r>
              <a:rPr lang="en-US" baseline="30000" dirty="0"/>
              <a:t>-5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 for Berea sandstone; 10</a:t>
            </a:r>
            <a:r>
              <a:rPr lang="en-US" baseline="30000" dirty="0"/>
              <a:t>-6</a:t>
            </a:r>
            <a:r>
              <a:rPr lang="en-US" dirty="0"/>
              <a:t> – 10</a:t>
            </a:r>
            <a:r>
              <a:rPr lang="en-US" baseline="30000" dirty="0"/>
              <a:t>-8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 for Carrara marble</a:t>
            </a:r>
          </a:p>
        </p:txBody>
      </p:sp>
    </p:spTree>
    <p:extLst>
      <p:ext uri="{BB962C8B-B14F-4D97-AF65-F5344CB8AC3E}">
        <p14:creationId xmlns:p14="http://schemas.microsoft.com/office/powerpoint/2010/main" val="232111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3" descr="dogbone_sample.tiff                                            000370C4Macintosh HD                   BD6644AB:">
            <a:extLst>
              <a:ext uri="{FF2B5EF4-FFF2-40B4-BE49-F238E27FC236}">
                <a16:creationId xmlns:a16="http://schemas.microsoft.com/office/drawing/2014/main" id="{BD89D0A9-2344-74B0-E45D-535FD02E0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135" y="1854471"/>
            <a:ext cx="2474065" cy="396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95299" y="1106839"/>
            <a:ext cx="7325469" cy="50907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u="sng" dirty="0">
                <a:latin typeface="+mn-lt"/>
              </a:rPr>
              <a:t>Dog-bone geometry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Creates a uniform stress concentrated at the center of the neck.</a:t>
            </a:r>
          </a:p>
          <a:p>
            <a:pPr marL="0" indent="0">
              <a:buNone/>
            </a:pPr>
            <a:endParaRPr lang="en-US" sz="2400" u="sng" dirty="0">
              <a:latin typeface="+mn-lt"/>
            </a:endParaRPr>
          </a:p>
          <a:p>
            <a:pPr marL="0" indent="0">
              <a:buNone/>
            </a:pPr>
            <a:r>
              <a:rPr lang="en-US" sz="2400" u="sng" dirty="0">
                <a:latin typeface="+mn-lt"/>
              </a:rPr>
              <a:t>Jacketing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Isolate confining and pore pressure fluid media (silicone oil vs. distilled water)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Do not hold the strength (Jacket strength&lt;&lt; rock strength)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Homogeneously distribute the confining pressure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 combination of </a:t>
            </a:r>
            <a:r>
              <a:rPr lang="en-US" sz="2400" dirty="0">
                <a:solidFill>
                  <a:srgbClr val="00B050"/>
                </a:solidFill>
                <a:latin typeface="+mn-lt"/>
              </a:rPr>
              <a:t>latex jacket</a:t>
            </a:r>
            <a:r>
              <a:rPr lang="en-US" sz="2400" dirty="0">
                <a:latin typeface="+mn-lt"/>
              </a:rPr>
              <a:t>, modeling clay , and </a:t>
            </a:r>
            <a:r>
              <a:rPr lang="en-US" sz="2400" dirty="0">
                <a:solidFill>
                  <a:srgbClr val="FF0000"/>
                </a:solidFill>
                <a:latin typeface="+mn-lt"/>
              </a:rPr>
              <a:t>polyolefin jacket </a:t>
            </a:r>
            <a:r>
              <a:rPr lang="en-US" sz="2400" dirty="0">
                <a:latin typeface="+mn-lt"/>
              </a:rPr>
              <a:t>is used.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B7B2F0-A763-2877-B9BD-7E080B61BF85}"/>
              </a:ext>
            </a:extLst>
          </p:cNvPr>
          <p:cNvSpPr txBox="1"/>
          <p:nvPr/>
        </p:nvSpPr>
        <p:spPr>
          <a:xfrm>
            <a:off x="5170009" y="5324630"/>
            <a:ext cx="1727397" cy="369332"/>
          </a:xfrm>
          <a:prstGeom prst="rect">
            <a:avLst/>
          </a:prstGeom>
          <a:solidFill>
            <a:srgbClr val="FEF9DE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/>
              <a:t>modeling clay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FB0464F-1021-266D-00C9-EAF624B51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385034"/>
            <a:ext cx="10515600" cy="524603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Triaxial extension tests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39186C-3173-B2D1-1F7F-A7CD26A2F793}"/>
              </a:ext>
            </a:extLst>
          </p:cNvPr>
          <p:cNvSpPr txBox="1"/>
          <p:nvPr/>
        </p:nvSpPr>
        <p:spPr>
          <a:xfrm>
            <a:off x="3686492" y="1106839"/>
            <a:ext cx="66792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latin typeface="+mn-lt"/>
              </a:rPr>
              <a:t>(Brace, 1968; Ramsey and Chester, 2004; </a:t>
            </a:r>
            <a:r>
              <a:rPr lang="en-US" sz="1800" dirty="0" err="1">
                <a:latin typeface="+mn-lt"/>
              </a:rPr>
              <a:t>Bobich</a:t>
            </a:r>
            <a:r>
              <a:rPr lang="en-US" sz="1800" dirty="0">
                <a:latin typeface="+mn-lt"/>
              </a:rPr>
              <a:t>, 2005; </a:t>
            </a:r>
            <a:r>
              <a:rPr lang="en-US" sz="1800" dirty="0" err="1">
                <a:latin typeface="+mn-lt"/>
              </a:rPr>
              <a:t>Choens</a:t>
            </a:r>
            <a:r>
              <a:rPr lang="en-US" sz="1800" dirty="0">
                <a:latin typeface="+mn-lt"/>
              </a:rPr>
              <a:t>, 201</a:t>
            </a:r>
            <a:r>
              <a:rPr lang="en-US" dirty="0"/>
              <a:t>5)</a:t>
            </a:r>
            <a:endParaRPr lang="en-US" sz="1800" dirty="0"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1337BF-308F-98FF-B5A1-3875471FE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7" t="31241" r="13151" b="38458"/>
          <a:stretch/>
        </p:blipFill>
        <p:spPr>
          <a:xfrm rot="5400000">
            <a:off x="10944345" y="6309457"/>
            <a:ext cx="5528193" cy="15952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B5D36D-7E38-135D-B811-3110CA8EA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14851" y="-375630"/>
            <a:ext cx="4782460" cy="358684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EB4367E-D759-95C5-D256-E1BF46FB6A25}"/>
              </a:ext>
            </a:extLst>
          </p:cNvPr>
          <p:cNvGrpSpPr>
            <a:grpSpLocks noChangeAspect="1"/>
          </p:cNvGrpSpPr>
          <p:nvPr/>
        </p:nvGrpSpPr>
        <p:grpSpPr>
          <a:xfrm>
            <a:off x="2751850" y="27119763"/>
            <a:ext cx="9559113" cy="9418320"/>
            <a:chOff x="2233718" y="26754118"/>
            <a:chExt cx="9882075" cy="973651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1473ED5-C4FB-DC4E-DC9C-7128CCBA057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92593" y="27175476"/>
              <a:ext cx="3563018" cy="4571993"/>
              <a:chOff x="23450377" y="16439910"/>
              <a:chExt cx="2850420" cy="365760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3A852200-A15A-2B69-6E21-0E5B5EC339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50377" y="16439910"/>
                <a:ext cx="2850420" cy="3657600"/>
              </a:xfrm>
              <a:prstGeom prst="rect">
                <a:avLst/>
              </a:prstGeom>
            </p:spPr>
          </p:pic>
          <p:sp>
            <p:nvSpPr>
              <p:cNvPr id="17" name="Freeform: Shape 82">
                <a:extLst>
                  <a:ext uri="{FF2B5EF4-FFF2-40B4-BE49-F238E27FC236}">
                    <a16:creationId xmlns:a16="http://schemas.microsoft.com/office/drawing/2014/main" id="{B427AF69-033B-5BCF-0941-D8AE85A99655}"/>
                  </a:ext>
                </a:extLst>
              </p:cNvPr>
              <p:cNvSpPr/>
              <p:nvPr/>
            </p:nvSpPr>
            <p:spPr>
              <a:xfrm>
                <a:off x="24714115" y="18474654"/>
                <a:ext cx="16849" cy="1405"/>
              </a:xfrm>
              <a:custGeom>
                <a:avLst/>
                <a:gdLst>
                  <a:gd name="connsiteX0" fmla="*/ 0 w 155510"/>
                  <a:gd name="connsiteY0" fmla="*/ 0 h 12969"/>
                  <a:gd name="connsiteX1" fmla="*/ 99527 w 155510"/>
                  <a:gd name="connsiteY1" fmla="*/ 12441 h 12969"/>
                  <a:gd name="connsiteX2" fmla="*/ 155510 w 155510"/>
                  <a:gd name="connsiteY2" fmla="*/ 0 h 12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510" h="12969">
                    <a:moveTo>
                      <a:pt x="0" y="0"/>
                    </a:moveTo>
                    <a:cubicBezTo>
                      <a:pt x="36990" y="7397"/>
                      <a:pt x="56467" y="12441"/>
                      <a:pt x="99527" y="12441"/>
                    </a:cubicBezTo>
                    <a:cubicBezTo>
                      <a:pt x="145615" y="12441"/>
                      <a:pt x="138624" y="16886"/>
                      <a:pt x="155510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83">
                <a:extLst>
                  <a:ext uri="{FF2B5EF4-FFF2-40B4-BE49-F238E27FC236}">
                    <a16:creationId xmlns:a16="http://schemas.microsoft.com/office/drawing/2014/main" id="{5790C684-6432-2C91-8FFB-C746AE3C372E}"/>
                  </a:ext>
                </a:extLst>
              </p:cNvPr>
              <p:cNvSpPr/>
              <p:nvPr/>
            </p:nvSpPr>
            <p:spPr>
              <a:xfrm>
                <a:off x="24751203" y="18461877"/>
                <a:ext cx="12131" cy="13479"/>
              </a:xfrm>
              <a:custGeom>
                <a:avLst/>
                <a:gdLst>
                  <a:gd name="connsiteX0" fmla="*/ 0 w 111967"/>
                  <a:gd name="connsiteY0" fmla="*/ 124408 h 124408"/>
                  <a:gd name="connsiteX1" fmla="*/ 31102 w 111967"/>
                  <a:gd name="connsiteY1" fmla="*/ 93306 h 124408"/>
                  <a:gd name="connsiteX2" fmla="*/ 49763 w 111967"/>
                  <a:gd name="connsiteY2" fmla="*/ 80865 h 124408"/>
                  <a:gd name="connsiteX3" fmla="*/ 74644 w 111967"/>
                  <a:gd name="connsiteY3" fmla="*/ 62204 h 124408"/>
                  <a:gd name="connsiteX4" fmla="*/ 87085 w 111967"/>
                  <a:gd name="connsiteY4" fmla="*/ 37322 h 124408"/>
                  <a:gd name="connsiteX5" fmla="*/ 93306 w 111967"/>
                  <a:gd name="connsiteY5" fmla="*/ 12440 h 124408"/>
                  <a:gd name="connsiteX6" fmla="*/ 111967 w 111967"/>
                  <a:gd name="connsiteY6" fmla="*/ 0 h 12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1967" h="124408">
                    <a:moveTo>
                      <a:pt x="0" y="124408"/>
                    </a:moveTo>
                    <a:cubicBezTo>
                      <a:pt x="10367" y="114041"/>
                      <a:pt x="20068" y="102961"/>
                      <a:pt x="31102" y="93306"/>
                    </a:cubicBezTo>
                    <a:cubicBezTo>
                      <a:pt x="36728" y="88383"/>
                      <a:pt x="43680" y="85210"/>
                      <a:pt x="49763" y="80865"/>
                    </a:cubicBezTo>
                    <a:cubicBezTo>
                      <a:pt x="58199" y="74839"/>
                      <a:pt x="66350" y="68424"/>
                      <a:pt x="74644" y="62204"/>
                    </a:cubicBezTo>
                    <a:cubicBezTo>
                      <a:pt x="78791" y="53910"/>
                      <a:pt x="83829" y="46005"/>
                      <a:pt x="87085" y="37322"/>
                    </a:cubicBezTo>
                    <a:cubicBezTo>
                      <a:pt x="90087" y="29317"/>
                      <a:pt x="88564" y="19553"/>
                      <a:pt x="93306" y="12440"/>
                    </a:cubicBezTo>
                    <a:cubicBezTo>
                      <a:pt x="97453" y="6220"/>
                      <a:pt x="105747" y="4147"/>
                      <a:pt x="111967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84">
                <a:extLst>
                  <a:ext uri="{FF2B5EF4-FFF2-40B4-BE49-F238E27FC236}">
                    <a16:creationId xmlns:a16="http://schemas.microsoft.com/office/drawing/2014/main" id="{45272556-4C86-2CBE-C3E2-FEC6F7ED7370}"/>
                  </a:ext>
                </a:extLst>
              </p:cNvPr>
              <p:cNvSpPr/>
              <p:nvPr/>
            </p:nvSpPr>
            <p:spPr>
              <a:xfrm>
                <a:off x="24775445" y="18438874"/>
                <a:ext cx="18871" cy="6799"/>
              </a:xfrm>
              <a:custGeom>
                <a:avLst/>
                <a:gdLst>
                  <a:gd name="connsiteX0" fmla="*/ 18661 w 174172"/>
                  <a:gd name="connsiteY0" fmla="*/ 56534 h 62754"/>
                  <a:gd name="connsiteX1" fmla="*/ 49763 w 174172"/>
                  <a:gd name="connsiteY1" fmla="*/ 44093 h 62754"/>
                  <a:gd name="connsiteX2" fmla="*/ 68425 w 174172"/>
                  <a:gd name="connsiteY2" fmla="*/ 37873 h 62754"/>
                  <a:gd name="connsiteX3" fmla="*/ 80866 w 174172"/>
                  <a:gd name="connsiteY3" fmla="*/ 19212 h 62754"/>
                  <a:gd name="connsiteX4" fmla="*/ 105747 w 174172"/>
                  <a:gd name="connsiteY4" fmla="*/ 12991 h 62754"/>
                  <a:gd name="connsiteX5" fmla="*/ 124408 w 174172"/>
                  <a:gd name="connsiteY5" fmla="*/ 6771 h 62754"/>
                  <a:gd name="connsiteX6" fmla="*/ 118188 w 174172"/>
                  <a:gd name="connsiteY6" fmla="*/ 6771 h 62754"/>
                  <a:gd name="connsiteX7" fmla="*/ 68425 w 174172"/>
                  <a:gd name="connsiteY7" fmla="*/ 12991 h 62754"/>
                  <a:gd name="connsiteX8" fmla="*/ 37323 w 174172"/>
                  <a:gd name="connsiteY8" fmla="*/ 50314 h 62754"/>
                  <a:gd name="connsiteX9" fmla="*/ 0 w 174172"/>
                  <a:gd name="connsiteY9" fmla="*/ 62754 h 62754"/>
                  <a:gd name="connsiteX10" fmla="*/ 49763 w 174172"/>
                  <a:gd name="connsiteY10" fmla="*/ 25432 h 62754"/>
                  <a:gd name="connsiteX11" fmla="*/ 111968 w 174172"/>
                  <a:gd name="connsiteY11" fmla="*/ 6771 h 62754"/>
                  <a:gd name="connsiteX12" fmla="*/ 136849 w 174172"/>
                  <a:gd name="connsiteY12" fmla="*/ 550 h 62754"/>
                  <a:gd name="connsiteX13" fmla="*/ 174172 w 174172"/>
                  <a:gd name="connsiteY13" fmla="*/ 550 h 62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74172" h="62754">
                    <a:moveTo>
                      <a:pt x="18661" y="56534"/>
                    </a:moveTo>
                    <a:cubicBezTo>
                      <a:pt x="29028" y="52387"/>
                      <a:pt x="39308" y="48014"/>
                      <a:pt x="49763" y="44093"/>
                    </a:cubicBezTo>
                    <a:cubicBezTo>
                      <a:pt x="55903" y="41791"/>
                      <a:pt x="63305" y="41969"/>
                      <a:pt x="68425" y="37873"/>
                    </a:cubicBezTo>
                    <a:cubicBezTo>
                      <a:pt x="74263" y="33203"/>
                      <a:pt x="74646" y="23359"/>
                      <a:pt x="80866" y="19212"/>
                    </a:cubicBezTo>
                    <a:cubicBezTo>
                      <a:pt x="87979" y="14470"/>
                      <a:pt x="97527" y="15340"/>
                      <a:pt x="105747" y="12991"/>
                    </a:cubicBezTo>
                    <a:cubicBezTo>
                      <a:pt x="112051" y="11190"/>
                      <a:pt x="118543" y="9703"/>
                      <a:pt x="124408" y="6771"/>
                    </a:cubicBezTo>
                    <a:cubicBezTo>
                      <a:pt x="126262" y="5844"/>
                      <a:pt x="120245" y="6514"/>
                      <a:pt x="118188" y="6771"/>
                    </a:cubicBezTo>
                    <a:lnTo>
                      <a:pt x="68425" y="12991"/>
                    </a:lnTo>
                    <a:cubicBezTo>
                      <a:pt x="60683" y="24604"/>
                      <a:pt x="49999" y="43272"/>
                      <a:pt x="37323" y="50314"/>
                    </a:cubicBezTo>
                    <a:cubicBezTo>
                      <a:pt x="25859" y="56683"/>
                      <a:pt x="0" y="62754"/>
                      <a:pt x="0" y="62754"/>
                    </a:cubicBezTo>
                    <a:cubicBezTo>
                      <a:pt x="16588" y="50313"/>
                      <a:pt x="30511" y="33133"/>
                      <a:pt x="49763" y="25432"/>
                    </a:cubicBezTo>
                    <a:cubicBezTo>
                      <a:pt x="96239" y="6842"/>
                      <a:pt x="64655" y="17285"/>
                      <a:pt x="111968" y="6771"/>
                    </a:cubicBezTo>
                    <a:cubicBezTo>
                      <a:pt x="120313" y="4916"/>
                      <a:pt x="128342" y="1401"/>
                      <a:pt x="136849" y="550"/>
                    </a:cubicBezTo>
                    <a:cubicBezTo>
                      <a:pt x="149228" y="-688"/>
                      <a:pt x="161731" y="550"/>
                      <a:pt x="174172" y="55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86">
                <a:extLst>
                  <a:ext uri="{FF2B5EF4-FFF2-40B4-BE49-F238E27FC236}">
                    <a16:creationId xmlns:a16="http://schemas.microsoft.com/office/drawing/2014/main" id="{4D9D5228-EAE0-1F1D-CA2C-1DF363DEF654}"/>
                  </a:ext>
                </a:extLst>
              </p:cNvPr>
              <p:cNvSpPr/>
              <p:nvPr/>
            </p:nvSpPr>
            <p:spPr>
              <a:xfrm>
                <a:off x="24809835" y="18439522"/>
                <a:ext cx="41068" cy="2117"/>
              </a:xfrm>
              <a:custGeom>
                <a:avLst/>
                <a:gdLst>
                  <a:gd name="connsiteX0" fmla="*/ 0 w 379046"/>
                  <a:gd name="connsiteY0" fmla="*/ 0 h 19539"/>
                  <a:gd name="connsiteX1" fmla="*/ 46892 w 379046"/>
                  <a:gd name="connsiteY1" fmla="*/ 3908 h 19539"/>
                  <a:gd name="connsiteX2" fmla="*/ 66430 w 379046"/>
                  <a:gd name="connsiteY2" fmla="*/ 7816 h 19539"/>
                  <a:gd name="connsiteX3" fmla="*/ 82061 w 379046"/>
                  <a:gd name="connsiteY3" fmla="*/ 11723 h 19539"/>
                  <a:gd name="connsiteX4" fmla="*/ 140676 w 379046"/>
                  <a:gd name="connsiteY4" fmla="*/ 15631 h 19539"/>
                  <a:gd name="connsiteX5" fmla="*/ 175846 w 379046"/>
                  <a:gd name="connsiteY5" fmla="*/ 19539 h 19539"/>
                  <a:gd name="connsiteX6" fmla="*/ 242276 w 379046"/>
                  <a:gd name="connsiteY6" fmla="*/ 15631 h 19539"/>
                  <a:gd name="connsiteX7" fmla="*/ 347784 w 379046"/>
                  <a:gd name="connsiteY7" fmla="*/ 11723 h 19539"/>
                  <a:gd name="connsiteX8" fmla="*/ 359507 w 379046"/>
                  <a:gd name="connsiteY8" fmla="*/ 3908 h 19539"/>
                  <a:gd name="connsiteX9" fmla="*/ 379046 w 379046"/>
                  <a:gd name="connsiteY9" fmla="*/ 3908 h 19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46" h="19539">
                    <a:moveTo>
                      <a:pt x="0" y="0"/>
                    </a:moveTo>
                    <a:cubicBezTo>
                      <a:pt x="15631" y="1303"/>
                      <a:pt x="31315" y="2075"/>
                      <a:pt x="46892" y="3908"/>
                    </a:cubicBezTo>
                    <a:cubicBezTo>
                      <a:pt x="53488" y="4684"/>
                      <a:pt x="59946" y="6375"/>
                      <a:pt x="66430" y="7816"/>
                    </a:cubicBezTo>
                    <a:cubicBezTo>
                      <a:pt x="71673" y="8981"/>
                      <a:pt x="76720" y="11161"/>
                      <a:pt x="82061" y="11723"/>
                    </a:cubicBezTo>
                    <a:cubicBezTo>
                      <a:pt x="101535" y="13773"/>
                      <a:pt x="121162" y="14005"/>
                      <a:pt x="140676" y="15631"/>
                    </a:cubicBezTo>
                    <a:cubicBezTo>
                      <a:pt x="152431" y="16611"/>
                      <a:pt x="164123" y="18236"/>
                      <a:pt x="175846" y="19539"/>
                    </a:cubicBezTo>
                    <a:lnTo>
                      <a:pt x="242276" y="15631"/>
                    </a:lnTo>
                    <a:cubicBezTo>
                      <a:pt x="277433" y="14033"/>
                      <a:pt x="312765" y="15225"/>
                      <a:pt x="347784" y="11723"/>
                    </a:cubicBezTo>
                    <a:cubicBezTo>
                      <a:pt x="352457" y="11256"/>
                      <a:pt x="354951" y="5047"/>
                      <a:pt x="359507" y="3908"/>
                    </a:cubicBezTo>
                    <a:cubicBezTo>
                      <a:pt x="365826" y="2328"/>
                      <a:pt x="372533" y="3908"/>
                      <a:pt x="379046" y="3908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87">
                <a:extLst>
                  <a:ext uri="{FF2B5EF4-FFF2-40B4-BE49-F238E27FC236}">
                    <a16:creationId xmlns:a16="http://schemas.microsoft.com/office/drawing/2014/main" id="{52AB27EA-996A-5AF8-7B9D-F7B814F1758F}"/>
                  </a:ext>
                </a:extLst>
              </p:cNvPr>
              <p:cNvSpPr/>
              <p:nvPr/>
            </p:nvSpPr>
            <p:spPr>
              <a:xfrm>
                <a:off x="24865298" y="18424703"/>
                <a:ext cx="20746" cy="13125"/>
              </a:xfrm>
              <a:custGeom>
                <a:avLst/>
                <a:gdLst>
                  <a:gd name="connsiteX0" fmla="*/ 0 w 191477"/>
                  <a:gd name="connsiteY0" fmla="*/ 121139 h 121139"/>
                  <a:gd name="connsiteX1" fmla="*/ 62523 w 191477"/>
                  <a:gd name="connsiteY1" fmla="*/ 117231 h 121139"/>
                  <a:gd name="connsiteX2" fmla="*/ 89877 w 191477"/>
                  <a:gd name="connsiteY2" fmla="*/ 101600 h 121139"/>
                  <a:gd name="connsiteX3" fmla="*/ 97693 w 191477"/>
                  <a:gd name="connsiteY3" fmla="*/ 93785 h 121139"/>
                  <a:gd name="connsiteX4" fmla="*/ 109416 w 191477"/>
                  <a:gd name="connsiteY4" fmla="*/ 89877 h 121139"/>
                  <a:gd name="connsiteX5" fmla="*/ 144585 w 191477"/>
                  <a:gd name="connsiteY5" fmla="*/ 74246 h 121139"/>
                  <a:gd name="connsiteX6" fmla="*/ 160216 w 191477"/>
                  <a:gd name="connsiteY6" fmla="*/ 58615 h 121139"/>
                  <a:gd name="connsiteX7" fmla="*/ 175846 w 191477"/>
                  <a:gd name="connsiteY7" fmla="*/ 27354 h 121139"/>
                  <a:gd name="connsiteX8" fmla="*/ 187569 w 191477"/>
                  <a:gd name="connsiteY8" fmla="*/ 11723 h 121139"/>
                  <a:gd name="connsiteX9" fmla="*/ 191477 w 191477"/>
                  <a:gd name="connsiteY9" fmla="*/ 0 h 121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77" h="121139">
                    <a:moveTo>
                      <a:pt x="0" y="121139"/>
                    </a:moveTo>
                    <a:cubicBezTo>
                      <a:pt x="20841" y="119836"/>
                      <a:pt x="41872" y="120329"/>
                      <a:pt x="62523" y="117231"/>
                    </a:cubicBezTo>
                    <a:cubicBezTo>
                      <a:pt x="67459" y="116491"/>
                      <a:pt x="85316" y="105249"/>
                      <a:pt x="89877" y="101600"/>
                    </a:cubicBezTo>
                    <a:cubicBezTo>
                      <a:pt x="92754" y="99299"/>
                      <a:pt x="94534" y="95680"/>
                      <a:pt x="97693" y="93785"/>
                    </a:cubicBezTo>
                    <a:cubicBezTo>
                      <a:pt x="101225" y="91666"/>
                      <a:pt x="105732" y="91719"/>
                      <a:pt x="109416" y="89877"/>
                    </a:cubicBezTo>
                    <a:cubicBezTo>
                      <a:pt x="143216" y="72976"/>
                      <a:pt x="114757" y="81703"/>
                      <a:pt x="144585" y="74246"/>
                    </a:cubicBezTo>
                    <a:cubicBezTo>
                      <a:pt x="149795" y="69036"/>
                      <a:pt x="156129" y="64746"/>
                      <a:pt x="160216" y="58615"/>
                    </a:cubicBezTo>
                    <a:cubicBezTo>
                      <a:pt x="166678" y="48921"/>
                      <a:pt x="168856" y="36674"/>
                      <a:pt x="175846" y="27354"/>
                    </a:cubicBezTo>
                    <a:lnTo>
                      <a:pt x="187569" y="11723"/>
                    </a:lnTo>
                    <a:lnTo>
                      <a:pt x="191477" y="0"/>
                    </a:ln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88">
                <a:extLst>
                  <a:ext uri="{FF2B5EF4-FFF2-40B4-BE49-F238E27FC236}">
                    <a16:creationId xmlns:a16="http://schemas.microsoft.com/office/drawing/2014/main" id="{F6F4831D-BDCA-8396-0012-EC46C160204E}"/>
                  </a:ext>
                </a:extLst>
              </p:cNvPr>
              <p:cNvSpPr/>
              <p:nvPr/>
            </p:nvSpPr>
            <p:spPr>
              <a:xfrm>
                <a:off x="24897899" y="18409885"/>
                <a:ext cx="15665" cy="5928"/>
              </a:xfrm>
              <a:custGeom>
                <a:avLst/>
                <a:gdLst>
                  <a:gd name="connsiteX0" fmla="*/ 0 w 144584"/>
                  <a:gd name="connsiteY0" fmla="*/ 54710 h 54710"/>
                  <a:gd name="connsiteX1" fmla="*/ 42984 w 144584"/>
                  <a:gd name="connsiteY1" fmla="*/ 23448 h 54710"/>
                  <a:gd name="connsiteX2" fmla="*/ 54707 w 144584"/>
                  <a:gd name="connsiteY2" fmla="*/ 19540 h 54710"/>
                  <a:gd name="connsiteX3" fmla="*/ 82061 w 144584"/>
                  <a:gd name="connsiteY3" fmla="*/ 7817 h 54710"/>
                  <a:gd name="connsiteX4" fmla="*/ 144584 w 144584"/>
                  <a:gd name="connsiteY4" fmla="*/ 2 h 54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4584" h="54710">
                    <a:moveTo>
                      <a:pt x="0" y="54710"/>
                    </a:moveTo>
                    <a:cubicBezTo>
                      <a:pt x="14328" y="44289"/>
                      <a:pt x="28081" y="33029"/>
                      <a:pt x="42984" y="23448"/>
                    </a:cubicBezTo>
                    <a:cubicBezTo>
                      <a:pt x="46449" y="21221"/>
                      <a:pt x="50883" y="21070"/>
                      <a:pt x="54707" y="19540"/>
                    </a:cubicBezTo>
                    <a:cubicBezTo>
                      <a:pt x="63918" y="15856"/>
                      <a:pt x="72411" y="10115"/>
                      <a:pt x="82061" y="7817"/>
                    </a:cubicBezTo>
                    <a:cubicBezTo>
                      <a:pt x="116432" y="-366"/>
                      <a:pt x="121588" y="2"/>
                      <a:pt x="144584" y="2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89">
                <a:extLst>
                  <a:ext uri="{FF2B5EF4-FFF2-40B4-BE49-F238E27FC236}">
                    <a16:creationId xmlns:a16="http://schemas.microsoft.com/office/drawing/2014/main" id="{7DBE5A8D-1090-BD89-5184-8E3731A3752E}"/>
                  </a:ext>
                </a:extLst>
              </p:cNvPr>
              <p:cNvSpPr/>
              <p:nvPr/>
            </p:nvSpPr>
            <p:spPr>
              <a:xfrm>
                <a:off x="24944048" y="18395490"/>
                <a:ext cx="9738" cy="12702"/>
              </a:xfrm>
              <a:custGeom>
                <a:avLst/>
                <a:gdLst>
                  <a:gd name="connsiteX0" fmla="*/ 0 w 89877"/>
                  <a:gd name="connsiteY0" fmla="*/ 117231 h 117231"/>
                  <a:gd name="connsiteX1" fmla="*/ 46892 w 89877"/>
                  <a:gd name="connsiteY1" fmla="*/ 62523 h 117231"/>
                  <a:gd name="connsiteX2" fmla="*/ 50800 w 89877"/>
                  <a:gd name="connsiteY2" fmla="*/ 50800 h 117231"/>
                  <a:gd name="connsiteX3" fmla="*/ 62523 w 89877"/>
                  <a:gd name="connsiteY3" fmla="*/ 27354 h 117231"/>
                  <a:gd name="connsiteX4" fmla="*/ 89877 w 89877"/>
                  <a:gd name="connsiteY4" fmla="*/ 0 h 11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877" h="117231">
                    <a:moveTo>
                      <a:pt x="0" y="117231"/>
                    </a:moveTo>
                    <a:cubicBezTo>
                      <a:pt x="15631" y="98995"/>
                      <a:pt x="32302" y="81602"/>
                      <a:pt x="46892" y="62523"/>
                    </a:cubicBezTo>
                    <a:cubicBezTo>
                      <a:pt x="49394" y="59251"/>
                      <a:pt x="49127" y="54564"/>
                      <a:pt x="50800" y="50800"/>
                    </a:cubicBezTo>
                    <a:cubicBezTo>
                      <a:pt x="54349" y="42815"/>
                      <a:pt x="57195" y="34280"/>
                      <a:pt x="62523" y="27354"/>
                    </a:cubicBezTo>
                    <a:cubicBezTo>
                      <a:pt x="70385" y="17133"/>
                      <a:pt x="89877" y="0"/>
                      <a:pt x="89877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90">
                <a:extLst>
                  <a:ext uri="{FF2B5EF4-FFF2-40B4-BE49-F238E27FC236}">
                    <a16:creationId xmlns:a16="http://schemas.microsoft.com/office/drawing/2014/main" id="{6A9B2468-CA2C-78E2-C027-07967D8E0178}"/>
                  </a:ext>
                </a:extLst>
              </p:cNvPr>
              <p:cNvSpPr/>
              <p:nvPr/>
            </p:nvSpPr>
            <p:spPr>
              <a:xfrm>
                <a:off x="24970298" y="18369240"/>
                <a:ext cx="15665" cy="16089"/>
              </a:xfrm>
              <a:custGeom>
                <a:avLst/>
                <a:gdLst>
                  <a:gd name="connsiteX0" fmla="*/ 0 w 144585"/>
                  <a:gd name="connsiteY0" fmla="*/ 148493 h 148493"/>
                  <a:gd name="connsiteX1" fmla="*/ 42985 w 144585"/>
                  <a:gd name="connsiteY1" fmla="*/ 101600 h 148493"/>
                  <a:gd name="connsiteX2" fmla="*/ 58615 w 144585"/>
                  <a:gd name="connsiteY2" fmla="*/ 93785 h 148493"/>
                  <a:gd name="connsiteX3" fmla="*/ 66431 w 144585"/>
                  <a:gd name="connsiteY3" fmla="*/ 85970 h 148493"/>
                  <a:gd name="connsiteX4" fmla="*/ 89877 w 144585"/>
                  <a:gd name="connsiteY4" fmla="*/ 54708 h 148493"/>
                  <a:gd name="connsiteX5" fmla="*/ 144585 w 144585"/>
                  <a:gd name="connsiteY5" fmla="*/ 0 h 148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4585" h="148493">
                    <a:moveTo>
                      <a:pt x="0" y="148493"/>
                    </a:moveTo>
                    <a:cubicBezTo>
                      <a:pt x="14328" y="132862"/>
                      <a:pt x="27483" y="116068"/>
                      <a:pt x="42985" y="101600"/>
                    </a:cubicBezTo>
                    <a:cubicBezTo>
                      <a:pt x="47243" y="97625"/>
                      <a:pt x="53768" y="97016"/>
                      <a:pt x="58615" y="93785"/>
                    </a:cubicBezTo>
                    <a:cubicBezTo>
                      <a:pt x="61681" y="91741"/>
                      <a:pt x="63826" y="88575"/>
                      <a:pt x="66431" y="85970"/>
                    </a:cubicBezTo>
                    <a:cubicBezTo>
                      <a:pt x="73250" y="65509"/>
                      <a:pt x="67425" y="77160"/>
                      <a:pt x="89877" y="54708"/>
                    </a:cubicBezTo>
                    <a:lnTo>
                      <a:pt x="144585" y="0"/>
                    </a:ln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: Shape 91">
                <a:extLst>
                  <a:ext uri="{FF2B5EF4-FFF2-40B4-BE49-F238E27FC236}">
                    <a16:creationId xmlns:a16="http://schemas.microsoft.com/office/drawing/2014/main" id="{EEACEED0-B17F-1ED4-F876-937DF389532A}"/>
                  </a:ext>
                </a:extLst>
              </p:cNvPr>
              <p:cNvSpPr/>
              <p:nvPr/>
            </p:nvSpPr>
            <p:spPr>
              <a:xfrm>
                <a:off x="25002475" y="18354796"/>
                <a:ext cx="18205" cy="3436"/>
              </a:xfrm>
              <a:custGeom>
                <a:avLst/>
                <a:gdLst>
                  <a:gd name="connsiteX0" fmla="*/ 0 w 168030"/>
                  <a:gd name="connsiteY0" fmla="*/ 31713 h 31713"/>
                  <a:gd name="connsiteX1" fmla="*/ 42984 w 168030"/>
                  <a:gd name="connsiteY1" fmla="*/ 4360 h 31713"/>
                  <a:gd name="connsiteX2" fmla="*/ 70338 w 168030"/>
                  <a:gd name="connsiteY2" fmla="*/ 452 h 31713"/>
                  <a:gd name="connsiteX3" fmla="*/ 168030 w 168030"/>
                  <a:gd name="connsiteY3" fmla="*/ 452 h 31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030" h="31713">
                    <a:moveTo>
                      <a:pt x="0" y="31713"/>
                    </a:moveTo>
                    <a:cubicBezTo>
                      <a:pt x="14328" y="22595"/>
                      <a:pt x="27465" y="11257"/>
                      <a:pt x="42984" y="4360"/>
                    </a:cubicBezTo>
                    <a:cubicBezTo>
                      <a:pt x="51401" y="619"/>
                      <a:pt x="61132" y="740"/>
                      <a:pt x="70338" y="452"/>
                    </a:cubicBezTo>
                    <a:cubicBezTo>
                      <a:pt x="102886" y="-565"/>
                      <a:pt x="135466" y="452"/>
                      <a:pt x="168030" y="452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92">
                <a:extLst>
                  <a:ext uri="{FF2B5EF4-FFF2-40B4-BE49-F238E27FC236}">
                    <a16:creationId xmlns:a16="http://schemas.microsoft.com/office/drawing/2014/main" id="{2808E33B-BC52-E974-D0D1-C36EDBECC628}"/>
                  </a:ext>
                </a:extLst>
              </p:cNvPr>
              <p:cNvSpPr/>
              <p:nvPr/>
            </p:nvSpPr>
            <p:spPr>
              <a:xfrm>
                <a:off x="25038039" y="18326478"/>
                <a:ext cx="15242" cy="16935"/>
              </a:xfrm>
              <a:custGeom>
                <a:avLst/>
                <a:gdLst>
                  <a:gd name="connsiteX0" fmla="*/ 0 w 140677"/>
                  <a:gd name="connsiteY0" fmla="*/ 156308 h 156308"/>
                  <a:gd name="connsiteX1" fmla="*/ 27354 w 140677"/>
                  <a:gd name="connsiteY1" fmla="*/ 121139 h 156308"/>
                  <a:gd name="connsiteX2" fmla="*/ 39077 w 140677"/>
                  <a:gd name="connsiteY2" fmla="*/ 109416 h 156308"/>
                  <a:gd name="connsiteX3" fmla="*/ 50800 w 140677"/>
                  <a:gd name="connsiteY3" fmla="*/ 105508 h 156308"/>
                  <a:gd name="connsiteX4" fmla="*/ 74246 w 140677"/>
                  <a:gd name="connsiteY4" fmla="*/ 89877 h 156308"/>
                  <a:gd name="connsiteX5" fmla="*/ 101600 w 140677"/>
                  <a:gd name="connsiteY5" fmla="*/ 62524 h 156308"/>
                  <a:gd name="connsiteX6" fmla="*/ 109415 w 140677"/>
                  <a:gd name="connsiteY6" fmla="*/ 46893 h 156308"/>
                  <a:gd name="connsiteX7" fmla="*/ 128954 w 140677"/>
                  <a:gd name="connsiteY7" fmla="*/ 19539 h 156308"/>
                  <a:gd name="connsiteX8" fmla="*/ 132861 w 140677"/>
                  <a:gd name="connsiteY8" fmla="*/ 7816 h 156308"/>
                  <a:gd name="connsiteX9" fmla="*/ 140677 w 140677"/>
                  <a:gd name="connsiteY9" fmla="*/ 0 h 156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677" h="156308">
                    <a:moveTo>
                      <a:pt x="0" y="156308"/>
                    </a:moveTo>
                    <a:cubicBezTo>
                      <a:pt x="9118" y="144585"/>
                      <a:pt x="17846" y="132548"/>
                      <a:pt x="27354" y="121139"/>
                    </a:cubicBezTo>
                    <a:cubicBezTo>
                      <a:pt x="30892" y="116894"/>
                      <a:pt x="34479" y="112481"/>
                      <a:pt x="39077" y="109416"/>
                    </a:cubicBezTo>
                    <a:cubicBezTo>
                      <a:pt x="42504" y="107131"/>
                      <a:pt x="47199" y="107508"/>
                      <a:pt x="50800" y="105508"/>
                    </a:cubicBezTo>
                    <a:cubicBezTo>
                      <a:pt x="59011" y="100946"/>
                      <a:pt x="67076" y="95944"/>
                      <a:pt x="74246" y="89877"/>
                    </a:cubicBezTo>
                    <a:cubicBezTo>
                      <a:pt x="84090" y="81548"/>
                      <a:pt x="101600" y="62524"/>
                      <a:pt x="101600" y="62524"/>
                    </a:cubicBezTo>
                    <a:cubicBezTo>
                      <a:pt x="104205" y="57314"/>
                      <a:pt x="106029" y="51633"/>
                      <a:pt x="109415" y="46893"/>
                    </a:cubicBezTo>
                    <a:cubicBezTo>
                      <a:pt x="128560" y="20089"/>
                      <a:pt x="115185" y="51668"/>
                      <a:pt x="128954" y="19539"/>
                    </a:cubicBezTo>
                    <a:cubicBezTo>
                      <a:pt x="130577" y="15753"/>
                      <a:pt x="130742" y="11348"/>
                      <a:pt x="132861" y="7816"/>
                    </a:cubicBezTo>
                    <a:cubicBezTo>
                      <a:pt x="134757" y="4657"/>
                      <a:pt x="140677" y="0"/>
                      <a:pt x="140677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Freeform: Shape 93">
                <a:extLst>
                  <a:ext uri="{FF2B5EF4-FFF2-40B4-BE49-F238E27FC236}">
                    <a16:creationId xmlns:a16="http://schemas.microsoft.com/office/drawing/2014/main" id="{4A0E1FF5-FABB-3273-2E5B-A69A038FBA38}"/>
                  </a:ext>
                </a:extLst>
              </p:cNvPr>
              <p:cNvSpPr/>
              <p:nvPr/>
            </p:nvSpPr>
            <p:spPr>
              <a:xfrm>
                <a:off x="25075297" y="18326902"/>
                <a:ext cx="23286" cy="4239"/>
              </a:xfrm>
              <a:custGeom>
                <a:avLst/>
                <a:gdLst>
                  <a:gd name="connsiteX0" fmla="*/ 0 w 214923"/>
                  <a:gd name="connsiteY0" fmla="*/ 0 h 39123"/>
                  <a:gd name="connsiteX1" fmla="*/ 101600 w 214923"/>
                  <a:gd name="connsiteY1" fmla="*/ 15631 h 39123"/>
                  <a:gd name="connsiteX2" fmla="*/ 117230 w 214923"/>
                  <a:gd name="connsiteY2" fmla="*/ 19539 h 39123"/>
                  <a:gd name="connsiteX3" fmla="*/ 152400 w 214923"/>
                  <a:gd name="connsiteY3" fmla="*/ 31262 h 39123"/>
                  <a:gd name="connsiteX4" fmla="*/ 183661 w 214923"/>
                  <a:gd name="connsiteY4" fmla="*/ 35169 h 39123"/>
                  <a:gd name="connsiteX5" fmla="*/ 214923 w 214923"/>
                  <a:gd name="connsiteY5" fmla="*/ 39077 h 39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923" h="39123">
                    <a:moveTo>
                      <a:pt x="0" y="0"/>
                    </a:moveTo>
                    <a:lnTo>
                      <a:pt x="101600" y="15631"/>
                    </a:lnTo>
                    <a:cubicBezTo>
                      <a:pt x="106897" y="16514"/>
                      <a:pt x="112097" y="17960"/>
                      <a:pt x="117230" y="19539"/>
                    </a:cubicBezTo>
                    <a:cubicBezTo>
                      <a:pt x="129041" y="23173"/>
                      <a:pt x="140138" y="29729"/>
                      <a:pt x="152400" y="31262"/>
                    </a:cubicBezTo>
                    <a:cubicBezTo>
                      <a:pt x="162820" y="32564"/>
                      <a:pt x="173282" y="33572"/>
                      <a:pt x="183661" y="35169"/>
                    </a:cubicBezTo>
                    <a:cubicBezTo>
                      <a:pt x="214046" y="39843"/>
                      <a:pt x="192431" y="39077"/>
                      <a:pt x="214923" y="39077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: Shape 94">
                <a:extLst>
                  <a:ext uri="{FF2B5EF4-FFF2-40B4-BE49-F238E27FC236}">
                    <a16:creationId xmlns:a16="http://schemas.microsoft.com/office/drawing/2014/main" id="{8578E0B1-D82E-5927-200D-A42258894811}"/>
                  </a:ext>
                </a:extLst>
              </p:cNvPr>
              <p:cNvSpPr/>
              <p:nvPr/>
            </p:nvSpPr>
            <p:spPr>
              <a:xfrm>
                <a:off x="25120176" y="18330289"/>
                <a:ext cx="43185" cy="4657"/>
              </a:xfrm>
              <a:custGeom>
                <a:avLst/>
                <a:gdLst>
                  <a:gd name="connsiteX0" fmla="*/ 0 w 398585"/>
                  <a:gd name="connsiteY0" fmla="*/ 0 h 42984"/>
                  <a:gd name="connsiteX1" fmla="*/ 58615 w 398585"/>
                  <a:gd name="connsiteY1" fmla="*/ 15630 h 42984"/>
                  <a:gd name="connsiteX2" fmla="*/ 66431 w 398585"/>
                  <a:gd name="connsiteY2" fmla="*/ 23446 h 42984"/>
                  <a:gd name="connsiteX3" fmla="*/ 113323 w 398585"/>
                  <a:gd name="connsiteY3" fmla="*/ 31261 h 42984"/>
                  <a:gd name="connsiteX4" fmla="*/ 168031 w 398585"/>
                  <a:gd name="connsiteY4" fmla="*/ 42984 h 42984"/>
                  <a:gd name="connsiteX5" fmla="*/ 238369 w 398585"/>
                  <a:gd name="connsiteY5" fmla="*/ 39077 h 42984"/>
                  <a:gd name="connsiteX6" fmla="*/ 293077 w 398585"/>
                  <a:gd name="connsiteY6" fmla="*/ 31261 h 42984"/>
                  <a:gd name="connsiteX7" fmla="*/ 328246 w 398585"/>
                  <a:gd name="connsiteY7" fmla="*/ 23446 h 42984"/>
                  <a:gd name="connsiteX8" fmla="*/ 379046 w 398585"/>
                  <a:gd name="connsiteY8" fmla="*/ 15630 h 42984"/>
                  <a:gd name="connsiteX9" fmla="*/ 398585 w 398585"/>
                  <a:gd name="connsiteY9" fmla="*/ 11723 h 4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98585" h="42984">
                    <a:moveTo>
                      <a:pt x="0" y="0"/>
                    </a:moveTo>
                    <a:cubicBezTo>
                      <a:pt x="19538" y="5210"/>
                      <a:pt x="39547" y="8900"/>
                      <a:pt x="58615" y="15630"/>
                    </a:cubicBezTo>
                    <a:cubicBezTo>
                      <a:pt x="62089" y="16856"/>
                      <a:pt x="63044" y="21995"/>
                      <a:pt x="66431" y="23446"/>
                    </a:cubicBezTo>
                    <a:cubicBezTo>
                      <a:pt x="72148" y="25897"/>
                      <a:pt x="111085" y="30941"/>
                      <a:pt x="113323" y="31261"/>
                    </a:cubicBezTo>
                    <a:cubicBezTo>
                      <a:pt x="130624" y="36204"/>
                      <a:pt x="149655" y="42984"/>
                      <a:pt x="168031" y="42984"/>
                    </a:cubicBezTo>
                    <a:cubicBezTo>
                      <a:pt x="191513" y="42984"/>
                      <a:pt x="214923" y="40379"/>
                      <a:pt x="238369" y="39077"/>
                    </a:cubicBezTo>
                    <a:cubicBezTo>
                      <a:pt x="278152" y="29131"/>
                      <a:pt x="220743" y="42682"/>
                      <a:pt x="293077" y="31261"/>
                    </a:cubicBezTo>
                    <a:cubicBezTo>
                      <a:pt x="304939" y="29388"/>
                      <a:pt x="316470" y="25801"/>
                      <a:pt x="328246" y="23446"/>
                    </a:cubicBezTo>
                    <a:cubicBezTo>
                      <a:pt x="349871" y="19121"/>
                      <a:pt x="356527" y="19383"/>
                      <a:pt x="379046" y="15630"/>
                    </a:cubicBezTo>
                    <a:cubicBezTo>
                      <a:pt x="385598" y="14538"/>
                      <a:pt x="392072" y="13025"/>
                      <a:pt x="398585" y="11723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95">
                <a:extLst>
                  <a:ext uri="{FF2B5EF4-FFF2-40B4-BE49-F238E27FC236}">
                    <a16:creationId xmlns:a16="http://schemas.microsoft.com/office/drawing/2014/main" id="{58BAD2A7-44D6-328E-9370-37C9BD3D129D}"/>
                  </a:ext>
                </a:extLst>
              </p:cNvPr>
              <p:cNvSpPr/>
              <p:nvPr/>
            </p:nvSpPr>
            <p:spPr>
              <a:xfrm>
                <a:off x="25180297" y="18318396"/>
                <a:ext cx="31754" cy="2155"/>
              </a:xfrm>
              <a:custGeom>
                <a:avLst/>
                <a:gdLst>
                  <a:gd name="connsiteX0" fmla="*/ 0 w 293077"/>
                  <a:gd name="connsiteY0" fmla="*/ 19889 h 19889"/>
                  <a:gd name="connsiteX1" fmla="*/ 89877 w 293077"/>
                  <a:gd name="connsiteY1" fmla="*/ 4258 h 19889"/>
                  <a:gd name="connsiteX2" fmla="*/ 293077 w 293077"/>
                  <a:gd name="connsiteY2" fmla="*/ 350 h 19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077" h="19889">
                    <a:moveTo>
                      <a:pt x="0" y="19889"/>
                    </a:moveTo>
                    <a:cubicBezTo>
                      <a:pt x="29959" y="14679"/>
                      <a:pt x="59672" y="7770"/>
                      <a:pt x="89877" y="4258"/>
                    </a:cubicBezTo>
                    <a:cubicBezTo>
                      <a:pt x="141387" y="-1732"/>
                      <a:pt x="251049" y="350"/>
                      <a:pt x="293077" y="35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98">
                <a:extLst>
                  <a:ext uri="{FF2B5EF4-FFF2-40B4-BE49-F238E27FC236}">
                    <a16:creationId xmlns:a16="http://schemas.microsoft.com/office/drawing/2014/main" id="{218CB286-738A-987F-D314-17AE7B8ACABD}"/>
                  </a:ext>
                </a:extLst>
              </p:cNvPr>
              <p:cNvSpPr/>
              <p:nvPr/>
            </p:nvSpPr>
            <p:spPr>
              <a:xfrm>
                <a:off x="25231103" y="18323091"/>
                <a:ext cx="38105" cy="7621"/>
              </a:xfrm>
              <a:custGeom>
                <a:avLst/>
                <a:gdLst>
                  <a:gd name="connsiteX0" fmla="*/ 0 w 351693"/>
                  <a:gd name="connsiteY0" fmla="*/ 0 h 70338"/>
                  <a:gd name="connsiteX1" fmla="*/ 62523 w 351693"/>
                  <a:gd name="connsiteY1" fmla="*/ 11723 h 70338"/>
                  <a:gd name="connsiteX2" fmla="*/ 109416 w 351693"/>
                  <a:gd name="connsiteY2" fmla="*/ 23446 h 70338"/>
                  <a:gd name="connsiteX3" fmla="*/ 152400 w 351693"/>
                  <a:gd name="connsiteY3" fmla="*/ 27354 h 70338"/>
                  <a:gd name="connsiteX4" fmla="*/ 171939 w 351693"/>
                  <a:gd name="connsiteY4" fmla="*/ 31261 h 70338"/>
                  <a:gd name="connsiteX5" fmla="*/ 207108 w 351693"/>
                  <a:gd name="connsiteY5" fmla="*/ 39077 h 70338"/>
                  <a:gd name="connsiteX6" fmla="*/ 230554 w 351693"/>
                  <a:gd name="connsiteY6" fmla="*/ 42985 h 70338"/>
                  <a:gd name="connsiteX7" fmla="*/ 246185 w 351693"/>
                  <a:gd name="connsiteY7" fmla="*/ 46892 h 70338"/>
                  <a:gd name="connsiteX8" fmla="*/ 308708 w 351693"/>
                  <a:gd name="connsiteY8" fmla="*/ 54708 h 70338"/>
                  <a:gd name="connsiteX9" fmla="*/ 332154 w 351693"/>
                  <a:gd name="connsiteY9" fmla="*/ 58615 h 70338"/>
                  <a:gd name="connsiteX10" fmla="*/ 351693 w 351693"/>
                  <a:gd name="connsiteY10" fmla="*/ 70338 h 7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51693" h="70338">
                    <a:moveTo>
                      <a:pt x="0" y="0"/>
                    </a:moveTo>
                    <a:cubicBezTo>
                      <a:pt x="35205" y="14081"/>
                      <a:pt x="7820" y="5287"/>
                      <a:pt x="62523" y="11723"/>
                    </a:cubicBezTo>
                    <a:cubicBezTo>
                      <a:pt x="147201" y="21686"/>
                      <a:pt x="23240" y="8238"/>
                      <a:pt x="109416" y="23446"/>
                    </a:cubicBezTo>
                    <a:cubicBezTo>
                      <a:pt x="123584" y="25946"/>
                      <a:pt x="138072" y="26051"/>
                      <a:pt x="152400" y="27354"/>
                    </a:cubicBezTo>
                    <a:cubicBezTo>
                      <a:pt x="158913" y="28656"/>
                      <a:pt x="165455" y="29820"/>
                      <a:pt x="171939" y="31261"/>
                    </a:cubicBezTo>
                    <a:cubicBezTo>
                      <a:pt x="200184" y="37537"/>
                      <a:pt x="174673" y="33179"/>
                      <a:pt x="207108" y="39077"/>
                    </a:cubicBezTo>
                    <a:cubicBezTo>
                      <a:pt x="214903" y="40494"/>
                      <a:pt x="222785" y="41431"/>
                      <a:pt x="230554" y="42985"/>
                    </a:cubicBezTo>
                    <a:cubicBezTo>
                      <a:pt x="235820" y="44038"/>
                      <a:pt x="240919" y="45839"/>
                      <a:pt x="246185" y="46892"/>
                    </a:cubicBezTo>
                    <a:cubicBezTo>
                      <a:pt x="275865" y="52828"/>
                      <a:pt x="272782" y="50217"/>
                      <a:pt x="308708" y="54708"/>
                    </a:cubicBezTo>
                    <a:cubicBezTo>
                      <a:pt x="316570" y="55691"/>
                      <a:pt x="324339" y="57313"/>
                      <a:pt x="332154" y="58615"/>
                    </a:cubicBezTo>
                    <a:cubicBezTo>
                      <a:pt x="346300" y="68047"/>
                      <a:pt x="339676" y="64331"/>
                      <a:pt x="351693" y="70338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99">
                <a:extLst>
                  <a:ext uri="{FF2B5EF4-FFF2-40B4-BE49-F238E27FC236}">
                    <a16:creationId xmlns:a16="http://schemas.microsoft.com/office/drawing/2014/main" id="{BE959451-D8E2-57E4-5809-D2FBC3E12620}"/>
                  </a:ext>
                </a:extLst>
              </p:cNvPr>
              <p:cNvSpPr/>
              <p:nvPr/>
            </p:nvSpPr>
            <p:spPr>
              <a:xfrm>
                <a:off x="25292917" y="18330289"/>
                <a:ext cx="28790" cy="8071"/>
              </a:xfrm>
              <a:custGeom>
                <a:avLst/>
                <a:gdLst>
                  <a:gd name="connsiteX0" fmla="*/ 0 w 265724"/>
                  <a:gd name="connsiteY0" fmla="*/ 62523 h 74493"/>
                  <a:gd name="connsiteX1" fmla="*/ 78154 w 265724"/>
                  <a:gd name="connsiteY1" fmla="*/ 74246 h 74493"/>
                  <a:gd name="connsiteX2" fmla="*/ 164124 w 265724"/>
                  <a:gd name="connsiteY2" fmla="*/ 66430 h 74493"/>
                  <a:gd name="connsiteX3" fmla="*/ 207108 w 265724"/>
                  <a:gd name="connsiteY3" fmla="*/ 42984 h 74493"/>
                  <a:gd name="connsiteX4" fmla="*/ 238370 w 265724"/>
                  <a:gd name="connsiteY4" fmla="*/ 23446 h 74493"/>
                  <a:gd name="connsiteX5" fmla="*/ 246185 w 265724"/>
                  <a:gd name="connsiteY5" fmla="*/ 15630 h 74493"/>
                  <a:gd name="connsiteX6" fmla="*/ 257908 w 265724"/>
                  <a:gd name="connsiteY6" fmla="*/ 7815 h 74493"/>
                  <a:gd name="connsiteX7" fmla="*/ 265724 w 265724"/>
                  <a:gd name="connsiteY7" fmla="*/ 0 h 74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5724" h="74493">
                    <a:moveTo>
                      <a:pt x="0" y="62523"/>
                    </a:moveTo>
                    <a:cubicBezTo>
                      <a:pt x="26051" y="66431"/>
                      <a:pt x="51854" y="72743"/>
                      <a:pt x="78154" y="74246"/>
                    </a:cubicBezTo>
                    <a:cubicBezTo>
                      <a:pt x="103986" y="75722"/>
                      <a:pt x="137128" y="70287"/>
                      <a:pt x="164124" y="66430"/>
                    </a:cubicBezTo>
                    <a:cubicBezTo>
                      <a:pt x="210028" y="46756"/>
                      <a:pt x="175291" y="64194"/>
                      <a:pt x="207108" y="42984"/>
                    </a:cubicBezTo>
                    <a:cubicBezTo>
                      <a:pt x="213271" y="38876"/>
                      <a:pt x="231088" y="29272"/>
                      <a:pt x="238370" y="23446"/>
                    </a:cubicBezTo>
                    <a:cubicBezTo>
                      <a:pt x="241247" y="21144"/>
                      <a:pt x="243308" y="17932"/>
                      <a:pt x="246185" y="15630"/>
                    </a:cubicBezTo>
                    <a:cubicBezTo>
                      <a:pt x="249852" y="12696"/>
                      <a:pt x="254241" y="10749"/>
                      <a:pt x="257908" y="7815"/>
                    </a:cubicBezTo>
                    <a:cubicBezTo>
                      <a:pt x="260785" y="5514"/>
                      <a:pt x="265724" y="0"/>
                      <a:pt x="265724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100">
                <a:extLst>
                  <a:ext uri="{FF2B5EF4-FFF2-40B4-BE49-F238E27FC236}">
                    <a16:creationId xmlns:a16="http://schemas.microsoft.com/office/drawing/2014/main" id="{69C9DDC3-D4CB-0329-047D-B3D1A6C191F2}"/>
                  </a:ext>
                </a:extLst>
              </p:cNvPr>
              <p:cNvSpPr/>
              <p:nvPr/>
            </p:nvSpPr>
            <p:spPr>
              <a:xfrm>
                <a:off x="25343724" y="18293843"/>
                <a:ext cx="18629" cy="24591"/>
              </a:xfrm>
              <a:custGeom>
                <a:avLst/>
                <a:gdLst>
                  <a:gd name="connsiteX0" fmla="*/ 0 w 171938"/>
                  <a:gd name="connsiteY0" fmla="*/ 226967 h 226967"/>
                  <a:gd name="connsiteX1" fmla="*/ 39076 w 171938"/>
                  <a:gd name="connsiteY1" fmla="*/ 168352 h 226967"/>
                  <a:gd name="connsiteX2" fmla="*/ 46892 w 171938"/>
                  <a:gd name="connsiteY2" fmla="*/ 152721 h 226967"/>
                  <a:gd name="connsiteX3" fmla="*/ 62523 w 171938"/>
                  <a:gd name="connsiteY3" fmla="*/ 137090 h 226967"/>
                  <a:gd name="connsiteX4" fmla="*/ 70338 w 171938"/>
                  <a:gd name="connsiteY4" fmla="*/ 125367 h 226967"/>
                  <a:gd name="connsiteX5" fmla="*/ 85969 w 171938"/>
                  <a:gd name="connsiteY5" fmla="*/ 109737 h 226967"/>
                  <a:gd name="connsiteX6" fmla="*/ 113323 w 171938"/>
                  <a:gd name="connsiteY6" fmla="*/ 82383 h 226967"/>
                  <a:gd name="connsiteX7" fmla="*/ 128953 w 171938"/>
                  <a:gd name="connsiteY7" fmla="*/ 58937 h 226967"/>
                  <a:gd name="connsiteX8" fmla="*/ 144584 w 171938"/>
                  <a:gd name="connsiteY8" fmla="*/ 27675 h 226967"/>
                  <a:gd name="connsiteX9" fmla="*/ 152400 w 171938"/>
                  <a:gd name="connsiteY9" fmla="*/ 19860 h 226967"/>
                  <a:gd name="connsiteX10" fmla="*/ 168030 w 171938"/>
                  <a:gd name="connsiteY10" fmla="*/ 321 h 226967"/>
                  <a:gd name="connsiteX11" fmla="*/ 171938 w 171938"/>
                  <a:gd name="connsiteY11" fmla="*/ 321 h 226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1938" h="226967">
                    <a:moveTo>
                      <a:pt x="0" y="226967"/>
                    </a:moveTo>
                    <a:cubicBezTo>
                      <a:pt x="13025" y="207429"/>
                      <a:pt x="26537" y="188206"/>
                      <a:pt x="39076" y="168352"/>
                    </a:cubicBezTo>
                    <a:cubicBezTo>
                      <a:pt x="42187" y="163427"/>
                      <a:pt x="43397" y="157381"/>
                      <a:pt x="46892" y="152721"/>
                    </a:cubicBezTo>
                    <a:cubicBezTo>
                      <a:pt x="51313" y="146826"/>
                      <a:pt x="57728" y="142685"/>
                      <a:pt x="62523" y="137090"/>
                    </a:cubicBezTo>
                    <a:cubicBezTo>
                      <a:pt x="65579" y="133524"/>
                      <a:pt x="67282" y="128933"/>
                      <a:pt x="70338" y="125367"/>
                    </a:cubicBezTo>
                    <a:cubicBezTo>
                      <a:pt x="75133" y="119773"/>
                      <a:pt x="81117" y="115282"/>
                      <a:pt x="85969" y="109737"/>
                    </a:cubicBezTo>
                    <a:cubicBezTo>
                      <a:pt x="109181" y="83210"/>
                      <a:pt x="84901" y="103699"/>
                      <a:pt x="113323" y="82383"/>
                    </a:cubicBezTo>
                    <a:cubicBezTo>
                      <a:pt x="118533" y="74568"/>
                      <a:pt x="124752" y="67338"/>
                      <a:pt x="128953" y="58937"/>
                    </a:cubicBezTo>
                    <a:cubicBezTo>
                      <a:pt x="134163" y="48516"/>
                      <a:pt x="136345" y="35913"/>
                      <a:pt x="144584" y="27675"/>
                    </a:cubicBezTo>
                    <a:cubicBezTo>
                      <a:pt x="147189" y="25070"/>
                      <a:pt x="150098" y="22737"/>
                      <a:pt x="152400" y="19860"/>
                    </a:cubicBezTo>
                    <a:cubicBezTo>
                      <a:pt x="158372" y="12395"/>
                      <a:pt x="159943" y="5712"/>
                      <a:pt x="168030" y="321"/>
                    </a:cubicBezTo>
                    <a:cubicBezTo>
                      <a:pt x="169114" y="-402"/>
                      <a:pt x="170635" y="321"/>
                      <a:pt x="171938" y="321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101">
                <a:extLst>
                  <a:ext uri="{FF2B5EF4-FFF2-40B4-BE49-F238E27FC236}">
                    <a16:creationId xmlns:a16="http://schemas.microsoft.com/office/drawing/2014/main" id="{6EA02112-4703-0CC6-B0F4-CC7B87139E84}"/>
                  </a:ext>
                </a:extLst>
              </p:cNvPr>
              <p:cNvSpPr/>
              <p:nvPr/>
            </p:nvSpPr>
            <p:spPr>
              <a:xfrm>
                <a:off x="25384368" y="18279695"/>
                <a:ext cx="35564" cy="2751"/>
              </a:xfrm>
              <a:custGeom>
                <a:avLst/>
                <a:gdLst>
                  <a:gd name="connsiteX0" fmla="*/ 0 w 328246"/>
                  <a:gd name="connsiteY0" fmla="*/ 21486 h 25393"/>
                  <a:gd name="connsiteX1" fmla="*/ 121138 w 328246"/>
                  <a:gd name="connsiteY1" fmla="*/ 5855 h 25393"/>
                  <a:gd name="connsiteX2" fmla="*/ 296985 w 328246"/>
                  <a:gd name="connsiteY2" fmla="*/ 5855 h 25393"/>
                  <a:gd name="connsiteX3" fmla="*/ 308708 w 328246"/>
                  <a:gd name="connsiteY3" fmla="*/ 9763 h 25393"/>
                  <a:gd name="connsiteX4" fmla="*/ 320431 w 328246"/>
                  <a:gd name="connsiteY4" fmla="*/ 21486 h 25393"/>
                  <a:gd name="connsiteX5" fmla="*/ 328246 w 328246"/>
                  <a:gd name="connsiteY5" fmla="*/ 25393 h 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8246" h="25393">
                    <a:moveTo>
                      <a:pt x="0" y="21486"/>
                    </a:moveTo>
                    <a:cubicBezTo>
                      <a:pt x="40379" y="16276"/>
                      <a:pt x="80540" y="8931"/>
                      <a:pt x="121138" y="5855"/>
                    </a:cubicBezTo>
                    <a:cubicBezTo>
                      <a:pt x="230764" y="-2450"/>
                      <a:pt x="224073" y="-1437"/>
                      <a:pt x="296985" y="5855"/>
                    </a:cubicBezTo>
                    <a:cubicBezTo>
                      <a:pt x="300893" y="7158"/>
                      <a:pt x="305281" y="7478"/>
                      <a:pt x="308708" y="9763"/>
                    </a:cubicBezTo>
                    <a:cubicBezTo>
                      <a:pt x="313306" y="12828"/>
                      <a:pt x="316116" y="18034"/>
                      <a:pt x="320431" y="21486"/>
                    </a:cubicBezTo>
                    <a:cubicBezTo>
                      <a:pt x="322705" y="23305"/>
                      <a:pt x="325641" y="24091"/>
                      <a:pt x="328246" y="25393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102">
                <a:extLst>
                  <a:ext uri="{FF2B5EF4-FFF2-40B4-BE49-F238E27FC236}">
                    <a16:creationId xmlns:a16="http://schemas.microsoft.com/office/drawing/2014/main" id="{B43F82BC-FFBF-1715-6686-9AA004C1235C}"/>
                  </a:ext>
                </a:extLst>
              </p:cNvPr>
              <p:cNvSpPr/>
              <p:nvPr/>
            </p:nvSpPr>
            <p:spPr>
              <a:xfrm>
                <a:off x="25438562" y="18258737"/>
                <a:ext cx="23286" cy="17782"/>
              </a:xfrm>
              <a:custGeom>
                <a:avLst/>
                <a:gdLst>
                  <a:gd name="connsiteX0" fmla="*/ 0 w 214923"/>
                  <a:gd name="connsiteY0" fmla="*/ 164123 h 164123"/>
                  <a:gd name="connsiteX1" fmla="*/ 58615 w 214923"/>
                  <a:gd name="connsiteY1" fmla="*/ 101600 h 164123"/>
                  <a:gd name="connsiteX2" fmla="*/ 78153 w 214923"/>
                  <a:gd name="connsiteY2" fmla="*/ 89877 h 164123"/>
                  <a:gd name="connsiteX3" fmla="*/ 105507 w 214923"/>
                  <a:gd name="connsiteY3" fmla="*/ 74246 h 164123"/>
                  <a:gd name="connsiteX4" fmla="*/ 113323 w 214923"/>
                  <a:gd name="connsiteY4" fmla="*/ 62523 h 164123"/>
                  <a:gd name="connsiteX5" fmla="*/ 136769 w 214923"/>
                  <a:gd name="connsiteY5" fmla="*/ 54707 h 164123"/>
                  <a:gd name="connsiteX6" fmla="*/ 148492 w 214923"/>
                  <a:gd name="connsiteY6" fmla="*/ 46892 h 164123"/>
                  <a:gd name="connsiteX7" fmla="*/ 164123 w 214923"/>
                  <a:gd name="connsiteY7" fmla="*/ 19538 h 164123"/>
                  <a:gd name="connsiteX8" fmla="*/ 199292 w 214923"/>
                  <a:gd name="connsiteY8" fmla="*/ 7815 h 164123"/>
                  <a:gd name="connsiteX9" fmla="*/ 214923 w 214923"/>
                  <a:gd name="connsiteY9" fmla="*/ 0 h 164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4923" h="164123">
                    <a:moveTo>
                      <a:pt x="0" y="164123"/>
                    </a:moveTo>
                    <a:cubicBezTo>
                      <a:pt x="19538" y="143282"/>
                      <a:pt x="37904" y="121276"/>
                      <a:pt x="58615" y="101600"/>
                    </a:cubicBezTo>
                    <a:cubicBezTo>
                      <a:pt x="64121" y="96369"/>
                      <a:pt x="71712" y="93902"/>
                      <a:pt x="78153" y="89877"/>
                    </a:cubicBezTo>
                    <a:cubicBezTo>
                      <a:pt x="100246" y="76069"/>
                      <a:pt x="78828" y="87586"/>
                      <a:pt x="105507" y="74246"/>
                    </a:cubicBezTo>
                    <a:cubicBezTo>
                      <a:pt x="108112" y="70338"/>
                      <a:pt x="109340" y="65012"/>
                      <a:pt x="113323" y="62523"/>
                    </a:cubicBezTo>
                    <a:cubicBezTo>
                      <a:pt x="120309" y="58157"/>
                      <a:pt x="129241" y="58053"/>
                      <a:pt x="136769" y="54707"/>
                    </a:cubicBezTo>
                    <a:cubicBezTo>
                      <a:pt x="141061" y="52800"/>
                      <a:pt x="144584" y="49497"/>
                      <a:pt x="148492" y="46892"/>
                    </a:cubicBezTo>
                    <a:cubicBezTo>
                      <a:pt x="152132" y="35973"/>
                      <a:pt x="153609" y="27423"/>
                      <a:pt x="164123" y="19538"/>
                    </a:cubicBezTo>
                    <a:cubicBezTo>
                      <a:pt x="175523" y="10988"/>
                      <a:pt x="186905" y="12460"/>
                      <a:pt x="199292" y="7815"/>
                    </a:cubicBezTo>
                    <a:cubicBezTo>
                      <a:pt x="204746" y="5770"/>
                      <a:pt x="209713" y="2605"/>
                      <a:pt x="214923" y="0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103">
                <a:extLst>
                  <a:ext uri="{FF2B5EF4-FFF2-40B4-BE49-F238E27FC236}">
                    <a16:creationId xmlns:a16="http://schemas.microsoft.com/office/drawing/2014/main" id="{BB1AEEDC-7D33-500A-AB1D-C5028BD774E5}"/>
                  </a:ext>
                </a:extLst>
              </p:cNvPr>
              <p:cNvSpPr/>
              <p:nvPr/>
            </p:nvSpPr>
            <p:spPr>
              <a:xfrm>
                <a:off x="25486404" y="18219784"/>
                <a:ext cx="19476" cy="18631"/>
              </a:xfrm>
              <a:custGeom>
                <a:avLst/>
                <a:gdLst>
                  <a:gd name="connsiteX0" fmla="*/ 0 w 179754"/>
                  <a:gd name="connsiteY0" fmla="*/ 171956 h 171956"/>
                  <a:gd name="connsiteX1" fmla="*/ 58615 w 179754"/>
                  <a:gd name="connsiteY1" fmla="*/ 101618 h 171956"/>
                  <a:gd name="connsiteX2" fmla="*/ 70338 w 179754"/>
                  <a:gd name="connsiteY2" fmla="*/ 89895 h 171956"/>
                  <a:gd name="connsiteX3" fmla="*/ 82061 w 179754"/>
                  <a:gd name="connsiteY3" fmla="*/ 74264 h 171956"/>
                  <a:gd name="connsiteX4" fmla="*/ 89877 w 179754"/>
                  <a:gd name="connsiteY4" fmla="*/ 66449 h 171956"/>
                  <a:gd name="connsiteX5" fmla="*/ 117231 w 179754"/>
                  <a:gd name="connsiteY5" fmla="*/ 27372 h 171956"/>
                  <a:gd name="connsiteX6" fmla="*/ 128954 w 179754"/>
                  <a:gd name="connsiteY6" fmla="*/ 23464 h 171956"/>
                  <a:gd name="connsiteX7" fmla="*/ 140677 w 179754"/>
                  <a:gd name="connsiteY7" fmla="*/ 7833 h 171956"/>
                  <a:gd name="connsiteX8" fmla="*/ 152400 w 179754"/>
                  <a:gd name="connsiteY8" fmla="*/ 3926 h 171956"/>
                  <a:gd name="connsiteX9" fmla="*/ 179754 w 179754"/>
                  <a:gd name="connsiteY9" fmla="*/ 18 h 17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9754" h="171956">
                    <a:moveTo>
                      <a:pt x="0" y="171956"/>
                    </a:moveTo>
                    <a:cubicBezTo>
                      <a:pt x="19538" y="148510"/>
                      <a:pt x="38753" y="124790"/>
                      <a:pt x="58615" y="101618"/>
                    </a:cubicBezTo>
                    <a:cubicBezTo>
                      <a:pt x="62211" y="97422"/>
                      <a:pt x="66742" y="94091"/>
                      <a:pt x="70338" y="89895"/>
                    </a:cubicBezTo>
                    <a:cubicBezTo>
                      <a:pt x="74576" y="84950"/>
                      <a:pt x="77891" y="79267"/>
                      <a:pt x="82061" y="74264"/>
                    </a:cubicBezTo>
                    <a:cubicBezTo>
                      <a:pt x="84420" y="71434"/>
                      <a:pt x="87666" y="69396"/>
                      <a:pt x="89877" y="66449"/>
                    </a:cubicBezTo>
                    <a:cubicBezTo>
                      <a:pt x="90498" y="65621"/>
                      <a:pt x="112785" y="31077"/>
                      <a:pt x="117231" y="27372"/>
                    </a:cubicBezTo>
                    <a:cubicBezTo>
                      <a:pt x="120395" y="24735"/>
                      <a:pt x="125046" y="24767"/>
                      <a:pt x="128954" y="23464"/>
                    </a:cubicBezTo>
                    <a:cubicBezTo>
                      <a:pt x="132862" y="18254"/>
                      <a:pt x="135674" y="12002"/>
                      <a:pt x="140677" y="7833"/>
                    </a:cubicBezTo>
                    <a:cubicBezTo>
                      <a:pt x="143841" y="5196"/>
                      <a:pt x="148404" y="4925"/>
                      <a:pt x="152400" y="3926"/>
                    </a:cubicBezTo>
                    <a:cubicBezTo>
                      <a:pt x="170077" y="-493"/>
                      <a:pt x="167029" y="18"/>
                      <a:pt x="179754" y="18"/>
                    </a:cubicBezTo>
                  </a:path>
                </a:pathLst>
              </a:custGeom>
              <a:noFill/>
              <a:ln w="28575">
                <a:solidFill>
                  <a:srgbClr val="D9D5C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 descr="A two lines of a circle&#10;&#10;Description automatically generated with medium confidence">
              <a:extLst>
                <a:ext uri="{FF2B5EF4-FFF2-40B4-BE49-F238E27FC236}">
                  <a16:creationId xmlns:a16="http://schemas.microsoft.com/office/drawing/2014/main" id="{E58C4AC4-36B5-8962-E098-6C23141E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3718" y="32257288"/>
              <a:ext cx="5170528" cy="3968924"/>
            </a:xfrm>
            <a:prstGeom prst="rect">
              <a:avLst/>
            </a:prstGeom>
          </p:spPr>
        </p:pic>
        <p:pic>
          <p:nvPicPr>
            <p:cNvPr id="10" name="Picture 9" descr="A diagram of a mechanical device&#10;&#10;Description automatically generated">
              <a:extLst>
                <a:ext uri="{FF2B5EF4-FFF2-40B4-BE49-F238E27FC236}">
                  <a16:creationId xmlns:a16="http://schemas.microsoft.com/office/drawing/2014/main" id="{B18EFFC3-08D5-973F-40B5-9A98F64D3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3426" y="26754118"/>
              <a:ext cx="3972367" cy="9736517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1B53822-A9FB-A21C-773E-ADA8FBF958D5}"/>
                </a:ext>
              </a:extLst>
            </p:cNvPr>
            <p:cNvSpPr txBox="1"/>
            <p:nvPr/>
          </p:nvSpPr>
          <p:spPr>
            <a:xfrm>
              <a:off x="2285999" y="32288396"/>
              <a:ext cx="634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452847-2123-8231-4808-F3E317EC1287}"/>
                </a:ext>
              </a:extLst>
            </p:cNvPr>
            <p:cNvSpPr txBox="1"/>
            <p:nvPr/>
          </p:nvSpPr>
          <p:spPr>
            <a:xfrm>
              <a:off x="2285998" y="27046522"/>
              <a:ext cx="634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095C18-AE2E-63BE-12EC-09FE88B1C6CF}"/>
                </a:ext>
              </a:extLst>
            </p:cNvPr>
            <p:cNvSpPr txBox="1"/>
            <p:nvPr/>
          </p:nvSpPr>
          <p:spPr>
            <a:xfrm>
              <a:off x="8052465" y="27046535"/>
              <a:ext cx="6343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c)</a:t>
              </a:r>
            </a:p>
          </p:txBody>
        </p:sp>
      </p:grpSp>
      <p:pic>
        <p:nvPicPr>
          <p:cNvPr id="69" name="Picture 68" descr="A black background with red green and gray lines&#10;&#10;Description automatically generated">
            <a:extLst>
              <a:ext uri="{FF2B5EF4-FFF2-40B4-BE49-F238E27FC236}">
                <a16:creationId xmlns:a16="http://schemas.microsoft.com/office/drawing/2014/main" id="{98597738-6E31-BE04-0F5F-EA09D670A8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700" y="1391199"/>
            <a:ext cx="1964650" cy="397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0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153" y="127000"/>
            <a:ext cx="10515600" cy="749717"/>
          </a:xfrm>
        </p:spPr>
        <p:txBody>
          <a:bodyPr>
            <a:normAutofit/>
          </a:bodyPr>
          <a:lstStyle/>
          <a:p>
            <a:r>
              <a:rPr lang="en-US" sz="3200" b="1" dirty="0"/>
              <a:t>Results : stress-strain curves (Berea sandstone)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3A70E5-AE04-4E01-B364-2A28AC71617D}"/>
              </a:ext>
            </a:extLst>
          </p:cNvPr>
          <p:cNvSpPr txBox="1"/>
          <p:nvPr/>
        </p:nvSpPr>
        <p:spPr>
          <a:xfrm>
            <a:off x="1531435" y="5499100"/>
            <a:ext cx="895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Fracture strength increases with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sz="2400" baseline="-25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 = Pc – Pp = Pe.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Fracture strength of Berea sandstone in pore-pressure controlled conditions is smaller than in dry conditions. </a:t>
            </a:r>
            <a:endParaRPr lang="en-US" sz="2400" dirty="0"/>
          </a:p>
        </p:txBody>
      </p:sp>
      <p:pic>
        <p:nvPicPr>
          <p:cNvPr id="14" name="Google Shape;148;p3">
            <a:extLst>
              <a:ext uri="{FF2B5EF4-FFF2-40B4-BE49-F238E27FC236}">
                <a16:creationId xmlns:a16="http://schemas.microsoft.com/office/drawing/2014/main" id="{79C1393E-69E6-3BC4-3CB9-B9A9CEE290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43609" y="1051464"/>
            <a:ext cx="5946276" cy="4079336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F9B70E7-07E5-48F1-E340-051D7F85D9C7}"/>
              </a:ext>
            </a:extLst>
          </p:cNvPr>
          <p:cNvSpPr txBox="1"/>
          <p:nvPr/>
        </p:nvSpPr>
        <p:spPr>
          <a:xfrm>
            <a:off x="332632" y="953104"/>
            <a:ext cx="5343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Pore pressure controlled (Pp = 10 MPa; distilled water)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96C113-E0EB-1E62-84FC-D29712DF8A10}"/>
              </a:ext>
            </a:extLst>
          </p:cNvPr>
          <p:cNvSpPr txBox="1"/>
          <p:nvPr/>
        </p:nvSpPr>
        <p:spPr>
          <a:xfrm>
            <a:off x="8371917" y="882342"/>
            <a:ext cx="1868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Dry (</a:t>
            </a:r>
            <a:r>
              <a:rPr lang="en-US" u="sng" dirty="0" err="1"/>
              <a:t>Bobich</a:t>
            </a:r>
            <a:r>
              <a:rPr lang="en-US" u="sng" dirty="0"/>
              <a:t> 2005)</a:t>
            </a:r>
          </a:p>
        </p:txBody>
      </p:sp>
      <p:pic>
        <p:nvPicPr>
          <p:cNvPr id="3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41B130CD-4C62-6274-7C5C-08961BBEFF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05" y="1459967"/>
            <a:ext cx="5358395" cy="3462535"/>
          </a:xfrm>
        </p:spPr>
      </p:pic>
      <p:pic>
        <p:nvPicPr>
          <p:cNvPr id="4" name="Google Shape;148;p3">
            <a:extLst>
              <a:ext uri="{FF2B5EF4-FFF2-40B4-BE49-F238E27FC236}">
                <a16:creationId xmlns:a16="http://schemas.microsoft.com/office/drawing/2014/main" id="{15E47AA0-3671-5B18-78C0-FD064AD3D95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96009" y="1203864"/>
            <a:ext cx="5946276" cy="4079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4471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39713A78-731B-14A8-A706-211B4837870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"/>
          <a:stretch>
            <a:fillRect/>
          </a:stretch>
        </p:blipFill>
        <p:spPr>
          <a:xfrm>
            <a:off x="6385159" y="1600286"/>
            <a:ext cx="4625453" cy="45197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302886-8869-7B1E-1CD6-6027AB9DDF78}"/>
              </a:ext>
            </a:extLst>
          </p:cNvPr>
          <p:cNvSpPr txBox="1"/>
          <p:nvPr/>
        </p:nvSpPr>
        <p:spPr>
          <a:xfrm>
            <a:off x="530733" y="6150027"/>
            <a:ext cx="11649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Fracture strength of Carrara marble in pore-pressure-controlled conditions is greater than in dry conditions. </a:t>
            </a:r>
            <a:endParaRPr lang="en-US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9A5C-2848-D189-524F-F010A562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6608" y="6383459"/>
            <a:ext cx="2743200" cy="365125"/>
          </a:xfrm>
        </p:spPr>
        <p:txBody>
          <a:bodyPr/>
          <a:lstStyle/>
          <a:p>
            <a:fld id="{C941537F-C098-46AD-BA3F-74FE69A23FC5}" type="slidenum">
              <a:rPr lang="en-US" b="1" smtClean="0"/>
              <a:t>9</a:t>
            </a:fld>
            <a:endParaRPr lang="en-US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168D5F-9619-320C-CF68-888852C2ABA9}"/>
              </a:ext>
            </a:extLst>
          </p:cNvPr>
          <p:cNvSpPr txBox="1"/>
          <p:nvPr/>
        </p:nvSpPr>
        <p:spPr>
          <a:xfrm>
            <a:off x="8421689" y="1943472"/>
            <a:ext cx="22552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 = Pc - Pp (MPa)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6035938-D21C-E15D-5248-C84479683DDE}"/>
              </a:ext>
            </a:extLst>
          </p:cNvPr>
          <p:cNvSpPr txBox="1">
            <a:spLocks/>
          </p:cNvSpPr>
          <p:nvPr/>
        </p:nvSpPr>
        <p:spPr>
          <a:xfrm>
            <a:off x="128153" y="127000"/>
            <a:ext cx="10515600" cy="7497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sz="3200" b="1" dirty="0"/>
              <a:t>Results : stress-strain curves (Carrara marble)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E6996D-CCF5-4E09-01CF-E4BAAB333052}"/>
                  </a:ext>
                </a:extLst>
              </p:cNvPr>
              <p:cNvSpPr txBox="1"/>
              <p:nvPr/>
            </p:nvSpPr>
            <p:spPr>
              <a:xfrm>
                <a:off x="1004147" y="953104"/>
                <a:ext cx="50490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Pore pressure controlled (Pp = 10 MPa;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u="sng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u="sng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u="sng" dirty="0"/>
                  <a:t>= 10</a:t>
                </a:r>
                <a:r>
                  <a:rPr lang="en-US" u="sng" baseline="30000" dirty="0"/>
                  <a:t>-6</a:t>
                </a:r>
                <a:r>
                  <a:rPr lang="en-US" u="sng" dirty="0"/>
                  <a:t> s</a:t>
                </a:r>
                <a:r>
                  <a:rPr lang="en-US" u="sng" baseline="30000" dirty="0"/>
                  <a:t>-1</a:t>
                </a:r>
                <a:r>
                  <a:rPr lang="en-US" u="sng" dirty="0"/>
                  <a:t>)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EE6996D-CCF5-4E09-01CF-E4BAAB333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147" y="953104"/>
                <a:ext cx="5049075" cy="369332"/>
              </a:xfrm>
              <a:prstGeom prst="rect">
                <a:avLst/>
              </a:prstGeom>
              <a:blipFill>
                <a:blip r:embed="rId4"/>
                <a:stretch>
                  <a:fillRect l="-1256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7F775B-804A-DDAF-B56B-FF0213AAB700}"/>
                  </a:ext>
                </a:extLst>
              </p:cNvPr>
              <p:cNvSpPr txBox="1"/>
              <p:nvPr/>
            </p:nvSpPr>
            <p:spPr>
              <a:xfrm>
                <a:off x="7704392" y="953104"/>
                <a:ext cx="3055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u="sng" dirty="0"/>
                  <a:t>Dry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u="sng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u="sng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u="sng" dirty="0"/>
                  <a:t>= 10</a:t>
                </a:r>
                <a:r>
                  <a:rPr lang="en-US" u="sng" baseline="30000" dirty="0"/>
                  <a:t>-6</a:t>
                </a:r>
                <a:r>
                  <a:rPr lang="en-US" u="sng" dirty="0"/>
                  <a:t> s</a:t>
                </a:r>
                <a:r>
                  <a:rPr lang="en-US" u="sng" baseline="30000" dirty="0"/>
                  <a:t>-1 </a:t>
                </a:r>
                <a:r>
                  <a:rPr lang="en-US" u="sng" dirty="0"/>
                  <a:t>; Ramsey, 2003)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7F775B-804A-DDAF-B56B-FF0213AAB7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392" y="953104"/>
                <a:ext cx="3055773" cy="369332"/>
              </a:xfrm>
              <a:prstGeom prst="rect">
                <a:avLst/>
              </a:prstGeom>
              <a:blipFill>
                <a:blip r:embed="rId5"/>
                <a:stretch>
                  <a:fillRect l="-1653" t="-6452" r="-8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19BDA4E6-D441-7522-DD32-E60BC35989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/>
          <a:stretch>
            <a:fillRect/>
          </a:stretch>
        </p:blipFill>
        <p:spPr>
          <a:xfrm>
            <a:off x="1126904" y="1611080"/>
            <a:ext cx="4607686" cy="447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6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7813</TotalTime>
  <Words>1259</Words>
  <Application>Microsoft Macintosh PowerPoint</Application>
  <PresentationFormat>Widescreen</PresentationFormat>
  <Paragraphs>163</Paragraphs>
  <Slides>19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MS Mincho</vt:lpstr>
      <vt:lpstr>Arial</vt:lpstr>
      <vt:lpstr>Calibri</vt:lpstr>
      <vt:lpstr>Cambria Math</vt:lpstr>
      <vt:lpstr>Symbol</vt:lpstr>
      <vt:lpstr>Office Theme</vt:lpstr>
      <vt:lpstr>Experimental investigation on the effects of pore fluid pressure on extension-shear mixed-mode fracture in porous and non-porous rocks</vt:lpstr>
      <vt:lpstr>Deformation at low effective stress</vt:lpstr>
      <vt:lpstr>Deformation at low effective stress</vt:lpstr>
      <vt:lpstr>Deformation at low effective stress</vt:lpstr>
      <vt:lpstr>PowerPoint Presentation</vt:lpstr>
      <vt:lpstr>PowerPoint Presentation</vt:lpstr>
      <vt:lpstr>Triaxial extension tests</vt:lpstr>
      <vt:lpstr>Results : stress-strain curves (Berea sandstone)</vt:lpstr>
      <vt:lpstr>PowerPoint Presentation</vt:lpstr>
      <vt:lpstr>PowerPoint Presentation</vt:lpstr>
      <vt:lpstr>Failure envelopes: Carrara marble vs. Berea sandstone</vt:lpstr>
      <vt:lpstr>Effects of Strain Rate on Fracture Strength – Carrara Marble</vt:lpstr>
      <vt:lpstr>Effects of Strain Rate on Fracture Strength – Carrara Marble</vt:lpstr>
      <vt:lpstr>Effects of Strain Rate on Fracture Strength – Carrara Marble</vt:lpstr>
      <vt:lpstr>PowerPoint Presentation</vt:lpstr>
      <vt:lpstr>PowerPoint Presentation</vt:lpstr>
      <vt:lpstr>Micro X-ray CT </vt:lpstr>
      <vt:lpstr>Summary</vt:lpstr>
      <vt:lpstr>Ongoing and future study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Ruplinger, Casey</dc:creator>
  <cp:lastModifiedBy>Wenlu Zhu</cp:lastModifiedBy>
  <cp:revision>107</cp:revision>
  <dcterms:created xsi:type="dcterms:W3CDTF">2022-02-21T03:28:27Z</dcterms:created>
  <dcterms:modified xsi:type="dcterms:W3CDTF">2025-08-19T20:16:30Z</dcterms:modified>
</cp:coreProperties>
</file>