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2"/>
  </p:notesMasterIdLst>
  <p:sldIdLst>
    <p:sldId id="852" r:id="rId3"/>
    <p:sldId id="510" r:id="rId4"/>
    <p:sldId id="1320" r:id="rId5"/>
    <p:sldId id="1322" r:id="rId6"/>
    <p:sldId id="1294" r:id="rId7"/>
    <p:sldId id="1272" r:id="rId8"/>
    <p:sldId id="1145" r:id="rId9"/>
    <p:sldId id="1324" r:id="rId10"/>
    <p:sldId id="1335" r:id="rId11"/>
    <p:sldId id="1321" r:id="rId12"/>
    <p:sldId id="1338" r:id="rId13"/>
    <p:sldId id="1323" r:id="rId14"/>
    <p:sldId id="1341" r:id="rId15"/>
    <p:sldId id="569" r:id="rId16"/>
    <p:sldId id="1342" r:id="rId17"/>
    <p:sldId id="1328" r:id="rId18"/>
    <p:sldId id="1334" r:id="rId19"/>
    <p:sldId id="338" r:id="rId20"/>
    <p:sldId id="1340" r:id="rId21"/>
    <p:sldId id="346" r:id="rId22"/>
    <p:sldId id="340" r:id="rId23"/>
    <p:sldId id="343" r:id="rId24"/>
    <p:sldId id="348" r:id="rId25"/>
    <p:sldId id="1345" r:id="rId26"/>
    <p:sldId id="1337" r:id="rId27"/>
    <p:sldId id="1343" r:id="rId28"/>
    <p:sldId id="567" r:id="rId29"/>
    <p:sldId id="1326" r:id="rId30"/>
    <p:sldId id="133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EC3"/>
    <a:srgbClr val="0583EB"/>
    <a:srgbClr val="049FEC"/>
    <a:srgbClr val="DFE5CE"/>
    <a:srgbClr val="EDB68F"/>
    <a:srgbClr val="0000FF"/>
    <a:srgbClr val="FF718C"/>
    <a:srgbClr val="F1FDFF"/>
    <a:srgbClr val="E8FC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87759" autoAdjust="0"/>
  </p:normalViewPr>
  <p:slideViewPr>
    <p:cSldViewPr>
      <p:cViewPr varScale="1">
        <p:scale>
          <a:sx n="125" d="100"/>
          <a:sy n="125" d="100"/>
        </p:scale>
        <p:origin x="2976" y="184"/>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notesViewPr>
    <p:cSldViewPr>
      <p:cViewPr varScale="1">
        <p:scale>
          <a:sx n="97" d="100"/>
          <a:sy n="97" d="100"/>
        </p:scale>
        <p:origin x="248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47261B-5A94-4E26-9A0E-E10D2203328D}" type="datetimeFigureOut">
              <a:rPr lang="en-US" smtClean="0"/>
              <a:t>8/19/25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7CC9F4-04B6-4D3C-93D0-1E5224D7217F}" type="slidenum">
              <a:rPr lang="en-US" smtClean="0"/>
              <a:t>‹#›</a:t>
            </a:fld>
            <a:endParaRPr lang="en-US"/>
          </a:p>
        </p:txBody>
      </p:sp>
    </p:spTree>
    <p:extLst>
      <p:ext uri="{BB962C8B-B14F-4D97-AF65-F5344CB8AC3E}">
        <p14:creationId xmlns:p14="http://schemas.microsoft.com/office/powerpoint/2010/main" val="868169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6D7CC9F4-04B6-4D3C-93D0-1E5224D7217F}" type="slidenum">
              <a:rPr lang="en-US" smtClean="0"/>
              <a:t>1</a:t>
            </a:fld>
            <a:endParaRPr lang="en-US"/>
          </a:p>
        </p:txBody>
      </p:sp>
    </p:spTree>
    <p:extLst>
      <p:ext uri="{BB962C8B-B14F-4D97-AF65-F5344CB8AC3E}">
        <p14:creationId xmlns:p14="http://schemas.microsoft.com/office/powerpoint/2010/main" val="1705005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542D-70E4-ABB4-40D4-9B5A4D330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64F6D-DEF4-2737-FE28-F5171CAD8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2559A-FF9D-9CEC-7957-00238727D600}"/>
              </a:ext>
            </a:extLst>
          </p:cNvPr>
          <p:cNvSpPr>
            <a:spLocks noGrp="1"/>
          </p:cNvSpPr>
          <p:nvPr>
            <p:ph type="body" idx="1"/>
          </p:nvPr>
        </p:nvSpPr>
        <p:spPr/>
        <p:txBody>
          <a:bodyPr/>
          <a:lstStyle/>
          <a:p>
            <a:r>
              <a:rPr lang="en-US" dirty="0"/>
              <a:t>This is a plot of strain vs. stress from uniaxial creep tests on ice.   Slope is the stress exponent.</a:t>
            </a:r>
          </a:p>
          <a:p>
            <a:endParaRPr lang="en-US" dirty="0"/>
          </a:p>
          <a:p>
            <a:r>
              <a:rPr lang="en-US" dirty="0"/>
              <a:t>Expect a transition to diffusion creep at low stresses, but where is it?</a:t>
            </a:r>
          </a:p>
        </p:txBody>
      </p:sp>
      <p:sp>
        <p:nvSpPr>
          <p:cNvPr id="4" name="Slide Number Placeholder 3">
            <a:extLst>
              <a:ext uri="{FF2B5EF4-FFF2-40B4-BE49-F238E27FC236}">
                <a16:creationId xmlns:a16="http://schemas.microsoft.com/office/drawing/2014/main" id="{17B7A200-A8F4-9A77-592C-18F554844371}"/>
              </a:ext>
            </a:extLst>
          </p:cNvPr>
          <p:cNvSpPr>
            <a:spLocks noGrp="1"/>
          </p:cNvSpPr>
          <p:nvPr>
            <p:ph type="sldNum" sz="quarter" idx="10"/>
          </p:nvPr>
        </p:nvSpPr>
        <p:spPr/>
        <p:txBody>
          <a:bodyPr/>
          <a:lstStyle/>
          <a:p>
            <a:fld id="{6D7CC9F4-04B6-4D3C-93D0-1E5224D7217F}" type="slidenum">
              <a:rPr lang="en-US" smtClean="0"/>
              <a:t>11</a:t>
            </a:fld>
            <a:endParaRPr lang="en-US"/>
          </a:p>
        </p:txBody>
      </p:sp>
    </p:spTree>
    <p:extLst>
      <p:ext uri="{BB962C8B-B14F-4D97-AF65-F5344CB8AC3E}">
        <p14:creationId xmlns:p14="http://schemas.microsoft.com/office/powerpoint/2010/main" val="137190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09F73-ED55-4593-D392-D873C404A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451BB-8DC5-E2F7-D445-8869458DD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299B9-4B8D-683F-CAA0-95CE1CBCF1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39BA14-B8DB-9382-0979-82721C577136}"/>
              </a:ext>
            </a:extLst>
          </p:cNvPr>
          <p:cNvSpPr>
            <a:spLocks noGrp="1"/>
          </p:cNvSpPr>
          <p:nvPr>
            <p:ph type="sldNum" sz="quarter" idx="10"/>
          </p:nvPr>
        </p:nvSpPr>
        <p:spPr/>
        <p:txBody>
          <a:bodyPr/>
          <a:lstStyle/>
          <a:p>
            <a:fld id="{6D7CC9F4-04B6-4D3C-93D0-1E5224D7217F}" type="slidenum">
              <a:rPr lang="en-US" smtClean="0"/>
              <a:t>12</a:t>
            </a:fld>
            <a:endParaRPr lang="en-US"/>
          </a:p>
        </p:txBody>
      </p:sp>
    </p:spTree>
    <p:extLst>
      <p:ext uri="{BB962C8B-B14F-4D97-AF65-F5344CB8AC3E}">
        <p14:creationId xmlns:p14="http://schemas.microsoft.com/office/powerpoint/2010/main" val="195590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AF43B-2BF1-6652-F33B-D901A41FC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EFB08-4AA9-1710-73B6-EA5DA97E6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C57DD-4B57-4C74-D56A-A4F2E7E52631}"/>
              </a:ext>
            </a:extLst>
          </p:cNvPr>
          <p:cNvSpPr>
            <a:spLocks noGrp="1"/>
          </p:cNvSpPr>
          <p:nvPr>
            <p:ph type="body" idx="1"/>
          </p:nvPr>
        </p:nvSpPr>
        <p:spPr/>
        <p:txBody>
          <a:bodyPr/>
          <a:lstStyle/>
          <a:p>
            <a:r>
              <a:rPr lang="en-US" dirty="0"/>
              <a:t>This is a plot of strain vs. stress from uniaxial creep tests on ice.   Slope is the stress exponent.</a:t>
            </a:r>
          </a:p>
          <a:p>
            <a:endParaRPr lang="en-US" dirty="0"/>
          </a:p>
          <a:p>
            <a:r>
              <a:rPr lang="en-US" dirty="0"/>
              <a:t>Expect a transition to diffusion creep at low stresses, but where is it?</a:t>
            </a:r>
          </a:p>
        </p:txBody>
      </p:sp>
      <p:sp>
        <p:nvSpPr>
          <p:cNvPr id="4" name="Slide Number Placeholder 3">
            <a:extLst>
              <a:ext uri="{FF2B5EF4-FFF2-40B4-BE49-F238E27FC236}">
                <a16:creationId xmlns:a16="http://schemas.microsoft.com/office/drawing/2014/main" id="{8C313436-9AB7-6E64-3A8A-9C2472A32E28}"/>
              </a:ext>
            </a:extLst>
          </p:cNvPr>
          <p:cNvSpPr>
            <a:spLocks noGrp="1"/>
          </p:cNvSpPr>
          <p:nvPr>
            <p:ph type="sldNum" sz="quarter" idx="10"/>
          </p:nvPr>
        </p:nvSpPr>
        <p:spPr/>
        <p:txBody>
          <a:bodyPr/>
          <a:lstStyle/>
          <a:p>
            <a:fld id="{6D7CC9F4-04B6-4D3C-93D0-1E5224D7217F}" type="slidenum">
              <a:rPr lang="en-US" smtClean="0"/>
              <a:t>13</a:t>
            </a:fld>
            <a:endParaRPr lang="en-US"/>
          </a:p>
        </p:txBody>
      </p:sp>
    </p:spTree>
    <p:extLst>
      <p:ext uri="{BB962C8B-B14F-4D97-AF65-F5344CB8AC3E}">
        <p14:creationId xmlns:p14="http://schemas.microsoft.com/office/powerpoint/2010/main" val="1030554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CC9F4-04B6-4D3C-93D0-1E5224D7217F}" type="slidenum">
              <a:rPr lang="en-US" smtClean="0"/>
              <a:t>14</a:t>
            </a:fld>
            <a:endParaRPr lang="en-US"/>
          </a:p>
        </p:txBody>
      </p:sp>
    </p:spTree>
    <p:extLst>
      <p:ext uri="{BB962C8B-B14F-4D97-AF65-F5344CB8AC3E}">
        <p14:creationId xmlns:p14="http://schemas.microsoft.com/office/powerpoint/2010/main" val="2750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CC9F4-04B6-4D3C-93D0-1E5224D7217F}" type="slidenum">
              <a:rPr lang="en-US" smtClean="0"/>
              <a:t>27</a:t>
            </a:fld>
            <a:endParaRPr lang="en-US"/>
          </a:p>
        </p:txBody>
      </p:sp>
    </p:spTree>
    <p:extLst>
      <p:ext uri="{BB962C8B-B14F-4D97-AF65-F5344CB8AC3E}">
        <p14:creationId xmlns:p14="http://schemas.microsoft.com/office/powerpoint/2010/main" val="119694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2E4F-777F-3D58-27C6-F2DFA49B8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C983D-8CAB-46ED-A229-464409D86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E88AA-615C-0BA0-8C0B-3C4CF28FF0B1}"/>
              </a:ext>
            </a:extLst>
          </p:cNvPr>
          <p:cNvSpPr>
            <a:spLocks noGrp="1"/>
          </p:cNvSpPr>
          <p:nvPr>
            <p:ph type="body" idx="1"/>
          </p:nvPr>
        </p:nvSpPr>
        <p:spPr/>
        <p:txBody>
          <a:bodyPr/>
          <a:lstStyle/>
          <a:p>
            <a:r>
              <a:rPr lang="en-US" dirty="0"/>
              <a:t>This is a plot of strain vs. stress from uniaxial creep tests on ice.   Slope is the stress exponent.</a:t>
            </a:r>
          </a:p>
          <a:p>
            <a:endParaRPr lang="en-US" dirty="0"/>
          </a:p>
          <a:p>
            <a:r>
              <a:rPr lang="en-US" dirty="0"/>
              <a:t>Expect a transition to diffusion creep at low stresses, but where is it?</a:t>
            </a:r>
          </a:p>
        </p:txBody>
      </p:sp>
      <p:sp>
        <p:nvSpPr>
          <p:cNvPr id="4" name="Slide Number Placeholder 3">
            <a:extLst>
              <a:ext uri="{FF2B5EF4-FFF2-40B4-BE49-F238E27FC236}">
                <a16:creationId xmlns:a16="http://schemas.microsoft.com/office/drawing/2014/main" id="{3FA3B2F4-FF96-6D9A-B812-ED18875B9586}"/>
              </a:ext>
            </a:extLst>
          </p:cNvPr>
          <p:cNvSpPr>
            <a:spLocks noGrp="1"/>
          </p:cNvSpPr>
          <p:nvPr>
            <p:ph type="sldNum" sz="quarter" idx="10"/>
          </p:nvPr>
        </p:nvSpPr>
        <p:spPr/>
        <p:txBody>
          <a:bodyPr/>
          <a:lstStyle/>
          <a:p>
            <a:fld id="{6D7CC9F4-04B6-4D3C-93D0-1E5224D7217F}" type="slidenum">
              <a:rPr lang="en-US" smtClean="0"/>
              <a:t>29</a:t>
            </a:fld>
            <a:endParaRPr lang="en-US"/>
          </a:p>
        </p:txBody>
      </p:sp>
    </p:spTree>
    <p:extLst>
      <p:ext uri="{BB962C8B-B14F-4D97-AF65-F5344CB8AC3E}">
        <p14:creationId xmlns:p14="http://schemas.microsoft.com/office/powerpoint/2010/main" val="129510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E3F67171-6724-9943-B4D4-88A0FED98A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3F24C11-54D0-384A-A1C7-AA3763673EF4}" type="slidenum">
              <a:rPr lang="en-US" altLang="en-US"/>
              <a:pPr>
                <a:spcBef>
                  <a:spcPct val="0"/>
                </a:spcBef>
              </a:pPr>
              <a:t>2</a:t>
            </a:fld>
            <a:endParaRPr lang="en-US" altLang="en-US"/>
          </a:p>
        </p:txBody>
      </p:sp>
      <p:sp>
        <p:nvSpPr>
          <p:cNvPr id="40962" name="Rectangle 2">
            <a:extLst>
              <a:ext uri="{FF2B5EF4-FFF2-40B4-BE49-F238E27FC236}">
                <a16:creationId xmlns:a16="http://schemas.microsoft.com/office/drawing/2014/main" id="{7169DE4A-894D-FB40-8D54-984B48D29BA9}"/>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D39BAB92-104F-2D44-A44F-C47016B16E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Ice belongs to the hexagonal crystal system, as is a matter of common experience.</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Dislocation glide can occur on several slip systems.</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Easiest slip occurs on the closest packed plane with the widest separation – the basal plane.</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Basal dislocations – in the plane of the snowflake</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With increasing difficulty of slip </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	Prismatic slip </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	Pyramidal slip</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As we’ll see in a moment, ice exhibits an enormous plastic anisotropy – the basal slip system is orders of magnitude weaker than other, non-basal slip systems.  Anisotropy is so extreme that ice is often referred to as a material with only a single available slip system.  </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By the end of this talk, we’ll see that this disparity in the strengths of the single crystal slip systems in ice has enormous consequences for the flow of glaciers and ice sheets, and by extension icy moons.</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1087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E789E559-1E2E-3EBB-2DDD-39D6F313EC2B}"/>
              </a:ext>
            </a:extLst>
          </p:cNvPr>
          <p:cNvSpPr>
            <a:spLocks noGrp="1" noChangeArrowheads="1"/>
          </p:cNvSpPr>
          <p:nvPr>
            <p:ph type="sldNum" sz="quarter" idx="5"/>
          </p:nvPr>
        </p:nvSpPr>
        <p:spPr>
          <a:noFill/>
        </p:spPr>
        <p:txBody>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BBBEDB-60AE-4F49-BA53-8B515C4A2B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955" name="Rectangle 2">
            <a:extLst>
              <a:ext uri="{FF2B5EF4-FFF2-40B4-BE49-F238E27FC236}">
                <a16:creationId xmlns:a16="http://schemas.microsoft.com/office/drawing/2014/main" id="{46BB005A-7609-8F9D-B71A-43673658ABA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05BB13DE-B83D-AEC6-0A86-E88085C02DD4}"/>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So, if we take a single crystal of ice and orient it in a testing machine so that it has maximum resolved shear stress on the basal slip system, shown by the black line.  So, we have a half plane of atoms that terminate on the basal plane, and the ice crystal deforms via glide on the basal plane.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Now, if we orient the basal plane normal to the applied stress, no resolved shear stress on basal dislocations – they feel no applied stress and don’t move.  Other non-basal slip systems can be activated.  The stress required to activate hard slip is much larger than for basal slip.</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POLYCRYSTAL – When polycrystalline ice is deformed (assume it is homogeneous with a uniform grain size and a random initial orientation of grains), will have some grains that are </a:t>
            </a:r>
            <a:r>
              <a:rPr lang="en-US" altLang="en-US" dirty="0" err="1">
                <a:latin typeface="Arial" panose="020B0604020202020204" pitchFamily="34" charset="0"/>
                <a:cs typeface="Arial" panose="020B0604020202020204" pitchFamily="34" charset="0"/>
              </a:rPr>
              <a:t>suitablly</a:t>
            </a:r>
            <a:r>
              <a:rPr lang="en-US" altLang="en-US" dirty="0">
                <a:latin typeface="Arial" panose="020B0604020202020204" pitchFamily="34" charset="0"/>
                <a:cs typeface="Arial" panose="020B0604020202020204" pitchFamily="34" charset="0"/>
              </a:rPr>
              <a:t> oriented for basal slip, some not.  Can see that some non-basal slip is required to deform the polycrystal.</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This concept is more elegantly and precisely stated in the Von Mises criterion, that says that for deformation via dislocation glide, must have five independent slip systems available.</a:t>
            </a:r>
          </a:p>
          <a:p>
            <a:pPr eaLnBrk="1" hangingPunct="1"/>
            <a:r>
              <a:rPr lang="en-US" altLang="en-US" dirty="0">
                <a:latin typeface="Arial" panose="020B0604020202020204" pitchFamily="34" charset="0"/>
                <a:cs typeface="Arial" panose="020B0604020202020204" pitchFamily="34" charset="0"/>
              </a:rPr>
              <a:t>Basal slip only provides two.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B4E7-67F5-05BF-929C-2291E40B0330}"/>
            </a:ext>
          </a:extLst>
        </p:cNvPr>
        <p:cNvGrpSpPr/>
        <p:nvPr/>
      </p:nvGrpSpPr>
      <p:grpSpPr>
        <a:xfrm>
          <a:off x="0" y="0"/>
          <a:ext cx="0" cy="0"/>
          <a:chOff x="0" y="0"/>
          <a:chExt cx="0" cy="0"/>
        </a:xfrm>
      </p:grpSpPr>
      <p:sp>
        <p:nvSpPr>
          <p:cNvPr id="45057" name="Rectangle 7">
            <a:extLst>
              <a:ext uri="{FF2B5EF4-FFF2-40B4-BE49-F238E27FC236}">
                <a16:creationId xmlns:a16="http://schemas.microsoft.com/office/drawing/2014/main" id="{C6D407CF-9AF1-85AA-F85B-B4AD96B8C7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EDFF564-678B-5F46-ACBC-2EB037C36CD3}" type="slidenum">
              <a:rPr lang="en-US" altLang="en-US"/>
              <a:pPr>
                <a:spcBef>
                  <a:spcPct val="0"/>
                </a:spcBef>
              </a:pPr>
              <a:t>4</a:t>
            </a:fld>
            <a:endParaRPr lang="en-US" altLang="en-US"/>
          </a:p>
        </p:txBody>
      </p:sp>
      <p:sp>
        <p:nvSpPr>
          <p:cNvPr id="45058" name="Rectangle 2">
            <a:extLst>
              <a:ext uri="{FF2B5EF4-FFF2-40B4-BE49-F238E27FC236}">
                <a16:creationId xmlns:a16="http://schemas.microsoft.com/office/drawing/2014/main" id="{DD64859C-75DF-3AAF-FFF1-C2ABC293CBB1}"/>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ED611999-89C2-7885-68BD-8189F5FCEE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We expect that the strength of a polycrystalline ice sample of random oriented grains would be some appropriate average of the single crystal creep strengths.</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That is what is observed.  Plot is one of stress vs. strain rate.  Data are plotted for a common temperature of -10 C, for grain sizes of 1 mm or larger.  Slopes on the plot are equal to the stress exponent.</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Basal slip in black.</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Hard slip in green.</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Polycrystalline data in blue, intermediate between strengths of the other two.</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Glen law in red – n=3</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NOTE CURVATURE IN CREEP DATA</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n&gt;3 at high stress FRACTURING??</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n&lt;=2 at low stress TRANSIENT CREEP??</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1811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829A4ED4-3CAF-5D40-BB5B-4725A1EC89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EDFF564-678B-5F46-ACBC-2EB037C36CD3}" type="slidenum">
              <a:rPr lang="en-US" altLang="en-US"/>
              <a:pPr>
                <a:spcBef>
                  <a:spcPct val="0"/>
                </a:spcBef>
              </a:pPr>
              <a:t>5</a:t>
            </a:fld>
            <a:endParaRPr lang="en-US" altLang="en-US"/>
          </a:p>
        </p:txBody>
      </p:sp>
      <p:sp>
        <p:nvSpPr>
          <p:cNvPr id="45058" name="Rectangle 2">
            <a:extLst>
              <a:ext uri="{FF2B5EF4-FFF2-40B4-BE49-F238E27FC236}">
                <a16:creationId xmlns:a16="http://schemas.microsoft.com/office/drawing/2014/main" id="{057F7243-3707-E641-A9B0-6DD89013A1CB}"/>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575BBB99-669E-CD41-9B75-F6D6FC3514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We expect that the strength of a polycrystalline ice sample of random oriented grains would be some appropriate average of the single crystal creep strengths.</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That is what is observed.  Plot is one of stress vs. strain rate.  Data are plotted for a common temperature of -10 C, for grain sizes of 1 mm or larger.  Slopes on the plot are equal to the stress exponent.</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Basal slip in black.</a:t>
            </a: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Hard slip in green.</a:t>
            </a: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Polycrystalline data in blue, intermediate between strengths of the other two.</a:t>
            </a: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Glen law in red – n=3</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NOTE CURVATURE IN CREEP DATA</a:t>
            </a: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n&gt;3 at high stress FRACTURING??</a:t>
            </a: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n&lt;=2 at low stress TRANSIENT CREEP??</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4780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CC9F4-04B6-4D3C-93D0-1E5224D7217F}" type="slidenum">
              <a:rPr lang="en-US" smtClean="0"/>
              <a:t>6</a:t>
            </a:fld>
            <a:endParaRPr lang="en-US"/>
          </a:p>
        </p:txBody>
      </p:sp>
    </p:spTree>
    <p:extLst>
      <p:ext uri="{BB962C8B-B14F-4D97-AF65-F5344CB8AC3E}">
        <p14:creationId xmlns:p14="http://schemas.microsoft.com/office/powerpoint/2010/main" val="305511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plot of strain vs. stress from uniaxial creep tests on ice.   Slope is the stress exponent.</a:t>
            </a:r>
          </a:p>
          <a:p>
            <a:endParaRPr lang="en-US" dirty="0"/>
          </a:p>
          <a:p>
            <a:r>
              <a:rPr lang="en-US" dirty="0"/>
              <a:t>Expect a transition to diffusion creep at low stresses, but where is it?</a:t>
            </a:r>
          </a:p>
        </p:txBody>
      </p:sp>
      <p:sp>
        <p:nvSpPr>
          <p:cNvPr id="4" name="Slide Number Placeholder 3"/>
          <p:cNvSpPr>
            <a:spLocks noGrp="1"/>
          </p:cNvSpPr>
          <p:nvPr>
            <p:ph type="sldNum" sz="quarter" idx="10"/>
          </p:nvPr>
        </p:nvSpPr>
        <p:spPr/>
        <p:txBody>
          <a:bodyPr/>
          <a:lstStyle/>
          <a:p>
            <a:fld id="{6D7CC9F4-04B6-4D3C-93D0-1E5224D7217F}" type="slidenum">
              <a:rPr lang="en-US" smtClean="0"/>
              <a:t>7</a:t>
            </a:fld>
            <a:endParaRPr lang="en-US"/>
          </a:p>
        </p:txBody>
      </p:sp>
    </p:spTree>
    <p:extLst>
      <p:ext uri="{BB962C8B-B14F-4D97-AF65-F5344CB8AC3E}">
        <p14:creationId xmlns:p14="http://schemas.microsoft.com/office/powerpoint/2010/main" val="181847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CC9F4-04B6-4D3C-93D0-1E5224D7217F}" type="slidenum">
              <a:rPr lang="en-US" smtClean="0"/>
              <a:t>9</a:t>
            </a:fld>
            <a:endParaRPr lang="en-US"/>
          </a:p>
        </p:txBody>
      </p:sp>
    </p:spTree>
    <p:extLst>
      <p:ext uri="{BB962C8B-B14F-4D97-AF65-F5344CB8AC3E}">
        <p14:creationId xmlns:p14="http://schemas.microsoft.com/office/powerpoint/2010/main" val="413022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70932-A339-5982-D2CB-92520ED1C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2BC62A-4CE2-6EA0-FAE1-0A9561EA7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176E2-74AE-D847-21B9-FD98C28F6C3C}"/>
              </a:ext>
            </a:extLst>
          </p:cNvPr>
          <p:cNvSpPr>
            <a:spLocks noGrp="1"/>
          </p:cNvSpPr>
          <p:nvPr>
            <p:ph type="body" idx="1"/>
          </p:nvPr>
        </p:nvSpPr>
        <p:spPr/>
        <p:txBody>
          <a:bodyPr/>
          <a:lstStyle/>
          <a:p>
            <a:r>
              <a:rPr lang="en-US" dirty="0"/>
              <a:t>This is a plot of strain vs. stress from uniaxial creep tests on ice.   Slope is the stress exponent.</a:t>
            </a:r>
          </a:p>
          <a:p>
            <a:endParaRPr lang="en-US" dirty="0"/>
          </a:p>
          <a:p>
            <a:r>
              <a:rPr lang="en-US" dirty="0"/>
              <a:t>Expect a transition to diffusion creep at low stresses, but where is it?</a:t>
            </a:r>
          </a:p>
        </p:txBody>
      </p:sp>
      <p:sp>
        <p:nvSpPr>
          <p:cNvPr id="4" name="Slide Number Placeholder 3">
            <a:extLst>
              <a:ext uri="{FF2B5EF4-FFF2-40B4-BE49-F238E27FC236}">
                <a16:creationId xmlns:a16="http://schemas.microsoft.com/office/drawing/2014/main" id="{9AEC341D-7F72-61F5-3341-29F096435E90}"/>
              </a:ext>
            </a:extLst>
          </p:cNvPr>
          <p:cNvSpPr>
            <a:spLocks noGrp="1"/>
          </p:cNvSpPr>
          <p:nvPr>
            <p:ph type="sldNum" sz="quarter" idx="10"/>
          </p:nvPr>
        </p:nvSpPr>
        <p:spPr/>
        <p:txBody>
          <a:bodyPr/>
          <a:lstStyle/>
          <a:p>
            <a:fld id="{6D7CC9F4-04B6-4D3C-93D0-1E5224D7217F}" type="slidenum">
              <a:rPr lang="en-US" smtClean="0"/>
              <a:t>10</a:t>
            </a:fld>
            <a:endParaRPr lang="en-US"/>
          </a:p>
        </p:txBody>
      </p:sp>
    </p:spTree>
    <p:extLst>
      <p:ext uri="{BB962C8B-B14F-4D97-AF65-F5344CB8AC3E}">
        <p14:creationId xmlns:p14="http://schemas.microsoft.com/office/powerpoint/2010/main" val="35487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0"/>
            <a:ext cx="9144000" cy="731838"/>
          </a:xfrm>
          <a:prstGeom prst="rect">
            <a:avLst/>
          </a:prstGeom>
          <a:solidFill>
            <a:srgbClr val="092768"/>
          </a:solidFill>
          <a:ln w="9525">
            <a:noFill/>
            <a:miter lim="800000"/>
            <a:headEnd/>
            <a:tailEnd/>
          </a:ln>
          <a:effectLst/>
        </p:spPr>
        <p:txBody>
          <a:bodyPr wrap="none" anchor="ctr"/>
          <a:lstStyle/>
          <a:p>
            <a:pPr algn="ctr" fontAlgn="base">
              <a:spcBef>
                <a:spcPct val="0"/>
              </a:spcBef>
              <a:spcAft>
                <a:spcPct val="0"/>
              </a:spcAft>
              <a:defRPr/>
            </a:pPr>
            <a:endParaRPr lang="en-US">
              <a:solidFill>
                <a:srgbClr val="000000"/>
              </a:solidFill>
              <a:latin typeface="Arial" charset="0"/>
            </a:endParaRPr>
          </a:p>
        </p:txBody>
      </p:sp>
      <p:pic>
        <p:nvPicPr>
          <p:cNvPr id="4" name="Picture 9" descr="Color Shield with White Letter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7713" y="46038"/>
            <a:ext cx="19621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 y="0"/>
            <a:ext cx="7010400" cy="731520"/>
          </a:xfrm>
          <a:prstGeom prst="rect">
            <a:avLst/>
          </a:prstGeom>
        </p:spPr>
        <p:txBody>
          <a:bodyPr anchor="ctr"/>
          <a:lstStyle>
            <a:lvl1pPr>
              <a:defRPr baseline="0"/>
            </a:lvl1pPr>
          </a:lstStyle>
          <a:p>
            <a:r>
              <a:rPr lang="en-US" dirty="0"/>
              <a:t>Click to edit Master title style</a:t>
            </a:r>
          </a:p>
        </p:txBody>
      </p:sp>
    </p:spTree>
    <p:extLst>
      <p:ext uri="{BB962C8B-B14F-4D97-AF65-F5344CB8AC3E}">
        <p14:creationId xmlns:p14="http://schemas.microsoft.com/office/powerpoint/2010/main" val="276489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B697E8-5E03-D0CA-21B1-1F81B279C32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8FE4E3-F968-3128-CFF9-A45C9205E6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E5BA86-7264-1703-B939-3DB2F3F727C5}"/>
              </a:ext>
            </a:extLst>
          </p:cNvPr>
          <p:cNvSpPr>
            <a:spLocks noGrp="1" noChangeArrowheads="1"/>
          </p:cNvSpPr>
          <p:nvPr>
            <p:ph type="sldNum" sz="quarter" idx="12"/>
          </p:nvPr>
        </p:nvSpPr>
        <p:spPr>
          <a:ln/>
        </p:spPr>
        <p:txBody>
          <a:bodyPr/>
          <a:lstStyle>
            <a:lvl1pPr>
              <a:defRPr/>
            </a:lvl1pPr>
          </a:lstStyle>
          <a:p>
            <a:fld id="{EBDC6AA3-A93B-894D-BDE7-AD9A551FE327}" type="slidenum">
              <a:rPr lang="en-US" altLang="en-US"/>
              <a:pPr/>
              <a:t>‹#›</a:t>
            </a:fld>
            <a:endParaRPr lang="en-US" altLang="en-US"/>
          </a:p>
        </p:txBody>
      </p:sp>
    </p:spTree>
    <p:extLst>
      <p:ext uri="{BB962C8B-B14F-4D97-AF65-F5344CB8AC3E}">
        <p14:creationId xmlns:p14="http://schemas.microsoft.com/office/powerpoint/2010/main" val="257910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AED1E5-03B5-E739-9C8F-B2E6763FB01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85534E-C4D2-E813-47EA-0C298FAE8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B50A04-007F-1D90-B454-8FD4C8A556D6}"/>
              </a:ext>
            </a:extLst>
          </p:cNvPr>
          <p:cNvSpPr>
            <a:spLocks noGrp="1" noChangeArrowheads="1"/>
          </p:cNvSpPr>
          <p:nvPr>
            <p:ph type="sldNum" sz="quarter" idx="12"/>
          </p:nvPr>
        </p:nvSpPr>
        <p:spPr>
          <a:ln/>
        </p:spPr>
        <p:txBody>
          <a:bodyPr/>
          <a:lstStyle>
            <a:lvl1pPr>
              <a:defRPr/>
            </a:lvl1pPr>
          </a:lstStyle>
          <a:p>
            <a:fld id="{A8E19808-390C-6F48-8BC0-0A2D922D4D90}" type="slidenum">
              <a:rPr lang="en-US" altLang="en-US"/>
              <a:pPr/>
              <a:t>‹#›</a:t>
            </a:fld>
            <a:endParaRPr lang="en-US" altLang="en-US"/>
          </a:p>
        </p:txBody>
      </p:sp>
    </p:spTree>
    <p:extLst>
      <p:ext uri="{BB962C8B-B14F-4D97-AF65-F5344CB8AC3E}">
        <p14:creationId xmlns:p14="http://schemas.microsoft.com/office/powerpoint/2010/main" val="91046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D095E0-80BA-F8A6-3DBB-41E8B0F3A0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E54737-3A33-8451-D6D1-D0B498FF69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FA6B8E-73B3-9F46-4E09-FF581B5A8856}"/>
              </a:ext>
            </a:extLst>
          </p:cNvPr>
          <p:cNvSpPr>
            <a:spLocks noGrp="1" noChangeArrowheads="1"/>
          </p:cNvSpPr>
          <p:nvPr>
            <p:ph type="sldNum" sz="quarter" idx="12"/>
          </p:nvPr>
        </p:nvSpPr>
        <p:spPr>
          <a:ln/>
        </p:spPr>
        <p:txBody>
          <a:bodyPr/>
          <a:lstStyle>
            <a:lvl1pPr>
              <a:defRPr/>
            </a:lvl1pPr>
          </a:lstStyle>
          <a:p>
            <a:fld id="{6C2F57E0-C418-B14E-9DA3-388BCD2A4276}" type="slidenum">
              <a:rPr lang="en-US" altLang="en-US"/>
              <a:pPr/>
              <a:t>‹#›</a:t>
            </a:fld>
            <a:endParaRPr lang="en-US" altLang="en-US"/>
          </a:p>
        </p:txBody>
      </p:sp>
    </p:spTree>
    <p:extLst>
      <p:ext uri="{BB962C8B-B14F-4D97-AF65-F5344CB8AC3E}">
        <p14:creationId xmlns:p14="http://schemas.microsoft.com/office/powerpoint/2010/main" val="633873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DBD934-D61B-4E52-48A9-457A1E3CC0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42BA1B-1ED4-8A36-0BFF-9B82ABFEEB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01CD00-3F7E-1578-B83D-B487BCEFFE79}"/>
              </a:ext>
            </a:extLst>
          </p:cNvPr>
          <p:cNvSpPr>
            <a:spLocks noGrp="1" noChangeArrowheads="1"/>
          </p:cNvSpPr>
          <p:nvPr>
            <p:ph type="sldNum" sz="quarter" idx="12"/>
          </p:nvPr>
        </p:nvSpPr>
        <p:spPr>
          <a:ln/>
        </p:spPr>
        <p:txBody>
          <a:bodyPr/>
          <a:lstStyle>
            <a:lvl1pPr>
              <a:defRPr/>
            </a:lvl1pPr>
          </a:lstStyle>
          <a:p>
            <a:fld id="{78CB4D13-2171-B743-B5D7-133B73E8CE22}" type="slidenum">
              <a:rPr lang="en-US" altLang="en-US"/>
              <a:pPr/>
              <a:t>‹#›</a:t>
            </a:fld>
            <a:endParaRPr lang="en-US" altLang="en-US"/>
          </a:p>
        </p:txBody>
      </p:sp>
    </p:spTree>
    <p:extLst>
      <p:ext uri="{BB962C8B-B14F-4D97-AF65-F5344CB8AC3E}">
        <p14:creationId xmlns:p14="http://schemas.microsoft.com/office/powerpoint/2010/main" val="913769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EBCD62-6C47-0BCE-F953-00985E80BD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50D45D-5E35-9204-5549-ADB8BAE41A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2D0B18-7474-7E40-6E72-1FEFEC66EED1}"/>
              </a:ext>
            </a:extLst>
          </p:cNvPr>
          <p:cNvSpPr>
            <a:spLocks noGrp="1" noChangeArrowheads="1"/>
          </p:cNvSpPr>
          <p:nvPr>
            <p:ph type="sldNum" sz="quarter" idx="12"/>
          </p:nvPr>
        </p:nvSpPr>
        <p:spPr>
          <a:ln/>
        </p:spPr>
        <p:txBody>
          <a:bodyPr/>
          <a:lstStyle>
            <a:lvl1pPr>
              <a:defRPr/>
            </a:lvl1pPr>
          </a:lstStyle>
          <a:p>
            <a:fld id="{8EFC1A45-8F38-F940-9612-86793EFC61A7}" type="slidenum">
              <a:rPr lang="en-US" altLang="en-US"/>
              <a:pPr/>
              <a:t>‹#›</a:t>
            </a:fld>
            <a:endParaRPr lang="en-US" altLang="en-US"/>
          </a:p>
        </p:txBody>
      </p:sp>
    </p:spTree>
    <p:extLst>
      <p:ext uri="{BB962C8B-B14F-4D97-AF65-F5344CB8AC3E}">
        <p14:creationId xmlns:p14="http://schemas.microsoft.com/office/powerpoint/2010/main" val="266553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5047D4-581D-4377-F309-49F7FAE28D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1E57A2-5113-C388-CA2A-0C4C96AE46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6EE4B2-44D4-2566-89C4-0C3E8BF9D1DD}"/>
              </a:ext>
            </a:extLst>
          </p:cNvPr>
          <p:cNvSpPr>
            <a:spLocks noGrp="1" noChangeArrowheads="1"/>
          </p:cNvSpPr>
          <p:nvPr>
            <p:ph type="sldNum" sz="quarter" idx="12"/>
          </p:nvPr>
        </p:nvSpPr>
        <p:spPr>
          <a:ln/>
        </p:spPr>
        <p:txBody>
          <a:bodyPr/>
          <a:lstStyle>
            <a:lvl1pPr>
              <a:defRPr/>
            </a:lvl1pPr>
          </a:lstStyle>
          <a:p>
            <a:fld id="{E14BF903-E17F-4943-9AD8-B24DE9F1575A}" type="slidenum">
              <a:rPr lang="en-US" altLang="en-US"/>
              <a:pPr/>
              <a:t>‹#›</a:t>
            </a:fld>
            <a:endParaRPr lang="en-US" altLang="en-US"/>
          </a:p>
        </p:txBody>
      </p:sp>
    </p:spTree>
    <p:extLst>
      <p:ext uri="{BB962C8B-B14F-4D97-AF65-F5344CB8AC3E}">
        <p14:creationId xmlns:p14="http://schemas.microsoft.com/office/powerpoint/2010/main" val="161578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Body Slide (1 Title Lin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467599" cy="640080"/>
          </a:xfrm>
          <a:prstGeom prst="rect">
            <a:avLst/>
          </a:prstGeom>
        </p:spPr>
        <p:txBody>
          <a:bodyPr anchor="ctr"/>
          <a:lstStyle>
            <a:lvl1pPr>
              <a:defRPr baseline="0"/>
            </a:lvl1pPr>
          </a:lstStyle>
          <a:p>
            <a:r>
              <a:rPr lang="en-US" dirty="0"/>
              <a:t>Click to edit Master title style</a:t>
            </a:r>
          </a:p>
        </p:txBody>
      </p:sp>
      <p:sp>
        <p:nvSpPr>
          <p:cNvPr id="3" name="Rectangle 10"/>
          <p:cNvSpPr>
            <a:spLocks noGrp="1" noChangeArrowheads="1"/>
          </p:cNvSpPr>
          <p:nvPr>
            <p:ph type="sldNum" sz="quarter" idx="10"/>
          </p:nvPr>
        </p:nvSpPr>
        <p:spPr/>
        <p:txBody>
          <a:bodyPr/>
          <a:lstStyle>
            <a:lvl1pPr>
              <a:defRPr/>
            </a:lvl1pPr>
          </a:lstStyle>
          <a:p>
            <a:pPr>
              <a:defRPr/>
            </a:pPr>
            <a:fld id="{E61180C2-D202-4F19-A9FF-1FFA4DF829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495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ody Slide (2 Title Lines)">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467599" cy="640080"/>
          </a:xfrm>
          <a:prstGeom prst="rect">
            <a:avLst/>
          </a:prstGeom>
        </p:spPr>
        <p:txBody>
          <a:bodyPr anchor="ctr"/>
          <a:lstStyle>
            <a:lvl1pPr>
              <a:defRPr sz="2000" baseline="0"/>
            </a:lvl1pPr>
          </a:lstStyle>
          <a:p>
            <a:r>
              <a:rPr lang="en-US" dirty="0"/>
              <a:t>Click to edit Master title style</a:t>
            </a:r>
          </a:p>
        </p:txBody>
      </p:sp>
      <p:sp>
        <p:nvSpPr>
          <p:cNvPr id="3" name="Rectangle 10"/>
          <p:cNvSpPr>
            <a:spLocks noGrp="1" noChangeArrowheads="1"/>
          </p:cNvSpPr>
          <p:nvPr>
            <p:ph type="sldNum" sz="quarter" idx="10"/>
          </p:nvPr>
        </p:nvSpPr>
        <p:spPr/>
        <p:txBody>
          <a:bodyPr/>
          <a:lstStyle>
            <a:lvl1pPr>
              <a:defRPr/>
            </a:lvl1pPr>
          </a:lstStyle>
          <a:p>
            <a:pPr>
              <a:defRPr/>
            </a:pPr>
            <a:fld id="{5ADF90A4-DEFE-4189-8848-172AA405F77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07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243638"/>
            <a:ext cx="2133600" cy="457200"/>
          </a:xfrm>
          <a:prstGeom prst="rect">
            <a:avLst/>
          </a:prstGeom>
        </p:spPr>
        <p:txBody>
          <a:bodyPr/>
          <a:lstStyle>
            <a:lvl1pPr>
              <a:defRPr/>
            </a:lvl1pPr>
          </a:lstStyle>
          <a:p>
            <a:fld id="{3C778228-BC11-424F-BE1C-C69DCCA67E6C}" type="slidenum">
              <a:rPr lang="en-US"/>
              <a:pPr/>
              <a:t>‹#›</a:t>
            </a:fld>
            <a:endParaRPr lang="en-US"/>
          </a:p>
        </p:txBody>
      </p:sp>
      <p:sp>
        <p:nvSpPr>
          <p:cNvPr id="3" name="Date Placeholder 2"/>
          <p:cNvSpPr>
            <a:spLocks noGrp="1"/>
          </p:cNvSpPr>
          <p:nvPr>
            <p:ph type="dt" sz="half" idx="11"/>
          </p:nvPr>
        </p:nvSpPr>
        <p:spPr>
          <a:xfrm>
            <a:off x="457200" y="6243638"/>
            <a:ext cx="2133600" cy="457200"/>
          </a:xfrm>
          <a:prstGeom prst="rect">
            <a:avLst/>
          </a:prstGeom>
        </p:spPr>
        <p:txBody>
          <a:bodyPr/>
          <a:lstStyle>
            <a:lvl1pPr>
              <a:defRPr/>
            </a:lvl1pPr>
          </a:lstStyle>
          <a:p>
            <a:endParaRPr lang="en-US"/>
          </a:p>
        </p:txBody>
      </p:sp>
      <p:sp>
        <p:nvSpPr>
          <p:cNvPr id="4" name="Footer Placeholder 3"/>
          <p:cNvSpPr>
            <a:spLocks noGrp="1"/>
          </p:cNvSpPr>
          <p:nvPr>
            <p:ph type="ftr" sz="quarter" idx="12"/>
          </p:nvPr>
        </p:nvSpPr>
        <p:spPr>
          <a:xfrm>
            <a:off x="3124200" y="6243638"/>
            <a:ext cx="2895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0017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DA3F32-2239-2E5D-8649-ED69422096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681CE3-1A9F-531F-42EC-71ABF1336A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AE4BF1-C0D2-5D30-6B74-FD7E0D26FBB9}"/>
              </a:ext>
            </a:extLst>
          </p:cNvPr>
          <p:cNvSpPr>
            <a:spLocks noGrp="1" noChangeArrowheads="1"/>
          </p:cNvSpPr>
          <p:nvPr>
            <p:ph type="sldNum" sz="quarter" idx="12"/>
          </p:nvPr>
        </p:nvSpPr>
        <p:spPr>
          <a:ln/>
        </p:spPr>
        <p:txBody>
          <a:bodyPr/>
          <a:lstStyle>
            <a:lvl1pPr>
              <a:defRPr/>
            </a:lvl1pPr>
          </a:lstStyle>
          <a:p>
            <a:fld id="{D8B7EA60-151B-0E46-9143-A03B9AC672DD}" type="slidenum">
              <a:rPr lang="en-US" altLang="en-US"/>
              <a:pPr/>
              <a:t>‹#›</a:t>
            </a:fld>
            <a:endParaRPr lang="en-US" altLang="en-US"/>
          </a:p>
        </p:txBody>
      </p:sp>
    </p:spTree>
    <p:extLst>
      <p:ext uri="{BB962C8B-B14F-4D97-AF65-F5344CB8AC3E}">
        <p14:creationId xmlns:p14="http://schemas.microsoft.com/office/powerpoint/2010/main" val="426085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657099-304F-16F7-71D8-66A3333E3B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8402B1-ABEF-D474-1DB6-3C6301D77A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AEDD8F-98B4-0449-637F-AE5D64623B57}"/>
              </a:ext>
            </a:extLst>
          </p:cNvPr>
          <p:cNvSpPr>
            <a:spLocks noGrp="1" noChangeArrowheads="1"/>
          </p:cNvSpPr>
          <p:nvPr>
            <p:ph type="sldNum" sz="quarter" idx="12"/>
          </p:nvPr>
        </p:nvSpPr>
        <p:spPr>
          <a:ln/>
        </p:spPr>
        <p:txBody>
          <a:bodyPr/>
          <a:lstStyle>
            <a:lvl1pPr>
              <a:defRPr/>
            </a:lvl1pPr>
          </a:lstStyle>
          <a:p>
            <a:fld id="{1166E03D-DF09-3744-888A-647D0E692355}" type="slidenum">
              <a:rPr lang="en-US" altLang="en-US"/>
              <a:pPr/>
              <a:t>‹#›</a:t>
            </a:fld>
            <a:endParaRPr lang="en-US" altLang="en-US"/>
          </a:p>
        </p:txBody>
      </p:sp>
    </p:spTree>
    <p:extLst>
      <p:ext uri="{BB962C8B-B14F-4D97-AF65-F5344CB8AC3E}">
        <p14:creationId xmlns:p14="http://schemas.microsoft.com/office/powerpoint/2010/main" val="66174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A3B4C3-4BE2-E3DB-4C8F-B91A692ED4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E0153B-2672-65D2-1DF1-2AA73A527E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CA5D85-2C8D-F5FB-564F-A4DE098CD937}"/>
              </a:ext>
            </a:extLst>
          </p:cNvPr>
          <p:cNvSpPr>
            <a:spLocks noGrp="1" noChangeArrowheads="1"/>
          </p:cNvSpPr>
          <p:nvPr>
            <p:ph type="sldNum" sz="quarter" idx="12"/>
          </p:nvPr>
        </p:nvSpPr>
        <p:spPr>
          <a:ln/>
        </p:spPr>
        <p:txBody>
          <a:bodyPr/>
          <a:lstStyle>
            <a:lvl1pPr>
              <a:defRPr/>
            </a:lvl1pPr>
          </a:lstStyle>
          <a:p>
            <a:fld id="{1CC1F487-CA66-3242-8B73-286EA95EB3A5}" type="slidenum">
              <a:rPr lang="en-US" altLang="en-US"/>
              <a:pPr/>
              <a:t>‹#›</a:t>
            </a:fld>
            <a:endParaRPr lang="en-US" altLang="en-US"/>
          </a:p>
        </p:txBody>
      </p:sp>
    </p:spTree>
    <p:extLst>
      <p:ext uri="{BB962C8B-B14F-4D97-AF65-F5344CB8AC3E}">
        <p14:creationId xmlns:p14="http://schemas.microsoft.com/office/powerpoint/2010/main" val="2886999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A59825-24CB-A68B-AEBE-89D0F21ADF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E5EF08-96FC-0A76-FE3B-82294B9C26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02DBFA-D336-3A7C-862F-E1D12AA9928A}"/>
              </a:ext>
            </a:extLst>
          </p:cNvPr>
          <p:cNvSpPr>
            <a:spLocks noGrp="1" noChangeArrowheads="1"/>
          </p:cNvSpPr>
          <p:nvPr>
            <p:ph type="sldNum" sz="quarter" idx="12"/>
          </p:nvPr>
        </p:nvSpPr>
        <p:spPr>
          <a:ln/>
        </p:spPr>
        <p:txBody>
          <a:bodyPr/>
          <a:lstStyle>
            <a:lvl1pPr>
              <a:defRPr/>
            </a:lvl1pPr>
          </a:lstStyle>
          <a:p>
            <a:fld id="{D9BB580C-9BF6-3641-84AA-4ADB7FA6DE8D}" type="slidenum">
              <a:rPr lang="en-US" altLang="en-US"/>
              <a:pPr/>
              <a:t>‹#›</a:t>
            </a:fld>
            <a:endParaRPr lang="en-US" altLang="en-US"/>
          </a:p>
        </p:txBody>
      </p:sp>
    </p:spTree>
    <p:extLst>
      <p:ext uri="{BB962C8B-B14F-4D97-AF65-F5344CB8AC3E}">
        <p14:creationId xmlns:p14="http://schemas.microsoft.com/office/powerpoint/2010/main" val="3647558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93F5F8-842C-00F3-5EA1-D3AC78BDC4A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522DE7-2F39-5967-AA36-DAE52BB62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017BB3-CBAF-4DB8-4E98-497B8A40519E}"/>
              </a:ext>
            </a:extLst>
          </p:cNvPr>
          <p:cNvSpPr>
            <a:spLocks noGrp="1" noChangeArrowheads="1"/>
          </p:cNvSpPr>
          <p:nvPr>
            <p:ph type="sldNum" sz="quarter" idx="12"/>
          </p:nvPr>
        </p:nvSpPr>
        <p:spPr>
          <a:ln/>
        </p:spPr>
        <p:txBody>
          <a:bodyPr/>
          <a:lstStyle>
            <a:lvl1pPr>
              <a:defRPr/>
            </a:lvl1pPr>
          </a:lstStyle>
          <a:p>
            <a:fld id="{F4BD76AF-41D0-4D4B-B785-9AC75C373C37}" type="slidenum">
              <a:rPr lang="en-US" altLang="en-US"/>
              <a:pPr/>
              <a:t>‹#›</a:t>
            </a:fld>
            <a:endParaRPr lang="en-US" altLang="en-US"/>
          </a:p>
        </p:txBody>
      </p:sp>
    </p:spTree>
    <p:extLst>
      <p:ext uri="{BB962C8B-B14F-4D97-AF65-F5344CB8AC3E}">
        <p14:creationId xmlns:p14="http://schemas.microsoft.com/office/powerpoint/2010/main" val="951012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8077200" cy="639763"/>
          </a:xfrm>
          <a:prstGeom prst="rect">
            <a:avLst/>
          </a:prstGeom>
          <a:solidFill>
            <a:srgbClr val="092768"/>
          </a:solidFill>
          <a:ln w="9525">
            <a:noFill/>
            <a:miter lim="800000"/>
            <a:headEnd/>
            <a:tailEnd/>
          </a:ln>
          <a:effectLst/>
        </p:spPr>
        <p:txBody>
          <a:bodyPr wrap="none" anchor="ctr"/>
          <a:lstStyle/>
          <a:p>
            <a:pPr algn="ctr" fontAlgn="base">
              <a:spcBef>
                <a:spcPct val="0"/>
              </a:spcBef>
              <a:spcAft>
                <a:spcPct val="0"/>
              </a:spcAft>
              <a:defRPr/>
            </a:pPr>
            <a:endParaRPr lang="en-US">
              <a:solidFill>
                <a:srgbClr val="000000"/>
              </a:solidFill>
              <a:latin typeface="Arial" charset="0"/>
            </a:endParaRPr>
          </a:p>
        </p:txBody>
      </p:sp>
      <p:sp>
        <p:nvSpPr>
          <p:cNvPr id="1032" name="Rectangle 8"/>
          <p:cNvSpPr>
            <a:spLocks noChangeArrowheads="1"/>
          </p:cNvSpPr>
          <p:nvPr userDrawn="1"/>
        </p:nvSpPr>
        <p:spPr bwMode="auto">
          <a:xfrm>
            <a:off x="8077200" y="0"/>
            <a:ext cx="1066800" cy="639763"/>
          </a:xfrm>
          <a:prstGeom prst="rect">
            <a:avLst/>
          </a:prstGeom>
          <a:solidFill>
            <a:srgbClr val="A4001D"/>
          </a:solidFill>
          <a:ln w="9525">
            <a:noFill/>
            <a:miter lim="800000"/>
            <a:headEnd/>
            <a:tailEnd/>
          </a:ln>
          <a:effectLst/>
        </p:spPr>
        <p:txBody>
          <a:bodyPr wrap="none" anchor="ctr"/>
          <a:lstStyle/>
          <a:p>
            <a:pPr fontAlgn="base">
              <a:spcBef>
                <a:spcPct val="0"/>
              </a:spcBef>
              <a:spcAft>
                <a:spcPct val="0"/>
              </a:spcAft>
              <a:defRPr/>
            </a:pPr>
            <a:endParaRPr lang="en-US" sz="2800">
              <a:solidFill>
                <a:srgbClr val="FFFFFF"/>
              </a:solidFill>
              <a:latin typeface="Arial" charset="0"/>
            </a:endParaRPr>
          </a:p>
        </p:txBody>
      </p:sp>
      <p:pic>
        <p:nvPicPr>
          <p:cNvPr id="1028" name="Picture 5" descr="Color Shield with No Name.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8738" y="49213"/>
            <a:ext cx="4889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Grp="1" noChangeArrowheads="1"/>
          </p:cNvSpPr>
          <p:nvPr>
            <p:ph type="sldNum" sz="quarter" idx="4"/>
          </p:nvPr>
        </p:nvSpPr>
        <p:spPr>
          <a:xfrm>
            <a:off x="8077200" y="0"/>
            <a:ext cx="1066800" cy="639763"/>
          </a:xfrm>
          <a:prstGeom prst="rect">
            <a:avLst/>
          </a:prstGeom>
          <a:ln/>
        </p:spPr>
        <p:txBody>
          <a:bodyPr anchor="ctr"/>
          <a:lstStyle>
            <a:lvl1pPr algn="ctr">
              <a:defRPr sz="2400">
                <a:solidFill>
                  <a:schemeClr val="bg1"/>
                </a:solidFill>
                <a:latin typeface="Arial" charset="0"/>
              </a:defRPr>
            </a:lvl1pPr>
          </a:lstStyle>
          <a:p>
            <a:pPr eaLnBrk="0" fontAlgn="base" hangingPunct="0">
              <a:spcBef>
                <a:spcPct val="50000"/>
              </a:spcBef>
              <a:spcAft>
                <a:spcPct val="0"/>
              </a:spcAft>
              <a:defRPr/>
            </a:pPr>
            <a:fld id="{D425068F-4F57-453B-AF9C-849EF3512EDE}" type="slidenum">
              <a:rPr lang="en-US">
                <a:solidFill>
                  <a:srgbClr val="FFFFFF"/>
                </a:solidFill>
              </a:rPr>
              <a:pPr eaLnBrk="0" fontAlgn="base" hangingPunct="0">
                <a:spcBef>
                  <a:spcPct val="50000"/>
                </a:spcBef>
                <a:spcAft>
                  <a:spcPct val="0"/>
                </a:spcAft>
                <a:defRPr/>
              </a:pPr>
              <a:t>‹#›</a:t>
            </a:fld>
            <a:endParaRPr lang="en-US" dirty="0">
              <a:solidFill>
                <a:srgbClr val="FFFFFF"/>
              </a:solidFill>
            </a:endParaRPr>
          </a:p>
        </p:txBody>
      </p:sp>
      <p:sp>
        <p:nvSpPr>
          <p:cNvPr id="9" name="TextBox 8"/>
          <p:cNvSpPr txBox="1"/>
          <p:nvPr userDrawn="1"/>
        </p:nvSpPr>
        <p:spPr>
          <a:xfrm>
            <a:off x="2057400" y="838200"/>
            <a:ext cx="7086600" cy="523875"/>
          </a:xfrm>
          <a:prstGeom prst="rect">
            <a:avLst/>
          </a:prstGeom>
          <a:noFill/>
        </p:spPr>
        <p:txBody>
          <a:bodyPr anchor="ctr">
            <a:spAutoFit/>
          </a:bodyPr>
          <a:lstStyle/>
          <a:p>
            <a:pPr eaLnBrk="0" fontAlgn="base" hangingPunct="0">
              <a:spcBef>
                <a:spcPct val="50000"/>
              </a:spcBef>
              <a:spcAft>
                <a:spcPct val="0"/>
              </a:spcAft>
              <a:defRPr/>
            </a:pPr>
            <a:r>
              <a:rPr lang="en-US" sz="2800" dirty="0">
                <a:solidFill>
                  <a:srgbClr val="FFFFFF"/>
                </a:solidFill>
                <a:latin typeface="Arial" charset="0"/>
              </a:rPr>
              <a:t>Title – Single Row</a:t>
            </a:r>
          </a:p>
        </p:txBody>
      </p:sp>
    </p:spTree>
    <p:extLst>
      <p:ext uri="{BB962C8B-B14F-4D97-AF65-F5344CB8AC3E}">
        <p14:creationId xmlns:p14="http://schemas.microsoft.com/office/powerpoint/2010/main" val="3665545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0" r:id="rId4"/>
  </p:sldLayoutIdLst>
  <p:hf hdr="0" ftr="0" dt="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904AD2-B79A-8EFB-9DCF-30661CC039F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DED4B19-2280-F855-E3DD-F24C5A5717B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CD789AE-3C4F-33A3-649B-ED8928DDD78E}"/>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aseline="0" smtClean="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8E9D3343-7746-9DC0-942E-4222BEB5F89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smtClean="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175FB4CE-67F5-8447-16B9-210BB52E275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fld id="{A3EE80A1-B8A8-384C-B810-48E4EFFFDDAC}" type="slidenum">
              <a:rPr lang="en-US" altLang="en-US"/>
              <a:pPr/>
              <a:t>‹#›</a:t>
            </a:fld>
            <a:endParaRPr lang="en-US" altLang="en-US"/>
          </a:p>
        </p:txBody>
      </p:sp>
    </p:spTree>
    <p:extLst>
      <p:ext uri="{BB962C8B-B14F-4D97-AF65-F5344CB8AC3E}">
        <p14:creationId xmlns:p14="http://schemas.microsoft.com/office/powerpoint/2010/main" val="24001286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8.jpg"/><Relationship Id="rId2"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4768CB-9939-4897-8C54-703A19486877}"/>
              </a:ext>
            </a:extLst>
          </p:cNvPr>
          <p:cNvSpPr txBox="1"/>
          <p:nvPr/>
        </p:nvSpPr>
        <p:spPr>
          <a:xfrm>
            <a:off x="462200" y="137122"/>
            <a:ext cx="8326419" cy="1077218"/>
          </a:xfrm>
          <a:prstGeom prst="rect">
            <a:avLst/>
          </a:prstGeom>
          <a:noFill/>
        </p:spPr>
        <p:txBody>
          <a:bodyPr wrap="square" lIns="91440" tIns="45720" rIns="91440" bIns="45720" rtlCol="0" anchor="t">
            <a:spAutoFit/>
          </a:bodyPr>
          <a:lstStyle/>
          <a:p>
            <a:pPr algn="ctr"/>
            <a:r>
              <a:rPr lang="en-US" sz="3200" dirty="0">
                <a:latin typeface="+mj-lt"/>
                <a:cs typeface="Calibri" panose="020F0502020204030204" pitchFamily="34" charset="0"/>
              </a:rPr>
              <a:t>Mechanical Anisotropy of Ice Single Crystals: Implications for Flow of Polycrystalline Ice</a:t>
            </a:r>
          </a:p>
        </p:txBody>
      </p:sp>
      <p:sp>
        <p:nvSpPr>
          <p:cNvPr id="4" name="TextBox 3">
            <a:extLst>
              <a:ext uri="{FF2B5EF4-FFF2-40B4-BE49-F238E27FC236}">
                <a16:creationId xmlns:a16="http://schemas.microsoft.com/office/drawing/2014/main" id="{B70062A3-5D0E-4D85-89D4-3C705FF3FC85}"/>
              </a:ext>
            </a:extLst>
          </p:cNvPr>
          <p:cNvSpPr txBox="1"/>
          <p:nvPr/>
        </p:nvSpPr>
        <p:spPr>
          <a:xfrm>
            <a:off x="-1177006" y="5443803"/>
            <a:ext cx="8753019" cy="764312"/>
          </a:xfrm>
          <a:prstGeom prst="rect">
            <a:avLst/>
          </a:prstGeom>
          <a:noFill/>
        </p:spPr>
        <p:txBody>
          <a:bodyPr wrap="square" rtlCol="0">
            <a:spAutoFit/>
          </a:bodyPr>
          <a:lstStyle/>
          <a:p>
            <a:pPr algn="ctr" eaLnBrk="0" fontAlgn="base" hangingPunct="0">
              <a:spcBef>
                <a:spcPts val="240"/>
              </a:spcBef>
              <a:spcAft>
                <a:spcPct val="0"/>
              </a:spcAft>
            </a:pPr>
            <a:r>
              <a:rPr lang="en-US" sz="2400" u="sng" dirty="0">
                <a:latin typeface="+mj-lt"/>
                <a:cs typeface="Calibri" panose="020F0502020204030204" pitchFamily="34" charset="0"/>
              </a:rPr>
              <a:t>David L. Goldsby</a:t>
            </a:r>
            <a:r>
              <a:rPr lang="en-US" sz="2400" dirty="0">
                <a:latin typeface="+mj-lt"/>
                <a:cs typeface="Calibri" panose="020F0502020204030204" pitchFamily="34" charset="0"/>
              </a:rPr>
              <a:t>, Jacob Fowler, Ratul Das</a:t>
            </a:r>
            <a:endParaRPr lang="en-US" sz="2400" baseline="30000" dirty="0">
              <a:latin typeface="+mj-lt"/>
              <a:cs typeface="Calibri" panose="020F0502020204030204" pitchFamily="34" charset="0"/>
            </a:endParaRPr>
          </a:p>
          <a:p>
            <a:pPr algn="ctr" eaLnBrk="0" fontAlgn="base" hangingPunct="0">
              <a:spcBef>
                <a:spcPts val="240"/>
              </a:spcBef>
              <a:spcAft>
                <a:spcPct val="0"/>
              </a:spcAft>
            </a:pPr>
            <a:r>
              <a:rPr lang="en-US" dirty="0">
                <a:latin typeface="+mj-lt"/>
                <a:cs typeface="Calibri" panose="020F0502020204030204" pitchFamily="34" charset="0"/>
              </a:rPr>
              <a:t>Earth and Environmental Science, University of Pennsylvania</a:t>
            </a:r>
          </a:p>
        </p:txBody>
      </p:sp>
      <p:sp>
        <p:nvSpPr>
          <p:cNvPr id="5" name="TextBox 4">
            <a:extLst>
              <a:ext uri="{FF2B5EF4-FFF2-40B4-BE49-F238E27FC236}">
                <a16:creationId xmlns:a16="http://schemas.microsoft.com/office/drawing/2014/main" id="{7FEB5EB4-84B2-443F-9A1B-6E7FF7051A4E}"/>
              </a:ext>
            </a:extLst>
          </p:cNvPr>
          <p:cNvSpPr txBox="1"/>
          <p:nvPr/>
        </p:nvSpPr>
        <p:spPr>
          <a:xfrm>
            <a:off x="182371" y="6346417"/>
            <a:ext cx="6096000" cy="374461"/>
          </a:xfrm>
          <a:prstGeom prst="rect">
            <a:avLst/>
          </a:prstGeom>
          <a:noFill/>
        </p:spPr>
        <p:txBody>
          <a:bodyPr wrap="square" rtlCol="0">
            <a:spAutoFit/>
          </a:bodyPr>
          <a:lstStyle/>
          <a:p>
            <a:pPr algn="ctr" eaLnBrk="0" fontAlgn="base" hangingPunct="0">
              <a:lnSpc>
                <a:spcPts val="2160"/>
              </a:lnSpc>
              <a:spcBef>
                <a:spcPct val="50000"/>
              </a:spcBef>
              <a:spcAft>
                <a:spcPct val="0"/>
              </a:spcAft>
            </a:pPr>
            <a:r>
              <a:rPr lang="en-US" sz="2000" b="1" dirty="0">
                <a:latin typeface="+mj-lt"/>
              </a:rPr>
              <a:t>SEES Workshop, UChicago, August 11-13, 2025</a:t>
            </a:r>
            <a:endParaRPr lang="en-US" dirty="0">
              <a:latin typeface="+mj-lt"/>
            </a:endParaRPr>
          </a:p>
        </p:txBody>
      </p:sp>
      <p:pic>
        <p:nvPicPr>
          <p:cNvPr id="8" name="Picture 8" descr="Glacier2_p.jpg">
            <a:extLst>
              <a:ext uri="{FF2B5EF4-FFF2-40B4-BE49-F238E27FC236}">
                <a16:creationId xmlns:a16="http://schemas.microsoft.com/office/drawing/2014/main" id="{D7888193-66EC-184C-8210-26FC06A709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7249" y="1413232"/>
            <a:ext cx="3242735" cy="209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asrig.jpg">
            <a:extLst>
              <a:ext uri="{FF2B5EF4-FFF2-40B4-BE49-F238E27FC236}">
                <a16:creationId xmlns:a16="http://schemas.microsoft.com/office/drawing/2014/main" id="{2ED0A3A0-178B-83D7-C0E3-01FEA695D881}"/>
              </a:ext>
            </a:extLst>
          </p:cNvPr>
          <p:cNvPicPr>
            <a:picLocks noChangeAspect="1"/>
          </p:cNvPicPr>
          <p:nvPr/>
        </p:nvPicPr>
        <p:blipFill>
          <a:blip r:embed="rId4"/>
          <a:stretch>
            <a:fillRect/>
          </a:stretch>
        </p:blipFill>
        <p:spPr>
          <a:xfrm>
            <a:off x="-259468" y="1847998"/>
            <a:ext cx="3458972" cy="2594230"/>
          </a:xfrm>
          <a:prstGeom prst="rect">
            <a:avLst/>
          </a:prstGeom>
          <a:scene3d>
            <a:camera prst="orthographicFront">
              <a:rot lat="0" lon="0" rev="16200000"/>
            </a:camera>
            <a:lightRig rig="threePt" dir="t"/>
          </a:scene3d>
        </p:spPr>
      </p:pic>
      <p:pic>
        <p:nvPicPr>
          <p:cNvPr id="13" name="Picture 12" descr="A close up of a thread&#10;&#10;AI-generated content may be incorrect.">
            <a:extLst>
              <a:ext uri="{FF2B5EF4-FFF2-40B4-BE49-F238E27FC236}">
                <a16:creationId xmlns:a16="http://schemas.microsoft.com/office/drawing/2014/main" id="{F2FC5A5C-B0C9-6CB2-8C25-4D6A4BCF4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140" y="3595847"/>
            <a:ext cx="860808" cy="1862403"/>
          </a:xfrm>
          <a:prstGeom prst="rect">
            <a:avLst/>
          </a:prstGeom>
        </p:spPr>
      </p:pic>
      <p:pic>
        <p:nvPicPr>
          <p:cNvPr id="7" name="Picture 6" descr="A red and blue background with many small colored spots&#10;&#10;AI-generated content may be incorrect.">
            <a:extLst>
              <a:ext uri="{FF2B5EF4-FFF2-40B4-BE49-F238E27FC236}">
                <a16:creationId xmlns:a16="http://schemas.microsoft.com/office/drawing/2014/main" id="{2DE2EE89-7FC9-25CD-CC56-3964972DA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4642" y="3566952"/>
            <a:ext cx="2307153" cy="1920194"/>
          </a:xfrm>
          <a:prstGeom prst="rect">
            <a:avLst/>
          </a:prstGeom>
        </p:spPr>
      </p:pic>
      <p:pic>
        <p:nvPicPr>
          <p:cNvPr id="2050" name="Picture 2" descr="Glacier Shear Margin - Earth.com Glacier Shear Margin">
            <a:extLst>
              <a:ext uri="{FF2B5EF4-FFF2-40B4-BE49-F238E27FC236}">
                <a16:creationId xmlns:a16="http://schemas.microsoft.com/office/drawing/2014/main" id="{D8666516-873D-11B3-E2A5-EB392B42B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8371" y="1413232"/>
            <a:ext cx="2743200" cy="18559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Greenland-10!">
            <a:extLst>
              <a:ext uri="{FF2B5EF4-FFF2-40B4-BE49-F238E27FC236}">
                <a16:creationId xmlns:a16="http://schemas.microsoft.com/office/drawing/2014/main" id="{70C74EEC-2B74-1FDB-3E2B-B5BFFA8FB3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4712" y="3429000"/>
            <a:ext cx="254625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451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0684A7-D4FF-E4EB-3F5B-9CA75F3DE96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7F01CCA-5B67-4409-ECF9-A4D31A5AF31A}"/>
              </a:ext>
            </a:extLst>
          </p:cNvPr>
          <p:cNvSpPr txBox="1">
            <a:spLocks/>
          </p:cNvSpPr>
          <p:nvPr/>
        </p:nvSpPr>
        <p:spPr>
          <a:xfrm>
            <a:off x="381000" y="2514600"/>
            <a:ext cx="8610600" cy="640080"/>
          </a:xfrm>
          <a:prstGeom prst="rect">
            <a:avLst/>
          </a:prstGeom>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pPr algn="ctr"/>
            <a:r>
              <a:rPr lang="en-US" sz="3600" b="1" u="sng" kern="0" dirty="0">
                <a:solidFill>
                  <a:schemeClr val="tx1"/>
                </a:solidFill>
              </a:rPr>
              <a:t>Key questions</a:t>
            </a:r>
          </a:p>
          <a:p>
            <a:endParaRPr lang="en-US" kern="0" dirty="0">
              <a:solidFill>
                <a:schemeClr val="tx1"/>
              </a:solidFill>
            </a:endParaRPr>
          </a:p>
          <a:p>
            <a:r>
              <a:rPr lang="en-US" kern="0" dirty="0">
                <a:solidFill>
                  <a:schemeClr val="tx1"/>
                </a:solidFill>
              </a:rPr>
              <a:t>Does CPO continue to evolve at larger strains?</a:t>
            </a:r>
          </a:p>
          <a:p>
            <a:endParaRPr lang="en-US" kern="0" dirty="0">
              <a:solidFill>
                <a:schemeClr val="tx1"/>
              </a:solidFill>
            </a:endParaRPr>
          </a:p>
          <a:p>
            <a:r>
              <a:rPr lang="en-US" kern="0" dirty="0">
                <a:solidFill>
                  <a:schemeClr val="tx1"/>
                </a:solidFill>
              </a:rPr>
              <a:t>If so, is this associated with progressive weakening?</a:t>
            </a:r>
          </a:p>
          <a:p>
            <a:endParaRPr lang="en-US" kern="0" dirty="0">
              <a:solidFill>
                <a:schemeClr val="tx1"/>
              </a:solidFill>
            </a:endParaRPr>
          </a:p>
          <a:p>
            <a:r>
              <a:rPr lang="en-US" kern="0" dirty="0">
                <a:solidFill>
                  <a:schemeClr val="tx1"/>
                </a:solidFill>
              </a:rPr>
              <a:t>How much strain is required for the microstructure</a:t>
            </a:r>
          </a:p>
          <a:p>
            <a:r>
              <a:rPr lang="en-US" kern="0" dirty="0">
                <a:solidFill>
                  <a:schemeClr val="tx1"/>
                </a:solidFill>
              </a:rPr>
              <a:t>to reach a steady state?</a:t>
            </a:r>
          </a:p>
          <a:p>
            <a:endParaRPr lang="en-US" kern="0" dirty="0">
              <a:solidFill>
                <a:schemeClr val="tx1"/>
              </a:solidFill>
            </a:endParaRPr>
          </a:p>
          <a:p>
            <a:r>
              <a:rPr lang="en-US" kern="0" dirty="0">
                <a:solidFill>
                  <a:schemeClr val="tx1"/>
                </a:solidFill>
              </a:rPr>
              <a:t>Can we place an experimentally determined bound</a:t>
            </a:r>
          </a:p>
          <a:p>
            <a:r>
              <a:rPr lang="en-US" kern="0" dirty="0">
                <a:solidFill>
                  <a:schemeClr val="tx1"/>
                </a:solidFill>
              </a:rPr>
              <a:t>on viscous anisotropy?</a:t>
            </a:r>
          </a:p>
        </p:txBody>
      </p:sp>
    </p:spTree>
    <p:extLst>
      <p:ext uri="{BB962C8B-B14F-4D97-AF65-F5344CB8AC3E}">
        <p14:creationId xmlns:p14="http://schemas.microsoft.com/office/powerpoint/2010/main" val="52053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41E2EF-951E-21F6-EC7F-D2FFD50FC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03A0C-0229-9E57-64E3-36E6725878F2}"/>
              </a:ext>
            </a:extLst>
          </p:cNvPr>
          <p:cNvSpPr>
            <a:spLocks noGrp="1"/>
          </p:cNvSpPr>
          <p:nvPr>
            <p:ph type="title"/>
          </p:nvPr>
        </p:nvSpPr>
        <p:spPr>
          <a:xfrm>
            <a:off x="76200" y="113057"/>
            <a:ext cx="9372600" cy="640080"/>
          </a:xfrm>
        </p:spPr>
        <p:txBody>
          <a:bodyPr/>
          <a:lstStyle/>
          <a:p>
            <a:pPr algn="ctr"/>
            <a:r>
              <a:rPr lang="en-US" sz="3600" dirty="0">
                <a:solidFill>
                  <a:schemeClr val="tx1"/>
                </a:solidFill>
              </a:rPr>
              <a:t>Direct-shear experiments</a:t>
            </a:r>
          </a:p>
        </p:txBody>
      </p:sp>
      <p:pic>
        <p:nvPicPr>
          <p:cNvPr id="209921" name="Picture 1" descr="page3image2988283728">
            <a:extLst>
              <a:ext uri="{FF2B5EF4-FFF2-40B4-BE49-F238E27FC236}">
                <a16:creationId xmlns:a16="http://schemas.microsoft.com/office/drawing/2014/main" id="{DE380087-110B-19A5-7B17-3844A4F56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636" y="990600"/>
            <a:ext cx="6492728" cy="54343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39E183-AA5D-178B-49E8-F15411F02F61}"/>
              </a:ext>
            </a:extLst>
          </p:cNvPr>
          <p:cNvSpPr txBox="1"/>
          <p:nvPr/>
        </p:nvSpPr>
        <p:spPr>
          <a:xfrm>
            <a:off x="5486400" y="6424903"/>
            <a:ext cx="2433680" cy="461665"/>
          </a:xfrm>
          <a:prstGeom prst="rect">
            <a:avLst/>
          </a:prstGeom>
          <a:noFill/>
        </p:spPr>
        <p:txBody>
          <a:bodyPr wrap="none" rtlCol="0">
            <a:spAutoFit/>
          </a:bodyPr>
          <a:lstStyle/>
          <a:p>
            <a:pPr algn="l"/>
            <a:r>
              <a:rPr lang="en-US" sz="2400" dirty="0">
                <a:latin typeface="Arial" panose="020B0604020202020204" pitchFamily="34" charset="0"/>
                <a:cs typeface="Arial" panose="020B0604020202020204" pitchFamily="34" charset="0"/>
              </a:rPr>
              <a:t>Strains up to ~2 </a:t>
            </a:r>
          </a:p>
        </p:txBody>
      </p:sp>
    </p:spTree>
    <p:extLst>
      <p:ext uri="{BB962C8B-B14F-4D97-AF65-F5344CB8AC3E}">
        <p14:creationId xmlns:p14="http://schemas.microsoft.com/office/powerpoint/2010/main" val="1715404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EB6A3B-0564-83B0-083C-A29237918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8C981-B24C-E34D-4B09-E900368A2195}"/>
              </a:ext>
            </a:extLst>
          </p:cNvPr>
          <p:cNvSpPr>
            <a:spLocks noGrp="1"/>
          </p:cNvSpPr>
          <p:nvPr>
            <p:ph type="title"/>
          </p:nvPr>
        </p:nvSpPr>
        <p:spPr>
          <a:xfrm>
            <a:off x="187983" y="609600"/>
            <a:ext cx="9372600" cy="640080"/>
          </a:xfrm>
        </p:spPr>
        <p:txBody>
          <a:bodyPr/>
          <a:lstStyle/>
          <a:p>
            <a:r>
              <a:rPr lang="en-US" dirty="0">
                <a:solidFill>
                  <a:schemeClr val="tx1"/>
                </a:solidFill>
              </a:rPr>
              <a:t>CPO development </a:t>
            </a:r>
            <a:br>
              <a:rPr lang="en-US" dirty="0">
                <a:solidFill>
                  <a:schemeClr val="tx1"/>
                </a:solidFill>
              </a:rPr>
            </a:br>
            <a:r>
              <a:rPr lang="en-US" dirty="0">
                <a:solidFill>
                  <a:schemeClr val="tx1"/>
                </a:solidFill>
              </a:rPr>
              <a:t>with larger strain </a:t>
            </a:r>
            <a:br>
              <a:rPr lang="en-US" dirty="0">
                <a:solidFill>
                  <a:schemeClr val="tx1"/>
                </a:solidFill>
              </a:rPr>
            </a:br>
            <a:r>
              <a:rPr lang="en-US" dirty="0">
                <a:solidFill>
                  <a:schemeClr val="tx1"/>
                </a:solidFill>
              </a:rPr>
              <a:t>in direct shear</a:t>
            </a:r>
          </a:p>
        </p:txBody>
      </p:sp>
      <p:pic>
        <p:nvPicPr>
          <p:cNvPr id="209922" name="Picture 2" descr="page8image3019678976">
            <a:extLst>
              <a:ext uri="{FF2B5EF4-FFF2-40B4-BE49-F238E27FC236}">
                <a16:creationId xmlns:a16="http://schemas.microsoft.com/office/drawing/2014/main" id="{A4022CB3-95C8-DE11-8F87-A1A3DB267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931" y="137203"/>
            <a:ext cx="5511846" cy="6583594"/>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a:extLst>
              <a:ext uri="{FF2B5EF4-FFF2-40B4-BE49-F238E27FC236}">
                <a16:creationId xmlns:a16="http://schemas.microsoft.com/office/drawing/2014/main" id="{CE21C815-3316-71C7-A8C3-771F19D0523C}"/>
              </a:ext>
            </a:extLst>
          </p:cNvPr>
          <p:cNvSpPr/>
          <p:nvPr/>
        </p:nvSpPr>
        <p:spPr bwMode="auto">
          <a:xfrm>
            <a:off x="714598" y="2105463"/>
            <a:ext cx="354419" cy="3700426"/>
          </a:xfrm>
          <a:prstGeom prst="downArrow">
            <a:avLst>
              <a:gd name="adj1" fmla="val 50000"/>
              <a:gd name="adj2" fmla="val 268571"/>
            </a:avLst>
          </a:prstGeom>
          <a:solidFill>
            <a:srgbClr val="FF718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4" name="TextBox 3">
            <a:extLst>
              <a:ext uri="{FF2B5EF4-FFF2-40B4-BE49-F238E27FC236}">
                <a16:creationId xmlns:a16="http://schemas.microsoft.com/office/drawing/2014/main" id="{01796F2E-01AA-39D3-1F67-58187A5AD73F}"/>
              </a:ext>
            </a:extLst>
          </p:cNvPr>
          <p:cNvSpPr txBox="1"/>
          <p:nvPr/>
        </p:nvSpPr>
        <p:spPr>
          <a:xfrm rot="16200000">
            <a:off x="-645967" y="3158089"/>
            <a:ext cx="2108269" cy="707886"/>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decreasing </a:t>
            </a:r>
            <a:r>
              <a:rPr lang="en-US" sz="2000" i="1" dirty="0">
                <a:latin typeface="Arial" panose="020B0604020202020204" pitchFamily="34" charset="0"/>
                <a:cs typeface="Arial" panose="020B0604020202020204" pitchFamily="34" charset="0"/>
              </a:rPr>
              <a:t>T,</a:t>
            </a:r>
            <a:endParaRPr lang="en-US" sz="2000" dirty="0">
              <a:latin typeface="Arial" panose="020B0604020202020204" pitchFamily="34" charset="0"/>
              <a:cs typeface="Arial" panose="020B0604020202020204" pitchFamily="34" charset="0"/>
            </a:endParaRPr>
          </a:p>
          <a:p>
            <a:pPr algn="l"/>
            <a:r>
              <a:rPr lang="en-US" sz="2000" dirty="0">
                <a:latin typeface="Arial" panose="020B0604020202020204" pitchFamily="34" charset="0"/>
                <a:cs typeface="Arial" panose="020B0604020202020204" pitchFamily="34" charset="0"/>
              </a:rPr>
              <a:t>increasing stress</a:t>
            </a:r>
          </a:p>
        </p:txBody>
      </p:sp>
      <p:sp>
        <p:nvSpPr>
          <p:cNvPr id="5" name="TextBox 4">
            <a:extLst>
              <a:ext uri="{FF2B5EF4-FFF2-40B4-BE49-F238E27FC236}">
                <a16:creationId xmlns:a16="http://schemas.microsoft.com/office/drawing/2014/main" id="{A2CE5945-7753-4081-72B8-325E02DC2D8C}"/>
              </a:ext>
            </a:extLst>
          </p:cNvPr>
          <p:cNvSpPr txBox="1"/>
          <p:nvPr/>
        </p:nvSpPr>
        <p:spPr>
          <a:xfrm>
            <a:off x="381000" y="5852134"/>
            <a:ext cx="2590389" cy="830997"/>
          </a:xfrm>
          <a:prstGeom prst="rect">
            <a:avLst/>
          </a:prstGeom>
          <a:noFill/>
        </p:spPr>
        <p:txBody>
          <a:bodyPr wrap="none" rtlCol="0">
            <a:spAutoFit/>
          </a:bodyPr>
          <a:lstStyle/>
          <a:p>
            <a:pPr algn="l"/>
            <a:r>
              <a:rPr lang="en-US" sz="2400" dirty="0">
                <a:latin typeface="Arial" panose="020B0604020202020204" pitchFamily="34" charset="0"/>
                <a:cs typeface="Arial" panose="020B0604020202020204" pitchFamily="34" charset="0"/>
              </a:rPr>
              <a:t>Qi, Goldsby, Prior</a:t>
            </a:r>
          </a:p>
          <a:p>
            <a:pPr algn="l"/>
            <a:r>
              <a:rPr lang="en-US" sz="2400" dirty="0">
                <a:latin typeface="Arial" panose="020B0604020202020204" pitchFamily="34" charset="0"/>
                <a:cs typeface="Arial" panose="020B0604020202020204" pitchFamily="34" charset="0"/>
              </a:rPr>
              <a:t>(2019)</a:t>
            </a:r>
          </a:p>
        </p:txBody>
      </p:sp>
      <p:sp>
        <p:nvSpPr>
          <p:cNvPr id="6" name="TextBox 5">
            <a:extLst>
              <a:ext uri="{FF2B5EF4-FFF2-40B4-BE49-F238E27FC236}">
                <a16:creationId xmlns:a16="http://schemas.microsoft.com/office/drawing/2014/main" id="{F4F4314D-EBE3-4D26-4F23-CB7884A890B3}"/>
              </a:ext>
            </a:extLst>
          </p:cNvPr>
          <p:cNvSpPr txBox="1"/>
          <p:nvPr/>
        </p:nvSpPr>
        <p:spPr>
          <a:xfrm>
            <a:off x="1113476" y="3962400"/>
            <a:ext cx="2220736" cy="1015663"/>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Two-max patterns</a:t>
            </a:r>
          </a:p>
          <a:p>
            <a:pPr algn="l"/>
            <a:r>
              <a:rPr lang="en-US" sz="2000" dirty="0">
                <a:latin typeface="Arial" panose="020B0604020202020204" pitchFamily="34" charset="0"/>
                <a:cs typeface="Arial" panose="020B0604020202020204" pitchFamily="34" charset="0"/>
              </a:rPr>
              <a:t>merge to single </a:t>
            </a:r>
          </a:p>
          <a:p>
            <a:pPr algn="l"/>
            <a:r>
              <a:rPr lang="en-US" sz="2000" dirty="0">
                <a:latin typeface="Arial" panose="020B0604020202020204" pitchFamily="34" charset="0"/>
                <a:cs typeface="Arial" panose="020B0604020202020204" pitchFamily="34" charset="0"/>
              </a:rPr>
              <a:t>max with strain</a:t>
            </a:r>
          </a:p>
        </p:txBody>
      </p:sp>
      <p:grpSp>
        <p:nvGrpSpPr>
          <p:cNvPr id="14" name="Group 13">
            <a:extLst>
              <a:ext uri="{FF2B5EF4-FFF2-40B4-BE49-F238E27FC236}">
                <a16:creationId xmlns:a16="http://schemas.microsoft.com/office/drawing/2014/main" id="{AEE91EFA-61E2-5EB3-2E3E-03D656E40A0F}"/>
              </a:ext>
            </a:extLst>
          </p:cNvPr>
          <p:cNvGrpSpPr/>
          <p:nvPr/>
        </p:nvGrpSpPr>
        <p:grpSpPr>
          <a:xfrm>
            <a:off x="3202959" y="2155457"/>
            <a:ext cx="1600200" cy="608739"/>
            <a:chOff x="3124200" y="3581400"/>
            <a:chExt cx="1600200" cy="608739"/>
          </a:xfrm>
        </p:grpSpPr>
        <p:cxnSp>
          <p:nvCxnSpPr>
            <p:cNvPr id="8" name="Straight Arrow Connector 7">
              <a:extLst>
                <a:ext uri="{FF2B5EF4-FFF2-40B4-BE49-F238E27FC236}">
                  <a16:creationId xmlns:a16="http://schemas.microsoft.com/office/drawing/2014/main" id="{5D6B89AB-6B2C-84CD-7B1A-7A1422B8E5B4}"/>
                </a:ext>
              </a:extLst>
            </p:cNvPr>
            <p:cNvCxnSpPr>
              <a:cxnSpLocks/>
            </p:cNvCxnSpPr>
            <p:nvPr/>
          </p:nvCxnSpPr>
          <p:spPr bwMode="auto">
            <a:xfrm flipV="1">
              <a:off x="3124200" y="3581400"/>
              <a:ext cx="1600200" cy="381000"/>
            </a:xfrm>
            <a:prstGeom prst="straightConnector1">
              <a:avLst/>
            </a:prstGeom>
            <a:noFill/>
            <a:ln w="9525" cap="flat" cmpd="sng" algn="ctr">
              <a:solidFill>
                <a:srgbClr val="00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119D8F6E-D868-01B1-4905-626E57B3971B}"/>
                </a:ext>
              </a:extLst>
            </p:cNvPr>
            <p:cNvCxnSpPr>
              <a:cxnSpLocks/>
            </p:cNvCxnSpPr>
            <p:nvPr/>
          </p:nvCxnSpPr>
          <p:spPr bwMode="auto">
            <a:xfrm>
              <a:off x="3124200" y="3962400"/>
              <a:ext cx="1600200" cy="227739"/>
            </a:xfrm>
            <a:prstGeom prst="straightConnector1">
              <a:avLst/>
            </a:prstGeom>
            <a:noFill/>
            <a:ln w="9525" cap="flat" cmpd="sng" algn="ctr">
              <a:solidFill>
                <a:srgbClr val="000000"/>
              </a:solidFill>
              <a:prstDash val="solid"/>
              <a:round/>
              <a:headEnd type="none" w="med" len="med"/>
              <a:tailEnd type="triangle"/>
            </a:ln>
            <a:effectLst/>
          </p:spPr>
        </p:cxnSp>
      </p:grpSp>
      <p:grpSp>
        <p:nvGrpSpPr>
          <p:cNvPr id="15" name="Group 14">
            <a:extLst>
              <a:ext uri="{FF2B5EF4-FFF2-40B4-BE49-F238E27FC236}">
                <a16:creationId xmlns:a16="http://schemas.microsoft.com/office/drawing/2014/main" id="{F6638755-04B1-5ADF-E82A-D4F9CA2BCF96}"/>
              </a:ext>
            </a:extLst>
          </p:cNvPr>
          <p:cNvGrpSpPr/>
          <p:nvPr/>
        </p:nvGrpSpPr>
        <p:grpSpPr>
          <a:xfrm>
            <a:off x="2971389" y="4647769"/>
            <a:ext cx="1902894" cy="1372031"/>
            <a:chOff x="3124200" y="3962400"/>
            <a:chExt cx="2065158" cy="1372031"/>
          </a:xfrm>
        </p:grpSpPr>
        <p:cxnSp>
          <p:nvCxnSpPr>
            <p:cNvPr id="16" name="Straight Arrow Connector 15">
              <a:extLst>
                <a:ext uri="{FF2B5EF4-FFF2-40B4-BE49-F238E27FC236}">
                  <a16:creationId xmlns:a16="http://schemas.microsoft.com/office/drawing/2014/main" id="{2F023A1A-DB97-2C11-D1FA-E34C7587F8F3}"/>
                </a:ext>
              </a:extLst>
            </p:cNvPr>
            <p:cNvCxnSpPr>
              <a:cxnSpLocks/>
            </p:cNvCxnSpPr>
            <p:nvPr/>
          </p:nvCxnSpPr>
          <p:spPr bwMode="auto">
            <a:xfrm>
              <a:off x="3124200" y="3962400"/>
              <a:ext cx="1915275" cy="330294"/>
            </a:xfrm>
            <a:prstGeom prst="straightConnector1">
              <a:avLst/>
            </a:prstGeom>
            <a:noFill/>
            <a:ln w="9525" cap="flat" cmpd="sng" algn="ctr">
              <a:solidFill>
                <a:srgbClr val="000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51A97B89-CE2E-77A4-C4A4-02D28B21AC2C}"/>
                </a:ext>
              </a:extLst>
            </p:cNvPr>
            <p:cNvCxnSpPr>
              <a:cxnSpLocks/>
            </p:cNvCxnSpPr>
            <p:nvPr/>
          </p:nvCxnSpPr>
          <p:spPr bwMode="auto">
            <a:xfrm>
              <a:off x="3124200" y="3962400"/>
              <a:ext cx="2065158" cy="1372031"/>
            </a:xfrm>
            <a:prstGeom prst="straightConnector1">
              <a:avLst/>
            </a:prstGeom>
            <a:noFill/>
            <a:ln w="9525" cap="flat" cmpd="sng" algn="ctr">
              <a:solidFill>
                <a:srgbClr val="000000"/>
              </a:solidFill>
              <a:prstDash val="solid"/>
              <a:round/>
              <a:headEnd type="none" w="med" len="med"/>
              <a:tailEnd type="triangle"/>
            </a:ln>
            <a:effectLst/>
          </p:spPr>
        </p:cxnSp>
      </p:grpSp>
      <p:sp>
        <p:nvSpPr>
          <p:cNvPr id="21" name="TextBox 20">
            <a:extLst>
              <a:ext uri="{FF2B5EF4-FFF2-40B4-BE49-F238E27FC236}">
                <a16:creationId xmlns:a16="http://schemas.microsoft.com/office/drawing/2014/main" id="{CE659CE9-3529-BB2D-B56E-CD6D2505868C}"/>
              </a:ext>
            </a:extLst>
          </p:cNvPr>
          <p:cNvSpPr txBox="1"/>
          <p:nvPr/>
        </p:nvSpPr>
        <p:spPr>
          <a:xfrm>
            <a:off x="1298037" y="2055240"/>
            <a:ext cx="2220736" cy="1015663"/>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Two-max patterns</a:t>
            </a:r>
          </a:p>
          <a:p>
            <a:pPr algn="l"/>
            <a:r>
              <a:rPr lang="en-US" sz="2000" dirty="0">
                <a:latin typeface="Arial" panose="020B0604020202020204" pitchFamily="34" charset="0"/>
                <a:cs typeface="Arial" panose="020B0604020202020204" pitchFamily="34" charset="0"/>
              </a:rPr>
              <a:t>persist to larger </a:t>
            </a:r>
          </a:p>
          <a:p>
            <a:pPr algn="l"/>
            <a:r>
              <a:rPr lang="en-US" sz="2000" dirty="0">
                <a:latin typeface="Arial" panose="020B0604020202020204" pitchFamily="34" charset="0"/>
                <a:cs typeface="Arial" panose="020B0604020202020204" pitchFamily="34" charset="0"/>
              </a:rPr>
              <a:t>strains</a:t>
            </a:r>
          </a:p>
        </p:txBody>
      </p:sp>
      <p:grpSp>
        <p:nvGrpSpPr>
          <p:cNvPr id="22" name="Group 21">
            <a:extLst>
              <a:ext uri="{FF2B5EF4-FFF2-40B4-BE49-F238E27FC236}">
                <a16:creationId xmlns:a16="http://schemas.microsoft.com/office/drawing/2014/main" id="{46C26B0F-61E7-DF36-8915-F17158723255}"/>
              </a:ext>
            </a:extLst>
          </p:cNvPr>
          <p:cNvGrpSpPr/>
          <p:nvPr/>
        </p:nvGrpSpPr>
        <p:grpSpPr>
          <a:xfrm>
            <a:off x="3281292" y="3655046"/>
            <a:ext cx="1521867" cy="534446"/>
            <a:chOff x="3124200" y="3427954"/>
            <a:chExt cx="1651640" cy="534446"/>
          </a:xfrm>
        </p:grpSpPr>
        <p:cxnSp>
          <p:nvCxnSpPr>
            <p:cNvPr id="23" name="Straight Arrow Connector 22">
              <a:extLst>
                <a:ext uri="{FF2B5EF4-FFF2-40B4-BE49-F238E27FC236}">
                  <a16:creationId xmlns:a16="http://schemas.microsoft.com/office/drawing/2014/main" id="{A022D6FC-0333-DA7D-AF05-3F52EC37F15C}"/>
                </a:ext>
              </a:extLst>
            </p:cNvPr>
            <p:cNvCxnSpPr>
              <a:cxnSpLocks/>
            </p:cNvCxnSpPr>
            <p:nvPr/>
          </p:nvCxnSpPr>
          <p:spPr bwMode="auto">
            <a:xfrm flipV="1">
              <a:off x="3124200" y="3427954"/>
              <a:ext cx="1578946" cy="534446"/>
            </a:xfrm>
            <a:prstGeom prst="straightConnector1">
              <a:avLst/>
            </a:prstGeom>
            <a:noFill/>
            <a:ln w="9525" cap="flat" cmpd="sng" algn="ctr">
              <a:solidFill>
                <a:srgbClr val="000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94B0C6B8-A88F-70BB-4656-E1D992ADF339}"/>
                </a:ext>
              </a:extLst>
            </p:cNvPr>
            <p:cNvCxnSpPr>
              <a:cxnSpLocks/>
            </p:cNvCxnSpPr>
            <p:nvPr/>
          </p:nvCxnSpPr>
          <p:spPr bwMode="auto">
            <a:xfrm>
              <a:off x="3124200" y="3962400"/>
              <a:ext cx="1651640" cy="0"/>
            </a:xfrm>
            <a:prstGeom prst="straightConnector1">
              <a:avLst/>
            </a:prstGeom>
            <a:noFill/>
            <a:ln w="9525" cap="flat" cmpd="sng" algn="ctr">
              <a:solidFill>
                <a:srgbClr val="000000"/>
              </a:solidFill>
              <a:prstDash val="solid"/>
              <a:round/>
              <a:headEnd type="none" w="med" len="med"/>
              <a:tailEnd type="triangle"/>
            </a:ln>
            <a:effectLst/>
          </p:spPr>
        </p:cxnSp>
      </p:grpSp>
      <p:sp>
        <p:nvSpPr>
          <p:cNvPr id="27" name="Rectangle 26">
            <a:extLst>
              <a:ext uri="{FF2B5EF4-FFF2-40B4-BE49-F238E27FC236}">
                <a16:creationId xmlns:a16="http://schemas.microsoft.com/office/drawing/2014/main" id="{83EA051B-B61A-8BE2-F337-4DA77B78FB2B}"/>
              </a:ext>
            </a:extLst>
          </p:cNvPr>
          <p:cNvSpPr/>
          <p:nvPr/>
        </p:nvSpPr>
        <p:spPr bwMode="auto">
          <a:xfrm>
            <a:off x="4648200" y="147084"/>
            <a:ext cx="1544920" cy="6545928"/>
          </a:xfrm>
          <a:prstGeom prst="rect">
            <a:avLst/>
          </a:prstGeom>
          <a:noFill/>
          <a:ln w="25400" cap="flat" cmpd="sng" algn="ctr">
            <a:solidFill>
              <a:schemeClr val="dk1">
                <a:shade val="95000"/>
                <a:satMod val="105000"/>
              </a:schemeClr>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520856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B05C0F-C72D-78E9-6017-C606E70E1B86}"/>
            </a:ext>
          </a:extLst>
        </p:cNvPr>
        <p:cNvGrpSpPr/>
        <p:nvPr/>
      </p:nvGrpSpPr>
      <p:grpSpPr>
        <a:xfrm>
          <a:off x="0" y="0"/>
          <a:ext cx="0" cy="0"/>
          <a:chOff x="0" y="0"/>
          <a:chExt cx="0" cy="0"/>
        </a:xfrm>
      </p:grpSpPr>
      <p:pic>
        <p:nvPicPr>
          <p:cNvPr id="209921" name="Picture 1" descr="page3image2988283728">
            <a:extLst>
              <a:ext uri="{FF2B5EF4-FFF2-40B4-BE49-F238E27FC236}">
                <a16:creationId xmlns:a16="http://schemas.microsoft.com/office/drawing/2014/main" id="{1B0A239C-4735-2C73-3EED-5C4B611C1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14097"/>
            <a:ext cx="6492728" cy="54343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2F9B8B-A92B-94F9-1733-ABBDAED86AC5}"/>
              </a:ext>
            </a:extLst>
          </p:cNvPr>
          <p:cNvSpPr txBox="1"/>
          <p:nvPr/>
        </p:nvSpPr>
        <p:spPr>
          <a:xfrm>
            <a:off x="2362200" y="6353702"/>
            <a:ext cx="5599610" cy="430887"/>
          </a:xfrm>
          <a:prstGeom prst="rect">
            <a:avLst/>
          </a:prstGeom>
          <a:noFill/>
        </p:spPr>
        <p:txBody>
          <a:bodyPr wrap="none" rtlCol="0">
            <a:spAutoFit/>
          </a:bodyPr>
          <a:lstStyle/>
          <a:p>
            <a:pPr algn="l"/>
            <a:r>
              <a:rPr lang="en-US" sz="2200" dirty="0">
                <a:latin typeface="Arial" panose="020B0604020202020204" pitchFamily="34" charset="0"/>
                <a:cs typeface="Arial" panose="020B0604020202020204" pitchFamily="34" charset="0"/>
              </a:rPr>
              <a:t>Experiments show strain weakening, but…</a:t>
            </a:r>
          </a:p>
        </p:txBody>
      </p:sp>
      <p:cxnSp>
        <p:nvCxnSpPr>
          <p:cNvPr id="6" name="Straight Arrow Connector 5">
            <a:extLst>
              <a:ext uri="{FF2B5EF4-FFF2-40B4-BE49-F238E27FC236}">
                <a16:creationId xmlns:a16="http://schemas.microsoft.com/office/drawing/2014/main" id="{DE8515BC-CBB1-42A0-CAA4-18280B9C8C54}"/>
              </a:ext>
            </a:extLst>
          </p:cNvPr>
          <p:cNvCxnSpPr>
            <a:cxnSpLocks/>
          </p:cNvCxnSpPr>
          <p:nvPr/>
        </p:nvCxnSpPr>
        <p:spPr bwMode="auto">
          <a:xfrm flipV="1">
            <a:off x="5638800" y="5486400"/>
            <a:ext cx="762000" cy="914400"/>
          </a:xfrm>
          <a:prstGeom prst="straightConnector1">
            <a:avLst/>
          </a:prstGeom>
          <a:noFill/>
          <a:ln w="9525" cap="flat" cmpd="sng" algn="ctr">
            <a:solidFill>
              <a:schemeClr val="tx2"/>
            </a:solidFill>
            <a:prstDash val="solid"/>
            <a:round/>
            <a:headEnd type="none" w="med" len="med"/>
            <a:tailEnd type="triangle"/>
          </a:ln>
          <a:effectLst/>
        </p:spPr>
      </p:cxnSp>
      <p:sp>
        <p:nvSpPr>
          <p:cNvPr id="5" name="Title 4">
            <a:extLst>
              <a:ext uri="{FF2B5EF4-FFF2-40B4-BE49-F238E27FC236}">
                <a16:creationId xmlns:a16="http://schemas.microsoft.com/office/drawing/2014/main" id="{D62AFDA0-D460-2443-5402-8495C0F5E24A}"/>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B5DA6082-A65A-BBA9-2212-EB651CD31596}"/>
              </a:ext>
            </a:extLst>
          </p:cNvPr>
          <p:cNvSpPr txBox="1">
            <a:spLocks/>
          </p:cNvSpPr>
          <p:nvPr/>
        </p:nvSpPr>
        <p:spPr>
          <a:xfrm>
            <a:off x="-144536" y="52651"/>
            <a:ext cx="9372600" cy="640080"/>
          </a:xfrm>
          <a:prstGeom prst="rect">
            <a:avLst/>
          </a:prstGeom>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pPr algn="ctr"/>
            <a:r>
              <a:rPr lang="en-US" sz="3600" kern="0" dirty="0">
                <a:solidFill>
                  <a:schemeClr val="tx1"/>
                </a:solidFill>
              </a:rPr>
              <a:t>Direct-shear experiments</a:t>
            </a:r>
          </a:p>
        </p:txBody>
      </p:sp>
    </p:spTree>
    <p:extLst>
      <p:ext uri="{BB962C8B-B14F-4D97-AF65-F5344CB8AC3E}">
        <p14:creationId xmlns:p14="http://schemas.microsoft.com/office/powerpoint/2010/main" val="399499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igh Carbon Steel Ball Screw (FSU ...">
            <a:extLst>
              <a:ext uri="{FF2B5EF4-FFF2-40B4-BE49-F238E27FC236}">
                <a16:creationId xmlns:a16="http://schemas.microsoft.com/office/drawing/2014/main" id="{4B049ACB-77FC-E499-7F21-069651818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26154" y="6077844"/>
            <a:ext cx="1053985" cy="742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up of a machine&#10;&#10;AI-generated content may be incorrect.">
            <a:extLst>
              <a:ext uri="{FF2B5EF4-FFF2-40B4-BE49-F238E27FC236}">
                <a16:creationId xmlns:a16="http://schemas.microsoft.com/office/drawing/2014/main" id="{57BE9B66-FA59-4AB6-922D-528DD29C7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519" y="2549056"/>
            <a:ext cx="4562505" cy="3421879"/>
          </a:xfrm>
          <a:prstGeom prst="rect">
            <a:avLst/>
          </a:prstGeom>
        </p:spPr>
      </p:pic>
      <p:sp>
        <p:nvSpPr>
          <p:cNvPr id="6" name="TextBox 5">
            <a:extLst>
              <a:ext uri="{FF2B5EF4-FFF2-40B4-BE49-F238E27FC236}">
                <a16:creationId xmlns:a16="http://schemas.microsoft.com/office/drawing/2014/main" id="{094633CE-B1FD-0CF7-6733-95CF839C433A}"/>
              </a:ext>
            </a:extLst>
          </p:cNvPr>
          <p:cNvSpPr txBox="1"/>
          <p:nvPr/>
        </p:nvSpPr>
        <p:spPr>
          <a:xfrm>
            <a:off x="195125" y="85896"/>
            <a:ext cx="4241867" cy="954107"/>
          </a:xfrm>
          <a:prstGeom prst="rect">
            <a:avLst/>
          </a:prstGeom>
          <a:noFill/>
        </p:spPr>
        <p:txBody>
          <a:bodyPr wrap="none" rtlCol="0">
            <a:spAutoFit/>
          </a:bodyPr>
          <a:lstStyle/>
          <a:p>
            <a:pPr algn="l"/>
            <a:r>
              <a:rPr lang="en-US" sz="2800" b="1" dirty="0">
                <a:latin typeface="Arial" panose="020B0604020202020204" pitchFamily="34" charset="0"/>
                <a:cs typeface="Arial" panose="020B0604020202020204" pitchFamily="34" charset="0"/>
              </a:rPr>
              <a:t>High-pressure torsion/ </a:t>
            </a:r>
          </a:p>
          <a:p>
            <a:pPr algn="l"/>
            <a:r>
              <a:rPr lang="en-US" sz="2800" b="1" dirty="0">
                <a:latin typeface="Arial" panose="020B0604020202020204" pitchFamily="34" charset="0"/>
                <a:cs typeface="Arial" panose="020B0604020202020204" pitchFamily="34" charset="0"/>
              </a:rPr>
              <a:t>compression apparatus</a:t>
            </a:r>
          </a:p>
        </p:txBody>
      </p:sp>
      <p:pic>
        <p:nvPicPr>
          <p:cNvPr id="7" name="Graphic 6">
            <a:extLst>
              <a:ext uri="{FF2B5EF4-FFF2-40B4-BE49-F238E27FC236}">
                <a16:creationId xmlns:a16="http://schemas.microsoft.com/office/drawing/2014/main" id="{B4CAD1FD-2B7A-60B6-FE77-4373C630C3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27447" y="-160161"/>
            <a:ext cx="4644794" cy="7178319"/>
          </a:xfrm>
          <a:prstGeom prst="rect">
            <a:avLst/>
          </a:prstGeom>
        </p:spPr>
      </p:pic>
      <p:sp>
        <p:nvSpPr>
          <p:cNvPr id="14" name="TextBox 13">
            <a:extLst>
              <a:ext uri="{FF2B5EF4-FFF2-40B4-BE49-F238E27FC236}">
                <a16:creationId xmlns:a16="http://schemas.microsoft.com/office/drawing/2014/main" id="{DFD56CC4-AEFA-5ACB-0CD9-B882535E1785}"/>
              </a:ext>
            </a:extLst>
          </p:cNvPr>
          <p:cNvSpPr txBox="1"/>
          <p:nvPr/>
        </p:nvSpPr>
        <p:spPr>
          <a:xfrm>
            <a:off x="4155173" y="2372356"/>
            <a:ext cx="1138453"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Cryostat</a:t>
            </a:r>
          </a:p>
        </p:txBody>
      </p:sp>
      <p:sp>
        <p:nvSpPr>
          <p:cNvPr id="15" name="TextBox 14">
            <a:extLst>
              <a:ext uri="{FF2B5EF4-FFF2-40B4-BE49-F238E27FC236}">
                <a16:creationId xmlns:a16="http://schemas.microsoft.com/office/drawing/2014/main" id="{6B304863-2EDC-4206-6AC3-62B774FCAA75}"/>
              </a:ext>
            </a:extLst>
          </p:cNvPr>
          <p:cNvSpPr txBox="1"/>
          <p:nvPr/>
        </p:nvSpPr>
        <p:spPr>
          <a:xfrm>
            <a:off x="7741052" y="5086694"/>
            <a:ext cx="1402948" cy="923330"/>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Thrust</a:t>
            </a:r>
          </a:p>
          <a:p>
            <a:pPr algn="l"/>
            <a:r>
              <a:rPr lang="en-US" dirty="0">
                <a:latin typeface="Arial" panose="020B0604020202020204" pitchFamily="34" charset="0"/>
                <a:cs typeface="Arial" panose="020B0604020202020204" pitchFamily="34" charset="0"/>
              </a:rPr>
              <a:t>bearing/</a:t>
            </a:r>
          </a:p>
          <a:p>
            <a:pPr algn="l"/>
            <a:r>
              <a:rPr lang="en-US" dirty="0">
                <a:latin typeface="Arial" panose="020B0604020202020204" pitchFamily="34" charset="0"/>
                <a:cs typeface="Arial" panose="020B0604020202020204" pitchFamily="34" charset="0"/>
              </a:rPr>
              <a:t>anti-rotation</a:t>
            </a:r>
          </a:p>
        </p:txBody>
      </p:sp>
      <p:sp>
        <p:nvSpPr>
          <p:cNvPr id="16" name="TextBox 15">
            <a:extLst>
              <a:ext uri="{FF2B5EF4-FFF2-40B4-BE49-F238E27FC236}">
                <a16:creationId xmlns:a16="http://schemas.microsoft.com/office/drawing/2014/main" id="{A2CF213D-DCC0-9454-59A0-E5F8FE68F5C2}"/>
              </a:ext>
            </a:extLst>
          </p:cNvPr>
          <p:cNvSpPr txBox="1"/>
          <p:nvPr/>
        </p:nvSpPr>
        <p:spPr>
          <a:xfrm>
            <a:off x="5045255" y="3689403"/>
            <a:ext cx="1281120" cy="707886"/>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Pressure </a:t>
            </a:r>
          </a:p>
          <a:p>
            <a:pPr algn="l"/>
            <a:r>
              <a:rPr lang="en-US" sz="2000" dirty="0">
                <a:latin typeface="Arial" panose="020B0604020202020204" pitchFamily="34" charset="0"/>
                <a:cs typeface="Arial" panose="020B0604020202020204" pitchFamily="34" charset="0"/>
              </a:rPr>
              <a:t>vessel</a:t>
            </a:r>
          </a:p>
        </p:txBody>
      </p:sp>
      <p:sp>
        <p:nvSpPr>
          <p:cNvPr id="17" name="TextBox 16">
            <a:extLst>
              <a:ext uri="{FF2B5EF4-FFF2-40B4-BE49-F238E27FC236}">
                <a16:creationId xmlns:a16="http://schemas.microsoft.com/office/drawing/2014/main" id="{76C45E27-45DD-390D-B529-4DEE47961E78}"/>
              </a:ext>
            </a:extLst>
          </p:cNvPr>
          <p:cNvSpPr txBox="1"/>
          <p:nvPr/>
        </p:nvSpPr>
        <p:spPr>
          <a:xfrm>
            <a:off x="5960748" y="857190"/>
            <a:ext cx="1025089"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Top nut</a:t>
            </a:r>
          </a:p>
        </p:txBody>
      </p:sp>
      <p:sp>
        <p:nvSpPr>
          <p:cNvPr id="18" name="TextBox 17">
            <a:extLst>
              <a:ext uri="{FF2B5EF4-FFF2-40B4-BE49-F238E27FC236}">
                <a16:creationId xmlns:a16="http://schemas.microsoft.com/office/drawing/2014/main" id="{937F970C-196D-570A-98AF-6849C7915523}"/>
              </a:ext>
            </a:extLst>
          </p:cNvPr>
          <p:cNvSpPr txBox="1"/>
          <p:nvPr/>
        </p:nvSpPr>
        <p:spPr>
          <a:xfrm>
            <a:off x="7327316" y="686060"/>
            <a:ext cx="1040670" cy="707886"/>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Ball </a:t>
            </a:r>
          </a:p>
          <a:p>
            <a:pPr algn="l"/>
            <a:r>
              <a:rPr lang="en-US" sz="2000" dirty="0">
                <a:latin typeface="Arial" panose="020B0604020202020204" pitchFamily="34" charset="0"/>
                <a:cs typeface="Arial" panose="020B0604020202020204" pitchFamily="34" charset="0"/>
              </a:rPr>
              <a:t>bearing</a:t>
            </a:r>
          </a:p>
        </p:txBody>
      </p:sp>
      <p:sp>
        <p:nvSpPr>
          <p:cNvPr id="19" name="TextBox 18">
            <a:extLst>
              <a:ext uri="{FF2B5EF4-FFF2-40B4-BE49-F238E27FC236}">
                <a16:creationId xmlns:a16="http://schemas.microsoft.com/office/drawing/2014/main" id="{6245A29B-3EC0-6FDD-9015-EFA4E7629970}"/>
              </a:ext>
            </a:extLst>
          </p:cNvPr>
          <p:cNvSpPr txBox="1"/>
          <p:nvPr/>
        </p:nvSpPr>
        <p:spPr>
          <a:xfrm>
            <a:off x="5572643" y="62895"/>
            <a:ext cx="753732"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Gear</a:t>
            </a:r>
          </a:p>
        </p:txBody>
      </p:sp>
      <p:sp>
        <p:nvSpPr>
          <p:cNvPr id="20" name="TextBox 19">
            <a:extLst>
              <a:ext uri="{FF2B5EF4-FFF2-40B4-BE49-F238E27FC236}">
                <a16:creationId xmlns:a16="http://schemas.microsoft.com/office/drawing/2014/main" id="{8D5F3F67-F6F2-034C-4C0E-1DD4D9199A1E}"/>
              </a:ext>
            </a:extLst>
          </p:cNvPr>
          <p:cNvSpPr txBox="1"/>
          <p:nvPr/>
        </p:nvSpPr>
        <p:spPr>
          <a:xfrm>
            <a:off x="7591972" y="3428999"/>
            <a:ext cx="1279517" cy="830997"/>
          </a:xfrm>
          <a:prstGeom prst="rect">
            <a:avLst/>
          </a:prstGeom>
          <a:solidFill>
            <a:schemeClr val="bg1"/>
          </a:solidFill>
          <a:ln>
            <a:solidFill>
              <a:schemeClr val="tx1"/>
            </a:solidFill>
          </a:ln>
        </p:spPr>
        <p:txBody>
          <a:bodyPr wrap="none" rtlCol="0">
            <a:spAutoFit/>
          </a:bodyPr>
          <a:lstStyle/>
          <a:p>
            <a:pPr algn="l"/>
            <a:r>
              <a:rPr lang="en-US" sz="1600" dirty="0">
                <a:latin typeface="Arial" panose="020B0604020202020204" pitchFamily="34" charset="0"/>
                <a:cs typeface="Arial" panose="020B0604020202020204" pitchFamily="34" charset="0"/>
              </a:rPr>
              <a:t>Load/torque</a:t>
            </a:r>
          </a:p>
          <a:p>
            <a:pPr algn="l"/>
            <a:r>
              <a:rPr lang="en-US" sz="1600" dirty="0">
                <a:latin typeface="Arial" panose="020B0604020202020204" pitchFamily="34" charset="0"/>
                <a:cs typeface="Arial" panose="020B0604020202020204" pitchFamily="34" charset="0"/>
              </a:rPr>
              <a:t>cell – strain</a:t>
            </a:r>
          </a:p>
          <a:p>
            <a:pPr algn="l"/>
            <a:r>
              <a:rPr lang="en-US" sz="1600" dirty="0">
                <a:latin typeface="Arial" panose="020B0604020202020204" pitchFamily="34" charset="0"/>
                <a:cs typeface="Arial" panose="020B0604020202020204" pitchFamily="34" charset="0"/>
              </a:rPr>
              <a:t>gaged</a:t>
            </a:r>
          </a:p>
        </p:txBody>
      </p:sp>
      <p:sp>
        <p:nvSpPr>
          <p:cNvPr id="21" name="TextBox 20">
            <a:extLst>
              <a:ext uri="{FF2B5EF4-FFF2-40B4-BE49-F238E27FC236}">
                <a16:creationId xmlns:a16="http://schemas.microsoft.com/office/drawing/2014/main" id="{EDD2CE68-D59E-8255-EF32-7C39274BA674}"/>
              </a:ext>
            </a:extLst>
          </p:cNvPr>
          <p:cNvSpPr txBox="1"/>
          <p:nvPr/>
        </p:nvSpPr>
        <p:spPr>
          <a:xfrm>
            <a:off x="8281061" y="45840"/>
            <a:ext cx="862929"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Worm</a:t>
            </a:r>
          </a:p>
        </p:txBody>
      </p:sp>
      <p:cxnSp>
        <p:nvCxnSpPr>
          <p:cNvPr id="23" name="Straight Connector 22">
            <a:extLst>
              <a:ext uri="{FF2B5EF4-FFF2-40B4-BE49-F238E27FC236}">
                <a16:creationId xmlns:a16="http://schemas.microsoft.com/office/drawing/2014/main" id="{0DA831A2-322A-86AC-4359-187B2A1DE313}"/>
              </a:ext>
            </a:extLst>
          </p:cNvPr>
          <p:cNvCxnSpPr>
            <a:stCxn id="14" idx="3"/>
          </p:cNvCxnSpPr>
          <p:nvPr/>
        </p:nvCxnSpPr>
        <p:spPr bwMode="auto">
          <a:xfrm flipV="1">
            <a:off x="5293626" y="2143756"/>
            <a:ext cx="498072" cy="428655"/>
          </a:xfrm>
          <a:prstGeom prst="line">
            <a:avLst/>
          </a:prstGeom>
          <a:noFill/>
          <a:ln w="9525" cap="flat" cmpd="sng" algn="ctr">
            <a:solidFill>
              <a:srgbClr val="0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71608F4C-DA83-2126-FC79-2C15ED331471}"/>
              </a:ext>
            </a:extLst>
          </p:cNvPr>
          <p:cNvCxnSpPr>
            <a:cxnSpLocks/>
          </p:cNvCxnSpPr>
          <p:nvPr/>
        </p:nvCxnSpPr>
        <p:spPr bwMode="auto">
          <a:xfrm>
            <a:off x="6224256" y="303193"/>
            <a:ext cx="249036" cy="0"/>
          </a:xfrm>
          <a:prstGeom prst="line">
            <a:avLst/>
          </a:prstGeom>
          <a:noFill/>
          <a:ln w="952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5FA607E-EC76-BD9B-9195-3360E752B042}"/>
              </a:ext>
            </a:extLst>
          </p:cNvPr>
          <p:cNvCxnSpPr>
            <a:cxnSpLocks/>
          </p:cNvCxnSpPr>
          <p:nvPr/>
        </p:nvCxnSpPr>
        <p:spPr bwMode="auto">
          <a:xfrm>
            <a:off x="8051281" y="303193"/>
            <a:ext cx="316705" cy="0"/>
          </a:xfrm>
          <a:prstGeom prst="line">
            <a:avLst/>
          </a:prstGeom>
          <a:noFill/>
          <a:ln w="9525" cap="flat" cmpd="sng" algn="ctr">
            <a:solidFill>
              <a:srgbClr val="0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895E5F72-CC04-8FEE-4767-9848C2FD3326}"/>
              </a:ext>
            </a:extLst>
          </p:cNvPr>
          <p:cNvCxnSpPr>
            <a:cxnSpLocks/>
            <a:endCxn id="20" idx="1"/>
          </p:cNvCxnSpPr>
          <p:nvPr/>
        </p:nvCxnSpPr>
        <p:spPr bwMode="auto">
          <a:xfrm>
            <a:off x="7098208" y="3410610"/>
            <a:ext cx="493764" cy="433888"/>
          </a:xfrm>
          <a:prstGeom prst="line">
            <a:avLst/>
          </a:prstGeom>
          <a:noFill/>
          <a:ln w="952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B013DBF5-E04E-A3CD-24D2-72D51709523C}"/>
              </a:ext>
            </a:extLst>
          </p:cNvPr>
          <p:cNvCxnSpPr/>
          <p:nvPr/>
        </p:nvCxnSpPr>
        <p:spPr bwMode="auto">
          <a:xfrm flipV="1">
            <a:off x="6224256" y="3452520"/>
            <a:ext cx="498072" cy="428655"/>
          </a:xfrm>
          <a:prstGeom prst="line">
            <a:avLst/>
          </a:prstGeom>
          <a:noFill/>
          <a:ln w="952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2A925C95-E432-364D-F829-E8AA538A86D7}"/>
              </a:ext>
            </a:extLst>
          </p:cNvPr>
          <p:cNvCxnSpPr>
            <a:cxnSpLocks/>
            <a:endCxn id="15" idx="1"/>
          </p:cNvCxnSpPr>
          <p:nvPr/>
        </p:nvCxnSpPr>
        <p:spPr bwMode="auto">
          <a:xfrm flipV="1">
            <a:off x="7585789" y="5548359"/>
            <a:ext cx="155263" cy="177420"/>
          </a:xfrm>
          <a:prstGeom prst="line">
            <a:avLst/>
          </a:prstGeom>
          <a:noFill/>
          <a:ln w="952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C3788A81-C9B1-0DBA-B8D5-48D858208B36}"/>
              </a:ext>
            </a:extLst>
          </p:cNvPr>
          <p:cNvCxnSpPr>
            <a:cxnSpLocks/>
          </p:cNvCxnSpPr>
          <p:nvPr/>
        </p:nvCxnSpPr>
        <p:spPr bwMode="auto">
          <a:xfrm flipV="1">
            <a:off x="3837039" y="2772466"/>
            <a:ext cx="506361" cy="2775893"/>
          </a:xfrm>
          <a:prstGeom prst="line">
            <a:avLst/>
          </a:prstGeom>
          <a:noFill/>
          <a:ln w="9525" cap="flat" cmpd="sng" algn="ctr">
            <a:solidFill>
              <a:srgbClr val="000000"/>
            </a:solidFill>
            <a:prstDash val="solid"/>
            <a:round/>
            <a:headEnd type="none" w="med" len="med"/>
            <a:tailEnd type="none" w="med" len="med"/>
          </a:ln>
          <a:effectLst/>
        </p:spPr>
      </p:cxnSp>
      <p:sp>
        <p:nvSpPr>
          <p:cNvPr id="39" name="Down Arrow 38">
            <a:extLst>
              <a:ext uri="{FF2B5EF4-FFF2-40B4-BE49-F238E27FC236}">
                <a16:creationId xmlns:a16="http://schemas.microsoft.com/office/drawing/2014/main" id="{C34D79EE-9D07-761B-BC68-37E8E10C8D79}"/>
              </a:ext>
            </a:extLst>
          </p:cNvPr>
          <p:cNvSpPr/>
          <p:nvPr/>
        </p:nvSpPr>
        <p:spPr bwMode="auto">
          <a:xfrm rot="2055848">
            <a:off x="1355747" y="1606653"/>
            <a:ext cx="213616" cy="802537"/>
          </a:xfrm>
          <a:prstGeom prst="downArrow">
            <a:avLst/>
          </a:prstGeom>
          <a:solidFill>
            <a:schemeClr val="tx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32" name="TextBox 31">
            <a:extLst>
              <a:ext uri="{FF2B5EF4-FFF2-40B4-BE49-F238E27FC236}">
                <a16:creationId xmlns:a16="http://schemas.microsoft.com/office/drawing/2014/main" id="{4F154893-5A03-6C9A-1F3E-ECD76DEE03A9}"/>
              </a:ext>
            </a:extLst>
          </p:cNvPr>
          <p:cNvSpPr txBox="1"/>
          <p:nvPr/>
        </p:nvSpPr>
        <p:spPr>
          <a:xfrm>
            <a:off x="1127041" y="1147793"/>
            <a:ext cx="4168129" cy="707886"/>
          </a:xfrm>
          <a:prstGeom prst="rect">
            <a:avLst/>
          </a:prstGeom>
          <a:solidFill>
            <a:schemeClr val="bg1"/>
          </a:solidFill>
        </p:spPr>
        <p:txBody>
          <a:bodyPr wrap="none" rtlCol="0">
            <a:spAutoFit/>
          </a:bodyPr>
          <a:lstStyle/>
          <a:p>
            <a:pPr algn="l"/>
            <a:r>
              <a:rPr lang="en-US" sz="2000" dirty="0">
                <a:latin typeface="Arial" panose="020B0604020202020204" pitchFamily="34" charset="0"/>
                <a:cs typeface="Arial" panose="020B0604020202020204" pitchFamily="34" charset="0"/>
              </a:rPr>
              <a:t>34-frame stepper motor with 100:1 </a:t>
            </a:r>
          </a:p>
          <a:p>
            <a:pPr algn="l"/>
            <a:r>
              <a:rPr lang="en-US" sz="2000" dirty="0">
                <a:latin typeface="Arial" panose="020B0604020202020204" pitchFamily="34" charset="0"/>
                <a:cs typeface="Arial" panose="020B0604020202020204" pitchFamily="34" charset="0"/>
              </a:rPr>
              <a:t>harmonic drive</a:t>
            </a:r>
          </a:p>
        </p:txBody>
      </p:sp>
      <p:cxnSp>
        <p:nvCxnSpPr>
          <p:cNvPr id="5" name="Straight Arrow Connector 4">
            <a:extLst>
              <a:ext uri="{FF2B5EF4-FFF2-40B4-BE49-F238E27FC236}">
                <a16:creationId xmlns:a16="http://schemas.microsoft.com/office/drawing/2014/main" id="{AC795F91-2056-B977-EE11-BC8B6C065514}"/>
              </a:ext>
            </a:extLst>
          </p:cNvPr>
          <p:cNvCxnSpPr>
            <a:cxnSpLocks/>
          </p:cNvCxnSpPr>
          <p:nvPr/>
        </p:nvCxnSpPr>
        <p:spPr bwMode="auto">
          <a:xfrm flipV="1">
            <a:off x="7162800" y="5181600"/>
            <a:ext cx="0" cy="457200"/>
          </a:xfrm>
          <a:prstGeom prst="straightConnector1">
            <a:avLst/>
          </a:prstGeom>
          <a:noFill/>
          <a:ln w="25400" cap="flat" cmpd="sng" algn="ctr">
            <a:solidFill>
              <a:srgbClr val="000000"/>
            </a:solidFill>
            <a:prstDash val="solid"/>
            <a:round/>
            <a:headEnd type="none" w="med" len="med"/>
            <a:tailEnd type="triangle" w="lg" len="lg"/>
          </a:ln>
          <a:effectLst/>
        </p:spPr>
      </p:cxnSp>
      <p:sp>
        <p:nvSpPr>
          <p:cNvPr id="8" name="Arc 7">
            <a:extLst>
              <a:ext uri="{FF2B5EF4-FFF2-40B4-BE49-F238E27FC236}">
                <a16:creationId xmlns:a16="http://schemas.microsoft.com/office/drawing/2014/main" id="{B74DD806-D988-5EC4-90D5-DDD3111072DA}"/>
              </a:ext>
            </a:extLst>
          </p:cNvPr>
          <p:cNvSpPr/>
          <p:nvPr/>
        </p:nvSpPr>
        <p:spPr bwMode="auto">
          <a:xfrm flipH="1" flipV="1">
            <a:off x="6820258" y="1615405"/>
            <a:ext cx="765531" cy="172726"/>
          </a:xfrm>
          <a:prstGeom prst="arc">
            <a:avLst/>
          </a:prstGeom>
          <a:noFill/>
          <a:ln w="31750" cap="flat" cmpd="sng" algn="ctr">
            <a:solidFill>
              <a:srgbClr val="000000"/>
            </a:solidFill>
            <a:prstDash val="solid"/>
            <a:round/>
            <a:headEnd type="stealth" w="lg" len="lg"/>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10" name="Arc 9">
            <a:extLst>
              <a:ext uri="{FF2B5EF4-FFF2-40B4-BE49-F238E27FC236}">
                <a16:creationId xmlns:a16="http://schemas.microsoft.com/office/drawing/2014/main" id="{8E3F4005-BF4C-0AF4-E6ED-95B0EF6132DC}"/>
              </a:ext>
            </a:extLst>
          </p:cNvPr>
          <p:cNvSpPr/>
          <p:nvPr/>
        </p:nvSpPr>
        <p:spPr bwMode="auto">
          <a:xfrm flipH="1" flipV="1">
            <a:off x="6758682" y="6384123"/>
            <a:ext cx="765531" cy="172726"/>
          </a:xfrm>
          <a:prstGeom prst="arc">
            <a:avLst/>
          </a:prstGeom>
          <a:noFill/>
          <a:ln w="31750" cap="flat" cmpd="sng" algn="ctr">
            <a:solidFill>
              <a:srgbClr val="000000"/>
            </a:solidFill>
            <a:prstDash val="solid"/>
            <a:round/>
            <a:headEnd type="stealth" w="lg" len="lg"/>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cxnSp>
        <p:nvCxnSpPr>
          <p:cNvPr id="11" name="Straight Arrow Connector 10">
            <a:extLst>
              <a:ext uri="{FF2B5EF4-FFF2-40B4-BE49-F238E27FC236}">
                <a16:creationId xmlns:a16="http://schemas.microsoft.com/office/drawing/2014/main" id="{3CCD55A1-CD2C-508E-6CA8-C6C5C33C8E31}"/>
              </a:ext>
            </a:extLst>
          </p:cNvPr>
          <p:cNvCxnSpPr>
            <a:cxnSpLocks/>
          </p:cNvCxnSpPr>
          <p:nvPr/>
        </p:nvCxnSpPr>
        <p:spPr bwMode="auto">
          <a:xfrm flipV="1">
            <a:off x="7127898" y="6100642"/>
            <a:ext cx="0" cy="320984"/>
          </a:xfrm>
          <a:prstGeom prst="straightConnector1">
            <a:avLst/>
          </a:prstGeom>
          <a:noFill/>
          <a:ln w="25400" cap="flat" cmpd="sng" algn="ctr">
            <a:solidFill>
              <a:srgbClr val="000000"/>
            </a:solidFill>
            <a:prstDash val="solid"/>
            <a:round/>
            <a:headEnd type="none" w="med" len="med"/>
            <a:tailEnd type="triangle" w="lg" len="lg"/>
          </a:ln>
          <a:effectLst/>
        </p:spPr>
      </p:cxnSp>
      <p:sp>
        <p:nvSpPr>
          <p:cNvPr id="13" name="TextBox 12">
            <a:extLst>
              <a:ext uri="{FF2B5EF4-FFF2-40B4-BE49-F238E27FC236}">
                <a16:creationId xmlns:a16="http://schemas.microsoft.com/office/drawing/2014/main" id="{46F3ED3E-472C-5D30-C934-1BBB6BEFBBEE}"/>
              </a:ext>
            </a:extLst>
          </p:cNvPr>
          <p:cNvSpPr txBox="1"/>
          <p:nvPr/>
        </p:nvSpPr>
        <p:spPr>
          <a:xfrm>
            <a:off x="5293626" y="5126501"/>
            <a:ext cx="1402948" cy="646331"/>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anti-rotation</a:t>
            </a:r>
          </a:p>
          <a:p>
            <a:pPr algn="l"/>
            <a:r>
              <a:rPr lang="en-US" dirty="0">
                <a:latin typeface="Arial" panose="020B0604020202020204" pitchFamily="34" charset="0"/>
                <a:cs typeface="Arial" panose="020B0604020202020204" pitchFamily="34" charset="0"/>
              </a:rPr>
              <a:t>slot</a:t>
            </a:r>
          </a:p>
        </p:txBody>
      </p:sp>
      <p:cxnSp>
        <p:nvCxnSpPr>
          <p:cNvPr id="22" name="Straight Connector 21">
            <a:extLst>
              <a:ext uri="{FF2B5EF4-FFF2-40B4-BE49-F238E27FC236}">
                <a16:creationId xmlns:a16="http://schemas.microsoft.com/office/drawing/2014/main" id="{ECDE5853-1B99-EC98-503E-63F525BD6524}"/>
              </a:ext>
            </a:extLst>
          </p:cNvPr>
          <p:cNvCxnSpPr>
            <a:cxnSpLocks/>
          </p:cNvCxnSpPr>
          <p:nvPr/>
        </p:nvCxnSpPr>
        <p:spPr bwMode="auto">
          <a:xfrm>
            <a:off x="5785586" y="5602991"/>
            <a:ext cx="247221" cy="34078"/>
          </a:xfrm>
          <a:prstGeom prst="line">
            <a:avLst/>
          </a:prstGeom>
          <a:noFill/>
          <a:ln w="9525" cap="flat" cmpd="sng" algn="ctr">
            <a:solidFill>
              <a:srgbClr val="000000"/>
            </a:solidFill>
            <a:prstDash val="solid"/>
            <a:round/>
            <a:headEnd type="none" w="med" len="med"/>
            <a:tailEnd type="none" w="med" len="med"/>
          </a:ln>
          <a:effectLst/>
        </p:spPr>
      </p:cxnSp>
    </p:spTree>
    <p:extLst>
      <p:ext uri="{BB962C8B-B14F-4D97-AF65-F5344CB8AC3E}">
        <p14:creationId xmlns:p14="http://schemas.microsoft.com/office/powerpoint/2010/main" val="4269840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D98667-9B9D-DC51-BE59-BED1453BED0F}"/>
              </a:ext>
            </a:extLst>
          </p:cNvPr>
          <p:cNvSpPr/>
          <p:nvPr/>
        </p:nvSpPr>
        <p:spPr bwMode="auto">
          <a:xfrm>
            <a:off x="4108991" y="4191000"/>
            <a:ext cx="2009485" cy="1371600"/>
          </a:xfrm>
          <a:prstGeom prst="rect">
            <a:avLst/>
          </a:prstGeom>
          <a:pattFill prst="sphere">
            <a:fgClr>
              <a:srgbClr val="0583EB"/>
            </a:fgClr>
            <a:bgClr>
              <a:schemeClr val="bg1"/>
            </a:bgClr>
          </a:patt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dirty="0">
              <a:ln>
                <a:noFill/>
              </a:ln>
              <a:solidFill>
                <a:schemeClr val="tx1"/>
              </a:solidFill>
              <a:effectLst/>
              <a:latin typeface="Arial" charset="0"/>
              <a:cs typeface="Arial" charset="0"/>
            </a:endParaRPr>
          </a:p>
        </p:txBody>
      </p:sp>
      <p:sp>
        <p:nvSpPr>
          <p:cNvPr id="16" name="Rectangle 15">
            <a:extLst>
              <a:ext uri="{FF2B5EF4-FFF2-40B4-BE49-F238E27FC236}">
                <a16:creationId xmlns:a16="http://schemas.microsoft.com/office/drawing/2014/main" id="{26345277-4839-5B83-743C-875C3F6B319C}"/>
              </a:ext>
            </a:extLst>
          </p:cNvPr>
          <p:cNvSpPr/>
          <p:nvPr/>
        </p:nvSpPr>
        <p:spPr bwMode="auto">
          <a:xfrm>
            <a:off x="4108991" y="5562600"/>
            <a:ext cx="2009485" cy="838200"/>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68B77008-0385-BEAD-82FF-80B1BB677A43}"/>
              </a:ext>
            </a:extLst>
          </p:cNvPr>
          <p:cNvSpPr/>
          <p:nvPr/>
        </p:nvSpPr>
        <p:spPr bwMode="auto">
          <a:xfrm>
            <a:off x="4154491" y="2895600"/>
            <a:ext cx="1963985" cy="1295400"/>
          </a:xfrm>
          <a:prstGeom prst="rect">
            <a:avLst/>
          </a:prstGeom>
          <a:solidFill>
            <a:srgbClr val="E7DEC3"/>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dirty="0">
              <a:ln>
                <a:noFill/>
              </a:ln>
              <a:solidFill>
                <a:schemeClr val="tx1"/>
              </a:solidFill>
              <a:effectLst/>
              <a:latin typeface="Arial" charset="0"/>
              <a:cs typeface="Arial" charset="0"/>
            </a:endParaRPr>
          </a:p>
        </p:txBody>
      </p:sp>
      <p:sp>
        <p:nvSpPr>
          <p:cNvPr id="18" name="Rectangle 17">
            <a:extLst>
              <a:ext uri="{FF2B5EF4-FFF2-40B4-BE49-F238E27FC236}">
                <a16:creationId xmlns:a16="http://schemas.microsoft.com/office/drawing/2014/main" id="{9EF2BCCB-6988-5B64-C827-C042EF4E395F}"/>
              </a:ext>
            </a:extLst>
          </p:cNvPr>
          <p:cNvSpPr/>
          <p:nvPr/>
        </p:nvSpPr>
        <p:spPr bwMode="auto">
          <a:xfrm>
            <a:off x="4975476" y="6400800"/>
            <a:ext cx="457200" cy="304800"/>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6C81E3D6-6DEA-CBEA-C92C-88561506021B}"/>
              </a:ext>
            </a:extLst>
          </p:cNvPr>
          <p:cNvSpPr/>
          <p:nvPr/>
        </p:nvSpPr>
        <p:spPr bwMode="auto">
          <a:xfrm>
            <a:off x="4108991" y="1600200"/>
            <a:ext cx="2009485" cy="1295400"/>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0" name="Rectangle 19">
            <a:extLst>
              <a:ext uri="{FF2B5EF4-FFF2-40B4-BE49-F238E27FC236}">
                <a16:creationId xmlns:a16="http://schemas.microsoft.com/office/drawing/2014/main" id="{24947765-FA42-DEA7-228D-A05F2BB42E6E}"/>
              </a:ext>
            </a:extLst>
          </p:cNvPr>
          <p:cNvSpPr/>
          <p:nvPr/>
        </p:nvSpPr>
        <p:spPr bwMode="auto">
          <a:xfrm>
            <a:off x="4480176" y="342900"/>
            <a:ext cx="1371600" cy="1257300"/>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1" name="Rectangle 20">
            <a:extLst>
              <a:ext uri="{FF2B5EF4-FFF2-40B4-BE49-F238E27FC236}">
                <a16:creationId xmlns:a16="http://schemas.microsoft.com/office/drawing/2014/main" id="{F8CF0B89-87BC-2732-7D41-E339C3F0FBF5}"/>
              </a:ext>
            </a:extLst>
          </p:cNvPr>
          <p:cNvSpPr/>
          <p:nvPr/>
        </p:nvSpPr>
        <p:spPr bwMode="auto">
          <a:xfrm>
            <a:off x="6118476" y="1600200"/>
            <a:ext cx="152400" cy="4800600"/>
          </a:xfrm>
          <a:prstGeom prst="rect">
            <a:avLst/>
          </a:prstGeom>
          <a:solidFill>
            <a:schemeClr val="bg2">
              <a:lumMod val="20000"/>
              <a:lumOff val="80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2" name="Rectangle 21">
            <a:extLst>
              <a:ext uri="{FF2B5EF4-FFF2-40B4-BE49-F238E27FC236}">
                <a16:creationId xmlns:a16="http://schemas.microsoft.com/office/drawing/2014/main" id="{13B7BC18-4C5F-65F7-C819-458274A5EB10}"/>
              </a:ext>
            </a:extLst>
          </p:cNvPr>
          <p:cNvSpPr/>
          <p:nvPr/>
        </p:nvSpPr>
        <p:spPr bwMode="auto">
          <a:xfrm>
            <a:off x="4030980" y="1600200"/>
            <a:ext cx="167640" cy="4800600"/>
          </a:xfrm>
          <a:prstGeom prst="rect">
            <a:avLst/>
          </a:prstGeom>
          <a:solidFill>
            <a:schemeClr val="bg2">
              <a:lumMod val="20000"/>
              <a:lumOff val="80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dirty="0">
              <a:ln>
                <a:noFill/>
              </a:ln>
              <a:solidFill>
                <a:schemeClr val="tx1"/>
              </a:solidFill>
              <a:effectLst/>
              <a:latin typeface="Arial" charset="0"/>
              <a:cs typeface="Arial" charset="0"/>
            </a:endParaRPr>
          </a:p>
        </p:txBody>
      </p:sp>
      <p:sp>
        <p:nvSpPr>
          <p:cNvPr id="23" name="TextBox 22">
            <a:extLst>
              <a:ext uri="{FF2B5EF4-FFF2-40B4-BE49-F238E27FC236}">
                <a16:creationId xmlns:a16="http://schemas.microsoft.com/office/drawing/2014/main" id="{7839D75E-6B3A-6963-7860-36EA19F81601}"/>
              </a:ext>
            </a:extLst>
          </p:cNvPr>
          <p:cNvSpPr txBox="1"/>
          <p:nvPr/>
        </p:nvSpPr>
        <p:spPr>
          <a:xfrm>
            <a:off x="6613776" y="3009900"/>
            <a:ext cx="2291012" cy="1200329"/>
          </a:xfrm>
          <a:prstGeom prst="rect">
            <a:avLst/>
          </a:prstGeom>
          <a:noFill/>
        </p:spPr>
        <p:txBody>
          <a:bodyPr wrap="none" rtlCol="0">
            <a:spAutoFit/>
          </a:bodyPr>
          <a:lstStyle/>
          <a:p>
            <a:r>
              <a:rPr lang="en-US" sz="2400" dirty="0"/>
              <a:t>Zirconia spacer</a:t>
            </a:r>
          </a:p>
          <a:p>
            <a:r>
              <a:rPr lang="en-US" sz="2400" dirty="0"/>
              <a:t>(thermal break</a:t>
            </a:r>
          </a:p>
          <a:p>
            <a:r>
              <a:rPr lang="en-US" sz="2400" dirty="0"/>
              <a:t>for welding)</a:t>
            </a:r>
          </a:p>
        </p:txBody>
      </p:sp>
      <p:sp>
        <p:nvSpPr>
          <p:cNvPr id="24" name="Oval 23">
            <a:extLst>
              <a:ext uri="{FF2B5EF4-FFF2-40B4-BE49-F238E27FC236}">
                <a16:creationId xmlns:a16="http://schemas.microsoft.com/office/drawing/2014/main" id="{718C43E0-3DA0-FF8A-09D6-7BD054747087}"/>
              </a:ext>
            </a:extLst>
          </p:cNvPr>
          <p:cNvSpPr/>
          <p:nvPr/>
        </p:nvSpPr>
        <p:spPr bwMode="auto">
          <a:xfrm>
            <a:off x="6118476" y="15621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5" name="Oval 24">
            <a:extLst>
              <a:ext uri="{FF2B5EF4-FFF2-40B4-BE49-F238E27FC236}">
                <a16:creationId xmlns:a16="http://schemas.microsoft.com/office/drawing/2014/main" id="{7E812E66-E86F-E12A-EC72-3A7E7A92F261}"/>
              </a:ext>
            </a:extLst>
          </p:cNvPr>
          <p:cNvSpPr/>
          <p:nvPr/>
        </p:nvSpPr>
        <p:spPr bwMode="auto">
          <a:xfrm>
            <a:off x="4051913" y="15621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7" name="Oval 26">
            <a:extLst>
              <a:ext uri="{FF2B5EF4-FFF2-40B4-BE49-F238E27FC236}">
                <a16:creationId xmlns:a16="http://schemas.microsoft.com/office/drawing/2014/main" id="{818626C2-E146-F940-2640-F77698FFD6D2}"/>
              </a:ext>
            </a:extLst>
          </p:cNvPr>
          <p:cNvSpPr/>
          <p:nvPr/>
        </p:nvSpPr>
        <p:spPr bwMode="auto">
          <a:xfrm>
            <a:off x="6118476" y="62484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8" name="Oval 27">
            <a:extLst>
              <a:ext uri="{FF2B5EF4-FFF2-40B4-BE49-F238E27FC236}">
                <a16:creationId xmlns:a16="http://schemas.microsoft.com/office/drawing/2014/main" id="{F6BD2F79-7B6B-D702-FE8E-E64316B87291}"/>
              </a:ext>
            </a:extLst>
          </p:cNvPr>
          <p:cNvSpPr/>
          <p:nvPr/>
        </p:nvSpPr>
        <p:spPr bwMode="auto">
          <a:xfrm>
            <a:off x="4038600" y="62484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cxnSp>
        <p:nvCxnSpPr>
          <p:cNvPr id="30" name="Straight Connector 29">
            <a:extLst>
              <a:ext uri="{FF2B5EF4-FFF2-40B4-BE49-F238E27FC236}">
                <a16:creationId xmlns:a16="http://schemas.microsoft.com/office/drawing/2014/main" id="{3EF06314-7B7C-1395-572C-F7E637151AA1}"/>
              </a:ext>
            </a:extLst>
          </p:cNvPr>
          <p:cNvCxnSpPr/>
          <p:nvPr/>
        </p:nvCxnSpPr>
        <p:spPr bwMode="auto">
          <a:xfrm flipV="1">
            <a:off x="5280276" y="3238500"/>
            <a:ext cx="1333500" cy="22860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54A3461B-13C4-DCB9-842C-0E09748154EE}"/>
              </a:ext>
            </a:extLst>
          </p:cNvPr>
          <p:cNvCxnSpPr/>
          <p:nvPr/>
        </p:nvCxnSpPr>
        <p:spPr bwMode="auto">
          <a:xfrm flipV="1">
            <a:off x="5280276" y="1847850"/>
            <a:ext cx="1600200" cy="331566"/>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F3CE3347-7798-AE0B-3B0F-47D70A541866}"/>
              </a:ext>
            </a:extLst>
          </p:cNvPr>
          <p:cNvCxnSpPr/>
          <p:nvPr/>
        </p:nvCxnSpPr>
        <p:spPr bwMode="auto">
          <a:xfrm>
            <a:off x="5239765" y="956358"/>
            <a:ext cx="1640711" cy="86884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3AFBC4DE-3988-E209-F1C8-C29D186FD0F5}"/>
              </a:ext>
            </a:extLst>
          </p:cNvPr>
          <p:cNvSpPr txBox="1"/>
          <p:nvPr/>
        </p:nvSpPr>
        <p:spPr>
          <a:xfrm>
            <a:off x="6877970" y="1409699"/>
            <a:ext cx="2257349" cy="830997"/>
          </a:xfrm>
          <a:prstGeom prst="rect">
            <a:avLst/>
          </a:prstGeom>
          <a:noFill/>
        </p:spPr>
        <p:txBody>
          <a:bodyPr wrap="none" rtlCol="0">
            <a:spAutoFit/>
          </a:bodyPr>
          <a:lstStyle/>
          <a:p>
            <a:r>
              <a:rPr lang="en-US" sz="2400" dirty="0"/>
              <a:t>Cu-plated steel</a:t>
            </a:r>
          </a:p>
          <a:p>
            <a:r>
              <a:rPr lang="en-US" sz="2400" dirty="0"/>
              <a:t>piston</a:t>
            </a:r>
          </a:p>
        </p:txBody>
      </p:sp>
      <p:sp>
        <p:nvSpPr>
          <p:cNvPr id="41" name="TextBox 40">
            <a:extLst>
              <a:ext uri="{FF2B5EF4-FFF2-40B4-BE49-F238E27FC236}">
                <a16:creationId xmlns:a16="http://schemas.microsoft.com/office/drawing/2014/main" id="{EE4C1816-AB00-7553-56EE-CBD6F79C441C}"/>
              </a:ext>
            </a:extLst>
          </p:cNvPr>
          <p:cNvSpPr txBox="1"/>
          <p:nvPr/>
        </p:nvSpPr>
        <p:spPr>
          <a:xfrm>
            <a:off x="1143345" y="5660954"/>
            <a:ext cx="2257349" cy="830997"/>
          </a:xfrm>
          <a:prstGeom prst="rect">
            <a:avLst/>
          </a:prstGeom>
          <a:noFill/>
        </p:spPr>
        <p:txBody>
          <a:bodyPr wrap="none" rtlCol="0">
            <a:spAutoFit/>
          </a:bodyPr>
          <a:lstStyle/>
          <a:p>
            <a:r>
              <a:rPr lang="en-US" sz="2400" dirty="0"/>
              <a:t>Cu-plated steel</a:t>
            </a:r>
          </a:p>
          <a:p>
            <a:r>
              <a:rPr lang="en-US" sz="2400" dirty="0"/>
              <a:t>spacer</a:t>
            </a:r>
          </a:p>
        </p:txBody>
      </p:sp>
      <p:cxnSp>
        <p:nvCxnSpPr>
          <p:cNvPr id="42" name="Straight Connector 41">
            <a:extLst>
              <a:ext uri="{FF2B5EF4-FFF2-40B4-BE49-F238E27FC236}">
                <a16:creationId xmlns:a16="http://schemas.microsoft.com/office/drawing/2014/main" id="{252D2687-260C-2F05-AFC9-277623679860}"/>
              </a:ext>
            </a:extLst>
          </p:cNvPr>
          <p:cNvCxnSpPr/>
          <p:nvPr/>
        </p:nvCxnSpPr>
        <p:spPr bwMode="auto">
          <a:xfrm>
            <a:off x="3400694" y="5907187"/>
            <a:ext cx="1765282" cy="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a:extLst>
              <a:ext uri="{FF2B5EF4-FFF2-40B4-BE49-F238E27FC236}">
                <a16:creationId xmlns:a16="http://schemas.microsoft.com/office/drawing/2014/main" id="{C74F219E-B681-AE6D-9AEA-D8102A2F5478}"/>
              </a:ext>
            </a:extLst>
          </p:cNvPr>
          <p:cNvCxnSpPr/>
          <p:nvPr/>
        </p:nvCxnSpPr>
        <p:spPr bwMode="auto">
          <a:xfrm flipV="1">
            <a:off x="2888658" y="1657350"/>
            <a:ext cx="1096218" cy="167847"/>
          </a:xfrm>
          <a:prstGeom prst="line">
            <a:avLst/>
          </a:prstGeom>
          <a:solidFill>
            <a:srgbClr val="CCCCFF"/>
          </a:solid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Box 48">
            <a:extLst>
              <a:ext uri="{FF2B5EF4-FFF2-40B4-BE49-F238E27FC236}">
                <a16:creationId xmlns:a16="http://schemas.microsoft.com/office/drawing/2014/main" id="{B8E3AA44-1AF0-89D7-9A23-C6CB38A38F2F}"/>
              </a:ext>
            </a:extLst>
          </p:cNvPr>
          <p:cNvSpPr txBox="1"/>
          <p:nvPr/>
        </p:nvSpPr>
        <p:spPr>
          <a:xfrm>
            <a:off x="1689990" y="1617017"/>
            <a:ext cx="1178528" cy="461665"/>
          </a:xfrm>
          <a:prstGeom prst="rect">
            <a:avLst/>
          </a:prstGeom>
          <a:noFill/>
        </p:spPr>
        <p:txBody>
          <a:bodyPr wrap="none" rtlCol="0">
            <a:spAutoFit/>
          </a:bodyPr>
          <a:lstStyle/>
          <a:p>
            <a:r>
              <a:rPr lang="en-US" sz="2400" dirty="0"/>
              <a:t>”welds”</a:t>
            </a:r>
          </a:p>
        </p:txBody>
      </p:sp>
      <p:cxnSp>
        <p:nvCxnSpPr>
          <p:cNvPr id="50" name="Straight Connector 49">
            <a:extLst>
              <a:ext uri="{FF2B5EF4-FFF2-40B4-BE49-F238E27FC236}">
                <a16:creationId xmlns:a16="http://schemas.microsoft.com/office/drawing/2014/main" id="{61DBAE89-CC84-7421-05B8-4744AE5DB1A3}"/>
              </a:ext>
            </a:extLst>
          </p:cNvPr>
          <p:cNvCxnSpPr/>
          <p:nvPr/>
        </p:nvCxnSpPr>
        <p:spPr bwMode="auto">
          <a:xfrm flipV="1">
            <a:off x="3058273" y="2556988"/>
            <a:ext cx="1096218" cy="167847"/>
          </a:xfrm>
          <a:prstGeom prst="line">
            <a:avLst/>
          </a:prstGeom>
          <a:solidFill>
            <a:srgbClr val="CCCCFF"/>
          </a:solid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a:extLst>
              <a:ext uri="{FF2B5EF4-FFF2-40B4-BE49-F238E27FC236}">
                <a16:creationId xmlns:a16="http://schemas.microsoft.com/office/drawing/2014/main" id="{AA9BEE48-5DB4-3973-42BF-AC1BAC5533F8}"/>
              </a:ext>
            </a:extLst>
          </p:cNvPr>
          <p:cNvSpPr txBox="1"/>
          <p:nvPr/>
        </p:nvSpPr>
        <p:spPr>
          <a:xfrm>
            <a:off x="1888239" y="2474057"/>
            <a:ext cx="1194558" cy="830997"/>
          </a:xfrm>
          <a:prstGeom prst="rect">
            <a:avLst/>
          </a:prstGeom>
          <a:noFill/>
        </p:spPr>
        <p:txBody>
          <a:bodyPr wrap="none" rtlCol="0">
            <a:spAutoFit/>
          </a:bodyPr>
          <a:lstStyle/>
          <a:p>
            <a:r>
              <a:rPr lang="en-US" sz="2400" dirty="0"/>
              <a:t>Indium </a:t>
            </a:r>
          </a:p>
          <a:p>
            <a:r>
              <a:rPr lang="en-US" sz="2400" dirty="0"/>
              <a:t>jacket</a:t>
            </a:r>
          </a:p>
        </p:txBody>
      </p:sp>
      <p:sp>
        <p:nvSpPr>
          <p:cNvPr id="53" name="TextBox 52">
            <a:extLst>
              <a:ext uri="{FF2B5EF4-FFF2-40B4-BE49-F238E27FC236}">
                <a16:creationId xmlns:a16="http://schemas.microsoft.com/office/drawing/2014/main" id="{FFF3B2C5-B5B6-9B9C-670E-F9E1B225A707}"/>
              </a:ext>
            </a:extLst>
          </p:cNvPr>
          <p:cNvSpPr txBox="1"/>
          <p:nvPr/>
        </p:nvSpPr>
        <p:spPr>
          <a:xfrm>
            <a:off x="918562" y="4524071"/>
            <a:ext cx="2751074" cy="830997"/>
          </a:xfrm>
          <a:prstGeom prst="rect">
            <a:avLst/>
          </a:prstGeom>
          <a:noFill/>
        </p:spPr>
        <p:txBody>
          <a:bodyPr wrap="none" rtlCol="0">
            <a:spAutoFit/>
          </a:bodyPr>
          <a:lstStyle/>
          <a:p>
            <a:r>
              <a:rPr lang="en-US" sz="2400" dirty="0"/>
              <a:t>SOLID CYLINDER</a:t>
            </a:r>
          </a:p>
          <a:p>
            <a:r>
              <a:rPr lang="en-US" sz="2400" dirty="0"/>
              <a:t>OF ICE</a:t>
            </a:r>
          </a:p>
        </p:txBody>
      </p:sp>
      <p:cxnSp>
        <p:nvCxnSpPr>
          <p:cNvPr id="54" name="Straight Connector 53">
            <a:extLst>
              <a:ext uri="{FF2B5EF4-FFF2-40B4-BE49-F238E27FC236}">
                <a16:creationId xmlns:a16="http://schemas.microsoft.com/office/drawing/2014/main" id="{3EE3B957-7A86-4D03-5E00-1798ACAD9570}"/>
              </a:ext>
            </a:extLst>
          </p:cNvPr>
          <p:cNvCxnSpPr/>
          <p:nvPr/>
        </p:nvCxnSpPr>
        <p:spPr bwMode="auto">
          <a:xfrm>
            <a:off x="3624535" y="4762981"/>
            <a:ext cx="1252265" cy="94223"/>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33264859-D2E3-8C07-2897-5D697ABCD57E}"/>
              </a:ext>
            </a:extLst>
          </p:cNvPr>
          <p:cNvSpPr txBox="1"/>
          <p:nvPr/>
        </p:nvSpPr>
        <p:spPr>
          <a:xfrm>
            <a:off x="412479" y="241682"/>
            <a:ext cx="3182281" cy="1077218"/>
          </a:xfrm>
          <a:prstGeom prst="rect">
            <a:avLst/>
          </a:prstGeom>
          <a:noFill/>
        </p:spPr>
        <p:txBody>
          <a:bodyPr wrap="none" rtlCol="0">
            <a:spAutoFit/>
          </a:bodyPr>
          <a:lstStyle/>
          <a:p>
            <a:r>
              <a:rPr lang="en-US" sz="3200" b="1" dirty="0"/>
              <a:t>Torsion sample</a:t>
            </a:r>
          </a:p>
          <a:p>
            <a:r>
              <a:rPr lang="en-US" sz="3200" b="1" dirty="0"/>
              <a:t>assembly</a:t>
            </a:r>
          </a:p>
        </p:txBody>
      </p:sp>
    </p:spTree>
    <p:extLst>
      <p:ext uri="{BB962C8B-B14F-4D97-AF65-F5344CB8AC3E}">
        <p14:creationId xmlns:p14="http://schemas.microsoft.com/office/powerpoint/2010/main" val="163225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CF719D-9ECD-ED45-40B4-8A8EE85B99F6}"/>
            </a:ext>
          </a:extLst>
        </p:cNvPr>
        <p:cNvGrpSpPr/>
        <p:nvPr/>
      </p:nvGrpSpPr>
      <p:grpSpPr>
        <a:xfrm>
          <a:off x="0" y="0"/>
          <a:ext cx="0" cy="0"/>
          <a:chOff x="0" y="0"/>
          <a:chExt cx="0" cy="0"/>
        </a:xfrm>
      </p:grpSpPr>
      <p:pic>
        <p:nvPicPr>
          <p:cNvPr id="2" name="Picture 1" descr="A graph of shear strain&#10;&#10;AI-generated content may be incorrect.">
            <a:extLst>
              <a:ext uri="{FF2B5EF4-FFF2-40B4-BE49-F238E27FC236}">
                <a16:creationId xmlns:a16="http://schemas.microsoft.com/office/drawing/2014/main" id="{534E4892-6F7C-5811-5088-BD55D98A1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98" y="848368"/>
            <a:ext cx="7445003" cy="5583752"/>
          </a:xfrm>
          <a:prstGeom prst="rect">
            <a:avLst/>
          </a:prstGeom>
        </p:spPr>
      </p:pic>
      <p:pic>
        <p:nvPicPr>
          <p:cNvPr id="7" name="Picture 6" descr="A close up of a thread&#10;&#10;AI-generated content may be incorrect.">
            <a:extLst>
              <a:ext uri="{FF2B5EF4-FFF2-40B4-BE49-F238E27FC236}">
                <a16:creationId xmlns:a16="http://schemas.microsoft.com/office/drawing/2014/main" id="{CA3C717C-2583-BCAA-6C75-6A3B65384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845" y="1037872"/>
            <a:ext cx="2297963" cy="4971760"/>
          </a:xfrm>
          <a:prstGeom prst="rect">
            <a:avLst/>
          </a:prstGeom>
        </p:spPr>
      </p:pic>
      <p:sp>
        <p:nvSpPr>
          <p:cNvPr id="8" name="TextBox 7">
            <a:extLst>
              <a:ext uri="{FF2B5EF4-FFF2-40B4-BE49-F238E27FC236}">
                <a16:creationId xmlns:a16="http://schemas.microsoft.com/office/drawing/2014/main" id="{A065A9F7-3E13-10DB-373C-39BD287EE66A}"/>
              </a:ext>
            </a:extLst>
          </p:cNvPr>
          <p:cNvSpPr txBox="1"/>
          <p:nvPr/>
        </p:nvSpPr>
        <p:spPr>
          <a:xfrm>
            <a:off x="32210" y="282765"/>
            <a:ext cx="9111790" cy="584775"/>
          </a:xfrm>
          <a:prstGeom prst="rect">
            <a:avLst/>
          </a:prstGeom>
          <a:noFill/>
          <a:ln>
            <a:noFill/>
          </a:ln>
        </p:spPr>
        <p:txBody>
          <a:bodyPr wrap="none">
            <a:spAutoFit/>
          </a:bodyPr>
          <a:lstStyle/>
          <a:p>
            <a:pPr algn="ctr" eaLnBrk="1" hangingPunct="1">
              <a:defRPr/>
            </a:pPr>
            <a:r>
              <a:rPr lang="en-US" sz="3200" dirty="0">
                <a:latin typeface="Arial" charset="0"/>
                <a:ea typeface="ＭＳ Ｐゴシック" charset="0"/>
                <a:cs typeface="ＭＳ Ｐゴシック" charset="0"/>
              </a:rPr>
              <a:t>Continuous weakening to a shear strain of 300% </a:t>
            </a:r>
            <a:endParaRPr lang="en-US" sz="3200" baseline="0" dirty="0">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7F736C7B-BAC1-E7C0-2C72-1E01B85603A3}"/>
              </a:ext>
            </a:extLst>
          </p:cNvPr>
          <p:cNvSpPr txBox="1"/>
          <p:nvPr/>
        </p:nvSpPr>
        <p:spPr>
          <a:xfrm rot="586708">
            <a:off x="3290950" y="2968819"/>
            <a:ext cx="3005951" cy="1323439"/>
          </a:xfrm>
          <a:prstGeom prst="rect">
            <a:avLst/>
          </a:prstGeom>
          <a:noFill/>
          <a:ln>
            <a:noFill/>
          </a:ln>
        </p:spPr>
        <p:txBody>
          <a:bodyPr wrap="none">
            <a:spAutoFit/>
          </a:bodyPr>
          <a:lstStyle/>
          <a:p>
            <a:pPr eaLnBrk="1" hangingPunct="1">
              <a:defRPr/>
            </a:pPr>
            <a:r>
              <a:rPr lang="en-US" sz="2000" dirty="0">
                <a:latin typeface="Arial" charset="0"/>
                <a:ea typeface="ＭＳ Ｐゴシック" charset="0"/>
                <a:cs typeface="ＭＳ Ｐゴシック" charset="0"/>
              </a:rPr>
              <a:t>Strengthening of CPO?  </a:t>
            </a:r>
          </a:p>
          <a:p>
            <a:pPr eaLnBrk="1" hangingPunct="1">
              <a:defRPr/>
            </a:pPr>
            <a:endParaRPr lang="en-US" sz="2000" dirty="0">
              <a:latin typeface="Arial" charset="0"/>
              <a:ea typeface="ＭＳ Ｐゴシック" charset="0"/>
              <a:cs typeface="ＭＳ Ｐゴシック" charset="0"/>
            </a:endParaRPr>
          </a:p>
          <a:p>
            <a:pPr eaLnBrk="1" hangingPunct="1">
              <a:defRPr/>
            </a:pPr>
            <a:endParaRPr lang="en-US" sz="2000" dirty="0">
              <a:latin typeface="Arial" charset="0"/>
              <a:ea typeface="ＭＳ Ｐゴシック" charset="0"/>
              <a:cs typeface="ＭＳ Ｐゴシック" charset="0"/>
            </a:endParaRPr>
          </a:p>
          <a:p>
            <a:pPr eaLnBrk="1" hangingPunct="1">
              <a:defRPr/>
            </a:pPr>
            <a:r>
              <a:rPr lang="en-US" sz="2000" dirty="0">
                <a:latin typeface="Arial" charset="0"/>
                <a:ea typeface="ＭＳ Ｐゴシック" charset="0"/>
                <a:cs typeface="ＭＳ Ｐゴシック" charset="0"/>
              </a:rPr>
              <a:t>Reduction of grain size? </a:t>
            </a:r>
            <a:endParaRPr lang="en-US" sz="2000" baseline="0" dirty="0">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C7D93FD6-F090-DC29-F362-98742DD2CC97}"/>
              </a:ext>
            </a:extLst>
          </p:cNvPr>
          <p:cNvSpPr txBox="1"/>
          <p:nvPr/>
        </p:nvSpPr>
        <p:spPr>
          <a:xfrm>
            <a:off x="7408680" y="6036210"/>
            <a:ext cx="924292" cy="369332"/>
          </a:xfrm>
          <a:prstGeom prst="rect">
            <a:avLst/>
          </a:prstGeom>
          <a:noFill/>
        </p:spPr>
        <p:txBody>
          <a:bodyPr wrap="none" rtlCol="0">
            <a:spAutoFit/>
          </a:bodyPr>
          <a:lstStyle/>
          <a:p>
            <a:r>
              <a:rPr lang="en-US" dirty="0"/>
              <a:t>TOR19</a:t>
            </a:r>
          </a:p>
        </p:txBody>
      </p:sp>
    </p:spTree>
    <p:extLst>
      <p:ext uri="{BB962C8B-B14F-4D97-AF65-F5344CB8AC3E}">
        <p14:creationId xmlns:p14="http://schemas.microsoft.com/office/powerpoint/2010/main" val="3925878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7F99AF-97FC-F1A3-8598-5D370997D7C3}"/>
            </a:ext>
          </a:extLst>
        </p:cNvPr>
        <p:cNvGrpSpPr/>
        <p:nvPr/>
      </p:nvGrpSpPr>
      <p:grpSpPr>
        <a:xfrm>
          <a:off x="0" y="0"/>
          <a:ext cx="0" cy="0"/>
          <a:chOff x="0" y="0"/>
          <a:chExt cx="0" cy="0"/>
        </a:xfrm>
      </p:grpSpPr>
      <p:pic>
        <p:nvPicPr>
          <p:cNvPr id="3" name="Picture 2" descr="A graph of shear strain&#10;&#10;AI-generated content may be incorrect.">
            <a:extLst>
              <a:ext uri="{FF2B5EF4-FFF2-40B4-BE49-F238E27FC236}">
                <a16:creationId xmlns:a16="http://schemas.microsoft.com/office/drawing/2014/main" id="{6E57BD89-8B19-9EF5-C66C-71716EC45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46590"/>
            <a:ext cx="8534400" cy="6400800"/>
          </a:xfrm>
          <a:prstGeom prst="rect">
            <a:avLst/>
          </a:prstGeom>
        </p:spPr>
      </p:pic>
      <p:sp>
        <p:nvSpPr>
          <p:cNvPr id="9" name="TextBox 8">
            <a:extLst>
              <a:ext uri="{FF2B5EF4-FFF2-40B4-BE49-F238E27FC236}">
                <a16:creationId xmlns:a16="http://schemas.microsoft.com/office/drawing/2014/main" id="{7BFD6306-FAFC-8764-673A-26C2A310FB57}"/>
              </a:ext>
            </a:extLst>
          </p:cNvPr>
          <p:cNvSpPr txBox="1"/>
          <p:nvPr/>
        </p:nvSpPr>
        <p:spPr>
          <a:xfrm>
            <a:off x="5847864" y="1072411"/>
            <a:ext cx="3082126" cy="1692771"/>
          </a:xfrm>
          <a:prstGeom prst="rect">
            <a:avLst/>
          </a:prstGeom>
          <a:noFill/>
          <a:ln>
            <a:noFill/>
          </a:ln>
        </p:spPr>
        <p:txBody>
          <a:bodyPr wrap="none">
            <a:spAutoFit/>
          </a:bodyPr>
          <a:lstStyle/>
          <a:p>
            <a:pPr eaLnBrk="1" hangingPunct="1">
              <a:defRPr/>
            </a:pPr>
            <a:r>
              <a:rPr lang="en-US" sz="2400" b="1" dirty="0">
                <a:latin typeface="Arial" charset="0"/>
                <a:ea typeface="ＭＳ Ｐゴシック" charset="0"/>
                <a:cs typeface="ＭＳ Ｐゴシック" charset="0"/>
              </a:rPr>
              <a:t>Weakening due to:  </a:t>
            </a:r>
          </a:p>
          <a:p>
            <a:pPr eaLnBrk="1" hangingPunct="1">
              <a:defRPr/>
            </a:pPr>
            <a:endParaRPr lang="en-US" sz="2000" dirty="0">
              <a:latin typeface="Arial" charset="0"/>
              <a:ea typeface="ＭＳ Ｐゴシック" charset="0"/>
              <a:cs typeface="ＭＳ Ｐゴシック" charset="0"/>
            </a:endParaRPr>
          </a:p>
          <a:p>
            <a:pPr eaLnBrk="1" hangingPunct="1">
              <a:defRPr/>
            </a:pPr>
            <a:r>
              <a:rPr lang="en-US" sz="2000" dirty="0">
                <a:latin typeface="Arial" charset="0"/>
                <a:ea typeface="ＭＳ Ｐゴシック" charset="0"/>
                <a:cs typeface="ＭＳ Ｐゴシック" charset="0"/>
              </a:rPr>
              <a:t>Strengthening of CPO?  </a:t>
            </a:r>
          </a:p>
          <a:p>
            <a:pPr eaLnBrk="1" hangingPunct="1">
              <a:defRPr/>
            </a:pPr>
            <a:r>
              <a:rPr lang="en-US" sz="2000" dirty="0">
                <a:latin typeface="Arial" charset="0"/>
                <a:ea typeface="ＭＳ Ｐゴシック" charset="0"/>
                <a:cs typeface="ＭＳ Ｐゴシック" charset="0"/>
              </a:rPr>
              <a:t>Reduction of grain size?</a:t>
            </a:r>
          </a:p>
          <a:p>
            <a:pPr eaLnBrk="1" hangingPunct="1">
              <a:defRPr/>
            </a:pPr>
            <a:r>
              <a:rPr lang="en-US" sz="2000" dirty="0">
                <a:latin typeface="Arial" charset="0"/>
                <a:ea typeface="ＭＳ Ｐゴシック" charset="0"/>
                <a:cs typeface="ＭＳ Ｐゴシック" charset="0"/>
              </a:rPr>
              <a:t>Other? </a:t>
            </a:r>
            <a:endParaRPr lang="en-US" sz="2000" baseline="0" dirty="0">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176E104B-16EC-15F9-5143-222DFBFA0230}"/>
              </a:ext>
            </a:extLst>
          </p:cNvPr>
          <p:cNvSpPr txBox="1"/>
          <p:nvPr/>
        </p:nvSpPr>
        <p:spPr>
          <a:xfrm>
            <a:off x="6546004" y="4047843"/>
            <a:ext cx="2383986" cy="646331"/>
          </a:xfrm>
          <a:prstGeom prst="rect">
            <a:avLst/>
          </a:prstGeom>
          <a:noFill/>
        </p:spPr>
        <p:txBody>
          <a:bodyPr wrap="none" rtlCol="0">
            <a:spAutoFit/>
          </a:bodyPr>
          <a:lstStyle/>
          <a:p>
            <a:r>
              <a:rPr lang="en-US" b="1" dirty="0"/>
              <a:t>TOR19</a:t>
            </a:r>
          </a:p>
          <a:p>
            <a:r>
              <a:rPr lang="en-US" dirty="0"/>
              <a:t>strain rate=2.7e-5 s-1</a:t>
            </a:r>
          </a:p>
        </p:txBody>
      </p:sp>
      <p:sp>
        <p:nvSpPr>
          <p:cNvPr id="4" name="TextBox 3">
            <a:extLst>
              <a:ext uri="{FF2B5EF4-FFF2-40B4-BE49-F238E27FC236}">
                <a16:creationId xmlns:a16="http://schemas.microsoft.com/office/drawing/2014/main" id="{6BF86F64-DCE7-4964-0BF4-07B3CADBB05D}"/>
              </a:ext>
            </a:extLst>
          </p:cNvPr>
          <p:cNvSpPr txBox="1"/>
          <p:nvPr/>
        </p:nvSpPr>
        <p:spPr>
          <a:xfrm>
            <a:off x="4457583" y="2340132"/>
            <a:ext cx="1223412" cy="646331"/>
          </a:xfrm>
          <a:prstGeom prst="rect">
            <a:avLst/>
          </a:prstGeom>
          <a:noFill/>
        </p:spPr>
        <p:txBody>
          <a:bodyPr wrap="none" rtlCol="0">
            <a:spAutoFit/>
          </a:bodyPr>
          <a:lstStyle/>
          <a:p>
            <a:r>
              <a:rPr lang="en-US" b="1" dirty="0">
                <a:solidFill>
                  <a:srgbClr val="0000FF"/>
                </a:solidFill>
              </a:rPr>
              <a:t>TOR14</a:t>
            </a:r>
            <a:r>
              <a:rPr lang="en-US" dirty="0"/>
              <a:t>, </a:t>
            </a:r>
          </a:p>
          <a:p>
            <a:r>
              <a:rPr lang="en-US" dirty="0"/>
              <a:t>1.7e-5 s-1</a:t>
            </a:r>
          </a:p>
        </p:txBody>
      </p:sp>
      <p:sp>
        <p:nvSpPr>
          <p:cNvPr id="5" name="TextBox 4">
            <a:extLst>
              <a:ext uri="{FF2B5EF4-FFF2-40B4-BE49-F238E27FC236}">
                <a16:creationId xmlns:a16="http://schemas.microsoft.com/office/drawing/2014/main" id="{71759BAF-4B6A-3D89-5D65-1AAAEEC0F580}"/>
              </a:ext>
            </a:extLst>
          </p:cNvPr>
          <p:cNvSpPr txBox="1"/>
          <p:nvPr/>
        </p:nvSpPr>
        <p:spPr>
          <a:xfrm>
            <a:off x="2087194" y="1655759"/>
            <a:ext cx="1223412" cy="646331"/>
          </a:xfrm>
          <a:prstGeom prst="rect">
            <a:avLst/>
          </a:prstGeom>
          <a:noFill/>
        </p:spPr>
        <p:txBody>
          <a:bodyPr wrap="none" rtlCol="0">
            <a:spAutoFit/>
          </a:bodyPr>
          <a:lstStyle/>
          <a:p>
            <a:r>
              <a:rPr lang="en-US" b="1" dirty="0">
                <a:solidFill>
                  <a:srgbClr val="FF0000"/>
                </a:solidFill>
              </a:rPr>
              <a:t>TOR23</a:t>
            </a:r>
            <a:r>
              <a:rPr lang="en-US" dirty="0"/>
              <a:t>, </a:t>
            </a:r>
          </a:p>
          <a:p>
            <a:r>
              <a:rPr lang="en-US" dirty="0"/>
              <a:t>3.9e-5 s-1</a:t>
            </a:r>
          </a:p>
        </p:txBody>
      </p:sp>
      <p:sp>
        <p:nvSpPr>
          <p:cNvPr id="6" name="TextBox 5">
            <a:extLst>
              <a:ext uri="{FF2B5EF4-FFF2-40B4-BE49-F238E27FC236}">
                <a16:creationId xmlns:a16="http://schemas.microsoft.com/office/drawing/2014/main" id="{1F57B9DD-8B36-78DE-8920-73E6D4A0A7A3}"/>
              </a:ext>
            </a:extLst>
          </p:cNvPr>
          <p:cNvSpPr txBox="1"/>
          <p:nvPr/>
        </p:nvSpPr>
        <p:spPr>
          <a:xfrm>
            <a:off x="491395" y="81678"/>
            <a:ext cx="8161210" cy="646331"/>
          </a:xfrm>
          <a:prstGeom prst="rect">
            <a:avLst/>
          </a:prstGeom>
          <a:noFill/>
          <a:ln>
            <a:noFill/>
          </a:ln>
        </p:spPr>
        <p:txBody>
          <a:bodyPr wrap="none">
            <a:spAutoFit/>
          </a:bodyPr>
          <a:lstStyle/>
          <a:p>
            <a:pPr algn="ctr" eaLnBrk="1" hangingPunct="1">
              <a:defRPr/>
            </a:pPr>
            <a:r>
              <a:rPr lang="en-US" sz="3600" dirty="0">
                <a:latin typeface="Arial" charset="0"/>
                <a:ea typeface="ＭＳ Ｐゴシック" charset="0"/>
                <a:cs typeface="ＭＳ Ｐゴシック" charset="0"/>
              </a:rPr>
              <a:t>Samples weaken continuously in shear</a:t>
            </a:r>
            <a:endParaRPr lang="en-US" sz="3600" baseline="0" dirty="0">
              <a:latin typeface="Arial"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CC1A9110-F546-1FBA-3FF8-206FB004CBAB}"/>
              </a:ext>
            </a:extLst>
          </p:cNvPr>
          <p:cNvSpPr txBox="1"/>
          <p:nvPr/>
        </p:nvSpPr>
        <p:spPr>
          <a:xfrm>
            <a:off x="2286000" y="3871538"/>
            <a:ext cx="3092513" cy="830997"/>
          </a:xfrm>
          <a:prstGeom prst="rect">
            <a:avLst/>
          </a:prstGeom>
          <a:noFill/>
          <a:ln>
            <a:noFill/>
          </a:ln>
        </p:spPr>
        <p:txBody>
          <a:bodyPr wrap="none">
            <a:spAutoFit/>
          </a:bodyPr>
          <a:lstStyle/>
          <a:p>
            <a:pPr eaLnBrk="1" hangingPunct="1">
              <a:defRPr/>
            </a:pPr>
            <a:r>
              <a:rPr lang="en-US" sz="2400" b="1" dirty="0">
                <a:latin typeface="Arial" charset="0"/>
                <a:ea typeface="ＭＳ Ｐゴシック" charset="0"/>
                <a:cs typeface="ＭＳ Ｐゴシック" charset="0"/>
              </a:rPr>
              <a:t>Constant strain rate</a:t>
            </a:r>
          </a:p>
          <a:p>
            <a:pPr eaLnBrk="1" hangingPunct="1">
              <a:defRPr/>
            </a:pPr>
            <a:r>
              <a:rPr lang="en-US" sz="2400" b="1" baseline="0" dirty="0">
                <a:latin typeface="Arial" charset="0"/>
                <a:ea typeface="ＭＳ Ｐゴシック" charset="0"/>
                <a:cs typeface="ＭＳ Ｐゴシック" charset="0"/>
              </a:rPr>
              <a:t>experiments</a:t>
            </a:r>
            <a:endParaRPr lang="en-US" sz="2000" baseline="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7603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 name="Picture 105" descr="A graph of a grain size&#10;&#10;AI-generated content may be incorrect.">
            <a:extLst>
              <a:ext uri="{FF2B5EF4-FFF2-40B4-BE49-F238E27FC236}">
                <a16:creationId xmlns:a16="http://schemas.microsoft.com/office/drawing/2014/main" id="{751A7195-A1F6-2ED7-CAD3-86FD99E3F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803" y="4226398"/>
            <a:ext cx="3432197" cy="2574147"/>
          </a:xfrm>
          <a:prstGeom prst="rect">
            <a:avLst/>
          </a:prstGeom>
        </p:spPr>
      </p:pic>
      <p:sp>
        <p:nvSpPr>
          <p:cNvPr id="2" name="Title 1">
            <a:extLst>
              <a:ext uri="{FF2B5EF4-FFF2-40B4-BE49-F238E27FC236}">
                <a16:creationId xmlns:a16="http://schemas.microsoft.com/office/drawing/2014/main" id="{369560DC-4D46-EF7E-780B-A959B2A6BEB6}"/>
              </a:ext>
            </a:extLst>
          </p:cNvPr>
          <p:cNvSpPr>
            <a:spLocks noGrp="1"/>
          </p:cNvSpPr>
          <p:nvPr>
            <p:ph type="title"/>
          </p:nvPr>
        </p:nvSpPr>
        <p:spPr>
          <a:xfrm>
            <a:off x="218078" y="304800"/>
            <a:ext cx="8707844" cy="489749"/>
          </a:xfrm>
        </p:spPr>
        <p:txBody>
          <a:bodyPr>
            <a:noAutofit/>
          </a:bodyPr>
          <a:lstStyle/>
          <a:p>
            <a:r>
              <a:rPr lang="en-NZ" sz="3600" dirty="0">
                <a:ea typeface="Verdana" panose="020B0604030504040204" pitchFamily="34" charset="0"/>
              </a:rPr>
              <a:t>Electron Backscatter Diffraction</a:t>
            </a:r>
          </a:p>
        </p:txBody>
      </p:sp>
      <p:pic>
        <p:nvPicPr>
          <p:cNvPr id="1026" name="Picture 2" descr="Electron backscatter diffraction (EBSD) – Semiconductor Spectroscopy and  Devices">
            <a:extLst>
              <a:ext uri="{FF2B5EF4-FFF2-40B4-BE49-F238E27FC236}">
                <a16:creationId xmlns:a16="http://schemas.microsoft.com/office/drawing/2014/main" id="{B3E5980E-9DA5-839B-B7CD-0D9F1D530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39" y="1219200"/>
            <a:ext cx="5431989" cy="4070371"/>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6E33BDB0-F476-9E51-972A-769AD05359A7}"/>
              </a:ext>
            </a:extLst>
          </p:cNvPr>
          <p:cNvGrpSpPr/>
          <p:nvPr/>
        </p:nvGrpSpPr>
        <p:grpSpPr>
          <a:xfrm>
            <a:off x="6321948" y="948053"/>
            <a:ext cx="2668994" cy="3394967"/>
            <a:chOff x="6398148" y="1638211"/>
            <a:chExt cx="2668994" cy="3394967"/>
          </a:xfrm>
        </p:grpSpPr>
        <p:sp>
          <p:nvSpPr>
            <p:cNvPr id="102" name="TextBox 101">
              <a:extLst>
                <a:ext uri="{FF2B5EF4-FFF2-40B4-BE49-F238E27FC236}">
                  <a16:creationId xmlns:a16="http://schemas.microsoft.com/office/drawing/2014/main" id="{844CB195-76CD-69F2-0C9A-752CBEC7926F}"/>
                </a:ext>
              </a:extLst>
            </p:cNvPr>
            <p:cNvSpPr txBox="1"/>
            <p:nvPr/>
          </p:nvSpPr>
          <p:spPr>
            <a:xfrm>
              <a:off x="6398148" y="1638211"/>
              <a:ext cx="2392978" cy="1200329"/>
            </a:xfrm>
            <a:prstGeom prst="rect">
              <a:avLst/>
            </a:prstGeom>
            <a:noFill/>
          </p:spPr>
          <p:txBody>
            <a:bodyPr wrap="square" rtlCol="0">
              <a:spAutoFit/>
            </a:bodyPr>
            <a:lstStyle/>
            <a:p>
              <a:r>
                <a:rPr lang="en-US" dirty="0"/>
                <a:t>Grain orientation</a:t>
              </a:r>
            </a:p>
            <a:p>
              <a:r>
                <a:rPr lang="en-US" dirty="0"/>
                <a:t>(crystallographic</a:t>
              </a:r>
            </a:p>
            <a:p>
              <a:r>
                <a:rPr lang="en-US" dirty="0"/>
                <a:t>preferred orientation, CPO), texture</a:t>
              </a:r>
            </a:p>
          </p:txBody>
        </p:sp>
        <p:sp>
          <p:nvSpPr>
            <p:cNvPr id="100" name="TextBox 99">
              <a:extLst>
                <a:ext uri="{FF2B5EF4-FFF2-40B4-BE49-F238E27FC236}">
                  <a16:creationId xmlns:a16="http://schemas.microsoft.com/office/drawing/2014/main" id="{7336D28D-894F-C872-B47A-0D65B6B5E8D8}"/>
                </a:ext>
              </a:extLst>
            </p:cNvPr>
            <p:cNvSpPr txBox="1"/>
            <p:nvPr/>
          </p:nvSpPr>
          <p:spPr>
            <a:xfrm>
              <a:off x="6398148" y="4663846"/>
              <a:ext cx="2668994" cy="369332"/>
            </a:xfrm>
            <a:prstGeom prst="rect">
              <a:avLst/>
            </a:prstGeom>
            <a:noFill/>
          </p:spPr>
          <p:txBody>
            <a:bodyPr wrap="square" rtlCol="0">
              <a:spAutoFit/>
            </a:bodyPr>
            <a:lstStyle/>
            <a:p>
              <a:r>
                <a:rPr lang="en-US" dirty="0"/>
                <a:t>Grain size distribution</a:t>
              </a:r>
            </a:p>
          </p:txBody>
        </p:sp>
      </p:grpSp>
      <p:pic>
        <p:nvPicPr>
          <p:cNvPr id="108" name="Picture 107" descr="A colorful rectangular object with a white background&#10;&#10;AI-generated content may be incorrect.">
            <a:extLst>
              <a:ext uri="{FF2B5EF4-FFF2-40B4-BE49-F238E27FC236}">
                <a16:creationId xmlns:a16="http://schemas.microsoft.com/office/drawing/2014/main" id="{1CD0EF53-5DCB-7D93-B3B5-F5F91FF8FE40}"/>
              </a:ext>
            </a:extLst>
          </p:cNvPr>
          <p:cNvPicPr>
            <a:picLocks noChangeAspect="1"/>
          </p:cNvPicPr>
          <p:nvPr/>
        </p:nvPicPr>
        <p:blipFill>
          <a:blip r:embed="rId4">
            <a:extLst>
              <a:ext uri="{28A0092B-C50C-407E-A947-70E740481C1C}">
                <a14:useLocalDpi xmlns:a14="http://schemas.microsoft.com/office/drawing/2010/main" val="0"/>
              </a:ext>
            </a:extLst>
          </a:blip>
          <a:srcRect l="41625" r="41425"/>
          <a:stretch/>
        </p:blipFill>
        <p:spPr>
          <a:xfrm rot="5400000">
            <a:off x="7777159" y="517869"/>
            <a:ext cx="1657670" cy="5023741"/>
          </a:xfrm>
          <a:prstGeom prst="rect">
            <a:avLst/>
          </a:prstGeom>
        </p:spPr>
      </p:pic>
      <p:sp>
        <p:nvSpPr>
          <p:cNvPr id="109" name="Rectangle 108">
            <a:extLst>
              <a:ext uri="{FF2B5EF4-FFF2-40B4-BE49-F238E27FC236}">
                <a16:creationId xmlns:a16="http://schemas.microsoft.com/office/drawing/2014/main" id="{E7F660AC-B936-C9B6-0AB1-2A84AD7F3166}"/>
              </a:ext>
            </a:extLst>
          </p:cNvPr>
          <p:cNvSpPr/>
          <p:nvPr/>
        </p:nvSpPr>
        <p:spPr bwMode="auto">
          <a:xfrm>
            <a:off x="8929167" y="2200904"/>
            <a:ext cx="2668994" cy="1770998"/>
          </a:xfrm>
          <a:prstGeom prst="rect">
            <a:avLst/>
          </a:prstGeom>
          <a:solidFill>
            <a:schemeClr val="bg1"/>
          </a:solidFill>
          <a:ln w="25400"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110" name="TextBox 109">
            <a:extLst>
              <a:ext uri="{FF2B5EF4-FFF2-40B4-BE49-F238E27FC236}">
                <a16:creationId xmlns:a16="http://schemas.microsoft.com/office/drawing/2014/main" id="{D9566E2A-25D6-0B07-E12F-D17A782AFBF8}"/>
              </a:ext>
            </a:extLst>
          </p:cNvPr>
          <p:cNvSpPr txBox="1"/>
          <p:nvPr/>
        </p:nvSpPr>
        <p:spPr>
          <a:xfrm>
            <a:off x="685800" y="5629559"/>
            <a:ext cx="4174541" cy="830997"/>
          </a:xfrm>
          <a:prstGeom prst="rect">
            <a:avLst/>
          </a:prstGeom>
          <a:noFill/>
        </p:spPr>
        <p:txBody>
          <a:bodyPr wrap="none" rtlCol="0">
            <a:spAutoFit/>
          </a:bodyPr>
          <a:lstStyle/>
          <a:p>
            <a:r>
              <a:rPr lang="en-US" sz="2400" dirty="0"/>
              <a:t>Madi Fleming and Dave Prior</a:t>
            </a:r>
          </a:p>
          <a:p>
            <a:r>
              <a:rPr lang="en-US" sz="2400" dirty="0"/>
              <a:t>University of Otago</a:t>
            </a:r>
          </a:p>
        </p:txBody>
      </p:sp>
    </p:spTree>
    <p:extLst>
      <p:ext uri="{BB962C8B-B14F-4D97-AF65-F5344CB8AC3E}">
        <p14:creationId xmlns:p14="http://schemas.microsoft.com/office/powerpoint/2010/main" val="137308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E6922-CA87-8DE1-A4FC-440CB3FBA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2A90E-88C4-A957-1AF2-FB26BF83A185}"/>
              </a:ext>
            </a:extLst>
          </p:cNvPr>
          <p:cNvSpPr>
            <a:spLocks noGrp="1"/>
          </p:cNvSpPr>
          <p:nvPr>
            <p:ph type="title"/>
          </p:nvPr>
        </p:nvSpPr>
        <p:spPr>
          <a:xfrm>
            <a:off x="218078" y="513630"/>
            <a:ext cx="8707844" cy="489749"/>
          </a:xfrm>
        </p:spPr>
        <p:txBody>
          <a:bodyPr>
            <a:noAutofit/>
          </a:bodyPr>
          <a:lstStyle/>
          <a:p>
            <a:r>
              <a:rPr lang="en-NZ" sz="3600" dirty="0">
                <a:latin typeface="Verdana" panose="020B0604030504040204" pitchFamily="34" charset="0"/>
                <a:ea typeface="Verdana" panose="020B0604030504040204" pitchFamily="34" charset="0"/>
              </a:rPr>
              <a:t>Reference frames for EBSD sections</a:t>
            </a:r>
          </a:p>
        </p:txBody>
      </p:sp>
      <p:grpSp>
        <p:nvGrpSpPr>
          <p:cNvPr id="3" name="Group 2">
            <a:extLst>
              <a:ext uri="{FF2B5EF4-FFF2-40B4-BE49-F238E27FC236}">
                <a16:creationId xmlns:a16="http://schemas.microsoft.com/office/drawing/2014/main" id="{7EB6B447-2C09-759D-3D2F-7C7C6661A237}"/>
              </a:ext>
            </a:extLst>
          </p:cNvPr>
          <p:cNvGrpSpPr/>
          <p:nvPr/>
        </p:nvGrpSpPr>
        <p:grpSpPr>
          <a:xfrm>
            <a:off x="653122" y="2146561"/>
            <a:ext cx="1499110" cy="2034582"/>
            <a:chOff x="616200" y="1367150"/>
            <a:chExt cx="1878030" cy="2416051"/>
          </a:xfrm>
        </p:grpSpPr>
        <p:sp>
          <p:nvSpPr>
            <p:cNvPr id="4" name="Cylinder 3">
              <a:extLst>
                <a:ext uri="{FF2B5EF4-FFF2-40B4-BE49-F238E27FC236}">
                  <a16:creationId xmlns:a16="http://schemas.microsoft.com/office/drawing/2014/main" id="{3396B6D9-A701-2171-D364-538D495FCC49}"/>
                </a:ext>
              </a:extLst>
            </p:cNvPr>
            <p:cNvSpPr/>
            <p:nvPr/>
          </p:nvSpPr>
          <p:spPr>
            <a:xfrm>
              <a:off x="1038945" y="1399635"/>
              <a:ext cx="1268083" cy="2303253"/>
            </a:xfrm>
            <a:prstGeom prst="can">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NZ" sz="1350"/>
            </a:p>
          </p:txBody>
        </p:sp>
        <p:sp>
          <p:nvSpPr>
            <p:cNvPr id="5" name="Rectangle 50">
              <a:extLst>
                <a:ext uri="{FF2B5EF4-FFF2-40B4-BE49-F238E27FC236}">
                  <a16:creationId xmlns:a16="http://schemas.microsoft.com/office/drawing/2014/main" id="{F3387EE8-E9E7-1F30-51D7-7D76FDCBA0AF}"/>
                </a:ext>
              </a:extLst>
            </p:cNvPr>
            <p:cNvSpPr/>
            <p:nvPr/>
          </p:nvSpPr>
          <p:spPr>
            <a:xfrm>
              <a:off x="1274123" y="1435901"/>
              <a:ext cx="852062" cy="2214271"/>
            </a:xfrm>
            <a:custGeom>
              <a:avLst/>
              <a:gdLst>
                <a:gd name="connsiteX0" fmla="*/ 0 w 852062"/>
                <a:gd name="connsiteY0" fmla="*/ 0 h 2214271"/>
                <a:gd name="connsiteX1" fmla="*/ 852062 w 852062"/>
                <a:gd name="connsiteY1" fmla="*/ 0 h 2214271"/>
                <a:gd name="connsiteX2" fmla="*/ 852062 w 852062"/>
                <a:gd name="connsiteY2" fmla="*/ 2214271 h 2214271"/>
                <a:gd name="connsiteX3" fmla="*/ 0 w 852062"/>
                <a:gd name="connsiteY3" fmla="*/ 2214271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41275 w 852062"/>
                <a:gd name="connsiteY3" fmla="*/ 1928521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22225 w 852062"/>
                <a:gd name="connsiteY3" fmla="*/ 1995196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29837 w 852062"/>
                <a:gd name="connsiteY1" fmla="*/ 241300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48887 w 852062"/>
                <a:gd name="connsiteY1" fmla="*/ 225425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48887 w 852062"/>
                <a:gd name="connsiteY1" fmla="*/ 238125 h 2214271"/>
                <a:gd name="connsiteX2" fmla="*/ 852062 w 852062"/>
                <a:gd name="connsiteY2" fmla="*/ 2214271 h 2214271"/>
                <a:gd name="connsiteX3" fmla="*/ 9525 w 852062"/>
                <a:gd name="connsiteY3" fmla="*/ 1995196 h 2214271"/>
                <a:gd name="connsiteX4" fmla="*/ 0 w 852062"/>
                <a:gd name="connsiteY4" fmla="*/ 0 h 2214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62" h="2214271">
                  <a:moveTo>
                    <a:pt x="0" y="0"/>
                  </a:moveTo>
                  <a:lnTo>
                    <a:pt x="848887" y="238125"/>
                  </a:lnTo>
                  <a:cubicBezTo>
                    <a:pt x="849945" y="901074"/>
                    <a:pt x="851004" y="1551322"/>
                    <a:pt x="852062" y="2214271"/>
                  </a:cubicBezTo>
                  <a:lnTo>
                    <a:pt x="9525" y="1995196"/>
                  </a:lnTo>
                  <a:lnTo>
                    <a:pt x="0" y="0"/>
                  </a:lnTo>
                  <a:close/>
                </a:path>
              </a:pathLst>
            </a:custGeom>
            <a:solidFill>
              <a:srgbClr val="FFC000">
                <a:alpha val="69804"/>
              </a:srgbClr>
            </a:solidFill>
            <a:ln w="63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p>
          </p:txBody>
        </p:sp>
        <p:sp>
          <p:nvSpPr>
            <p:cNvPr id="6" name="Freeform: Shape 5">
              <a:extLst>
                <a:ext uri="{FF2B5EF4-FFF2-40B4-BE49-F238E27FC236}">
                  <a16:creationId xmlns:a16="http://schemas.microsoft.com/office/drawing/2014/main" id="{CFA8DAF5-BD64-E803-A71B-80AB03CCAD7E}"/>
                </a:ext>
              </a:extLst>
            </p:cNvPr>
            <p:cNvSpPr/>
            <p:nvPr/>
          </p:nvSpPr>
          <p:spPr>
            <a:xfrm>
              <a:off x="1039520" y="1548655"/>
              <a:ext cx="624839" cy="2154233"/>
            </a:xfrm>
            <a:custGeom>
              <a:avLst/>
              <a:gdLst>
                <a:gd name="connsiteX0" fmla="*/ 0 w 962025"/>
                <a:gd name="connsiteY0" fmla="*/ 0 h 2228850"/>
                <a:gd name="connsiteX1" fmla="*/ 962025 w 962025"/>
                <a:gd name="connsiteY1" fmla="*/ 219075 h 2228850"/>
                <a:gd name="connsiteX2" fmla="*/ 962025 w 962025"/>
                <a:gd name="connsiteY2" fmla="*/ 2228850 h 2228850"/>
                <a:gd name="connsiteX3" fmla="*/ 0 w 962025"/>
                <a:gd name="connsiteY3" fmla="*/ 2047875 h 2228850"/>
                <a:gd name="connsiteX4" fmla="*/ 0 w 962025"/>
                <a:gd name="connsiteY4" fmla="*/ 0 h 2228850"/>
                <a:gd name="connsiteX0" fmla="*/ 0 w 962025"/>
                <a:gd name="connsiteY0" fmla="*/ 2047875 h 2228850"/>
                <a:gd name="connsiteX1" fmla="*/ 0 w 962025"/>
                <a:gd name="connsiteY1" fmla="*/ 0 h 2228850"/>
                <a:gd name="connsiteX2" fmla="*/ 962025 w 962025"/>
                <a:gd name="connsiteY2" fmla="*/ 219075 h 2228850"/>
                <a:gd name="connsiteX3" fmla="*/ 962025 w 962025"/>
                <a:gd name="connsiteY3" fmla="*/ 2228850 h 2228850"/>
                <a:gd name="connsiteX4" fmla="*/ 104948 w 962025"/>
                <a:gd name="connsiteY4" fmla="*/ 2139315 h 2228850"/>
                <a:gd name="connsiteX0" fmla="*/ 0 w 962025"/>
                <a:gd name="connsiteY0" fmla="*/ 2047875 h 2228850"/>
                <a:gd name="connsiteX1" fmla="*/ 0 w 962025"/>
                <a:gd name="connsiteY1" fmla="*/ 0 h 2228850"/>
                <a:gd name="connsiteX2" fmla="*/ 962025 w 962025"/>
                <a:gd name="connsiteY2" fmla="*/ 219075 h 2228850"/>
                <a:gd name="connsiteX3" fmla="*/ 962025 w 962025"/>
                <a:gd name="connsiteY3" fmla="*/ 2228850 h 2228850"/>
                <a:gd name="connsiteX0" fmla="*/ 0 w 962025"/>
                <a:gd name="connsiteY0" fmla="*/ 0 h 2228850"/>
                <a:gd name="connsiteX1" fmla="*/ 962025 w 962025"/>
                <a:gd name="connsiteY1" fmla="*/ 219075 h 2228850"/>
                <a:gd name="connsiteX2" fmla="*/ 962025 w 962025"/>
                <a:gd name="connsiteY2" fmla="*/ 2228850 h 2228850"/>
                <a:gd name="connsiteX0" fmla="*/ 0 w 699654"/>
                <a:gd name="connsiteY0" fmla="*/ 0 h 2175510"/>
                <a:gd name="connsiteX1" fmla="*/ 699654 w 699654"/>
                <a:gd name="connsiteY1" fmla="*/ 165735 h 2175510"/>
                <a:gd name="connsiteX2" fmla="*/ 699654 w 699654"/>
                <a:gd name="connsiteY2" fmla="*/ 2175510 h 2175510"/>
                <a:gd name="connsiteX0" fmla="*/ 0 w 664671"/>
                <a:gd name="connsiteY0" fmla="*/ 0 h 2190750"/>
                <a:gd name="connsiteX1" fmla="*/ 664671 w 664671"/>
                <a:gd name="connsiteY1" fmla="*/ 180975 h 2190750"/>
                <a:gd name="connsiteX2" fmla="*/ 664671 w 664671"/>
                <a:gd name="connsiteY2" fmla="*/ 2190750 h 2190750"/>
                <a:gd name="connsiteX0" fmla="*/ 0 w 699654"/>
                <a:gd name="connsiteY0" fmla="*/ 0 h 2167890"/>
                <a:gd name="connsiteX1" fmla="*/ 699654 w 699654"/>
                <a:gd name="connsiteY1" fmla="*/ 158115 h 2167890"/>
                <a:gd name="connsiteX2" fmla="*/ 699654 w 699654"/>
                <a:gd name="connsiteY2" fmla="*/ 2167890 h 2167890"/>
                <a:gd name="connsiteX0" fmla="*/ 0 w 673417"/>
                <a:gd name="connsiteY0" fmla="*/ 0 h 2167890"/>
                <a:gd name="connsiteX1" fmla="*/ 673417 w 673417"/>
                <a:gd name="connsiteY1" fmla="*/ 158115 h 2167890"/>
                <a:gd name="connsiteX2" fmla="*/ 673417 w 673417"/>
                <a:gd name="connsiteY2" fmla="*/ 2167890 h 2167890"/>
                <a:gd name="connsiteX0" fmla="*/ 0 w 717145"/>
                <a:gd name="connsiteY0" fmla="*/ 0 h 2177415"/>
                <a:gd name="connsiteX1" fmla="*/ 717145 w 717145"/>
                <a:gd name="connsiteY1" fmla="*/ 167640 h 2177415"/>
                <a:gd name="connsiteX2" fmla="*/ 717145 w 717145"/>
                <a:gd name="connsiteY2" fmla="*/ 2177415 h 2177415"/>
              </a:gdLst>
              <a:ahLst/>
              <a:cxnLst>
                <a:cxn ang="0">
                  <a:pos x="connsiteX0" y="connsiteY0"/>
                </a:cxn>
                <a:cxn ang="0">
                  <a:pos x="connsiteX1" y="connsiteY1"/>
                </a:cxn>
                <a:cxn ang="0">
                  <a:pos x="connsiteX2" y="connsiteY2"/>
                </a:cxn>
              </a:cxnLst>
              <a:rect l="l" t="t" r="r" b="b"/>
              <a:pathLst>
                <a:path w="717145" h="2177415">
                  <a:moveTo>
                    <a:pt x="0" y="0"/>
                  </a:moveTo>
                  <a:lnTo>
                    <a:pt x="717145" y="167640"/>
                  </a:lnTo>
                  <a:lnTo>
                    <a:pt x="717145" y="2177415"/>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7" name="Oval 6">
              <a:extLst>
                <a:ext uri="{FF2B5EF4-FFF2-40B4-BE49-F238E27FC236}">
                  <a16:creationId xmlns:a16="http://schemas.microsoft.com/office/drawing/2014/main" id="{7BF355A9-0ECD-04A6-9FF7-FC1779E176ED}"/>
                </a:ext>
              </a:extLst>
            </p:cNvPr>
            <p:cNvSpPr/>
            <p:nvPr/>
          </p:nvSpPr>
          <p:spPr>
            <a:xfrm>
              <a:off x="1038943" y="3386497"/>
              <a:ext cx="1268083" cy="307559"/>
            </a:xfrm>
            <a:prstGeom prst="ellipse">
              <a:avLst/>
            </a:pr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p>
          </p:txBody>
        </p:sp>
        <p:cxnSp>
          <p:nvCxnSpPr>
            <p:cNvPr id="8" name="Straight Connector 7">
              <a:extLst>
                <a:ext uri="{FF2B5EF4-FFF2-40B4-BE49-F238E27FC236}">
                  <a16:creationId xmlns:a16="http://schemas.microsoft.com/office/drawing/2014/main" id="{0D87F7D1-8D9E-5985-4FC9-9B5D51D35103}"/>
                </a:ext>
              </a:extLst>
            </p:cNvPr>
            <p:cNvCxnSpPr>
              <a:cxnSpLocks/>
              <a:endCxn id="4" idx="3"/>
            </p:cNvCxnSpPr>
            <p:nvPr/>
          </p:nvCxnSpPr>
          <p:spPr>
            <a:xfrm>
              <a:off x="1038943" y="3540276"/>
              <a:ext cx="634044" cy="162612"/>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8DBC176-28DB-D7A1-C044-E089199A5239}"/>
                </a:ext>
              </a:extLst>
            </p:cNvPr>
            <p:cNvSpPr txBox="1"/>
            <p:nvPr/>
          </p:nvSpPr>
          <p:spPr>
            <a:xfrm>
              <a:off x="1751009" y="1698707"/>
              <a:ext cx="252753" cy="284780"/>
            </a:xfrm>
            <a:prstGeom prst="rect">
              <a:avLst/>
            </a:prstGeom>
            <a:noFill/>
          </p:spPr>
          <p:txBody>
            <a:bodyPr wrap="square" rtlCol="0">
              <a:spAutoFit/>
            </a:bodyPr>
            <a:lstStyle/>
            <a:p>
              <a:r>
                <a:rPr lang="en-NZ" sz="788" dirty="0">
                  <a:latin typeface="Verdana" panose="020B0604030504040204" pitchFamily="34" charset="0"/>
                  <a:ea typeface="Verdana" panose="020B0604030504040204" pitchFamily="34" charset="0"/>
                </a:rPr>
                <a:t>B</a:t>
              </a:r>
            </a:p>
          </p:txBody>
        </p:sp>
        <p:sp>
          <p:nvSpPr>
            <p:cNvPr id="10" name="TextBox 9">
              <a:extLst>
                <a:ext uri="{FF2B5EF4-FFF2-40B4-BE49-F238E27FC236}">
                  <a16:creationId xmlns:a16="http://schemas.microsoft.com/office/drawing/2014/main" id="{731F66CE-7995-6F27-16C6-E03C0F9CC648}"/>
                </a:ext>
              </a:extLst>
            </p:cNvPr>
            <p:cNvSpPr txBox="1"/>
            <p:nvPr/>
          </p:nvSpPr>
          <p:spPr>
            <a:xfrm>
              <a:off x="1868760" y="1394965"/>
              <a:ext cx="252753" cy="284780"/>
            </a:xfrm>
            <a:prstGeom prst="rect">
              <a:avLst/>
            </a:prstGeom>
            <a:noFill/>
          </p:spPr>
          <p:txBody>
            <a:bodyPr wrap="square" rtlCol="0">
              <a:spAutoFit/>
            </a:bodyPr>
            <a:lstStyle/>
            <a:p>
              <a:r>
                <a:rPr lang="en-NZ" sz="788" dirty="0">
                  <a:latin typeface="Verdana" panose="020B0604030504040204" pitchFamily="34" charset="0"/>
                  <a:ea typeface="Verdana" panose="020B0604030504040204" pitchFamily="34" charset="0"/>
                </a:rPr>
                <a:t>A</a:t>
              </a:r>
            </a:p>
          </p:txBody>
        </p:sp>
        <p:sp>
          <p:nvSpPr>
            <p:cNvPr id="11" name="Arc 10">
              <a:extLst>
                <a:ext uri="{FF2B5EF4-FFF2-40B4-BE49-F238E27FC236}">
                  <a16:creationId xmlns:a16="http://schemas.microsoft.com/office/drawing/2014/main" id="{6E12B76E-E5D3-8BB3-B2AB-7262D3320B37}"/>
                </a:ext>
              </a:extLst>
            </p:cNvPr>
            <p:cNvSpPr/>
            <p:nvPr/>
          </p:nvSpPr>
          <p:spPr>
            <a:xfrm flipH="1" flipV="1">
              <a:off x="616200" y="1367150"/>
              <a:ext cx="755789" cy="438579"/>
            </a:xfrm>
            <a:prstGeom prst="arc">
              <a:avLst/>
            </a:prstGeom>
            <a:ln>
              <a:solidFill>
                <a:srgbClr val="FF0000"/>
              </a:solidFill>
              <a:head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NZ" sz="1350"/>
            </a:p>
          </p:txBody>
        </p:sp>
        <p:sp>
          <p:nvSpPr>
            <p:cNvPr id="12" name="Arc 11">
              <a:extLst>
                <a:ext uri="{FF2B5EF4-FFF2-40B4-BE49-F238E27FC236}">
                  <a16:creationId xmlns:a16="http://schemas.microsoft.com/office/drawing/2014/main" id="{03B6A213-7417-9FEE-E022-25D9EC172185}"/>
                </a:ext>
              </a:extLst>
            </p:cNvPr>
            <p:cNvSpPr/>
            <p:nvPr/>
          </p:nvSpPr>
          <p:spPr>
            <a:xfrm rot="10800000" flipH="1">
              <a:off x="1679337" y="3360377"/>
              <a:ext cx="814893" cy="422824"/>
            </a:xfrm>
            <a:prstGeom prst="arc">
              <a:avLst/>
            </a:prstGeom>
            <a:ln>
              <a:solidFill>
                <a:srgbClr val="FF0000"/>
              </a:solidFill>
              <a:head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NZ" sz="1350"/>
            </a:p>
          </p:txBody>
        </p:sp>
        <p:sp>
          <p:nvSpPr>
            <p:cNvPr id="13" name="Oval 12">
              <a:extLst>
                <a:ext uri="{FF2B5EF4-FFF2-40B4-BE49-F238E27FC236}">
                  <a16:creationId xmlns:a16="http://schemas.microsoft.com/office/drawing/2014/main" id="{9E41E601-517C-FAAF-E0B8-9B558F8132C4}"/>
                </a:ext>
              </a:extLst>
            </p:cNvPr>
            <p:cNvSpPr/>
            <p:nvPr/>
          </p:nvSpPr>
          <p:spPr>
            <a:xfrm>
              <a:off x="1040057" y="1396780"/>
              <a:ext cx="1268084" cy="32417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4" name="Rectangle 50">
              <a:extLst>
                <a:ext uri="{FF2B5EF4-FFF2-40B4-BE49-F238E27FC236}">
                  <a16:creationId xmlns:a16="http://schemas.microsoft.com/office/drawing/2014/main" id="{79B1E43C-A94D-A9A2-D12C-4ACD9FC2FFE2}"/>
                </a:ext>
              </a:extLst>
            </p:cNvPr>
            <p:cNvSpPr/>
            <p:nvPr/>
          </p:nvSpPr>
          <p:spPr>
            <a:xfrm>
              <a:off x="1147315" y="1655685"/>
              <a:ext cx="195731" cy="2027782"/>
            </a:xfrm>
            <a:custGeom>
              <a:avLst/>
              <a:gdLst>
                <a:gd name="connsiteX0" fmla="*/ 0 w 852062"/>
                <a:gd name="connsiteY0" fmla="*/ 0 h 2214271"/>
                <a:gd name="connsiteX1" fmla="*/ 852062 w 852062"/>
                <a:gd name="connsiteY1" fmla="*/ 0 h 2214271"/>
                <a:gd name="connsiteX2" fmla="*/ 852062 w 852062"/>
                <a:gd name="connsiteY2" fmla="*/ 2214271 h 2214271"/>
                <a:gd name="connsiteX3" fmla="*/ 0 w 852062"/>
                <a:gd name="connsiteY3" fmla="*/ 2214271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41275 w 852062"/>
                <a:gd name="connsiteY3" fmla="*/ 1928521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22225 w 852062"/>
                <a:gd name="connsiteY3" fmla="*/ 1995196 h 2214271"/>
                <a:gd name="connsiteX4" fmla="*/ 0 w 852062"/>
                <a:gd name="connsiteY4" fmla="*/ 0 h 2214271"/>
                <a:gd name="connsiteX0" fmla="*/ 0 w 852062"/>
                <a:gd name="connsiteY0" fmla="*/ 0 h 2214271"/>
                <a:gd name="connsiteX1" fmla="*/ 852062 w 852062"/>
                <a:gd name="connsiteY1" fmla="*/ 0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29837 w 852062"/>
                <a:gd name="connsiteY1" fmla="*/ 241300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48887 w 852062"/>
                <a:gd name="connsiteY1" fmla="*/ 225425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848887 w 852062"/>
                <a:gd name="connsiteY1" fmla="*/ 238125 h 2214271"/>
                <a:gd name="connsiteX2" fmla="*/ 852062 w 852062"/>
                <a:gd name="connsiteY2" fmla="*/ 2214271 h 2214271"/>
                <a:gd name="connsiteX3" fmla="*/ 9525 w 852062"/>
                <a:gd name="connsiteY3" fmla="*/ 1995196 h 2214271"/>
                <a:gd name="connsiteX4" fmla="*/ 0 w 852062"/>
                <a:gd name="connsiteY4" fmla="*/ 0 h 2214271"/>
                <a:gd name="connsiteX0" fmla="*/ 0 w 852062"/>
                <a:gd name="connsiteY0" fmla="*/ 0 h 2214271"/>
                <a:gd name="connsiteX1" fmla="*/ 205197 w 852062"/>
                <a:gd name="connsiteY1" fmla="*/ 69683 h 2214271"/>
                <a:gd name="connsiteX2" fmla="*/ 852062 w 852062"/>
                <a:gd name="connsiteY2" fmla="*/ 2214271 h 2214271"/>
                <a:gd name="connsiteX3" fmla="*/ 9525 w 852062"/>
                <a:gd name="connsiteY3" fmla="*/ 1995196 h 2214271"/>
                <a:gd name="connsiteX4" fmla="*/ 0 w 852062"/>
                <a:gd name="connsiteY4" fmla="*/ 0 h 2214271"/>
                <a:gd name="connsiteX0" fmla="*/ 0 w 205232"/>
                <a:gd name="connsiteY0" fmla="*/ 0 h 2045829"/>
                <a:gd name="connsiteX1" fmla="*/ 205197 w 205232"/>
                <a:gd name="connsiteY1" fmla="*/ 69683 h 2045829"/>
                <a:gd name="connsiteX2" fmla="*/ 184309 w 205232"/>
                <a:gd name="connsiteY2" fmla="*/ 2045829 h 2045829"/>
                <a:gd name="connsiteX3" fmla="*/ 9525 w 205232"/>
                <a:gd name="connsiteY3" fmla="*/ 1995196 h 2045829"/>
                <a:gd name="connsiteX4" fmla="*/ 0 w 205232"/>
                <a:gd name="connsiteY4" fmla="*/ 0 h 2045829"/>
                <a:gd name="connsiteX0" fmla="*/ 0 w 205232"/>
                <a:gd name="connsiteY0" fmla="*/ 0 h 2027782"/>
                <a:gd name="connsiteX1" fmla="*/ 205197 w 205232"/>
                <a:gd name="connsiteY1" fmla="*/ 51636 h 2027782"/>
                <a:gd name="connsiteX2" fmla="*/ 184309 w 205232"/>
                <a:gd name="connsiteY2" fmla="*/ 2027782 h 2027782"/>
                <a:gd name="connsiteX3" fmla="*/ 9525 w 205232"/>
                <a:gd name="connsiteY3" fmla="*/ 1977149 h 2027782"/>
                <a:gd name="connsiteX4" fmla="*/ 0 w 205232"/>
                <a:gd name="connsiteY4" fmla="*/ 0 h 2027782"/>
                <a:gd name="connsiteX0" fmla="*/ 0 w 195731"/>
                <a:gd name="connsiteY0" fmla="*/ 0 h 2027782"/>
                <a:gd name="connsiteX1" fmla="*/ 195672 w 195731"/>
                <a:gd name="connsiteY1" fmla="*/ 46873 h 2027782"/>
                <a:gd name="connsiteX2" fmla="*/ 184309 w 195731"/>
                <a:gd name="connsiteY2" fmla="*/ 2027782 h 2027782"/>
                <a:gd name="connsiteX3" fmla="*/ 9525 w 195731"/>
                <a:gd name="connsiteY3" fmla="*/ 1977149 h 2027782"/>
                <a:gd name="connsiteX4" fmla="*/ 0 w 195731"/>
                <a:gd name="connsiteY4" fmla="*/ 0 h 202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31" h="2027782">
                  <a:moveTo>
                    <a:pt x="0" y="0"/>
                  </a:moveTo>
                  <a:lnTo>
                    <a:pt x="195672" y="46873"/>
                  </a:lnTo>
                  <a:cubicBezTo>
                    <a:pt x="196730" y="709822"/>
                    <a:pt x="183251" y="1364833"/>
                    <a:pt x="184309" y="2027782"/>
                  </a:cubicBezTo>
                  <a:lnTo>
                    <a:pt x="9525" y="1977149"/>
                  </a:lnTo>
                  <a:lnTo>
                    <a:pt x="0" y="0"/>
                  </a:lnTo>
                  <a:close/>
                </a:path>
              </a:pathLst>
            </a:custGeom>
            <a:solidFill>
              <a:srgbClr val="FFC000">
                <a:alpha val="69804"/>
              </a:srgbClr>
            </a:solidFill>
            <a:ln w="63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5" name="TextBox 14">
              <a:extLst>
                <a:ext uri="{FF2B5EF4-FFF2-40B4-BE49-F238E27FC236}">
                  <a16:creationId xmlns:a16="http://schemas.microsoft.com/office/drawing/2014/main" id="{19E32558-7FB2-2362-1F46-747E1C2DA4CC}"/>
                </a:ext>
              </a:extLst>
            </p:cNvPr>
            <p:cNvSpPr txBox="1"/>
            <p:nvPr/>
          </p:nvSpPr>
          <p:spPr>
            <a:xfrm>
              <a:off x="1356886" y="1707221"/>
              <a:ext cx="252753" cy="284780"/>
            </a:xfrm>
            <a:prstGeom prst="rect">
              <a:avLst/>
            </a:prstGeom>
            <a:noFill/>
          </p:spPr>
          <p:txBody>
            <a:bodyPr wrap="square" rtlCol="0">
              <a:spAutoFit/>
            </a:bodyPr>
            <a:lstStyle/>
            <a:p>
              <a:r>
                <a:rPr lang="en-NZ" sz="788" dirty="0">
                  <a:latin typeface="Verdana" panose="020B0604030504040204" pitchFamily="34" charset="0"/>
                  <a:ea typeface="Verdana" panose="020B0604030504040204" pitchFamily="34" charset="0"/>
                </a:rPr>
                <a:t>C</a:t>
              </a:r>
            </a:p>
          </p:txBody>
        </p:sp>
        <p:sp>
          <p:nvSpPr>
            <p:cNvPr id="16" name="Freeform: Shape 15">
              <a:extLst>
                <a:ext uri="{FF2B5EF4-FFF2-40B4-BE49-F238E27FC236}">
                  <a16:creationId xmlns:a16="http://schemas.microsoft.com/office/drawing/2014/main" id="{DB2094D3-426C-BEB7-FF72-885D0D5D8439}"/>
                </a:ext>
              </a:extLst>
            </p:cNvPr>
            <p:cNvSpPr/>
            <p:nvPr/>
          </p:nvSpPr>
          <p:spPr>
            <a:xfrm>
              <a:off x="1263312" y="1444114"/>
              <a:ext cx="858201" cy="2230433"/>
            </a:xfrm>
            <a:custGeom>
              <a:avLst/>
              <a:gdLst>
                <a:gd name="connsiteX0" fmla="*/ 0 w 962025"/>
                <a:gd name="connsiteY0" fmla="*/ 0 h 2228850"/>
                <a:gd name="connsiteX1" fmla="*/ 962025 w 962025"/>
                <a:gd name="connsiteY1" fmla="*/ 219075 h 2228850"/>
                <a:gd name="connsiteX2" fmla="*/ 962025 w 962025"/>
                <a:gd name="connsiteY2" fmla="*/ 2228850 h 2228850"/>
                <a:gd name="connsiteX3" fmla="*/ 0 w 962025"/>
                <a:gd name="connsiteY3" fmla="*/ 2047875 h 2228850"/>
                <a:gd name="connsiteX4" fmla="*/ 0 w 962025"/>
                <a:gd name="connsiteY4" fmla="*/ 0 h 2228850"/>
                <a:gd name="connsiteX0" fmla="*/ 0 w 962025"/>
                <a:gd name="connsiteY0" fmla="*/ 2047875 h 2228850"/>
                <a:gd name="connsiteX1" fmla="*/ 0 w 962025"/>
                <a:gd name="connsiteY1" fmla="*/ 0 h 2228850"/>
                <a:gd name="connsiteX2" fmla="*/ 962025 w 962025"/>
                <a:gd name="connsiteY2" fmla="*/ 219075 h 2228850"/>
                <a:gd name="connsiteX3" fmla="*/ 962025 w 962025"/>
                <a:gd name="connsiteY3" fmla="*/ 2228850 h 2228850"/>
                <a:gd name="connsiteX4" fmla="*/ 104948 w 962025"/>
                <a:gd name="connsiteY4" fmla="*/ 2139315 h 2228850"/>
                <a:gd name="connsiteX0" fmla="*/ 0 w 962025"/>
                <a:gd name="connsiteY0" fmla="*/ 2047875 h 2228850"/>
                <a:gd name="connsiteX1" fmla="*/ 0 w 962025"/>
                <a:gd name="connsiteY1" fmla="*/ 0 h 2228850"/>
                <a:gd name="connsiteX2" fmla="*/ 962025 w 962025"/>
                <a:gd name="connsiteY2" fmla="*/ 219075 h 2228850"/>
                <a:gd name="connsiteX3" fmla="*/ 962025 w 962025"/>
                <a:gd name="connsiteY3" fmla="*/ 2228850 h 2228850"/>
                <a:gd name="connsiteX0" fmla="*/ 0 w 962025"/>
                <a:gd name="connsiteY0" fmla="*/ 0 h 2228850"/>
                <a:gd name="connsiteX1" fmla="*/ 962025 w 962025"/>
                <a:gd name="connsiteY1" fmla="*/ 219075 h 2228850"/>
                <a:gd name="connsiteX2" fmla="*/ 962025 w 962025"/>
                <a:gd name="connsiteY2" fmla="*/ 2228850 h 2228850"/>
                <a:gd name="connsiteX0" fmla="*/ 0 w 699654"/>
                <a:gd name="connsiteY0" fmla="*/ 0 h 2175510"/>
                <a:gd name="connsiteX1" fmla="*/ 699654 w 699654"/>
                <a:gd name="connsiteY1" fmla="*/ 165735 h 2175510"/>
                <a:gd name="connsiteX2" fmla="*/ 699654 w 699654"/>
                <a:gd name="connsiteY2" fmla="*/ 2175510 h 2175510"/>
                <a:gd name="connsiteX0" fmla="*/ 0 w 664671"/>
                <a:gd name="connsiteY0" fmla="*/ 0 h 2190750"/>
                <a:gd name="connsiteX1" fmla="*/ 664671 w 664671"/>
                <a:gd name="connsiteY1" fmla="*/ 180975 h 2190750"/>
                <a:gd name="connsiteX2" fmla="*/ 664671 w 664671"/>
                <a:gd name="connsiteY2" fmla="*/ 2190750 h 2190750"/>
                <a:gd name="connsiteX0" fmla="*/ 0 w 699654"/>
                <a:gd name="connsiteY0" fmla="*/ 0 h 2167890"/>
                <a:gd name="connsiteX1" fmla="*/ 699654 w 699654"/>
                <a:gd name="connsiteY1" fmla="*/ 158115 h 2167890"/>
                <a:gd name="connsiteX2" fmla="*/ 699654 w 699654"/>
                <a:gd name="connsiteY2" fmla="*/ 2167890 h 2167890"/>
                <a:gd name="connsiteX0" fmla="*/ 0 w 673417"/>
                <a:gd name="connsiteY0" fmla="*/ 0 h 2167890"/>
                <a:gd name="connsiteX1" fmla="*/ 673417 w 673417"/>
                <a:gd name="connsiteY1" fmla="*/ 158115 h 2167890"/>
                <a:gd name="connsiteX2" fmla="*/ 673417 w 673417"/>
                <a:gd name="connsiteY2" fmla="*/ 2167890 h 2167890"/>
                <a:gd name="connsiteX0" fmla="*/ 0 w 717145"/>
                <a:gd name="connsiteY0" fmla="*/ 0 h 2177415"/>
                <a:gd name="connsiteX1" fmla="*/ 717145 w 717145"/>
                <a:gd name="connsiteY1" fmla="*/ 167640 h 2177415"/>
                <a:gd name="connsiteX2" fmla="*/ 717145 w 717145"/>
                <a:gd name="connsiteY2" fmla="*/ 2177415 h 2177415"/>
                <a:gd name="connsiteX0" fmla="*/ 0 w 984981"/>
                <a:gd name="connsiteY0" fmla="*/ 0 h 2254435"/>
                <a:gd name="connsiteX1" fmla="*/ 984981 w 984981"/>
                <a:gd name="connsiteY1" fmla="*/ 244660 h 2254435"/>
                <a:gd name="connsiteX2" fmla="*/ 984981 w 984981"/>
                <a:gd name="connsiteY2" fmla="*/ 2254435 h 2254435"/>
              </a:gdLst>
              <a:ahLst/>
              <a:cxnLst>
                <a:cxn ang="0">
                  <a:pos x="connsiteX0" y="connsiteY0"/>
                </a:cxn>
                <a:cxn ang="0">
                  <a:pos x="connsiteX1" y="connsiteY1"/>
                </a:cxn>
                <a:cxn ang="0">
                  <a:pos x="connsiteX2" y="connsiteY2"/>
                </a:cxn>
              </a:cxnLst>
              <a:rect l="l" t="t" r="r" b="b"/>
              <a:pathLst>
                <a:path w="984981" h="2254435">
                  <a:moveTo>
                    <a:pt x="0" y="0"/>
                  </a:moveTo>
                  <a:lnTo>
                    <a:pt x="984981" y="244660"/>
                  </a:lnTo>
                  <a:lnTo>
                    <a:pt x="984981" y="2254435"/>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grpSp>
      <p:sp>
        <p:nvSpPr>
          <p:cNvPr id="17" name="TextBox 16">
            <a:extLst>
              <a:ext uri="{FF2B5EF4-FFF2-40B4-BE49-F238E27FC236}">
                <a16:creationId xmlns:a16="http://schemas.microsoft.com/office/drawing/2014/main" id="{5DFAE863-533B-E31B-6E44-0BA1273663A9}"/>
              </a:ext>
            </a:extLst>
          </p:cNvPr>
          <p:cNvSpPr txBox="1"/>
          <p:nvPr/>
        </p:nvSpPr>
        <p:spPr>
          <a:xfrm>
            <a:off x="6847382" y="1520653"/>
            <a:ext cx="1893341" cy="400110"/>
          </a:xfrm>
          <a:prstGeom prst="rect">
            <a:avLst/>
          </a:prstGeom>
          <a:noFill/>
        </p:spPr>
        <p:txBody>
          <a:bodyPr wrap="square" rtlCol="0">
            <a:spAutoFit/>
          </a:bodyPr>
          <a:lstStyle/>
          <a:p>
            <a:pPr algn="ctr"/>
            <a:r>
              <a:rPr lang="en-NZ" sz="2000" b="1" dirty="0">
                <a:latin typeface="Verdana" panose="020B0604030504040204" pitchFamily="34" charset="0"/>
                <a:ea typeface="Verdana" panose="020B0604030504040204" pitchFamily="34" charset="0"/>
              </a:rPr>
              <a:t>C = Surface</a:t>
            </a:r>
          </a:p>
        </p:txBody>
      </p:sp>
      <p:sp>
        <p:nvSpPr>
          <p:cNvPr id="19" name="Rectangle 18">
            <a:extLst>
              <a:ext uri="{FF2B5EF4-FFF2-40B4-BE49-F238E27FC236}">
                <a16:creationId xmlns:a16="http://schemas.microsoft.com/office/drawing/2014/main" id="{ECBC9F38-6B4E-181A-6936-2BC1038C9735}"/>
              </a:ext>
            </a:extLst>
          </p:cNvPr>
          <p:cNvSpPr/>
          <p:nvPr/>
        </p:nvSpPr>
        <p:spPr>
          <a:xfrm>
            <a:off x="6801795" y="5547768"/>
            <a:ext cx="1812601" cy="164876"/>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p>
        </p:txBody>
      </p:sp>
      <p:cxnSp>
        <p:nvCxnSpPr>
          <p:cNvPr id="22" name="Straight Connector 21">
            <a:extLst>
              <a:ext uri="{FF2B5EF4-FFF2-40B4-BE49-F238E27FC236}">
                <a16:creationId xmlns:a16="http://schemas.microsoft.com/office/drawing/2014/main" id="{321DC66E-1D0E-B8E3-C017-15EEC8A5B68E}"/>
              </a:ext>
            </a:extLst>
          </p:cNvPr>
          <p:cNvCxnSpPr>
            <a:cxnSpLocks/>
          </p:cNvCxnSpPr>
          <p:nvPr/>
        </p:nvCxnSpPr>
        <p:spPr>
          <a:xfrm flipH="1">
            <a:off x="7239437" y="5373220"/>
            <a:ext cx="94340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DD27068-2614-4D4E-8457-B3D15126E687}"/>
              </a:ext>
            </a:extLst>
          </p:cNvPr>
          <p:cNvSpPr/>
          <p:nvPr/>
        </p:nvSpPr>
        <p:spPr>
          <a:xfrm>
            <a:off x="6801795" y="3846492"/>
            <a:ext cx="1812601" cy="806895"/>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p>
        </p:txBody>
      </p:sp>
      <p:grpSp>
        <p:nvGrpSpPr>
          <p:cNvPr id="29" name="Group 28">
            <a:extLst>
              <a:ext uri="{FF2B5EF4-FFF2-40B4-BE49-F238E27FC236}">
                <a16:creationId xmlns:a16="http://schemas.microsoft.com/office/drawing/2014/main" id="{4584890D-3D82-24B9-07C7-1F5D1449DF29}"/>
              </a:ext>
            </a:extLst>
          </p:cNvPr>
          <p:cNvGrpSpPr/>
          <p:nvPr/>
        </p:nvGrpSpPr>
        <p:grpSpPr>
          <a:xfrm rot="16200000">
            <a:off x="7392599" y="3772641"/>
            <a:ext cx="637083" cy="943407"/>
            <a:chOff x="4666393" y="4183570"/>
            <a:chExt cx="727730" cy="779798"/>
          </a:xfrm>
        </p:grpSpPr>
        <p:sp>
          <p:nvSpPr>
            <p:cNvPr id="30" name="Rectangle 29">
              <a:extLst>
                <a:ext uri="{FF2B5EF4-FFF2-40B4-BE49-F238E27FC236}">
                  <a16:creationId xmlns:a16="http://schemas.microsoft.com/office/drawing/2014/main" id="{25920027-33F6-16F6-D928-E0EBFA723F13}"/>
                </a:ext>
              </a:extLst>
            </p:cNvPr>
            <p:cNvSpPr/>
            <p:nvPr/>
          </p:nvSpPr>
          <p:spPr>
            <a:xfrm>
              <a:off x="4666393" y="4183571"/>
              <a:ext cx="727730" cy="779797"/>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p>
          </p:txBody>
        </p:sp>
        <p:sp>
          <p:nvSpPr>
            <p:cNvPr id="31" name="Rectangle 30">
              <a:extLst>
                <a:ext uri="{FF2B5EF4-FFF2-40B4-BE49-F238E27FC236}">
                  <a16:creationId xmlns:a16="http://schemas.microsoft.com/office/drawing/2014/main" id="{DEF5244D-E2C7-9A4D-95DE-C6DA6C1E83D0}"/>
                </a:ext>
              </a:extLst>
            </p:cNvPr>
            <p:cNvSpPr/>
            <p:nvPr/>
          </p:nvSpPr>
          <p:spPr>
            <a:xfrm>
              <a:off x="4800100" y="4183570"/>
              <a:ext cx="457700" cy="779797"/>
            </a:xfrm>
            <a:prstGeom prst="rect">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p>
          </p:txBody>
        </p:sp>
      </p:grpSp>
      <p:sp>
        <p:nvSpPr>
          <p:cNvPr id="32" name="Rectangle 31">
            <a:extLst>
              <a:ext uri="{FF2B5EF4-FFF2-40B4-BE49-F238E27FC236}">
                <a16:creationId xmlns:a16="http://schemas.microsoft.com/office/drawing/2014/main" id="{F640C51C-DE4D-5C64-E864-B524DB467E6F}"/>
              </a:ext>
            </a:extLst>
          </p:cNvPr>
          <p:cNvSpPr/>
          <p:nvPr/>
        </p:nvSpPr>
        <p:spPr>
          <a:xfrm>
            <a:off x="4585420" y="5547768"/>
            <a:ext cx="1812601" cy="164876"/>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p>
        </p:txBody>
      </p:sp>
      <p:cxnSp>
        <p:nvCxnSpPr>
          <p:cNvPr id="35" name="Straight Connector 34">
            <a:extLst>
              <a:ext uri="{FF2B5EF4-FFF2-40B4-BE49-F238E27FC236}">
                <a16:creationId xmlns:a16="http://schemas.microsoft.com/office/drawing/2014/main" id="{4CA33CD1-0BB8-5A45-92F9-94CC0DB46B32}"/>
              </a:ext>
            </a:extLst>
          </p:cNvPr>
          <p:cNvCxnSpPr>
            <a:cxnSpLocks/>
          </p:cNvCxnSpPr>
          <p:nvPr/>
        </p:nvCxnSpPr>
        <p:spPr>
          <a:xfrm>
            <a:off x="5035038" y="5373220"/>
            <a:ext cx="94885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04FBC0E1-E71F-F3ED-EF92-B2FA27801BBD}"/>
              </a:ext>
            </a:extLst>
          </p:cNvPr>
          <p:cNvSpPr/>
          <p:nvPr/>
        </p:nvSpPr>
        <p:spPr>
          <a:xfrm>
            <a:off x="4585420" y="3843080"/>
            <a:ext cx="1812601" cy="806895"/>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8" name="Rectangle 37">
            <a:extLst>
              <a:ext uri="{FF2B5EF4-FFF2-40B4-BE49-F238E27FC236}">
                <a16:creationId xmlns:a16="http://schemas.microsoft.com/office/drawing/2014/main" id="{0A754105-C73E-FD2C-94F0-60853675C0A6}"/>
              </a:ext>
            </a:extLst>
          </p:cNvPr>
          <p:cNvSpPr/>
          <p:nvPr/>
        </p:nvSpPr>
        <p:spPr>
          <a:xfrm>
            <a:off x="5045931" y="3916008"/>
            <a:ext cx="966937" cy="656676"/>
          </a:xfrm>
          <a:prstGeom prst="rect">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grpSp>
        <p:nvGrpSpPr>
          <p:cNvPr id="23" name="Group 22">
            <a:extLst>
              <a:ext uri="{FF2B5EF4-FFF2-40B4-BE49-F238E27FC236}">
                <a16:creationId xmlns:a16="http://schemas.microsoft.com/office/drawing/2014/main" id="{652A277E-730E-3612-591E-87153A821EAB}"/>
              </a:ext>
            </a:extLst>
          </p:cNvPr>
          <p:cNvGrpSpPr/>
          <p:nvPr/>
        </p:nvGrpSpPr>
        <p:grpSpPr>
          <a:xfrm>
            <a:off x="4773505" y="3838191"/>
            <a:ext cx="278435" cy="810237"/>
            <a:chOff x="4754443" y="3837056"/>
            <a:chExt cx="278435" cy="810237"/>
          </a:xfrm>
        </p:grpSpPr>
        <p:grpSp>
          <p:nvGrpSpPr>
            <p:cNvPr id="21" name="Group 20">
              <a:extLst>
                <a:ext uri="{FF2B5EF4-FFF2-40B4-BE49-F238E27FC236}">
                  <a16:creationId xmlns:a16="http://schemas.microsoft.com/office/drawing/2014/main" id="{9189230E-804A-F5C9-A1EC-CF2FEEBA97D0}"/>
                </a:ext>
              </a:extLst>
            </p:cNvPr>
            <p:cNvGrpSpPr/>
            <p:nvPr/>
          </p:nvGrpSpPr>
          <p:grpSpPr>
            <a:xfrm>
              <a:off x="4780062" y="4388111"/>
              <a:ext cx="230664" cy="259182"/>
              <a:chOff x="4254195" y="3164227"/>
              <a:chExt cx="230664" cy="259182"/>
            </a:xfrm>
          </p:grpSpPr>
          <p:sp>
            <p:nvSpPr>
              <p:cNvPr id="39" name="Oval 38">
                <a:extLst>
                  <a:ext uri="{FF2B5EF4-FFF2-40B4-BE49-F238E27FC236}">
                    <a16:creationId xmlns:a16="http://schemas.microsoft.com/office/drawing/2014/main" id="{7D15CBB6-7D3A-2B7E-C79B-5BF41D0FA633}"/>
                  </a:ext>
                </a:extLst>
              </p:cNvPr>
              <p:cNvSpPr/>
              <p:nvPr/>
            </p:nvSpPr>
            <p:spPr>
              <a:xfrm>
                <a:off x="4284258" y="3234479"/>
                <a:ext cx="145981" cy="154005"/>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solidFill>
                    <a:schemeClr val="tx1"/>
                  </a:solidFill>
                  <a:latin typeface="Verdana" panose="020B0604030504040204" pitchFamily="34" charset="0"/>
                  <a:ea typeface="Verdana" panose="020B0604030504040204" pitchFamily="34" charset="0"/>
                </a:endParaRPr>
              </a:p>
            </p:txBody>
          </p:sp>
          <p:sp>
            <p:nvSpPr>
              <p:cNvPr id="41" name="TextBox 40">
                <a:extLst>
                  <a:ext uri="{FF2B5EF4-FFF2-40B4-BE49-F238E27FC236}">
                    <a16:creationId xmlns:a16="http://schemas.microsoft.com/office/drawing/2014/main" id="{B944548C-39E0-D5B7-50A0-570F7B9911B6}"/>
                  </a:ext>
                </a:extLst>
              </p:cNvPr>
              <p:cNvSpPr txBox="1"/>
              <p:nvPr/>
            </p:nvSpPr>
            <p:spPr>
              <a:xfrm>
                <a:off x="4254195" y="3164227"/>
                <a:ext cx="230664" cy="259182"/>
              </a:xfrm>
              <a:prstGeom prst="rect">
                <a:avLst/>
              </a:prstGeom>
              <a:noFill/>
            </p:spPr>
            <p:txBody>
              <a:bodyPr wrap="none" rtlCol="0">
                <a:spAutoFit/>
              </a:bodyPr>
              <a:lstStyle/>
              <a:p>
                <a:r>
                  <a:rPr lang="en-NZ" sz="900" b="1" dirty="0">
                    <a:ea typeface="Verdana" panose="020B0604030504040204" pitchFamily="34"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id="{C07BA878-555C-4AAC-1DA1-4F69EC111E41}"/>
                </a:ext>
              </a:extLst>
            </p:cNvPr>
            <p:cNvGrpSpPr/>
            <p:nvPr/>
          </p:nvGrpSpPr>
          <p:grpSpPr>
            <a:xfrm>
              <a:off x="4754443" y="3837056"/>
              <a:ext cx="278435" cy="259182"/>
              <a:chOff x="4317910" y="3122537"/>
              <a:chExt cx="278435" cy="259182"/>
            </a:xfrm>
          </p:grpSpPr>
          <p:sp>
            <p:nvSpPr>
              <p:cNvPr id="40" name="Oval 39">
                <a:extLst>
                  <a:ext uri="{FF2B5EF4-FFF2-40B4-BE49-F238E27FC236}">
                    <a16:creationId xmlns:a16="http://schemas.microsoft.com/office/drawing/2014/main" id="{C8FE321B-2D7B-B837-529B-1B47FE11978A}"/>
                  </a:ext>
                </a:extLst>
              </p:cNvPr>
              <p:cNvSpPr/>
              <p:nvPr/>
            </p:nvSpPr>
            <p:spPr>
              <a:xfrm>
                <a:off x="4370486" y="3162854"/>
                <a:ext cx="145981" cy="154005"/>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solidFill>
                    <a:schemeClr val="tx1"/>
                  </a:solidFill>
                  <a:latin typeface="Verdana" panose="020B0604030504040204" pitchFamily="34" charset="0"/>
                  <a:ea typeface="Verdana" panose="020B0604030504040204" pitchFamily="34" charset="0"/>
                </a:endParaRPr>
              </a:p>
            </p:txBody>
          </p:sp>
          <p:sp>
            <p:nvSpPr>
              <p:cNvPr id="42" name="TextBox 41">
                <a:extLst>
                  <a:ext uri="{FF2B5EF4-FFF2-40B4-BE49-F238E27FC236}">
                    <a16:creationId xmlns:a16="http://schemas.microsoft.com/office/drawing/2014/main" id="{2255B47A-810F-384C-35FB-2282796F7431}"/>
                  </a:ext>
                </a:extLst>
              </p:cNvPr>
              <p:cNvSpPr txBox="1"/>
              <p:nvPr/>
            </p:nvSpPr>
            <p:spPr>
              <a:xfrm>
                <a:off x="4317910" y="3122537"/>
                <a:ext cx="278435" cy="259182"/>
              </a:xfrm>
              <a:prstGeom prst="rect">
                <a:avLst/>
              </a:prstGeom>
              <a:noFill/>
            </p:spPr>
            <p:txBody>
              <a:bodyPr wrap="none" rtlCol="0">
                <a:spAutoFit/>
              </a:bodyPr>
              <a:lstStyle/>
              <a:p>
                <a:r>
                  <a:rPr lang="en-NZ" sz="900" b="1" dirty="0">
                    <a:ea typeface="Verdana" panose="020B0604030504040204" pitchFamily="34" charset="0"/>
                    <a:cs typeface="Times New Roman" panose="02020603050405020304" pitchFamily="18" charset="0"/>
                  </a:rPr>
                  <a:t>X</a:t>
                </a:r>
              </a:p>
            </p:txBody>
          </p:sp>
        </p:grpSp>
      </p:grpSp>
      <p:sp>
        <p:nvSpPr>
          <p:cNvPr id="43" name="TextBox 42">
            <a:extLst>
              <a:ext uri="{FF2B5EF4-FFF2-40B4-BE49-F238E27FC236}">
                <a16:creationId xmlns:a16="http://schemas.microsoft.com/office/drawing/2014/main" id="{8AA468F4-F7C0-E0AC-F35B-8E0F0C274FC2}"/>
              </a:ext>
            </a:extLst>
          </p:cNvPr>
          <p:cNvSpPr txBox="1"/>
          <p:nvPr/>
        </p:nvSpPr>
        <p:spPr>
          <a:xfrm>
            <a:off x="3914886" y="1522190"/>
            <a:ext cx="2689753" cy="400110"/>
          </a:xfrm>
          <a:prstGeom prst="rect">
            <a:avLst/>
          </a:prstGeom>
          <a:noFill/>
        </p:spPr>
        <p:txBody>
          <a:bodyPr wrap="square" rtlCol="0">
            <a:spAutoFit/>
          </a:bodyPr>
          <a:lstStyle/>
          <a:p>
            <a:pPr algn="ctr"/>
            <a:r>
              <a:rPr lang="en-NZ" sz="2000" b="1" dirty="0">
                <a:latin typeface="Verdana" panose="020B0604030504040204" pitchFamily="34" charset="0"/>
                <a:ea typeface="Verdana" panose="020B0604030504040204" pitchFamily="34" charset="0"/>
              </a:rPr>
              <a:t>B = Cross section</a:t>
            </a:r>
          </a:p>
        </p:txBody>
      </p:sp>
      <p:sp>
        <p:nvSpPr>
          <p:cNvPr id="45" name="TextBox 44">
            <a:extLst>
              <a:ext uri="{FF2B5EF4-FFF2-40B4-BE49-F238E27FC236}">
                <a16:creationId xmlns:a16="http://schemas.microsoft.com/office/drawing/2014/main" id="{87496D70-5988-AE12-ABE0-685ECAC6F087}"/>
              </a:ext>
            </a:extLst>
          </p:cNvPr>
          <p:cNvSpPr txBox="1"/>
          <p:nvPr/>
        </p:nvSpPr>
        <p:spPr>
          <a:xfrm>
            <a:off x="3080977" y="3782680"/>
            <a:ext cx="1282963" cy="923329"/>
          </a:xfrm>
          <a:prstGeom prst="rect">
            <a:avLst/>
          </a:prstGeom>
          <a:noFill/>
        </p:spPr>
        <p:txBody>
          <a:bodyPr wrap="square" rtlCol="0">
            <a:spAutoFit/>
          </a:bodyPr>
          <a:lstStyle/>
          <a:p>
            <a:pPr algn="ctr"/>
            <a:r>
              <a:rPr lang="en-NZ" b="1" dirty="0">
                <a:latin typeface="Verdana" panose="020B0604030504040204" pitchFamily="34" charset="0"/>
                <a:ea typeface="Verdana" panose="020B0604030504040204" pitchFamily="34" charset="0"/>
              </a:rPr>
              <a:t>EBSD viewing plane</a:t>
            </a:r>
          </a:p>
        </p:txBody>
      </p:sp>
      <p:sp>
        <p:nvSpPr>
          <p:cNvPr id="46" name="TextBox 45">
            <a:extLst>
              <a:ext uri="{FF2B5EF4-FFF2-40B4-BE49-F238E27FC236}">
                <a16:creationId xmlns:a16="http://schemas.microsoft.com/office/drawing/2014/main" id="{2F9D8F8D-7E29-C401-4C0D-2C0EF9D0B0A5}"/>
              </a:ext>
            </a:extLst>
          </p:cNvPr>
          <p:cNvSpPr txBox="1"/>
          <p:nvPr/>
        </p:nvSpPr>
        <p:spPr>
          <a:xfrm>
            <a:off x="3075254" y="5030042"/>
            <a:ext cx="1369312" cy="1200329"/>
          </a:xfrm>
          <a:prstGeom prst="rect">
            <a:avLst/>
          </a:prstGeom>
          <a:noFill/>
        </p:spPr>
        <p:txBody>
          <a:bodyPr wrap="square" rtlCol="0">
            <a:spAutoFit/>
          </a:bodyPr>
          <a:lstStyle/>
          <a:p>
            <a:pPr algn="ctr"/>
            <a:r>
              <a:rPr lang="en-NZ" b="1" dirty="0">
                <a:latin typeface="Verdana" panose="020B0604030504040204" pitchFamily="34" charset="0"/>
                <a:ea typeface="Verdana" panose="020B0604030504040204" pitchFamily="34" charset="0"/>
              </a:rPr>
              <a:t>Side view of sample on ingot</a:t>
            </a:r>
          </a:p>
        </p:txBody>
      </p:sp>
      <p:sp>
        <p:nvSpPr>
          <p:cNvPr id="47" name="TextBox 46">
            <a:extLst>
              <a:ext uri="{FF2B5EF4-FFF2-40B4-BE49-F238E27FC236}">
                <a16:creationId xmlns:a16="http://schemas.microsoft.com/office/drawing/2014/main" id="{7B4828D3-874C-1476-5D2E-4B41D2B275B9}"/>
              </a:ext>
            </a:extLst>
          </p:cNvPr>
          <p:cNvSpPr txBox="1"/>
          <p:nvPr/>
        </p:nvSpPr>
        <p:spPr>
          <a:xfrm>
            <a:off x="403277" y="1525681"/>
            <a:ext cx="2631254" cy="400110"/>
          </a:xfrm>
          <a:prstGeom prst="rect">
            <a:avLst/>
          </a:prstGeom>
          <a:noFill/>
        </p:spPr>
        <p:txBody>
          <a:bodyPr wrap="square" rtlCol="0">
            <a:spAutoFit/>
          </a:bodyPr>
          <a:lstStyle/>
          <a:p>
            <a:pPr algn="ctr"/>
            <a:r>
              <a:rPr lang="en-NZ" sz="2000" b="1" dirty="0">
                <a:latin typeface="Verdana" panose="020B0604030504040204" pitchFamily="34" charset="0"/>
                <a:ea typeface="Verdana" panose="020B0604030504040204" pitchFamily="34" charset="0"/>
              </a:rPr>
              <a:t>3D sample cuts</a:t>
            </a:r>
          </a:p>
        </p:txBody>
      </p:sp>
      <p:sp>
        <p:nvSpPr>
          <p:cNvPr id="48" name="TextBox 47">
            <a:extLst>
              <a:ext uri="{FF2B5EF4-FFF2-40B4-BE49-F238E27FC236}">
                <a16:creationId xmlns:a16="http://schemas.microsoft.com/office/drawing/2014/main" id="{8908F69A-1B9F-47D3-A80E-C5D0A02E7DD4}"/>
              </a:ext>
            </a:extLst>
          </p:cNvPr>
          <p:cNvSpPr txBox="1"/>
          <p:nvPr/>
        </p:nvSpPr>
        <p:spPr>
          <a:xfrm>
            <a:off x="478791" y="4590744"/>
            <a:ext cx="1685707" cy="338554"/>
          </a:xfrm>
          <a:prstGeom prst="rect">
            <a:avLst/>
          </a:prstGeom>
          <a:noFill/>
        </p:spPr>
        <p:txBody>
          <a:bodyPr wrap="square" rtlCol="0">
            <a:spAutoFit/>
          </a:bodyPr>
          <a:lstStyle/>
          <a:p>
            <a:pPr algn="ctr"/>
            <a:r>
              <a:rPr lang="en-NZ" sz="1600" b="1" dirty="0">
                <a:latin typeface="Verdana" panose="020B0604030504040204" pitchFamily="34" charset="0"/>
                <a:ea typeface="Verdana" panose="020B0604030504040204" pitchFamily="34" charset="0"/>
              </a:rPr>
              <a:t>A = storage</a:t>
            </a:r>
          </a:p>
        </p:txBody>
      </p:sp>
      <p:sp>
        <p:nvSpPr>
          <p:cNvPr id="49" name="TextBox 48">
            <a:extLst>
              <a:ext uri="{FF2B5EF4-FFF2-40B4-BE49-F238E27FC236}">
                <a16:creationId xmlns:a16="http://schemas.microsoft.com/office/drawing/2014/main" id="{F23E8CE1-E71D-6D9A-FC36-DF6C0329A71F}"/>
              </a:ext>
            </a:extLst>
          </p:cNvPr>
          <p:cNvSpPr txBox="1"/>
          <p:nvPr/>
        </p:nvSpPr>
        <p:spPr>
          <a:xfrm>
            <a:off x="541067" y="4921861"/>
            <a:ext cx="2189287" cy="338554"/>
          </a:xfrm>
          <a:prstGeom prst="rect">
            <a:avLst/>
          </a:prstGeom>
          <a:noFill/>
        </p:spPr>
        <p:txBody>
          <a:bodyPr wrap="square" rtlCol="0">
            <a:spAutoFit/>
          </a:bodyPr>
          <a:lstStyle/>
          <a:p>
            <a:pPr algn="ctr"/>
            <a:r>
              <a:rPr lang="en-NZ" sz="1600" b="1" dirty="0">
                <a:latin typeface="Verdana" panose="020B0604030504040204" pitchFamily="34" charset="0"/>
                <a:ea typeface="Verdana" panose="020B0604030504040204" pitchFamily="34" charset="0"/>
              </a:rPr>
              <a:t>B = cross section</a:t>
            </a:r>
          </a:p>
        </p:txBody>
      </p:sp>
      <p:sp>
        <p:nvSpPr>
          <p:cNvPr id="50" name="TextBox 49">
            <a:extLst>
              <a:ext uri="{FF2B5EF4-FFF2-40B4-BE49-F238E27FC236}">
                <a16:creationId xmlns:a16="http://schemas.microsoft.com/office/drawing/2014/main" id="{5A9DB621-D505-E37C-5FC7-B473F3EB4E16}"/>
              </a:ext>
            </a:extLst>
          </p:cNvPr>
          <p:cNvSpPr txBox="1"/>
          <p:nvPr/>
        </p:nvSpPr>
        <p:spPr>
          <a:xfrm>
            <a:off x="476195" y="5251548"/>
            <a:ext cx="1645987" cy="338554"/>
          </a:xfrm>
          <a:prstGeom prst="rect">
            <a:avLst/>
          </a:prstGeom>
          <a:noFill/>
        </p:spPr>
        <p:txBody>
          <a:bodyPr wrap="square" rtlCol="0">
            <a:spAutoFit/>
          </a:bodyPr>
          <a:lstStyle/>
          <a:p>
            <a:pPr algn="ctr"/>
            <a:r>
              <a:rPr lang="en-NZ" sz="1600" b="1" dirty="0">
                <a:latin typeface="Verdana" panose="020B0604030504040204" pitchFamily="34" charset="0"/>
                <a:ea typeface="Verdana" panose="020B0604030504040204" pitchFamily="34" charset="0"/>
              </a:rPr>
              <a:t>C = surface</a:t>
            </a:r>
          </a:p>
        </p:txBody>
      </p:sp>
      <p:grpSp>
        <p:nvGrpSpPr>
          <p:cNvPr id="52" name="Group 51">
            <a:extLst>
              <a:ext uri="{FF2B5EF4-FFF2-40B4-BE49-F238E27FC236}">
                <a16:creationId xmlns:a16="http://schemas.microsoft.com/office/drawing/2014/main" id="{51DD8CC8-F713-6B73-89D8-19558863A10B}"/>
              </a:ext>
            </a:extLst>
          </p:cNvPr>
          <p:cNvGrpSpPr/>
          <p:nvPr/>
        </p:nvGrpSpPr>
        <p:grpSpPr>
          <a:xfrm>
            <a:off x="5086313" y="2076126"/>
            <a:ext cx="795546" cy="1511696"/>
            <a:chOff x="6901339" y="1534450"/>
            <a:chExt cx="996631" cy="1795128"/>
          </a:xfrm>
        </p:grpSpPr>
        <p:sp>
          <p:nvSpPr>
            <p:cNvPr id="53" name="Freeform: Shape 52">
              <a:extLst>
                <a:ext uri="{FF2B5EF4-FFF2-40B4-BE49-F238E27FC236}">
                  <a16:creationId xmlns:a16="http://schemas.microsoft.com/office/drawing/2014/main" id="{1F834A51-D59D-A0B5-8919-523128E928ED}"/>
                </a:ext>
              </a:extLst>
            </p:cNvPr>
            <p:cNvSpPr/>
            <p:nvPr/>
          </p:nvSpPr>
          <p:spPr>
            <a:xfrm rot="4315332">
              <a:off x="7131709" y="1937992"/>
              <a:ext cx="1009292" cy="220946"/>
            </a:xfrm>
            <a:custGeom>
              <a:avLst/>
              <a:gdLst>
                <a:gd name="connsiteX0" fmla="*/ 0 w 1009292"/>
                <a:gd name="connsiteY0" fmla="*/ 0 h 288985"/>
                <a:gd name="connsiteX1" fmla="*/ 1009292 w 1009292"/>
                <a:gd name="connsiteY1" fmla="*/ 0 h 288985"/>
                <a:gd name="connsiteX2" fmla="*/ 1009292 w 1009292"/>
                <a:gd name="connsiteY2" fmla="*/ 1 h 288985"/>
                <a:gd name="connsiteX3" fmla="*/ 923107 w 1009292"/>
                <a:gd name="connsiteY3" fmla="*/ 282153 h 288985"/>
                <a:gd name="connsiteX4" fmla="*/ 917470 w 1009292"/>
                <a:gd name="connsiteY4" fmla="*/ 288985 h 288985"/>
                <a:gd name="connsiteX5" fmla="*/ 91823 w 1009292"/>
                <a:gd name="connsiteY5" fmla="*/ 288985 h 288985"/>
                <a:gd name="connsiteX6" fmla="*/ 86186 w 1009292"/>
                <a:gd name="connsiteY6" fmla="*/ 282153 h 288985"/>
                <a:gd name="connsiteX7" fmla="*/ 0 w 1009292"/>
                <a:gd name="connsiteY7" fmla="*/ 1 h 28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9292" h="288985">
                  <a:moveTo>
                    <a:pt x="0" y="0"/>
                  </a:moveTo>
                  <a:lnTo>
                    <a:pt x="1009292" y="0"/>
                  </a:lnTo>
                  <a:lnTo>
                    <a:pt x="1009292" y="1"/>
                  </a:lnTo>
                  <a:cubicBezTo>
                    <a:pt x="1009292" y="104517"/>
                    <a:pt x="977520" y="201611"/>
                    <a:pt x="923107" y="282153"/>
                  </a:cubicBezTo>
                  <a:lnTo>
                    <a:pt x="917470" y="288985"/>
                  </a:lnTo>
                  <a:lnTo>
                    <a:pt x="91823" y="288985"/>
                  </a:lnTo>
                  <a:lnTo>
                    <a:pt x="86186" y="282153"/>
                  </a:lnTo>
                  <a:cubicBezTo>
                    <a:pt x="31773" y="201611"/>
                    <a:pt x="0" y="104517"/>
                    <a:pt x="0" y="1"/>
                  </a:cubicBez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sz="1350"/>
            </a:p>
          </p:txBody>
        </p:sp>
        <p:sp>
          <p:nvSpPr>
            <p:cNvPr id="54" name="Freeform: Shape 53">
              <a:extLst>
                <a:ext uri="{FF2B5EF4-FFF2-40B4-BE49-F238E27FC236}">
                  <a16:creationId xmlns:a16="http://schemas.microsoft.com/office/drawing/2014/main" id="{B1A57499-9B24-27B0-8C3A-EA4F533A375C}"/>
                </a:ext>
              </a:extLst>
            </p:cNvPr>
            <p:cNvSpPr/>
            <p:nvPr/>
          </p:nvSpPr>
          <p:spPr>
            <a:xfrm>
              <a:off x="7377680" y="1607475"/>
              <a:ext cx="513706" cy="958181"/>
            </a:xfrm>
            <a:custGeom>
              <a:avLst/>
              <a:gdLst>
                <a:gd name="connsiteX0" fmla="*/ 34506 w 517585"/>
                <a:gd name="connsiteY0" fmla="*/ 112143 h 948905"/>
                <a:gd name="connsiteX1" fmla="*/ 189782 w 517585"/>
                <a:gd name="connsiteY1" fmla="*/ 0 h 948905"/>
                <a:gd name="connsiteX2" fmla="*/ 517585 w 517585"/>
                <a:gd name="connsiteY2" fmla="*/ 948905 h 948905"/>
                <a:gd name="connsiteX3" fmla="*/ 0 w 517585"/>
                <a:gd name="connsiteY3" fmla="*/ 923026 h 948905"/>
                <a:gd name="connsiteX4" fmla="*/ 34506 w 517585"/>
                <a:gd name="connsiteY4" fmla="*/ 112143 h 948905"/>
                <a:gd name="connsiteX0" fmla="*/ 34506 w 504970"/>
                <a:gd name="connsiteY0" fmla="*/ 112143 h 923026"/>
                <a:gd name="connsiteX1" fmla="*/ 189782 w 504970"/>
                <a:gd name="connsiteY1" fmla="*/ 0 h 923026"/>
                <a:gd name="connsiteX2" fmla="*/ 504970 w 504970"/>
                <a:gd name="connsiteY2" fmla="*/ 922711 h 923026"/>
                <a:gd name="connsiteX3" fmla="*/ 0 w 504970"/>
                <a:gd name="connsiteY3" fmla="*/ 923026 h 923026"/>
                <a:gd name="connsiteX4" fmla="*/ 34506 w 504970"/>
                <a:gd name="connsiteY4" fmla="*/ 112143 h 923026"/>
                <a:gd name="connsiteX0" fmla="*/ 34506 w 504970"/>
                <a:gd name="connsiteY0" fmla="*/ 93093 h 903976"/>
                <a:gd name="connsiteX1" fmla="*/ 219218 w 504970"/>
                <a:gd name="connsiteY1" fmla="*/ 0 h 903976"/>
                <a:gd name="connsiteX2" fmla="*/ 504970 w 504970"/>
                <a:gd name="connsiteY2" fmla="*/ 903661 h 903976"/>
                <a:gd name="connsiteX3" fmla="*/ 0 w 504970"/>
                <a:gd name="connsiteY3" fmla="*/ 903976 h 903976"/>
                <a:gd name="connsiteX4" fmla="*/ 34506 w 504970"/>
                <a:gd name="connsiteY4" fmla="*/ 93093 h 903976"/>
                <a:gd name="connsiteX0" fmla="*/ 34506 w 502868"/>
                <a:gd name="connsiteY0" fmla="*/ 93093 h 903976"/>
                <a:gd name="connsiteX1" fmla="*/ 219218 w 502868"/>
                <a:gd name="connsiteY1" fmla="*/ 0 h 903976"/>
                <a:gd name="connsiteX2" fmla="*/ 502868 w 502868"/>
                <a:gd name="connsiteY2" fmla="*/ 903661 h 903976"/>
                <a:gd name="connsiteX3" fmla="*/ 0 w 502868"/>
                <a:gd name="connsiteY3" fmla="*/ 903976 h 903976"/>
                <a:gd name="connsiteX4" fmla="*/ 34506 w 502868"/>
                <a:gd name="connsiteY4" fmla="*/ 93093 h 903976"/>
                <a:gd name="connsiteX0" fmla="*/ 34506 w 502868"/>
                <a:gd name="connsiteY0" fmla="*/ 93093 h 950237"/>
                <a:gd name="connsiteX1" fmla="*/ 219218 w 502868"/>
                <a:gd name="connsiteY1" fmla="*/ 0 h 950237"/>
                <a:gd name="connsiteX2" fmla="*/ 502868 w 502868"/>
                <a:gd name="connsiteY2" fmla="*/ 903661 h 950237"/>
                <a:gd name="connsiteX3" fmla="*/ 453864 w 502868"/>
                <a:gd name="connsiteY3" fmla="*/ 950236 h 950237"/>
                <a:gd name="connsiteX4" fmla="*/ 0 w 502868"/>
                <a:gd name="connsiteY4" fmla="*/ 903976 h 950237"/>
                <a:gd name="connsiteX5" fmla="*/ 34506 w 502868"/>
                <a:gd name="connsiteY5" fmla="*/ 93093 h 950237"/>
                <a:gd name="connsiteX0" fmla="*/ 89172 w 502868"/>
                <a:gd name="connsiteY0" fmla="*/ 57374 h 950237"/>
                <a:gd name="connsiteX1" fmla="*/ 219218 w 502868"/>
                <a:gd name="connsiteY1" fmla="*/ 0 h 950237"/>
                <a:gd name="connsiteX2" fmla="*/ 502868 w 502868"/>
                <a:gd name="connsiteY2" fmla="*/ 903661 h 950237"/>
                <a:gd name="connsiteX3" fmla="*/ 453864 w 502868"/>
                <a:gd name="connsiteY3" fmla="*/ 950236 h 950237"/>
                <a:gd name="connsiteX4" fmla="*/ 0 w 502868"/>
                <a:gd name="connsiteY4" fmla="*/ 903976 h 950237"/>
                <a:gd name="connsiteX5" fmla="*/ 89172 w 502868"/>
                <a:gd name="connsiteY5" fmla="*/ 57374 h 950237"/>
                <a:gd name="connsiteX0" fmla="*/ 66043 w 502868"/>
                <a:gd name="connsiteY0" fmla="*/ 100237 h 950237"/>
                <a:gd name="connsiteX1" fmla="*/ 219218 w 502868"/>
                <a:gd name="connsiteY1" fmla="*/ 0 h 950237"/>
                <a:gd name="connsiteX2" fmla="*/ 502868 w 502868"/>
                <a:gd name="connsiteY2" fmla="*/ 903661 h 950237"/>
                <a:gd name="connsiteX3" fmla="*/ 453864 w 502868"/>
                <a:gd name="connsiteY3" fmla="*/ 950236 h 950237"/>
                <a:gd name="connsiteX4" fmla="*/ 0 w 502868"/>
                <a:gd name="connsiteY4" fmla="*/ 903976 h 950237"/>
                <a:gd name="connsiteX5" fmla="*/ 66043 w 502868"/>
                <a:gd name="connsiteY5" fmla="*/ 100237 h 950237"/>
                <a:gd name="connsiteX0" fmla="*/ 0 w 436825"/>
                <a:gd name="connsiteY0" fmla="*/ 100237 h 950237"/>
                <a:gd name="connsiteX1" fmla="*/ 153175 w 436825"/>
                <a:gd name="connsiteY1" fmla="*/ 0 h 950237"/>
                <a:gd name="connsiteX2" fmla="*/ 436825 w 436825"/>
                <a:gd name="connsiteY2" fmla="*/ 903661 h 950237"/>
                <a:gd name="connsiteX3" fmla="*/ 387821 w 436825"/>
                <a:gd name="connsiteY3" fmla="*/ 950236 h 950237"/>
                <a:gd name="connsiteX4" fmla="*/ 76932 w 436825"/>
                <a:gd name="connsiteY4" fmla="*/ 701570 h 950237"/>
                <a:gd name="connsiteX5" fmla="*/ 0 w 436825"/>
                <a:gd name="connsiteY5" fmla="*/ 100237 h 950237"/>
                <a:gd name="connsiteX0" fmla="*/ 0 w 436825"/>
                <a:gd name="connsiteY0" fmla="*/ 100237 h 950237"/>
                <a:gd name="connsiteX1" fmla="*/ 153175 w 436825"/>
                <a:gd name="connsiteY1" fmla="*/ 0 h 950237"/>
                <a:gd name="connsiteX2" fmla="*/ 436825 w 436825"/>
                <a:gd name="connsiteY2" fmla="*/ 903661 h 950237"/>
                <a:gd name="connsiteX3" fmla="*/ 387821 w 436825"/>
                <a:gd name="connsiteY3" fmla="*/ 950236 h 950237"/>
                <a:gd name="connsiteX4" fmla="*/ 177856 w 436825"/>
                <a:gd name="connsiteY4" fmla="*/ 927789 h 950237"/>
                <a:gd name="connsiteX5" fmla="*/ 0 w 436825"/>
                <a:gd name="connsiteY5" fmla="*/ 100237 h 950237"/>
                <a:gd name="connsiteX0" fmla="*/ 15872 w 452697"/>
                <a:gd name="connsiteY0" fmla="*/ 100237 h 950237"/>
                <a:gd name="connsiteX1" fmla="*/ 169047 w 452697"/>
                <a:gd name="connsiteY1" fmla="*/ 0 h 950237"/>
                <a:gd name="connsiteX2" fmla="*/ 452697 w 452697"/>
                <a:gd name="connsiteY2" fmla="*/ 903661 h 950237"/>
                <a:gd name="connsiteX3" fmla="*/ 403693 w 452697"/>
                <a:gd name="connsiteY3" fmla="*/ 950236 h 950237"/>
                <a:gd name="connsiteX4" fmla="*/ 193728 w 452697"/>
                <a:gd name="connsiteY4" fmla="*/ 927789 h 950237"/>
                <a:gd name="connsiteX5" fmla="*/ 0 w 452697"/>
                <a:gd name="connsiteY5" fmla="*/ 152517 h 950237"/>
                <a:gd name="connsiteX6" fmla="*/ 15872 w 452697"/>
                <a:gd name="connsiteY6" fmla="*/ 100237 h 950237"/>
                <a:gd name="connsiteX0" fmla="*/ 24283 w 452697"/>
                <a:gd name="connsiteY0" fmla="*/ 83568 h 950237"/>
                <a:gd name="connsiteX1" fmla="*/ 169047 w 452697"/>
                <a:gd name="connsiteY1" fmla="*/ 0 h 950237"/>
                <a:gd name="connsiteX2" fmla="*/ 452697 w 452697"/>
                <a:gd name="connsiteY2" fmla="*/ 903661 h 950237"/>
                <a:gd name="connsiteX3" fmla="*/ 403693 w 452697"/>
                <a:gd name="connsiteY3" fmla="*/ 950236 h 950237"/>
                <a:gd name="connsiteX4" fmla="*/ 193728 w 452697"/>
                <a:gd name="connsiteY4" fmla="*/ 927789 h 950237"/>
                <a:gd name="connsiteX5" fmla="*/ 0 w 452697"/>
                <a:gd name="connsiteY5" fmla="*/ 152517 h 950237"/>
                <a:gd name="connsiteX6" fmla="*/ 24283 w 452697"/>
                <a:gd name="connsiteY6" fmla="*/ 83568 h 950237"/>
                <a:gd name="connsiteX0" fmla="*/ 30591 w 459005"/>
                <a:gd name="connsiteY0" fmla="*/ 83568 h 950237"/>
                <a:gd name="connsiteX1" fmla="*/ 175355 w 459005"/>
                <a:gd name="connsiteY1" fmla="*/ 0 h 950237"/>
                <a:gd name="connsiteX2" fmla="*/ 459005 w 459005"/>
                <a:gd name="connsiteY2" fmla="*/ 903661 h 950237"/>
                <a:gd name="connsiteX3" fmla="*/ 410001 w 459005"/>
                <a:gd name="connsiteY3" fmla="*/ 950236 h 950237"/>
                <a:gd name="connsiteX4" fmla="*/ 200036 w 459005"/>
                <a:gd name="connsiteY4" fmla="*/ 927789 h 950237"/>
                <a:gd name="connsiteX5" fmla="*/ 0 w 459005"/>
                <a:gd name="connsiteY5" fmla="*/ 152517 h 950237"/>
                <a:gd name="connsiteX6" fmla="*/ 30591 w 459005"/>
                <a:gd name="connsiteY6" fmla="*/ 83568 h 950237"/>
                <a:gd name="connsiteX0" fmla="*/ 30591 w 459005"/>
                <a:gd name="connsiteY0" fmla="*/ 83568 h 950236"/>
                <a:gd name="connsiteX1" fmla="*/ 175355 w 459005"/>
                <a:gd name="connsiteY1" fmla="*/ 0 h 950236"/>
                <a:gd name="connsiteX2" fmla="*/ 459005 w 459005"/>
                <a:gd name="connsiteY2" fmla="*/ 903661 h 950236"/>
                <a:gd name="connsiteX3" fmla="*/ 410001 w 459005"/>
                <a:gd name="connsiteY3" fmla="*/ 950236 h 950236"/>
                <a:gd name="connsiteX4" fmla="*/ 200036 w 459005"/>
                <a:gd name="connsiteY4" fmla="*/ 927789 h 950236"/>
                <a:gd name="connsiteX5" fmla="*/ 0 w 459005"/>
                <a:gd name="connsiteY5" fmla="*/ 152517 h 950236"/>
                <a:gd name="connsiteX6" fmla="*/ 30591 w 459005"/>
                <a:gd name="connsiteY6" fmla="*/ 83568 h 950236"/>
                <a:gd name="connsiteX0" fmla="*/ 30591 w 459005"/>
                <a:gd name="connsiteY0" fmla="*/ 83568 h 950236"/>
                <a:gd name="connsiteX1" fmla="*/ 175355 w 459005"/>
                <a:gd name="connsiteY1" fmla="*/ 0 h 950236"/>
                <a:gd name="connsiteX2" fmla="*/ 459005 w 459005"/>
                <a:gd name="connsiteY2" fmla="*/ 903661 h 950236"/>
                <a:gd name="connsiteX3" fmla="*/ 410001 w 459005"/>
                <a:gd name="connsiteY3" fmla="*/ 950236 h 950236"/>
                <a:gd name="connsiteX4" fmla="*/ 200036 w 459005"/>
                <a:gd name="connsiteY4" fmla="*/ 927789 h 950236"/>
                <a:gd name="connsiteX5" fmla="*/ 0 w 459005"/>
                <a:gd name="connsiteY5" fmla="*/ 152517 h 950236"/>
                <a:gd name="connsiteX6" fmla="*/ 30591 w 459005"/>
                <a:gd name="connsiteY6" fmla="*/ 83568 h 950236"/>
                <a:gd name="connsiteX0" fmla="*/ 41035 w 459005"/>
                <a:gd name="connsiteY0" fmla="*/ 55230 h 950236"/>
                <a:gd name="connsiteX1" fmla="*/ 175355 w 459005"/>
                <a:gd name="connsiteY1" fmla="*/ 0 h 950236"/>
                <a:gd name="connsiteX2" fmla="*/ 459005 w 459005"/>
                <a:gd name="connsiteY2" fmla="*/ 903661 h 950236"/>
                <a:gd name="connsiteX3" fmla="*/ 410001 w 459005"/>
                <a:gd name="connsiteY3" fmla="*/ 950236 h 950236"/>
                <a:gd name="connsiteX4" fmla="*/ 200036 w 459005"/>
                <a:gd name="connsiteY4" fmla="*/ 927789 h 950236"/>
                <a:gd name="connsiteX5" fmla="*/ 0 w 459005"/>
                <a:gd name="connsiteY5" fmla="*/ 152517 h 950236"/>
                <a:gd name="connsiteX6" fmla="*/ 41035 w 459005"/>
                <a:gd name="connsiteY6" fmla="*/ 55230 h 950236"/>
                <a:gd name="connsiteX0" fmla="*/ 38945 w 456915"/>
                <a:gd name="connsiteY0" fmla="*/ 55230 h 950236"/>
                <a:gd name="connsiteX1" fmla="*/ 173265 w 456915"/>
                <a:gd name="connsiteY1" fmla="*/ 0 h 950236"/>
                <a:gd name="connsiteX2" fmla="*/ 456915 w 456915"/>
                <a:gd name="connsiteY2" fmla="*/ 903661 h 950236"/>
                <a:gd name="connsiteX3" fmla="*/ 407911 w 456915"/>
                <a:gd name="connsiteY3" fmla="*/ 950236 h 950236"/>
                <a:gd name="connsiteX4" fmla="*/ 197946 w 456915"/>
                <a:gd name="connsiteY4" fmla="*/ 927789 h 950236"/>
                <a:gd name="connsiteX5" fmla="*/ 0 w 456915"/>
                <a:gd name="connsiteY5" fmla="*/ 119455 h 950236"/>
                <a:gd name="connsiteX6" fmla="*/ 38945 w 456915"/>
                <a:gd name="connsiteY6" fmla="*/ 55230 h 950236"/>
                <a:gd name="connsiteX0" fmla="*/ 32678 w 450648"/>
                <a:gd name="connsiteY0" fmla="*/ 55230 h 950236"/>
                <a:gd name="connsiteX1" fmla="*/ 166998 w 450648"/>
                <a:gd name="connsiteY1" fmla="*/ 0 h 950236"/>
                <a:gd name="connsiteX2" fmla="*/ 450648 w 450648"/>
                <a:gd name="connsiteY2" fmla="*/ 903661 h 950236"/>
                <a:gd name="connsiteX3" fmla="*/ 401644 w 450648"/>
                <a:gd name="connsiteY3" fmla="*/ 950236 h 950236"/>
                <a:gd name="connsiteX4" fmla="*/ 191679 w 450648"/>
                <a:gd name="connsiteY4" fmla="*/ 927789 h 950236"/>
                <a:gd name="connsiteX5" fmla="*/ 0 w 450648"/>
                <a:gd name="connsiteY5" fmla="*/ 117094 h 950236"/>
                <a:gd name="connsiteX6" fmla="*/ 32678 w 450648"/>
                <a:gd name="connsiteY6" fmla="*/ 55230 h 9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648" h="950236">
                  <a:moveTo>
                    <a:pt x="32678" y="55230"/>
                  </a:moveTo>
                  <a:lnTo>
                    <a:pt x="166998" y="0"/>
                  </a:lnTo>
                  <a:lnTo>
                    <a:pt x="450648" y="903661"/>
                  </a:lnTo>
                  <a:cubicBezTo>
                    <a:pt x="420997" y="924743"/>
                    <a:pt x="422885" y="943443"/>
                    <a:pt x="401644" y="950236"/>
                  </a:cubicBezTo>
                  <a:lnTo>
                    <a:pt x="191679" y="927789"/>
                  </a:lnTo>
                  <a:cubicBezTo>
                    <a:pt x="136214" y="669365"/>
                    <a:pt x="55465" y="375518"/>
                    <a:pt x="0" y="117094"/>
                  </a:cubicBezTo>
                  <a:lnTo>
                    <a:pt x="32678" y="55230"/>
                  </a:lnTo>
                  <a:close/>
                </a:path>
              </a:pathLst>
            </a:cu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55" name="Freeform: Shape 54">
              <a:extLst>
                <a:ext uri="{FF2B5EF4-FFF2-40B4-BE49-F238E27FC236}">
                  <a16:creationId xmlns:a16="http://schemas.microsoft.com/office/drawing/2014/main" id="{4423731D-85FF-0A60-4713-A35B4D401193}"/>
                </a:ext>
              </a:extLst>
            </p:cNvPr>
            <p:cNvSpPr/>
            <p:nvPr/>
          </p:nvSpPr>
          <p:spPr>
            <a:xfrm rot="4315332">
              <a:off x="6626599" y="2714459"/>
              <a:ext cx="1009292" cy="220946"/>
            </a:xfrm>
            <a:custGeom>
              <a:avLst/>
              <a:gdLst>
                <a:gd name="connsiteX0" fmla="*/ 0 w 1009292"/>
                <a:gd name="connsiteY0" fmla="*/ 0 h 288985"/>
                <a:gd name="connsiteX1" fmla="*/ 1009292 w 1009292"/>
                <a:gd name="connsiteY1" fmla="*/ 0 h 288985"/>
                <a:gd name="connsiteX2" fmla="*/ 1009292 w 1009292"/>
                <a:gd name="connsiteY2" fmla="*/ 1 h 288985"/>
                <a:gd name="connsiteX3" fmla="*/ 923107 w 1009292"/>
                <a:gd name="connsiteY3" fmla="*/ 282153 h 288985"/>
                <a:gd name="connsiteX4" fmla="*/ 917470 w 1009292"/>
                <a:gd name="connsiteY4" fmla="*/ 288985 h 288985"/>
                <a:gd name="connsiteX5" fmla="*/ 91823 w 1009292"/>
                <a:gd name="connsiteY5" fmla="*/ 288985 h 288985"/>
                <a:gd name="connsiteX6" fmla="*/ 86186 w 1009292"/>
                <a:gd name="connsiteY6" fmla="*/ 282153 h 288985"/>
                <a:gd name="connsiteX7" fmla="*/ 0 w 1009292"/>
                <a:gd name="connsiteY7" fmla="*/ 1 h 28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9292" h="288985">
                  <a:moveTo>
                    <a:pt x="0" y="0"/>
                  </a:moveTo>
                  <a:lnTo>
                    <a:pt x="1009292" y="0"/>
                  </a:lnTo>
                  <a:lnTo>
                    <a:pt x="1009292" y="1"/>
                  </a:lnTo>
                  <a:cubicBezTo>
                    <a:pt x="1009292" y="104517"/>
                    <a:pt x="977520" y="201611"/>
                    <a:pt x="923107" y="282153"/>
                  </a:cubicBezTo>
                  <a:lnTo>
                    <a:pt x="917470" y="288985"/>
                  </a:lnTo>
                  <a:lnTo>
                    <a:pt x="91823" y="288985"/>
                  </a:lnTo>
                  <a:lnTo>
                    <a:pt x="86186" y="282153"/>
                  </a:lnTo>
                  <a:cubicBezTo>
                    <a:pt x="31773" y="201611"/>
                    <a:pt x="0" y="104517"/>
                    <a:pt x="0" y="1"/>
                  </a:cubicBez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sz="1350"/>
            </a:p>
          </p:txBody>
        </p:sp>
        <p:cxnSp>
          <p:nvCxnSpPr>
            <p:cNvPr id="56" name="Straight Connector 55">
              <a:extLst>
                <a:ext uri="{FF2B5EF4-FFF2-40B4-BE49-F238E27FC236}">
                  <a16:creationId xmlns:a16="http://schemas.microsoft.com/office/drawing/2014/main" id="{5BCCBEDA-4D51-9BEA-F47C-8F28A9CABC82}"/>
                </a:ext>
              </a:extLst>
            </p:cNvPr>
            <p:cNvCxnSpPr>
              <a:cxnSpLocks/>
              <a:endCxn id="53" idx="1"/>
            </p:cNvCxnSpPr>
            <p:nvPr/>
          </p:nvCxnSpPr>
          <p:spPr>
            <a:xfrm flipV="1">
              <a:off x="7399211" y="2493919"/>
              <a:ext cx="498759" cy="77980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843354E-777B-9452-8A73-AE51405C5BB1}"/>
                </a:ext>
              </a:extLst>
            </p:cNvPr>
            <p:cNvCxnSpPr>
              <a:cxnSpLocks/>
              <a:stCxn id="55" idx="6"/>
            </p:cNvCxnSpPr>
            <p:nvPr/>
          </p:nvCxnSpPr>
          <p:spPr>
            <a:xfrm flipV="1">
              <a:off x="6901339" y="1635193"/>
              <a:ext cx="535680" cy="82459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Freeform: Shape 57">
              <a:extLst>
                <a:ext uri="{FF2B5EF4-FFF2-40B4-BE49-F238E27FC236}">
                  <a16:creationId xmlns:a16="http://schemas.microsoft.com/office/drawing/2014/main" id="{4CF31DE5-4371-C49E-ACDC-D324BC1C8ADE}"/>
                </a:ext>
              </a:extLst>
            </p:cNvPr>
            <p:cNvSpPr/>
            <p:nvPr/>
          </p:nvSpPr>
          <p:spPr>
            <a:xfrm>
              <a:off x="7086235" y="1535380"/>
              <a:ext cx="803275" cy="1728461"/>
            </a:xfrm>
            <a:custGeom>
              <a:avLst/>
              <a:gdLst>
                <a:gd name="connsiteX0" fmla="*/ 0 w 796925"/>
                <a:gd name="connsiteY0" fmla="*/ 774700 h 1730375"/>
                <a:gd name="connsiteX1" fmla="*/ 488950 w 796925"/>
                <a:gd name="connsiteY1" fmla="*/ 0 h 1730375"/>
                <a:gd name="connsiteX2" fmla="*/ 796925 w 796925"/>
                <a:gd name="connsiteY2" fmla="*/ 958850 h 1730375"/>
                <a:gd name="connsiteX3" fmla="*/ 307975 w 796925"/>
                <a:gd name="connsiteY3" fmla="*/ 1730375 h 1730375"/>
                <a:gd name="connsiteX4" fmla="*/ 0 w 796925"/>
                <a:gd name="connsiteY4" fmla="*/ 774700 h 1730375"/>
                <a:gd name="connsiteX0" fmla="*/ 0 w 809625"/>
                <a:gd name="connsiteY0" fmla="*/ 774700 h 1730375"/>
                <a:gd name="connsiteX1" fmla="*/ 488950 w 809625"/>
                <a:gd name="connsiteY1" fmla="*/ 0 h 1730375"/>
                <a:gd name="connsiteX2" fmla="*/ 809625 w 809625"/>
                <a:gd name="connsiteY2" fmla="*/ 949325 h 1730375"/>
                <a:gd name="connsiteX3" fmla="*/ 307975 w 809625"/>
                <a:gd name="connsiteY3" fmla="*/ 1730375 h 1730375"/>
                <a:gd name="connsiteX4" fmla="*/ 0 w 809625"/>
                <a:gd name="connsiteY4" fmla="*/ 774700 h 1730375"/>
                <a:gd name="connsiteX0" fmla="*/ 0 w 803275"/>
                <a:gd name="connsiteY0" fmla="*/ 774700 h 1730375"/>
                <a:gd name="connsiteX1" fmla="*/ 488950 w 803275"/>
                <a:gd name="connsiteY1" fmla="*/ 0 h 1730375"/>
                <a:gd name="connsiteX2" fmla="*/ 803275 w 803275"/>
                <a:gd name="connsiteY2" fmla="*/ 958850 h 1730375"/>
                <a:gd name="connsiteX3" fmla="*/ 307975 w 803275"/>
                <a:gd name="connsiteY3" fmla="*/ 1730375 h 1730375"/>
                <a:gd name="connsiteX4" fmla="*/ 0 w 803275"/>
                <a:gd name="connsiteY4" fmla="*/ 774700 h 173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75" h="1730375">
                  <a:moveTo>
                    <a:pt x="0" y="774700"/>
                  </a:moveTo>
                  <a:lnTo>
                    <a:pt x="488950" y="0"/>
                  </a:lnTo>
                  <a:lnTo>
                    <a:pt x="803275" y="958850"/>
                  </a:lnTo>
                  <a:lnTo>
                    <a:pt x="307975" y="1730375"/>
                  </a:lnTo>
                  <a:lnTo>
                    <a:pt x="0" y="77470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cxnSp>
          <p:nvCxnSpPr>
            <p:cNvPr id="59" name="Straight Connector 58">
              <a:extLst>
                <a:ext uri="{FF2B5EF4-FFF2-40B4-BE49-F238E27FC236}">
                  <a16:creationId xmlns:a16="http://schemas.microsoft.com/office/drawing/2014/main" id="{F6810F9E-ECAE-ECF0-38F1-99B9D68662EC}"/>
                </a:ext>
              </a:extLst>
            </p:cNvPr>
            <p:cNvCxnSpPr>
              <a:cxnSpLocks/>
              <a:stCxn id="55" idx="0"/>
              <a:endCxn id="53" idx="0"/>
            </p:cNvCxnSpPr>
            <p:nvPr/>
          </p:nvCxnSpPr>
          <p:spPr>
            <a:xfrm flipV="1">
              <a:off x="7079669" y="1534450"/>
              <a:ext cx="505110" cy="7764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60" name="Straight Connector 59">
            <a:extLst>
              <a:ext uri="{FF2B5EF4-FFF2-40B4-BE49-F238E27FC236}">
                <a16:creationId xmlns:a16="http://schemas.microsoft.com/office/drawing/2014/main" id="{4DCBCCCB-E5A6-662F-6BF3-F11A219BB22E}"/>
              </a:ext>
            </a:extLst>
          </p:cNvPr>
          <p:cNvCxnSpPr>
            <a:cxnSpLocks/>
          </p:cNvCxnSpPr>
          <p:nvPr/>
        </p:nvCxnSpPr>
        <p:spPr>
          <a:xfrm>
            <a:off x="5052215" y="4244345"/>
            <a:ext cx="958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7EA4B9E-64D4-95E9-05B9-A1992E7B4B07}"/>
              </a:ext>
            </a:extLst>
          </p:cNvPr>
          <p:cNvCxnSpPr>
            <a:cxnSpLocks/>
          </p:cNvCxnSpPr>
          <p:nvPr/>
        </p:nvCxnSpPr>
        <p:spPr>
          <a:xfrm flipV="1">
            <a:off x="5361618" y="3026837"/>
            <a:ext cx="32213" cy="110347"/>
          </a:xfrm>
          <a:prstGeom prst="line">
            <a:avLst/>
          </a:prstGeom>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4C711266-45D3-E1CC-AC90-0C3FB08DB6AB}"/>
              </a:ext>
            </a:extLst>
          </p:cNvPr>
          <p:cNvGrpSpPr/>
          <p:nvPr/>
        </p:nvGrpSpPr>
        <p:grpSpPr>
          <a:xfrm>
            <a:off x="7306818" y="2051798"/>
            <a:ext cx="791567" cy="1496300"/>
            <a:chOff x="9683107" y="1505561"/>
            <a:chExt cx="991646" cy="1776845"/>
          </a:xfrm>
        </p:grpSpPr>
        <p:grpSp>
          <p:nvGrpSpPr>
            <p:cNvPr id="64" name="Group 63">
              <a:extLst>
                <a:ext uri="{FF2B5EF4-FFF2-40B4-BE49-F238E27FC236}">
                  <a16:creationId xmlns:a16="http://schemas.microsoft.com/office/drawing/2014/main" id="{BC328034-F69F-3A31-B4C6-ACFF3A36D933}"/>
                </a:ext>
              </a:extLst>
            </p:cNvPr>
            <p:cNvGrpSpPr/>
            <p:nvPr/>
          </p:nvGrpSpPr>
          <p:grpSpPr>
            <a:xfrm>
              <a:off x="9683107" y="1505561"/>
              <a:ext cx="991646" cy="1776845"/>
              <a:chOff x="4487176" y="2132622"/>
              <a:chExt cx="991646" cy="1776845"/>
            </a:xfrm>
          </p:grpSpPr>
          <p:grpSp>
            <p:nvGrpSpPr>
              <p:cNvPr id="66" name="Group 65">
                <a:extLst>
                  <a:ext uri="{FF2B5EF4-FFF2-40B4-BE49-F238E27FC236}">
                    <a16:creationId xmlns:a16="http://schemas.microsoft.com/office/drawing/2014/main" id="{B3797F3A-47E1-5D43-BDD4-4F13D5121F7E}"/>
                  </a:ext>
                </a:extLst>
              </p:cNvPr>
              <p:cNvGrpSpPr/>
              <p:nvPr/>
            </p:nvGrpSpPr>
            <p:grpSpPr>
              <a:xfrm>
                <a:off x="4487176" y="2132622"/>
                <a:ext cx="991646" cy="1767586"/>
                <a:chOff x="4440508" y="2218522"/>
                <a:chExt cx="991646" cy="1767586"/>
              </a:xfrm>
            </p:grpSpPr>
            <p:sp>
              <p:nvSpPr>
                <p:cNvPr id="68" name="Freeform: Shape 67">
                  <a:extLst>
                    <a:ext uri="{FF2B5EF4-FFF2-40B4-BE49-F238E27FC236}">
                      <a16:creationId xmlns:a16="http://schemas.microsoft.com/office/drawing/2014/main" id="{61A149DE-8E52-5484-DB19-10112007364E}"/>
                    </a:ext>
                  </a:extLst>
                </p:cNvPr>
                <p:cNvSpPr/>
                <p:nvPr/>
              </p:nvSpPr>
              <p:spPr>
                <a:xfrm rot="15108064">
                  <a:off x="4203050" y="3370989"/>
                  <a:ext cx="1009292" cy="220946"/>
                </a:xfrm>
                <a:custGeom>
                  <a:avLst/>
                  <a:gdLst>
                    <a:gd name="connsiteX0" fmla="*/ 0 w 1009292"/>
                    <a:gd name="connsiteY0" fmla="*/ 0 h 288985"/>
                    <a:gd name="connsiteX1" fmla="*/ 1009292 w 1009292"/>
                    <a:gd name="connsiteY1" fmla="*/ 0 h 288985"/>
                    <a:gd name="connsiteX2" fmla="*/ 1009292 w 1009292"/>
                    <a:gd name="connsiteY2" fmla="*/ 1 h 288985"/>
                    <a:gd name="connsiteX3" fmla="*/ 923107 w 1009292"/>
                    <a:gd name="connsiteY3" fmla="*/ 282153 h 288985"/>
                    <a:gd name="connsiteX4" fmla="*/ 917470 w 1009292"/>
                    <a:gd name="connsiteY4" fmla="*/ 288985 h 288985"/>
                    <a:gd name="connsiteX5" fmla="*/ 91823 w 1009292"/>
                    <a:gd name="connsiteY5" fmla="*/ 288985 h 288985"/>
                    <a:gd name="connsiteX6" fmla="*/ 86186 w 1009292"/>
                    <a:gd name="connsiteY6" fmla="*/ 282153 h 288985"/>
                    <a:gd name="connsiteX7" fmla="*/ 0 w 1009292"/>
                    <a:gd name="connsiteY7" fmla="*/ 1 h 28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9292" h="288985">
                      <a:moveTo>
                        <a:pt x="0" y="0"/>
                      </a:moveTo>
                      <a:lnTo>
                        <a:pt x="1009292" y="0"/>
                      </a:lnTo>
                      <a:lnTo>
                        <a:pt x="1009292" y="1"/>
                      </a:lnTo>
                      <a:cubicBezTo>
                        <a:pt x="1009292" y="104517"/>
                        <a:pt x="977520" y="201611"/>
                        <a:pt x="923107" y="282153"/>
                      </a:cubicBezTo>
                      <a:lnTo>
                        <a:pt x="917470" y="288985"/>
                      </a:lnTo>
                      <a:lnTo>
                        <a:pt x="91823" y="288985"/>
                      </a:lnTo>
                      <a:lnTo>
                        <a:pt x="86186" y="282153"/>
                      </a:lnTo>
                      <a:cubicBezTo>
                        <a:pt x="31773" y="201611"/>
                        <a:pt x="0" y="104517"/>
                        <a:pt x="0" y="1"/>
                      </a:cubicBez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sz="1350"/>
                </a:p>
              </p:txBody>
            </p:sp>
            <p:sp>
              <p:nvSpPr>
                <p:cNvPr id="69" name="Freeform: Shape 68">
                  <a:extLst>
                    <a:ext uri="{FF2B5EF4-FFF2-40B4-BE49-F238E27FC236}">
                      <a16:creationId xmlns:a16="http://schemas.microsoft.com/office/drawing/2014/main" id="{9A094395-AFD9-32FB-39D8-A88A0D1A46A4}"/>
                    </a:ext>
                  </a:extLst>
                </p:cNvPr>
                <p:cNvSpPr/>
                <p:nvPr/>
              </p:nvSpPr>
              <p:spPr>
                <a:xfrm>
                  <a:off x="4689822" y="2304227"/>
                  <a:ext cx="741362" cy="1526055"/>
                </a:xfrm>
                <a:custGeom>
                  <a:avLst/>
                  <a:gdLst>
                    <a:gd name="connsiteX0" fmla="*/ 0 w 796925"/>
                    <a:gd name="connsiteY0" fmla="*/ 774700 h 1730375"/>
                    <a:gd name="connsiteX1" fmla="*/ 488950 w 796925"/>
                    <a:gd name="connsiteY1" fmla="*/ 0 h 1730375"/>
                    <a:gd name="connsiteX2" fmla="*/ 796925 w 796925"/>
                    <a:gd name="connsiteY2" fmla="*/ 958850 h 1730375"/>
                    <a:gd name="connsiteX3" fmla="*/ 307975 w 796925"/>
                    <a:gd name="connsiteY3" fmla="*/ 1730375 h 1730375"/>
                    <a:gd name="connsiteX4" fmla="*/ 0 w 796925"/>
                    <a:gd name="connsiteY4" fmla="*/ 774700 h 1730375"/>
                    <a:gd name="connsiteX0" fmla="*/ 0 w 809625"/>
                    <a:gd name="connsiteY0" fmla="*/ 774700 h 1730375"/>
                    <a:gd name="connsiteX1" fmla="*/ 488950 w 809625"/>
                    <a:gd name="connsiteY1" fmla="*/ 0 h 1730375"/>
                    <a:gd name="connsiteX2" fmla="*/ 809625 w 809625"/>
                    <a:gd name="connsiteY2" fmla="*/ 949325 h 1730375"/>
                    <a:gd name="connsiteX3" fmla="*/ 307975 w 809625"/>
                    <a:gd name="connsiteY3" fmla="*/ 1730375 h 1730375"/>
                    <a:gd name="connsiteX4" fmla="*/ 0 w 809625"/>
                    <a:gd name="connsiteY4" fmla="*/ 774700 h 1730375"/>
                    <a:gd name="connsiteX0" fmla="*/ 0 w 803275"/>
                    <a:gd name="connsiteY0" fmla="*/ 774700 h 1730375"/>
                    <a:gd name="connsiteX1" fmla="*/ 488950 w 803275"/>
                    <a:gd name="connsiteY1" fmla="*/ 0 h 1730375"/>
                    <a:gd name="connsiteX2" fmla="*/ 803275 w 803275"/>
                    <a:gd name="connsiteY2" fmla="*/ 958850 h 1730375"/>
                    <a:gd name="connsiteX3" fmla="*/ 307975 w 803275"/>
                    <a:gd name="connsiteY3" fmla="*/ 1730375 h 1730375"/>
                    <a:gd name="connsiteX4" fmla="*/ 0 w 803275"/>
                    <a:gd name="connsiteY4" fmla="*/ 774700 h 1730375"/>
                    <a:gd name="connsiteX0" fmla="*/ 0 w 803275"/>
                    <a:gd name="connsiteY0" fmla="*/ 774700 h 1553968"/>
                    <a:gd name="connsiteX1" fmla="*/ 488950 w 803275"/>
                    <a:gd name="connsiteY1" fmla="*/ 0 h 1553968"/>
                    <a:gd name="connsiteX2" fmla="*/ 803275 w 803275"/>
                    <a:gd name="connsiteY2" fmla="*/ 958850 h 1553968"/>
                    <a:gd name="connsiteX3" fmla="*/ 250825 w 803275"/>
                    <a:gd name="connsiteY3" fmla="*/ 1553968 h 1553968"/>
                    <a:gd name="connsiteX4" fmla="*/ 0 w 803275"/>
                    <a:gd name="connsiteY4" fmla="*/ 774700 h 1553968"/>
                    <a:gd name="connsiteX0" fmla="*/ 0 w 731837"/>
                    <a:gd name="connsiteY0" fmla="*/ 774700 h 1553968"/>
                    <a:gd name="connsiteX1" fmla="*/ 488950 w 731837"/>
                    <a:gd name="connsiteY1" fmla="*/ 0 h 1553968"/>
                    <a:gd name="connsiteX2" fmla="*/ 731837 w 731837"/>
                    <a:gd name="connsiteY2" fmla="*/ 758603 h 1553968"/>
                    <a:gd name="connsiteX3" fmla="*/ 250825 w 731837"/>
                    <a:gd name="connsiteY3" fmla="*/ 1553968 h 1553968"/>
                    <a:gd name="connsiteX4" fmla="*/ 0 w 731837"/>
                    <a:gd name="connsiteY4" fmla="*/ 774700 h 1553968"/>
                    <a:gd name="connsiteX0" fmla="*/ 0 w 741362"/>
                    <a:gd name="connsiteY0" fmla="*/ 774700 h 1553968"/>
                    <a:gd name="connsiteX1" fmla="*/ 488950 w 741362"/>
                    <a:gd name="connsiteY1" fmla="*/ 0 h 1553968"/>
                    <a:gd name="connsiteX2" fmla="*/ 741362 w 741362"/>
                    <a:gd name="connsiteY2" fmla="*/ 796745 h 1553968"/>
                    <a:gd name="connsiteX3" fmla="*/ 250825 w 741362"/>
                    <a:gd name="connsiteY3" fmla="*/ 1553968 h 1553968"/>
                    <a:gd name="connsiteX4" fmla="*/ 0 w 741362"/>
                    <a:gd name="connsiteY4" fmla="*/ 774700 h 1553968"/>
                    <a:gd name="connsiteX0" fmla="*/ 0 w 741362"/>
                    <a:gd name="connsiteY0" fmla="*/ 748477 h 1527745"/>
                    <a:gd name="connsiteX1" fmla="*/ 474663 w 741362"/>
                    <a:gd name="connsiteY1" fmla="*/ 0 h 1527745"/>
                    <a:gd name="connsiteX2" fmla="*/ 741362 w 741362"/>
                    <a:gd name="connsiteY2" fmla="*/ 770522 h 1527745"/>
                    <a:gd name="connsiteX3" fmla="*/ 250825 w 741362"/>
                    <a:gd name="connsiteY3" fmla="*/ 1527745 h 1527745"/>
                    <a:gd name="connsiteX4" fmla="*/ 0 w 741362"/>
                    <a:gd name="connsiteY4" fmla="*/ 748477 h 152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362" h="1527745">
                      <a:moveTo>
                        <a:pt x="0" y="748477"/>
                      </a:moveTo>
                      <a:lnTo>
                        <a:pt x="474663" y="0"/>
                      </a:lnTo>
                      <a:lnTo>
                        <a:pt x="741362" y="770522"/>
                      </a:lnTo>
                      <a:lnTo>
                        <a:pt x="250825" y="1527745"/>
                      </a:lnTo>
                      <a:lnTo>
                        <a:pt x="0" y="748477"/>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70" name="Freeform: Shape 69">
                  <a:extLst>
                    <a:ext uri="{FF2B5EF4-FFF2-40B4-BE49-F238E27FC236}">
                      <a16:creationId xmlns:a16="http://schemas.microsoft.com/office/drawing/2014/main" id="{3E6940A5-24FD-519C-3E11-BCB044993CBB}"/>
                    </a:ext>
                  </a:extLst>
                </p:cNvPr>
                <p:cNvSpPr/>
                <p:nvPr/>
              </p:nvSpPr>
              <p:spPr>
                <a:xfrm rot="15108064">
                  <a:off x="5004987" y="2177503"/>
                  <a:ext cx="91822" cy="220946"/>
                </a:xfrm>
                <a:custGeom>
                  <a:avLst/>
                  <a:gdLst>
                    <a:gd name="connsiteX0" fmla="*/ 74600 w 97288"/>
                    <a:gd name="connsiteY0" fmla="*/ 114735 h 220946"/>
                    <a:gd name="connsiteX1" fmla="*/ 11103 w 97288"/>
                    <a:gd name="connsiteY1" fmla="*/ 215722 h 220946"/>
                    <a:gd name="connsiteX2" fmla="*/ 5466 w 97288"/>
                    <a:gd name="connsiteY2" fmla="*/ 220946 h 220946"/>
                    <a:gd name="connsiteX3" fmla="*/ 0 w 97288"/>
                    <a:gd name="connsiteY3" fmla="*/ 220946 h 220946"/>
                    <a:gd name="connsiteX4" fmla="*/ 93881 w 97288"/>
                    <a:gd name="connsiteY4" fmla="*/ 0 h 220946"/>
                    <a:gd name="connsiteX5" fmla="*/ 97288 w 97288"/>
                    <a:gd name="connsiteY5" fmla="*/ 0 h 220946"/>
                    <a:gd name="connsiteX6" fmla="*/ 97288 w 97288"/>
                    <a:gd name="connsiteY6" fmla="*/ 1 h 220946"/>
                    <a:gd name="connsiteX7" fmla="*/ 74600 w 97288"/>
                    <a:gd name="connsiteY7" fmla="*/ 114735 h 220946"/>
                    <a:gd name="connsiteX0" fmla="*/ 130379 w 153067"/>
                    <a:gd name="connsiteY0" fmla="*/ 114735 h 220946"/>
                    <a:gd name="connsiteX1" fmla="*/ 66882 w 153067"/>
                    <a:gd name="connsiteY1" fmla="*/ 215722 h 220946"/>
                    <a:gd name="connsiteX2" fmla="*/ 61245 w 153067"/>
                    <a:gd name="connsiteY2" fmla="*/ 220946 h 220946"/>
                    <a:gd name="connsiteX3" fmla="*/ 0 w 153067"/>
                    <a:gd name="connsiteY3" fmla="*/ 207623 h 220946"/>
                    <a:gd name="connsiteX4" fmla="*/ 149660 w 153067"/>
                    <a:gd name="connsiteY4" fmla="*/ 0 h 220946"/>
                    <a:gd name="connsiteX5" fmla="*/ 153067 w 153067"/>
                    <a:gd name="connsiteY5" fmla="*/ 0 h 220946"/>
                    <a:gd name="connsiteX6" fmla="*/ 153067 w 153067"/>
                    <a:gd name="connsiteY6" fmla="*/ 1 h 220946"/>
                    <a:gd name="connsiteX7" fmla="*/ 130379 w 153067"/>
                    <a:gd name="connsiteY7" fmla="*/ 114735 h 220946"/>
                    <a:gd name="connsiteX0" fmla="*/ 0 w 153067"/>
                    <a:gd name="connsiteY0" fmla="*/ 207623 h 299063"/>
                    <a:gd name="connsiteX1" fmla="*/ 149660 w 153067"/>
                    <a:gd name="connsiteY1" fmla="*/ 0 h 299063"/>
                    <a:gd name="connsiteX2" fmla="*/ 153067 w 153067"/>
                    <a:gd name="connsiteY2" fmla="*/ 0 h 299063"/>
                    <a:gd name="connsiteX3" fmla="*/ 153067 w 153067"/>
                    <a:gd name="connsiteY3" fmla="*/ 1 h 299063"/>
                    <a:gd name="connsiteX4" fmla="*/ 130379 w 153067"/>
                    <a:gd name="connsiteY4" fmla="*/ 114735 h 299063"/>
                    <a:gd name="connsiteX5" fmla="*/ 66882 w 153067"/>
                    <a:gd name="connsiteY5" fmla="*/ 215722 h 299063"/>
                    <a:gd name="connsiteX6" fmla="*/ 61245 w 153067"/>
                    <a:gd name="connsiteY6" fmla="*/ 220946 h 299063"/>
                    <a:gd name="connsiteX7" fmla="*/ 91440 w 153067"/>
                    <a:gd name="connsiteY7" fmla="*/ 299063 h 299063"/>
                    <a:gd name="connsiteX0" fmla="*/ 0 w 153067"/>
                    <a:gd name="connsiteY0" fmla="*/ 207623 h 220946"/>
                    <a:gd name="connsiteX1" fmla="*/ 149660 w 153067"/>
                    <a:gd name="connsiteY1" fmla="*/ 0 h 220946"/>
                    <a:gd name="connsiteX2" fmla="*/ 153067 w 153067"/>
                    <a:gd name="connsiteY2" fmla="*/ 0 h 220946"/>
                    <a:gd name="connsiteX3" fmla="*/ 153067 w 153067"/>
                    <a:gd name="connsiteY3" fmla="*/ 1 h 220946"/>
                    <a:gd name="connsiteX4" fmla="*/ 130379 w 153067"/>
                    <a:gd name="connsiteY4" fmla="*/ 114735 h 220946"/>
                    <a:gd name="connsiteX5" fmla="*/ 66882 w 153067"/>
                    <a:gd name="connsiteY5" fmla="*/ 215722 h 220946"/>
                    <a:gd name="connsiteX6" fmla="*/ 61245 w 153067"/>
                    <a:gd name="connsiteY6" fmla="*/ 220946 h 220946"/>
                    <a:gd name="connsiteX0" fmla="*/ 88415 w 91822"/>
                    <a:gd name="connsiteY0" fmla="*/ 0 h 220946"/>
                    <a:gd name="connsiteX1" fmla="*/ 91822 w 91822"/>
                    <a:gd name="connsiteY1" fmla="*/ 0 h 220946"/>
                    <a:gd name="connsiteX2" fmla="*/ 91822 w 91822"/>
                    <a:gd name="connsiteY2" fmla="*/ 1 h 220946"/>
                    <a:gd name="connsiteX3" fmla="*/ 69134 w 91822"/>
                    <a:gd name="connsiteY3" fmla="*/ 114735 h 220946"/>
                    <a:gd name="connsiteX4" fmla="*/ 5637 w 91822"/>
                    <a:gd name="connsiteY4" fmla="*/ 215722 h 220946"/>
                    <a:gd name="connsiteX5" fmla="*/ 0 w 91822"/>
                    <a:gd name="connsiteY5" fmla="*/ 220946 h 22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2" h="220946">
                      <a:moveTo>
                        <a:pt x="88415" y="0"/>
                      </a:moveTo>
                      <a:lnTo>
                        <a:pt x="91822" y="0"/>
                      </a:lnTo>
                      <a:lnTo>
                        <a:pt x="91822" y="1"/>
                      </a:lnTo>
                      <a:cubicBezTo>
                        <a:pt x="91822" y="39955"/>
                        <a:pt x="83879" y="78491"/>
                        <a:pt x="69134" y="114735"/>
                      </a:cubicBezTo>
                      <a:cubicBezTo>
                        <a:pt x="54390" y="150980"/>
                        <a:pt x="32843" y="184933"/>
                        <a:pt x="5637" y="215722"/>
                      </a:cubicBezTo>
                      <a:lnTo>
                        <a:pt x="0" y="220946"/>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sz="1350"/>
                </a:p>
              </p:txBody>
            </p:sp>
            <p:sp>
              <p:nvSpPr>
                <p:cNvPr id="71" name="Freeform: Shape 70">
                  <a:extLst>
                    <a:ext uri="{FF2B5EF4-FFF2-40B4-BE49-F238E27FC236}">
                      <a16:creationId xmlns:a16="http://schemas.microsoft.com/office/drawing/2014/main" id="{B06D7AEF-D1AC-2BAD-3E61-825BC681D82E}"/>
                    </a:ext>
                  </a:extLst>
                </p:cNvPr>
                <p:cNvSpPr/>
                <p:nvPr/>
              </p:nvSpPr>
              <p:spPr>
                <a:xfrm rot="15108064">
                  <a:off x="4689661" y="2612695"/>
                  <a:ext cx="1009292" cy="220946"/>
                </a:xfrm>
                <a:custGeom>
                  <a:avLst/>
                  <a:gdLst>
                    <a:gd name="connsiteX0" fmla="*/ 0 w 1009292"/>
                    <a:gd name="connsiteY0" fmla="*/ 0 h 288985"/>
                    <a:gd name="connsiteX1" fmla="*/ 1009292 w 1009292"/>
                    <a:gd name="connsiteY1" fmla="*/ 0 h 288985"/>
                    <a:gd name="connsiteX2" fmla="*/ 1009292 w 1009292"/>
                    <a:gd name="connsiteY2" fmla="*/ 1 h 288985"/>
                    <a:gd name="connsiteX3" fmla="*/ 923107 w 1009292"/>
                    <a:gd name="connsiteY3" fmla="*/ 282153 h 288985"/>
                    <a:gd name="connsiteX4" fmla="*/ 917470 w 1009292"/>
                    <a:gd name="connsiteY4" fmla="*/ 288985 h 288985"/>
                    <a:gd name="connsiteX5" fmla="*/ 91823 w 1009292"/>
                    <a:gd name="connsiteY5" fmla="*/ 288985 h 288985"/>
                    <a:gd name="connsiteX6" fmla="*/ 86186 w 1009292"/>
                    <a:gd name="connsiteY6" fmla="*/ 282153 h 288985"/>
                    <a:gd name="connsiteX7" fmla="*/ 0 w 1009292"/>
                    <a:gd name="connsiteY7" fmla="*/ 1 h 28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9292" h="288985">
                      <a:moveTo>
                        <a:pt x="0" y="0"/>
                      </a:moveTo>
                      <a:lnTo>
                        <a:pt x="1009292" y="0"/>
                      </a:lnTo>
                      <a:lnTo>
                        <a:pt x="1009292" y="1"/>
                      </a:lnTo>
                      <a:cubicBezTo>
                        <a:pt x="1009292" y="104517"/>
                        <a:pt x="977520" y="201611"/>
                        <a:pt x="923107" y="282153"/>
                      </a:cubicBezTo>
                      <a:lnTo>
                        <a:pt x="917470" y="288985"/>
                      </a:lnTo>
                      <a:lnTo>
                        <a:pt x="91823" y="288985"/>
                      </a:lnTo>
                      <a:lnTo>
                        <a:pt x="86186" y="282153"/>
                      </a:lnTo>
                      <a:cubicBezTo>
                        <a:pt x="31773" y="201611"/>
                        <a:pt x="0" y="104517"/>
                        <a:pt x="0" y="1"/>
                      </a:cubicBezTo>
                      <a:close/>
                    </a:path>
                  </a:pathLst>
                </a:custGeom>
                <a:noFill/>
                <a:ln w="63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sz="1350"/>
                </a:p>
              </p:txBody>
            </p:sp>
            <p:cxnSp>
              <p:nvCxnSpPr>
                <p:cNvPr id="72" name="Straight Connector 71">
                  <a:extLst>
                    <a:ext uri="{FF2B5EF4-FFF2-40B4-BE49-F238E27FC236}">
                      <a16:creationId xmlns:a16="http://schemas.microsoft.com/office/drawing/2014/main" id="{9BD85063-02C5-66EC-1E20-1502A249F407}"/>
                    </a:ext>
                  </a:extLst>
                </p:cNvPr>
                <p:cNvCxnSpPr>
                  <a:cxnSpLocks/>
                </p:cNvCxnSpPr>
                <p:nvPr/>
              </p:nvCxnSpPr>
              <p:spPr>
                <a:xfrm flipV="1">
                  <a:off x="4680373" y="2293455"/>
                  <a:ext cx="493559" cy="76070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3F9A76FC-ADC3-DB91-EBFD-60A06D52E5DF}"/>
                    </a:ext>
                  </a:extLst>
                </p:cNvPr>
                <p:cNvCxnSpPr>
                  <a:cxnSpLocks/>
                </p:cNvCxnSpPr>
                <p:nvPr/>
              </p:nvCxnSpPr>
              <p:spPr>
                <a:xfrm flipV="1">
                  <a:off x="4440508" y="2278032"/>
                  <a:ext cx="493559" cy="76070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5C723FE-2F12-DCB5-D732-250205489E48}"/>
                    </a:ext>
                  </a:extLst>
                </p:cNvPr>
                <p:cNvCxnSpPr>
                  <a:cxnSpLocks/>
                </p:cNvCxnSpPr>
                <p:nvPr/>
              </p:nvCxnSpPr>
              <p:spPr>
                <a:xfrm flipV="1">
                  <a:off x="4936904" y="3085002"/>
                  <a:ext cx="493559" cy="76070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7988DE5C-7E60-3708-DADA-530C04F2BFC3}"/>
                    </a:ext>
                  </a:extLst>
                </p:cNvPr>
                <p:cNvCxnSpPr>
                  <a:cxnSpLocks/>
                </p:cNvCxnSpPr>
                <p:nvPr/>
              </p:nvCxnSpPr>
              <p:spPr>
                <a:xfrm>
                  <a:off x="5167568" y="2296737"/>
                  <a:ext cx="264586" cy="78807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67" name="Straight Connector 66">
                <a:extLst>
                  <a:ext uri="{FF2B5EF4-FFF2-40B4-BE49-F238E27FC236}">
                    <a16:creationId xmlns:a16="http://schemas.microsoft.com/office/drawing/2014/main" id="{89CB4108-3314-D5F3-DDA3-35626AFE9989}"/>
                  </a:ext>
                </a:extLst>
              </p:cNvPr>
              <p:cNvCxnSpPr>
                <a:cxnSpLocks/>
                <a:stCxn id="71" idx="7"/>
                <a:endCxn id="68" idx="0"/>
              </p:cNvCxnSpPr>
              <p:nvPr/>
            </p:nvCxnSpPr>
            <p:spPr>
              <a:xfrm flipH="1">
                <a:off x="4807027" y="3151173"/>
                <a:ext cx="486612" cy="758294"/>
              </a:xfrm>
              <a:prstGeom prst="line">
                <a:avLst/>
              </a:prstGeom>
              <a:ln w="6350">
                <a:solidFill>
                  <a:schemeClr val="tx1"/>
                </a:solidFill>
                <a:prstDash val="lgDash"/>
              </a:ln>
            </p:spPr>
            <p:style>
              <a:lnRef idx="2">
                <a:schemeClr val="accent1"/>
              </a:lnRef>
              <a:fillRef idx="0">
                <a:schemeClr val="accent1"/>
              </a:fillRef>
              <a:effectRef idx="1">
                <a:schemeClr val="accent1"/>
              </a:effectRef>
              <a:fontRef idx="minor">
                <a:schemeClr val="tx1"/>
              </a:fontRef>
            </p:style>
          </p:cxnSp>
        </p:grpSp>
        <p:cxnSp>
          <p:nvCxnSpPr>
            <p:cNvPr id="65" name="Straight Connector 64">
              <a:extLst>
                <a:ext uri="{FF2B5EF4-FFF2-40B4-BE49-F238E27FC236}">
                  <a16:creationId xmlns:a16="http://schemas.microsoft.com/office/drawing/2014/main" id="{75D18F0B-F0D6-FAE0-C755-4F9E567EA7E0}"/>
                </a:ext>
              </a:extLst>
            </p:cNvPr>
            <p:cNvCxnSpPr>
              <a:cxnSpLocks/>
            </p:cNvCxnSpPr>
            <p:nvPr/>
          </p:nvCxnSpPr>
          <p:spPr>
            <a:xfrm flipH="1">
              <a:off x="10053515" y="2565613"/>
              <a:ext cx="60480" cy="12048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76" name="Straight Connector 75">
            <a:extLst>
              <a:ext uri="{FF2B5EF4-FFF2-40B4-BE49-F238E27FC236}">
                <a16:creationId xmlns:a16="http://schemas.microsoft.com/office/drawing/2014/main" id="{37055B46-3701-E810-1E0F-1458D54B3634}"/>
              </a:ext>
            </a:extLst>
          </p:cNvPr>
          <p:cNvCxnSpPr>
            <a:cxnSpLocks/>
          </p:cNvCxnSpPr>
          <p:nvPr/>
        </p:nvCxnSpPr>
        <p:spPr>
          <a:xfrm>
            <a:off x="1496685" y="2299408"/>
            <a:ext cx="0" cy="98891"/>
          </a:xfrm>
          <a:prstGeom prst="line">
            <a:avLst/>
          </a:prstGeom>
          <a:ln w="6350">
            <a:prstDash val="dash"/>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4F6723B-4A0C-70A7-2913-361CA4E89E2A}"/>
              </a:ext>
            </a:extLst>
          </p:cNvPr>
          <p:cNvCxnSpPr>
            <a:cxnSpLocks/>
          </p:cNvCxnSpPr>
          <p:nvPr/>
        </p:nvCxnSpPr>
        <p:spPr>
          <a:xfrm flipH="1">
            <a:off x="1429731" y="2299409"/>
            <a:ext cx="66954" cy="24356"/>
          </a:xfrm>
          <a:prstGeom prst="line">
            <a:avLst/>
          </a:prstGeom>
          <a:ln w="12700">
            <a:prstDash val="solid"/>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51A4433E-24F0-578A-E258-798B9EC257D9}"/>
              </a:ext>
            </a:extLst>
          </p:cNvPr>
          <p:cNvCxnSpPr>
            <a:cxnSpLocks/>
            <a:endCxn id="13" idx="3"/>
          </p:cNvCxnSpPr>
          <p:nvPr/>
        </p:nvCxnSpPr>
        <p:spPr>
          <a:xfrm flipH="1">
            <a:off x="1139698" y="2386121"/>
            <a:ext cx="56695" cy="18406"/>
          </a:xfrm>
          <a:prstGeom prst="line">
            <a:avLst/>
          </a:prstGeom>
          <a:ln w="12700">
            <a:prstDash val="solid"/>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B4964B54-73F7-CF5E-AD06-A0C55A42E0C1}"/>
              </a:ext>
            </a:extLst>
          </p:cNvPr>
          <p:cNvCxnSpPr>
            <a:cxnSpLocks/>
          </p:cNvCxnSpPr>
          <p:nvPr/>
        </p:nvCxnSpPr>
        <p:spPr>
          <a:xfrm>
            <a:off x="1141232" y="2404124"/>
            <a:ext cx="0" cy="93066"/>
          </a:xfrm>
          <a:prstGeom prst="line">
            <a:avLst/>
          </a:prstGeom>
          <a:ln w="12700">
            <a:prstDash val="solid"/>
          </a:ln>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902221AE-6337-2822-648D-C56AD8A32491}"/>
              </a:ext>
            </a:extLst>
          </p:cNvPr>
          <p:cNvGrpSpPr/>
          <p:nvPr/>
        </p:nvGrpSpPr>
        <p:grpSpPr>
          <a:xfrm flipH="1" flipV="1">
            <a:off x="321147" y="3653440"/>
            <a:ext cx="421063" cy="402110"/>
            <a:chOff x="1814223" y="3486475"/>
            <a:chExt cx="527493" cy="477504"/>
          </a:xfrm>
        </p:grpSpPr>
        <p:cxnSp>
          <p:nvCxnSpPr>
            <p:cNvPr id="81" name="Straight Arrow Connector 80">
              <a:extLst>
                <a:ext uri="{FF2B5EF4-FFF2-40B4-BE49-F238E27FC236}">
                  <a16:creationId xmlns:a16="http://schemas.microsoft.com/office/drawing/2014/main" id="{71DE86F3-7A87-E791-463D-F44C0B777230}"/>
                </a:ext>
              </a:extLst>
            </p:cNvPr>
            <p:cNvCxnSpPr>
              <a:cxnSpLocks/>
            </p:cNvCxnSpPr>
            <p:nvPr/>
          </p:nvCxnSpPr>
          <p:spPr>
            <a:xfrm>
              <a:off x="2194728" y="3543208"/>
              <a:ext cx="0" cy="256766"/>
            </a:xfrm>
            <a:prstGeom prst="straightConnector1">
              <a:avLst/>
            </a:prstGeom>
            <a:ln w="6350">
              <a:solidFill>
                <a:schemeClr val="tx1"/>
              </a:solidFill>
              <a:tailEnd type="stealth" w="sm" len="med"/>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34F72D27-A306-33DF-5530-61F7857896EB}"/>
                </a:ext>
              </a:extLst>
            </p:cNvPr>
            <p:cNvCxnSpPr>
              <a:cxnSpLocks/>
            </p:cNvCxnSpPr>
            <p:nvPr/>
          </p:nvCxnSpPr>
          <p:spPr>
            <a:xfrm flipH="1">
              <a:off x="2012846" y="3543208"/>
              <a:ext cx="182247" cy="92578"/>
            </a:xfrm>
            <a:prstGeom prst="straightConnector1">
              <a:avLst/>
            </a:prstGeom>
            <a:ln w="6350">
              <a:solidFill>
                <a:schemeClr val="tx1"/>
              </a:solidFill>
              <a:tailEnd type="stealth" w="sm" len="med"/>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8C44FEBD-DD9B-8788-87F0-5C583A5DDCAD}"/>
                </a:ext>
              </a:extLst>
            </p:cNvPr>
            <p:cNvSpPr txBox="1"/>
            <p:nvPr/>
          </p:nvSpPr>
          <p:spPr>
            <a:xfrm rot="10800000">
              <a:off x="1814223" y="3540984"/>
              <a:ext cx="301792" cy="215444"/>
            </a:xfrm>
            <a:prstGeom prst="rect">
              <a:avLst/>
            </a:prstGeom>
            <a:noFill/>
          </p:spPr>
          <p:txBody>
            <a:bodyPr wrap="none" rtlCol="0">
              <a:spAutoFit/>
            </a:bodyPr>
            <a:lstStyle/>
            <a:p>
              <a:r>
                <a:rPr lang="en-NZ" sz="450" dirty="0">
                  <a:latin typeface="Times New Roman" panose="02020603050405020304" pitchFamily="18" charset="0"/>
                  <a:ea typeface="Verdana" panose="020B0604030504040204" pitchFamily="34" charset="0"/>
                  <a:cs typeface="Times New Roman" panose="02020603050405020304" pitchFamily="18" charset="0"/>
                </a:rPr>
                <a:t>X</a:t>
              </a:r>
              <a:endParaRPr lang="en-NZ" sz="1350"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4D8F3586-9EF1-AB0D-A84C-23F9B9E086C2}"/>
                </a:ext>
              </a:extLst>
            </p:cNvPr>
            <p:cNvSpPr txBox="1"/>
            <p:nvPr/>
          </p:nvSpPr>
          <p:spPr>
            <a:xfrm rot="10800000">
              <a:off x="2048473" y="3748535"/>
              <a:ext cx="293243" cy="215444"/>
            </a:xfrm>
            <a:prstGeom prst="rect">
              <a:avLst/>
            </a:prstGeom>
            <a:noFill/>
          </p:spPr>
          <p:txBody>
            <a:bodyPr wrap="none" rtlCol="0">
              <a:spAutoFit/>
            </a:bodyPr>
            <a:lstStyle/>
            <a:p>
              <a:r>
                <a:rPr lang="en-NZ" sz="450" dirty="0">
                  <a:latin typeface="Times New Roman" panose="02020603050405020304" pitchFamily="18" charset="0"/>
                  <a:ea typeface="Verdana" panose="020B0604030504040204" pitchFamily="34" charset="0"/>
                  <a:cs typeface="Times New Roman" panose="02020603050405020304" pitchFamily="18" charset="0"/>
                </a:rPr>
                <a:t>Z</a:t>
              </a:r>
              <a:endParaRPr lang="en-NZ" sz="1350" dirty="0">
                <a:latin typeface="Times New Roman" panose="02020603050405020304" pitchFamily="18" charset="0"/>
                <a:ea typeface="Verdana" panose="020B0604030504040204" pitchFamily="34" charset="0"/>
                <a:cs typeface="Times New Roman" panose="02020603050405020304" pitchFamily="18" charset="0"/>
              </a:endParaRPr>
            </a:p>
          </p:txBody>
        </p:sp>
        <p:cxnSp>
          <p:nvCxnSpPr>
            <p:cNvPr id="85" name="Straight Arrow Connector 84">
              <a:extLst>
                <a:ext uri="{FF2B5EF4-FFF2-40B4-BE49-F238E27FC236}">
                  <a16:creationId xmlns:a16="http://schemas.microsoft.com/office/drawing/2014/main" id="{21C3665F-1AEF-D4C8-B334-6F16953689C9}"/>
                </a:ext>
              </a:extLst>
            </p:cNvPr>
            <p:cNvCxnSpPr>
              <a:cxnSpLocks/>
            </p:cNvCxnSpPr>
            <p:nvPr/>
          </p:nvCxnSpPr>
          <p:spPr>
            <a:xfrm flipH="1" flipV="1">
              <a:off x="2012847" y="3486475"/>
              <a:ext cx="187389" cy="57390"/>
            </a:xfrm>
            <a:prstGeom prst="straightConnector1">
              <a:avLst/>
            </a:prstGeom>
            <a:ln w="6350">
              <a:solidFill>
                <a:schemeClr val="tx1"/>
              </a:solidFill>
              <a:tailEnd type="stealth" w="sm" len="med"/>
            </a:ln>
          </p:spPr>
          <p:style>
            <a:lnRef idx="2">
              <a:schemeClr val="accent1"/>
            </a:lnRef>
            <a:fillRef idx="0">
              <a:schemeClr val="accent1"/>
            </a:fillRef>
            <a:effectRef idx="1">
              <a:schemeClr val="accent1"/>
            </a:effectRef>
            <a:fontRef idx="minor">
              <a:schemeClr val="tx1"/>
            </a:fontRef>
          </p:style>
        </p:cxnSp>
      </p:grpSp>
      <p:sp>
        <p:nvSpPr>
          <p:cNvPr id="86" name="TextBox 85">
            <a:extLst>
              <a:ext uri="{FF2B5EF4-FFF2-40B4-BE49-F238E27FC236}">
                <a16:creationId xmlns:a16="http://schemas.microsoft.com/office/drawing/2014/main" id="{FB88C80E-5F9E-3254-343C-8B4266B85415}"/>
              </a:ext>
            </a:extLst>
          </p:cNvPr>
          <p:cNvSpPr txBox="1"/>
          <p:nvPr/>
        </p:nvSpPr>
        <p:spPr>
          <a:xfrm rot="10800000" flipH="1" flipV="1">
            <a:off x="503171" y="3964832"/>
            <a:ext cx="240901" cy="181428"/>
          </a:xfrm>
          <a:prstGeom prst="rect">
            <a:avLst/>
          </a:prstGeom>
          <a:noFill/>
        </p:spPr>
        <p:txBody>
          <a:bodyPr wrap="none" rtlCol="0">
            <a:spAutoFit/>
          </a:bodyPr>
          <a:lstStyle/>
          <a:p>
            <a:r>
              <a:rPr lang="en-NZ" sz="450" dirty="0">
                <a:latin typeface="Times New Roman" panose="02020603050405020304" pitchFamily="18" charset="0"/>
                <a:ea typeface="Verdana" panose="020B0604030504040204" pitchFamily="34" charset="0"/>
                <a:cs typeface="Times New Roman" panose="02020603050405020304" pitchFamily="18" charset="0"/>
              </a:rPr>
              <a:t>Y</a:t>
            </a:r>
            <a:endParaRPr lang="en-NZ" sz="1350" dirty="0">
              <a:latin typeface="Times New Roman" panose="02020603050405020304" pitchFamily="18" charset="0"/>
              <a:ea typeface="Verdana" panose="020B0604030504040204" pitchFamily="34" charset="0"/>
              <a:cs typeface="Times New Roman" panose="02020603050405020304" pitchFamily="18" charset="0"/>
            </a:endParaRPr>
          </a:p>
        </p:txBody>
      </p:sp>
      <p:cxnSp>
        <p:nvCxnSpPr>
          <p:cNvPr id="98" name="Straight Connector 97">
            <a:extLst>
              <a:ext uri="{FF2B5EF4-FFF2-40B4-BE49-F238E27FC236}">
                <a16:creationId xmlns:a16="http://schemas.microsoft.com/office/drawing/2014/main" id="{74B7BB74-B265-5A48-1E2C-C49B01E0C10B}"/>
              </a:ext>
            </a:extLst>
          </p:cNvPr>
          <p:cNvCxnSpPr>
            <a:cxnSpLocks/>
          </p:cNvCxnSpPr>
          <p:nvPr/>
        </p:nvCxnSpPr>
        <p:spPr>
          <a:xfrm>
            <a:off x="7239437" y="4252488"/>
            <a:ext cx="95811" cy="0"/>
          </a:xfrm>
          <a:prstGeom prst="line">
            <a:avLst/>
          </a:prstGeom>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57C02865-7A74-28B4-2AB5-A46148669846}"/>
              </a:ext>
            </a:extLst>
          </p:cNvPr>
          <p:cNvSpPr/>
          <p:nvPr/>
        </p:nvSpPr>
        <p:spPr>
          <a:xfrm>
            <a:off x="7239437" y="5387691"/>
            <a:ext cx="943406" cy="164877"/>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01" name="Rectangle 100">
            <a:extLst>
              <a:ext uri="{FF2B5EF4-FFF2-40B4-BE49-F238E27FC236}">
                <a16:creationId xmlns:a16="http://schemas.microsoft.com/office/drawing/2014/main" id="{A2E4885D-E614-A19D-B2FC-99F9B67DD600}"/>
              </a:ext>
            </a:extLst>
          </p:cNvPr>
          <p:cNvSpPr/>
          <p:nvPr/>
        </p:nvSpPr>
        <p:spPr>
          <a:xfrm>
            <a:off x="5032878" y="5387691"/>
            <a:ext cx="943406" cy="164877"/>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grpSp>
        <p:nvGrpSpPr>
          <p:cNvPr id="91" name="Group 90">
            <a:extLst>
              <a:ext uri="{FF2B5EF4-FFF2-40B4-BE49-F238E27FC236}">
                <a16:creationId xmlns:a16="http://schemas.microsoft.com/office/drawing/2014/main" id="{1F786982-E4DB-8A5F-90E1-732E639D3637}"/>
              </a:ext>
            </a:extLst>
          </p:cNvPr>
          <p:cNvGrpSpPr/>
          <p:nvPr/>
        </p:nvGrpSpPr>
        <p:grpSpPr>
          <a:xfrm>
            <a:off x="6965174" y="3847369"/>
            <a:ext cx="278435" cy="810237"/>
            <a:chOff x="4754443" y="3837056"/>
            <a:chExt cx="278435" cy="810237"/>
          </a:xfrm>
        </p:grpSpPr>
        <p:grpSp>
          <p:nvGrpSpPr>
            <p:cNvPr id="92" name="Group 91">
              <a:extLst>
                <a:ext uri="{FF2B5EF4-FFF2-40B4-BE49-F238E27FC236}">
                  <a16:creationId xmlns:a16="http://schemas.microsoft.com/office/drawing/2014/main" id="{6E7938CD-66AD-4CAF-7017-1DB7C52E1D71}"/>
                </a:ext>
              </a:extLst>
            </p:cNvPr>
            <p:cNvGrpSpPr/>
            <p:nvPr/>
          </p:nvGrpSpPr>
          <p:grpSpPr>
            <a:xfrm>
              <a:off x="4780062" y="4388111"/>
              <a:ext cx="230664" cy="259182"/>
              <a:chOff x="4254195" y="3164227"/>
              <a:chExt cx="230664" cy="259182"/>
            </a:xfrm>
          </p:grpSpPr>
          <p:sp>
            <p:nvSpPr>
              <p:cNvPr id="96" name="Oval 95">
                <a:extLst>
                  <a:ext uri="{FF2B5EF4-FFF2-40B4-BE49-F238E27FC236}">
                    <a16:creationId xmlns:a16="http://schemas.microsoft.com/office/drawing/2014/main" id="{13835871-0359-3D19-DC92-D5F6713F1C34}"/>
                  </a:ext>
                </a:extLst>
              </p:cNvPr>
              <p:cNvSpPr/>
              <p:nvPr/>
            </p:nvSpPr>
            <p:spPr>
              <a:xfrm>
                <a:off x="4284258" y="3234479"/>
                <a:ext cx="145981" cy="154005"/>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solidFill>
                    <a:schemeClr val="tx1"/>
                  </a:solidFill>
                  <a:latin typeface="Verdana" panose="020B0604030504040204" pitchFamily="34" charset="0"/>
                  <a:ea typeface="Verdana" panose="020B0604030504040204" pitchFamily="34" charset="0"/>
                </a:endParaRPr>
              </a:p>
            </p:txBody>
          </p:sp>
          <p:sp>
            <p:nvSpPr>
              <p:cNvPr id="97" name="TextBox 96">
                <a:extLst>
                  <a:ext uri="{FF2B5EF4-FFF2-40B4-BE49-F238E27FC236}">
                    <a16:creationId xmlns:a16="http://schemas.microsoft.com/office/drawing/2014/main" id="{EB7EACB6-53CD-B313-5F7C-5D164C531F18}"/>
                  </a:ext>
                </a:extLst>
              </p:cNvPr>
              <p:cNvSpPr txBox="1"/>
              <p:nvPr/>
            </p:nvSpPr>
            <p:spPr>
              <a:xfrm>
                <a:off x="4254195" y="3164227"/>
                <a:ext cx="230664" cy="259182"/>
              </a:xfrm>
              <a:prstGeom prst="rect">
                <a:avLst/>
              </a:prstGeom>
              <a:noFill/>
            </p:spPr>
            <p:txBody>
              <a:bodyPr wrap="none" rtlCol="0">
                <a:spAutoFit/>
              </a:bodyPr>
              <a:lstStyle/>
              <a:p>
                <a:r>
                  <a:rPr lang="en-NZ" sz="900" b="1" dirty="0">
                    <a:ea typeface="Verdana" panose="020B0604030504040204" pitchFamily="34" charset="0"/>
                    <a:cs typeface="Times New Roman" panose="02020603050405020304" pitchFamily="18" charset="0"/>
                  </a:rPr>
                  <a:t>.</a:t>
                </a:r>
              </a:p>
            </p:txBody>
          </p:sp>
        </p:grpSp>
        <p:grpSp>
          <p:nvGrpSpPr>
            <p:cNvPr id="93" name="Group 92">
              <a:extLst>
                <a:ext uri="{FF2B5EF4-FFF2-40B4-BE49-F238E27FC236}">
                  <a16:creationId xmlns:a16="http://schemas.microsoft.com/office/drawing/2014/main" id="{0F47A175-655A-A4CB-3E18-6A1F00D13CB7}"/>
                </a:ext>
              </a:extLst>
            </p:cNvPr>
            <p:cNvGrpSpPr/>
            <p:nvPr/>
          </p:nvGrpSpPr>
          <p:grpSpPr>
            <a:xfrm>
              <a:off x="4754443" y="3837056"/>
              <a:ext cx="278435" cy="259182"/>
              <a:chOff x="4317910" y="3122537"/>
              <a:chExt cx="278435" cy="259182"/>
            </a:xfrm>
          </p:grpSpPr>
          <p:sp>
            <p:nvSpPr>
              <p:cNvPr id="94" name="Oval 93">
                <a:extLst>
                  <a:ext uri="{FF2B5EF4-FFF2-40B4-BE49-F238E27FC236}">
                    <a16:creationId xmlns:a16="http://schemas.microsoft.com/office/drawing/2014/main" id="{E0FA58F8-FA40-D8AB-73FE-959F69BCB1D7}"/>
                  </a:ext>
                </a:extLst>
              </p:cNvPr>
              <p:cNvSpPr/>
              <p:nvPr/>
            </p:nvSpPr>
            <p:spPr>
              <a:xfrm>
                <a:off x="4370486" y="3162854"/>
                <a:ext cx="145981" cy="154005"/>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dirty="0">
                  <a:solidFill>
                    <a:schemeClr val="tx1"/>
                  </a:solidFill>
                  <a:latin typeface="Verdana" panose="020B0604030504040204" pitchFamily="34" charset="0"/>
                  <a:ea typeface="Verdana" panose="020B0604030504040204" pitchFamily="34" charset="0"/>
                </a:endParaRPr>
              </a:p>
            </p:txBody>
          </p:sp>
          <p:sp>
            <p:nvSpPr>
              <p:cNvPr id="95" name="TextBox 94">
                <a:extLst>
                  <a:ext uri="{FF2B5EF4-FFF2-40B4-BE49-F238E27FC236}">
                    <a16:creationId xmlns:a16="http://schemas.microsoft.com/office/drawing/2014/main" id="{90ECDC76-1A11-3219-EBCF-1D5D64903009}"/>
                  </a:ext>
                </a:extLst>
              </p:cNvPr>
              <p:cNvSpPr txBox="1"/>
              <p:nvPr/>
            </p:nvSpPr>
            <p:spPr>
              <a:xfrm>
                <a:off x="4317910" y="3122537"/>
                <a:ext cx="278435" cy="259182"/>
              </a:xfrm>
              <a:prstGeom prst="rect">
                <a:avLst/>
              </a:prstGeom>
              <a:noFill/>
            </p:spPr>
            <p:txBody>
              <a:bodyPr wrap="none" rtlCol="0">
                <a:spAutoFit/>
              </a:bodyPr>
              <a:lstStyle/>
              <a:p>
                <a:r>
                  <a:rPr lang="en-NZ" sz="900" b="1" dirty="0">
                    <a:ea typeface="Verdana" panose="020B0604030504040204" pitchFamily="34" charset="0"/>
                    <a:cs typeface="Times New Roman" panose="02020603050405020304" pitchFamily="18" charset="0"/>
                  </a:rPr>
                  <a:t>X</a:t>
                </a:r>
              </a:p>
            </p:txBody>
          </p:sp>
        </p:grpSp>
      </p:grpSp>
    </p:spTree>
    <p:extLst>
      <p:ext uri="{BB962C8B-B14F-4D97-AF65-F5344CB8AC3E}">
        <p14:creationId xmlns:p14="http://schemas.microsoft.com/office/powerpoint/2010/main" val="83977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2" descr="fig1_1_2">
            <a:extLst>
              <a:ext uri="{FF2B5EF4-FFF2-40B4-BE49-F238E27FC236}">
                <a16:creationId xmlns:a16="http://schemas.microsoft.com/office/drawing/2014/main" id="{861027B9-E048-E04A-9A2E-6A64F45DF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7" y="2215758"/>
            <a:ext cx="6771481" cy="4299645"/>
          </a:xfrm>
          <a:prstGeom prst="rect">
            <a:avLst/>
          </a:prstGeom>
          <a:solidFill>
            <a:schemeClr val="bg1"/>
          </a:solidFill>
          <a:ln w="9525">
            <a:noFill/>
            <a:miter lim="800000"/>
            <a:headEnd/>
            <a:tailEnd/>
          </a:ln>
        </p:spPr>
      </p:pic>
      <p:sp>
        <p:nvSpPr>
          <p:cNvPr id="39938" name="Text Box 3">
            <a:extLst>
              <a:ext uri="{FF2B5EF4-FFF2-40B4-BE49-F238E27FC236}">
                <a16:creationId xmlns:a16="http://schemas.microsoft.com/office/drawing/2014/main" id="{46706621-89A1-6E4A-8C13-AAAAE5210EF5}"/>
              </a:ext>
            </a:extLst>
          </p:cNvPr>
          <p:cNvSpPr txBox="1">
            <a:spLocks noChangeArrowheads="1"/>
          </p:cNvSpPr>
          <p:nvPr/>
        </p:nvSpPr>
        <p:spPr bwMode="auto">
          <a:xfrm>
            <a:off x="286073" y="175133"/>
            <a:ext cx="3713559" cy="1200329"/>
          </a:xfrm>
          <a:prstGeom prst="rect">
            <a:avLst/>
          </a:prstGeom>
          <a:noFill/>
          <a:ln w="25400">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3600" dirty="0"/>
              <a:t>Dislocation slip </a:t>
            </a:r>
            <a:r>
              <a:rPr lang="en-US" altLang="en-US" sz="3600" baseline="0" dirty="0"/>
              <a:t>systems in ice</a:t>
            </a:r>
          </a:p>
        </p:txBody>
      </p:sp>
      <p:pic>
        <p:nvPicPr>
          <p:cNvPr id="39939" name="Picture 11" descr="w031230c006">
            <a:extLst>
              <a:ext uri="{FF2B5EF4-FFF2-40B4-BE49-F238E27FC236}">
                <a16:creationId xmlns:a16="http://schemas.microsoft.com/office/drawing/2014/main" id="{02D11AC9-D2DE-BA4B-8370-D609B64B4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753" y="1444851"/>
            <a:ext cx="11049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13">
            <a:extLst>
              <a:ext uri="{FF2B5EF4-FFF2-40B4-BE49-F238E27FC236}">
                <a16:creationId xmlns:a16="http://schemas.microsoft.com/office/drawing/2014/main" id="{25884F07-F196-0146-8B63-4C582138A9DD}"/>
              </a:ext>
            </a:extLst>
          </p:cNvPr>
          <p:cNvSpPr txBox="1">
            <a:spLocks noChangeArrowheads="1"/>
          </p:cNvSpPr>
          <p:nvPr/>
        </p:nvSpPr>
        <p:spPr bwMode="auto">
          <a:xfrm>
            <a:off x="2739503" y="3955503"/>
            <a:ext cx="1457325" cy="457200"/>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baseline="0" dirty="0"/>
              <a:t>basal slip</a:t>
            </a:r>
          </a:p>
        </p:txBody>
      </p:sp>
      <p:sp>
        <p:nvSpPr>
          <p:cNvPr id="39943" name="Rectangle 15">
            <a:extLst>
              <a:ext uri="{FF2B5EF4-FFF2-40B4-BE49-F238E27FC236}">
                <a16:creationId xmlns:a16="http://schemas.microsoft.com/office/drawing/2014/main" id="{C7A2A51E-F397-9749-B117-518254479539}"/>
              </a:ext>
            </a:extLst>
          </p:cNvPr>
          <p:cNvSpPr>
            <a:spLocks noChangeArrowheads="1"/>
          </p:cNvSpPr>
          <p:nvPr/>
        </p:nvSpPr>
        <p:spPr bwMode="auto">
          <a:xfrm>
            <a:off x="3412603" y="5340654"/>
            <a:ext cx="1066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39944" name="Text Box 16">
            <a:extLst>
              <a:ext uri="{FF2B5EF4-FFF2-40B4-BE49-F238E27FC236}">
                <a16:creationId xmlns:a16="http://schemas.microsoft.com/office/drawing/2014/main" id="{7934C89F-9488-1647-BCB3-F2D4BF7C8E69}"/>
              </a:ext>
            </a:extLst>
          </p:cNvPr>
          <p:cNvSpPr txBox="1">
            <a:spLocks noChangeArrowheads="1"/>
          </p:cNvSpPr>
          <p:nvPr/>
        </p:nvSpPr>
        <p:spPr bwMode="auto">
          <a:xfrm>
            <a:off x="2707753" y="4640121"/>
            <a:ext cx="1947863" cy="457200"/>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baseline="0" dirty="0"/>
              <a:t>prismatic slip</a:t>
            </a:r>
          </a:p>
        </p:txBody>
      </p:sp>
      <p:sp>
        <p:nvSpPr>
          <p:cNvPr id="39945" name="Text Box 17">
            <a:extLst>
              <a:ext uri="{FF2B5EF4-FFF2-40B4-BE49-F238E27FC236}">
                <a16:creationId xmlns:a16="http://schemas.microsoft.com/office/drawing/2014/main" id="{9FB7FA04-3E3D-A240-A284-87E37640F2AF}"/>
              </a:ext>
            </a:extLst>
          </p:cNvPr>
          <p:cNvSpPr txBox="1">
            <a:spLocks noChangeArrowheads="1"/>
          </p:cNvSpPr>
          <p:nvPr/>
        </p:nvSpPr>
        <p:spPr bwMode="auto">
          <a:xfrm>
            <a:off x="2707753" y="5357483"/>
            <a:ext cx="150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baseline="0" dirty="0"/>
              <a:t>pyramidal</a:t>
            </a:r>
          </a:p>
        </p:txBody>
      </p:sp>
      <p:sp>
        <p:nvSpPr>
          <p:cNvPr id="39946" name="AutoShape 18">
            <a:extLst>
              <a:ext uri="{FF2B5EF4-FFF2-40B4-BE49-F238E27FC236}">
                <a16:creationId xmlns:a16="http://schemas.microsoft.com/office/drawing/2014/main" id="{8ADF1211-B107-0541-B0EE-C8B4D6F296F7}"/>
              </a:ext>
            </a:extLst>
          </p:cNvPr>
          <p:cNvSpPr>
            <a:spLocks noChangeArrowheads="1"/>
          </p:cNvSpPr>
          <p:nvPr/>
        </p:nvSpPr>
        <p:spPr bwMode="auto">
          <a:xfrm>
            <a:off x="6905897" y="2967341"/>
            <a:ext cx="228600" cy="2667000"/>
          </a:xfrm>
          <a:prstGeom prst="downArrow">
            <a:avLst>
              <a:gd name="adj1" fmla="val 50000"/>
              <a:gd name="adj2" fmla="val 291667"/>
            </a:avLst>
          </a:prstGeom>
          <a:solidFill>
            <a:schemeClr val="tx1"/>
          </a:solidFill>
          <a:ln w="1587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39947" name="Text Box 19">
            <a:extLst>
              <a:ext uri="{FF2B5EF4-FFF2-40B4-BE49-F238E27FC236}">
                <a16:creationId xmlns:a16="http://schemas.microsoft.com/office/drawing/2014/main" id="{8633F763-884C-8840-92D8-4C2D3D06D1D7}"/>
              </a:ext>
            </a:extLst>
          </p:cNvPr>
          <p:cNvSpPr txBox="1">
            <a:spLocks noChangeArrowheads="1"/>
          </p:cNvSpPr>
          <p:nvPr/>
        </p:nvSpPr>
        <p:spPr bwMode="auto">
          <a:xfrm>
            <a:off x="7150372" y="3383312"/>
            <a:ext cx="1646238" cy="1209675"/>
          </a:xfrm>
          <a:prstGeom prst="rect">
            <a:avLst/>
          </a:prstGeom>
          <a:noFill/>
          <a:ln w="222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aseline="0" dirty="0"/>
              <a:t>Increasing</a:t>
            </a:r>
          </a:p>
          <a:p>
            <a:pPr eaLnBrk="1" hangingPunct="1">
              <a:spcBef>
                <a:spcPct val="0"/>
              </a:spcBef>
              <a:buFontTx/>
              <a:buNone/>
            </a:pPr>
            <a:r>
              <a:rPr lang="en-US" altLang="en-US" sz="2400" baseline="0" dirty="0"/>
              <a:t>difficulty of</a:t>
            </a:r>
          </a:p>
          <a:p>
            <a:pPr eaLnBrk="1" hangingPunct="1">
              <a:spcBef>
                <a:spcPct val="0"/>
              </a:spcBef>
              <a:buFontTx/>
              <a:buNone/>
            </a:pPr>
            <a:r>
              <a:rPr lang="en-US" altLang="en-US" sz="2400" baseline="0" dirty="0"/>
              <a:t>slip</a:t>
            </a:r>
          </a:p>
        </p:txBody>
      </p:sp>
      <p:pic>
        <p:nvPicPr>
          <p:cNvPr id="39948" name="Picture 22" descr="HobbIceIh.tif">
            <a:extLst>
              <a:ext uri="{FF2B5EF4-FFF2-40B4-BE49-F238E27FC236}">
                <a16:creationId xmlns:a16="http://schemas.microsoft.com/office/drawing/2014/main" id="{83FE0271-484D-D948-9D95-2BDB99107F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6816" y="884214"/>
            <a:ext cx="3429000" cy="18279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49" name="Text Box 19">
            <a:extLst>
              <a:ext uri="{FF2B5EF4-FFF2-40B4-BE49-F238E27FC236}">
                <a16:creationId xmlns:a16="http://schemas.microsoft.com/office/drawing/2014/main" id="{7CA10772-36E5-884A-A61B-D9EFF512A031}"/>
              </a:ext>
            </a:extLst>
          </p:cNvPr>
          <p:cNvSpPr txBox="1">
            <a:spLocks noChangeArrowheads="1"/>
          </p:cNvSpPr>
          <p:nvPr/>
        </p:nvSpPr>
        <p:spPr bwMode="auto">
          <a:xfrm>
            <a:off x="4078956" y="527026"/>
            <a:ext cx="1826141" cy="369332"/>
          </a:xfrm>
          <a:prstGeom prst="rect">
            <a:avLst/>
          </a:prstGeom>
          <a:noFill/>
          <a:ln w="222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aseline="0" dirty="0"/>
              <a:t>Down the c-axis</a:t>
            </a:r>
          </a:p>
        </p:txBody>
      </p:sp>
      <p:sp>
        <p:nvSpPr>
          <p:cNvPr id="39950" name="Text Box 19">
            <a:extLst>
              <a:ext uri="{FF2B5EF4-FFF2-40B4-BE49-F238E27FC236}">
                <a16:creationId xmlns:a16="http://schemas.microsoft.com/office/drawing/2014/main" id="{198DD3C2-4C33-1E4D-87CC-E10CE00DB8FF}"/>
              </a:ext>
            </a:extLst>
          </p:cNvPr>
          <p:cNvSpPr txBox="1">
            <a:spLocks noChangeArrowheads="1"/>
          </p:cNvSpPr>
          <p:nvPr/>
        </p:nvSpPr>
        <p:spPr bwMode="auto">
          <a:xfrm>
            <a:off x="7205291" y="634491"/>
            <a:ext cx="1659429" cy="369332"/>
          </a:xfrm>
          <a:prstGeom prst="rect">
            <a:avLst/>
          </a:prstGeom>
          <a:solidFill>
            <a:schemeClr val="bg1"/>
          </a:solidFill>
          <a:ln w="222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Perp. to</a:t>
            </a:r>
            <a:r>
              <a:rPr lang="en-US" altLang="en-US" sz="1800" baseline="0" dirty="0"/>
              <a:t> c-axis</a:t>
            </a:r>
          </a:p>
        </p:txBody>
      </p:sp>
      <p:cxnSp>
        <p:nvCxnSpPr>
          <p:cNvPr id="39951" name="Straight Connector 33">
            <a:extLst>
              <a:ext uri="{FF2B5EF4-FFF2-40B4-BE49-F238E27FC236}">
                <a16:creationId xmlns:a16="http://schemas.microsoft.com/office/drawing/2014/main" id="{D905C624-1E2C-3244-AFDE-702529C07C6E}"/>
              </a:ext>
            </a:extLst>
          </p:cNvPr>
          <p:cNvCxnSpPr>
            <a:cxnSpLocks noChangeShapeType="1"/>
          </p:cNvCxnSpPr>
          <p:nvPr/>
        </p:nvCxnSpPr>
        <p:spPr bwMode="auto">
          <a:xfrm>
            <a:off x="5724797" y="1752600"/>
            <a:ext cx="2362200" cy="1588"/>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cxnSp>
      <p:sp>
        <p:nvSpPr>
          <p:cNvPr id="39952" name="Text Box 19">
            <a:extLst>
              <a:ext uri="{FF2B5EF4-FFF2-40B4-BE49-F238E27FC236}">
                <a16:creationId xmlns:a16="http://schemas.microsoft.com/office/drawing/2014/main" id="{D9FA5AC0-2D1E-124C-A3E8-260A15DE6BCB}"/>
              </a:ext>
            </a:extLst>
          </p:cNvPr>
          <p:cNvSpPr txBox="1">
            <a:spLocks noChangeArrowheads="1"/>
          </p:cNvSpPr>
          <p:nvPr/>
        </p:nvSpPr>
        <p:spPr bwMode="auto">
          <a:xfrm>
            <a:off x="7532960" y="1248079"/>
            <a:ext cx="1312862" cy="368300"/>
          </a:xfrm>
          <a:prstGeom prst="rect">
            <a:avLst/>
          </a:prstGeom>
          <a:noFill/>
          <a:ln w="222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aseline="0"/>
              <a:t>Basal glide</a:t>
            </a:r>
          </a:p>
        </p:txBody>
      </p:sp>
      <p:sp>
        <p:nvSpPr>
          <p:cNvPr id="39953" name="Text Box 27">
            <a:extLst>
              <a:ext uri="{FF2B5EF4-FFF2-40B4-BE49-F238E27FC236}">
                <a16:creationId xmlns:a16="http://schemas.microsoft.com/office/drawing/2014/main" id="{4B9AA511-3080-BC4A-ADF9-872BE0DBC9D1}"/>
              </a:ext>
            </a:extLst>
          </p:cNvPr>
          <p:cNvSpPr txBox="1">
            <a:spLocks noChangeArrowheads="1"/>
          </p:cNvSpPr>
          <p:nvPr/>
        </p:nvSpPr>
        <p:spPr bwMode="auto">
          <a:xfrm rot="10800000">
            <a:off x="6682059" y="1211567"/>
            <a:ext cx="319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baseline="0" dirty="0">
                <a:solidFill>
                  <a:srgbClr val="FF0000"/>
                </a:solidFill>
              </a:rPr>
              <a:t>T</a:t>
            </a:r>
          </a:p>
        </p:txBody>
      </p:sp>
      <p:sp>
        <p:nvSpPr>
          <p:cNvPr id="39954" name="Line 30">
            <a:extLst>
              <a:ext uri="{FF2B5EF4-FFF2-40B4-BE49-F238E27FC236}">
                <a16:creationId xmlns:a16="http://schemas.microsoft.com/office/drawing/2014/main" id="{FECD078E-5825-CF41-BB6B-ACC593146EC6}"/>
              </a:ext>
            </a:extLst>
          </p:cNvPr>
          <p:cNvSpPr>
            <a:spLocks noChangeShapeType="1"/>
          </p:cNvSpPr>
          <p:nvPr/>
        </p:nvSpPr>
        <p:spPr bwMode="auto">
          <a:xfrm>
            <a:off x="6391547" y="884214"/>
            <a:ext cx="6096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nchor="ctr"/>
          <a:lstStyle/>
          <a:p>
            <a:endParaRPr lang="en-US"/>
          </a:p>
        </p:txBody>
      </p:sp>
      <p:sp>
        <p:nvSpPr>
          <p:cNvPr id="39955" name="Line 30">
            <a:extLst>
              <a:ext uri="{FF2B5EF4-FFF2-40B4-BE49-F238E27FC236}">
                <a16:creationId xmlns:a16="http://schemas.microsoft.com/office/drawing/2014/main" id="{D6619688-AE91-154A-93C2-FEFFC8A0DF14}"/>
              </a:ext>
            </a:extLst>
          </p:cNvPr>
          <p:cNvSpPr>
            <a:spLocks noChangeShapeType="1"/>
          </p:cNvSpPr>
          <p:nvPr/>
        </p:nvSpPr>
        <p:spPr bwMode="auto">
          <a:xfrm rot="10800000">
            <a:off x="6371703" y="2597454"/>
            <a:ext cx="6096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nchor="ctr"/>
          <a:lstStyle/>
          <a:p>
            <a:endParaRPr lang="en-US"/>
          </a:p>
        </p:txBody>
      </p:sp>
      <p:sp>
        <p:nvSpPr>
          <p:cNvPr id="39956" name="Line 29">
            <a:extLst>
              <a:ext uri="{FF2B5EF4-FFF2-40B4-BE49-F238E27FC236}">
                <a16:creationId xmlns:a16="http://schemas.microsoft.com/office/drawing/2014/main" id="{B0100B57-5A66-2147-A230-086FF2248339}"/>
              </a:ext>
            </a:extLst>
          </p:cNvPr>
          <p:cNvSpPr>
            <a:spLocks noChangeShapeType="1"/>
          </p:cNvSpPr>
          <p:nvPr/>
        </p:nvSpPr>
        <p:spPr bwMode="auto">
          <a:xfrm>
            <a:off x="6466159" y="1470329"/>
            <a:ext cx="288925"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57" name="Text Box 3">
            <a:extLst>
              <a:ext uri="{FF2B5EF4-FFF2-40B4-BE49-F238E27FC236}">
                <a16:creationId xmlns:a16="http://schemas.microsoft.com/office/drawing/2014/main" id="{B1AE6192-DDA0-2A4F-8529-10AC4A10A4C0}"/>
              </a:ext>
            </a:extLst>
          </p:cNvPr>
          <p:cNvSpPr txBox="1">
            <a:spLocks noChangeArrowheads="1"/>
          </p:cNvSpPr>
          <p:nvPr/>
        </p:nvSpPr>
        <p:spPr bwMode="auto">
          <a:xfrm>
            <a:off x="1701920" y="5847960"/>
            <a:ext cx="7162800" cy="830263"/>
          </a:xfrm>
          <a:prstGeom prst="rect">
            <a:avLst/>
          </a:prstGeom>
          <a:solidFill>
            <a:schemeClr val="bg1"/>
          </a:solidFill>
          <a:ln w="254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aseline="0"/>
              <a:t>Basal glide gives only 2 independent slip systems – insufficient for compatible deformation – need 5</a:t>
            </a:r>
          </a:p>
        </p:txBody>
      </p:sp>
      <p:sp>
        <p:nvSpPr>
          <p:cNvPr id="21" name="Slide Number Placeholder 2">
            <a:extLst>
              <a:ext uri="{FF2B5EF4-FFF2-40B4-BE49-F238E27FC236}">
                <a16:creationId xmlns:a16="http://schemas.microsoft.com/office/drawing/2014/main" id="{8C2E220B-ABD1-1342-A110-679EF4C35BF5}"/>
              </a:ext>
            </a:extLst>
          </p:cNvPr>
          <p:cNvSpPr>
            <a:spLocks noGrp="1"/>
          </p:cNvSpPr>
          <p:nvPr>
            <p:ph type="sldNum" sz="quarter" idx="10"/>
          </p:nvPr>
        </p:nvSpPr>
        <p:spPr>
          <a:xfrm>
            <a:off x="8060803" y="-23509"/>
            <a:ext cx="1066800" cy="639763"/>
          </a:xfrm>
        </p:spPr>
        <p:txBody>
          <a:bodyPr/>
          <a:lstStyle/>
          <a:p>
            <a:r>
              <a:rPr lang="en-US" altLang="en-US" dirty="0"/>
              <a:t>11</a:t>
            </a:r>
          </a:p>
        </p:txBody>
      </p:sp>
    </p:spTree>
    <p:extLst>
      <p:ext uri="{BB962C8B-B14F-4D97-AF65-F5344CB8AC3E}">
        <p14:creationId xmlns:p14="http://schemas.microsoft.com/office/powerpoint/2010/main" val="3509577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77382-F8C3-02E0-2CC7-8B8598853A0F}"/>
            </a:ext>
          </a:extLst>
        </p:cNvPr>
        <p:cNvGrpSpPr/>
        <p:nvPr/>
      </p:nvGrpSpPr>
      <p:grpSpPr>
        <a:xfrm>
          <a:off x="0" y="0"/>
          <a:ext cx="0" cy="0"/>
          <a:chOff x="0" y="0"/>
          <a:chExt cx="0" cy="0"/>
        </a:xfrm>
      </p:grpSpPr>
      <p:pic>
        <p:nvPicPr>
          <p:cNvPr id="13" name="Picture 12" descr="A graph of a grain size&#10;&#10;AI-generated content may be incorrect.">
            <a:extLst>
              <a:ext uri="{FF2B5EF4-FFF2-40B4-BE49-F238E27FC236}">
                <a16:creationId xmlns:a16="http://schemas.microsoft.com/office/drawing/2014/main" id="{1C82F75D-5B98-FAC4-0F11-BBA511A42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134" y="2877032"/>
            <a:ext cx="4793666" cy="3595249"/>
          </a:xfrm>
          <a:prstGeom prst="rect">
            <a:avLst/>
          </a:prstGeom>
        </p:spPr>
      </p:pic>
      <p:sp>
        <p:nvSpPr>
          <p:cNvPr id="4" name="Title 1">
            <a:extLst>
              <a:ext uri="{FF2B5EF4-FFF2-40B4-BE49-F238E27FC236}">
                <a16:creationId xmlns:a16="http://schemas.microsoft.com/office/drawing/2014/main" id="{8FEBD6E9-65F9-5534-8225-31EDF96B02A0}"/>
              </a:ext>
            </a:extLst>
          </p:cNvPr>
          <p:cNvSpPr>
            <a:spLocks noGrp="1"/>
          </p:cNvSpPr>
          <p:nvPr>
            <p:ph type="title"/>
          </p:nvPr>
        </p:nvSpPr>
        <p:spPr>
          <a:xfrm>
            <a:off x="609600" y="5975851"/>
            <a:ext cx="3271266" cy="489749"/>
          </a:xfrm>
        </p:spPr>
        <p:txBody>
          <a:bodyPr>
            <a:normAutofit/>
          </a:bodyPr>
          <a:lstStyle/>
          <a:p>
            <a:r>
              <a:rPr lang="en-NZ" sz="2400" dirty="0">
                <a:latin typeface="Verdana" panose="020B0604030504040204" pitchFamily="34" charset="0"/>
                <a:ea typeface="Verdana" panose="020B0604030504040204" pitchFamily="34" charset="0"/>
              </a:rPr>
              <a:t>TOR23-B</a:t>
            </a:r>
          </a:p>
        </p:txBody>
      </p:sp>
      <p:sp>
        <p:nvSpPr>
          <p:cNvPr id="11" name="TextBox 10">
            <a:extLst>
              <a:ext uri="{FF2B5EF4-FFF2-40B4-BE49-F238E27FC236}">
                <a16:creationId xmlns:a16="http://schemas.microsoft.com/office/drawing/2014/main" id="{5C232A31-1C55-549D-8E61-618F22A8EDF0}"/>
              </a:ext>
            </a:extLst>
          </p:cNvPr>
          <p:cNvSpPr txBox="1"/>
          <p:nvPr/>
        </p:nvSpPr>
        <p:spPr>
          <a:xfrm>
            <a:off x="135938" y="5851048"/>
            <a:ext cx="658405" cy="300082"/>
          </a:xfrm>
          <a:prstGeom prst="rect">
            <a:avLst/>
          </a:prstGeom>
          <a:noFill/>
        </p:spPr>
        <p:txBody>
          <a:bodyPr wrap="square" rtlCol="0">
            <a:spAutoFit/>
          </a:bodyPr>
          <a:lstStyle/>
          <a:p>
            <a:r>
              <a:rPr lang="en-NZ" sz="1350" dirty="0"/>
              <a:t>TOP</a:t>
            </a:r>
          </a:p>
        </p:txBody>
      </p:sp>
      <p:sp>
        <p:nvSpPr>
          <p:cNvPr id="12" name="TextBox 11">
            <a:extLst>
              <a:ext uri="{FF2B5EF4-FFF2-40B4-BE49-F238E27FC236}">
                <a16:creationId xmlns:a16="http://schemas.microsoft.com/office/drawing/2014/main" id="{2E23CE68-C068-FD78-C6D9-0A5E4D7FA595}"/>
              </a:ext>
            </a:extLst>
          </p:cNvPr>
          <p:cNvSpPr txBox="1"/>
          <p:nvPr/>
        </p:nvSpPr>
        <p:spPr>
          <a:xfrm>
            <a:off x="4341024" y="5825810"/>
            <a:ext cx="922112" cy="300082"/>
          </a:xfrm>
          <a:prstGeom prst="rect">
            <a:avLst/>
          </a:prstGeom>
          <a:noFill/>
        </p:spPr>
        <p:txBody>
          <a:bodyPr wrap="none" rtlCol="0">
            <a:spAutoFit/>
          </a:bodyPr>
          <a:lstStyle/>
          <a:p>
            <a:r>
              <a:rPr lang="en-NZ" sz="1350" dirty="0"/>
              <a:t>BOTTOM</a:t>
            </a:r>
          </a:p>
        </p:txBody>
      </p:sp>
      <p:pic>
        <p:nvPicPr>
          <p:cNvPr id="3" name="Picture 2" descr="A colorful square with small dots&#10;&#10;AI-generated content may be incorrect.">
            <a:extLst>
              <a:ext uri="{FF2B5EF4-FFF2-40B4-BE49-F238E27FC236}">
                <a16:creationId xmlns:a16="http://schemas.microsoft.com/office/drawing/2014/main" id="{121C9D55-9775-B52F-2D6D-D8C46EA1C5D9}"/>
              </a:ext>
            </a:extLst>
          </p:cNvPr>
          <p:cNvPicPr>
            <a:picLocks noChangeAspect="1"/>
          </p:cNvPicPr>
          <p:nvPr/>
        </p:nvPicPr>
        <p:blipFill>
          <a:blip r:embed="rId3">
            <a:extLst>
              <a:ext uri="{28A0092B-C50C-407E-A947-70E740481C1C}">
                <a14:useLocalDpi xmlns:a14="http://schemas.microsoft.com/office/drawing/2010/main" val="0"/>
              </a:ext>
            </a:extLst>
          </a:blip>
          <a:srcRect l="22783" r="22596"/>
          <a:stretch>
            <a:fillRect/>
          </a:stretch>
        </p:blipFill>
        <p:spPr>
          <a:xfrm>
            <a:off x="8414" y="1294687"/>
            <a:ext cx="4793666" cy="4507969"/>
          </a:xfrm>
          <a:prstGeom prst="rect">
            <a:avLst/>
          </a:prstGeom>
        </p:spPr>
      </p:pic>
      <p:pic>
        <p:nvPicPr>
          <p:cNvPr id="8" name="Picture 7" descr="A diagram of a diagram of a sphere&#10;&#10;AI-generated content may be incorrect.">
            <a:extLst>
              <a:ext uri="{FF2B5EF4-FFF2-40B4-BE49-F238E27FC236}">
                <a16:creationId xmlns:a16="http://schemas.microsoft.com/office/drawing/2014/main" id="{C68A073D-83AF-709B-5AC1-2ED613BAF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655" y="385719"/>
            <a:ext cx="4289848" cy="2144924"/>
          </a:xfrm>
          <a:prstGeom prst="rect">
            <a:avLst/>
          </a:prstGeom>
        </p:spPr>
      </p:pic>
      <p:sp>
        <p:nvSpPr>
          <p:cNvPr id="2" name="TextBox 1">
            <a:extLst>
              <a:ext uri="{FF2B5EF4-FFF2-40B4-BE49-F238E27FC236}">
                <a16:creationId xmlns:a16="http://schemas.microsoft.com/office/drawing/2014/main" id="{2E9B055B-9221-FEAA-0732-BD7C9C849B42}"/>
              </a:ext>
            </a:extLst>
          </p:cNvPr>
          <p:cNvSpPr txBox="1"/>
          <p:nvPr/>
        </p:nvSpPr>
        <p:spPr>
          <a:xfrm>
            <a:off x="344426" y="192426"/>
            <a:ext cx="4121641" cy="1015663"/>
          </a:xfrm>
          <a:prstGeom prst="rect">
            <a:avLst/>
          </a:prstGeom>
          <a:noFill/>
          <a:ln>
            <a:noFill/>
          </a:ln>
        </p:spPr>
        <p:txBody>
          <a:bodyPr wrap="none">
            <a:spAutoFit/>
          </a:bodyPr>
          <a:lstStyle/>
          <a:p>
            <a:pPr algn="ctr" eaLnBrk="1" hangingPunct="1">
              <a:defRPr/>
            </a:pPr>
            <a:r>
              <a:rPr lang="en-US" sz="3600" dirty="0">
                <a:latin typeface="Arial" charset="0"/>
                <a:ea typeface="ＭＳ Ｐゴシック" charset="0"/>
                <a:cs typeface="ＭＳ Ｐゴシック" charset="0"/>
              </a:rPr>
              <a:t>Shear strain ~50 %</a:t>
            </a:r>
          </a:p>
          <a:p>
            <a:pPr algn="ctr" eaLnBrk="1" hangingPunct="1">
              <a:defRPr/>
            </a:pPr>
            <a:r>
              <a:rPr lang="en-US" sz="2400" baseline="0" dirty="0">
                <a:latin typeface="Arial" charset="0"/>
                <a:ea typeface="ＭＳ Ｐゴシック" charset="0"/>
                <a:cs typeface="ＭＳ Ｐゴシック" charset="0"/>
              </a:rPr>
              <a:t>M index 0.079</a:t>
            </a:r>
          </a:p>
        </p:txBody>
      </p:sp>
      <p:sp>
        <p:nvSpPr>
          <p:cNvPr id="5" name="Rectangle 4">
            <a:extLst>
              <a:ext uri="{FF2B5EF4-FFF2-40B4-BE49-F238E27FC236}">
                <a16:creationId xmlns:a16="http://schemas.microsoft.com/office/drawing/2014/main" id="{180DC2BA-C618-DD78-A3E6-752B40677F13}"/>
              </a:ext>
            </a:extLst>
          </p:cNvPr>
          <p:cNvSpPr/>
          <p:nvPr/>
        </p:nvSpPr>
        <p:spPr bwMode="auto">
          <a:xfrm>
            <a:off x="4876800" y="408808"/>
            <a:ext cx="1394945" cy="2562992"/>
          </a:xfrm>
          <a:prstGeom prst="rect">
            <a:avLst/>
          </a:prstGeom>
          <a:noFill/>
          <a:ln w="25400" cap="flat" cmpd="sng" algn="ctr">
            <a:solidFill>
              <a:schemeClr val="tx1"/>
            </a:solidFill>
            <a:prstDash val="sysDot"/>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6" name="Title 1">
            <a:extLst>
              <a:ext uri="{FF2B5EF4-FFF2-40B4-BE49-F238E27FC236}">
                <a16:creationId xmlns:a16="http://schemas.microsoft.com/office/drawing/2014/main" id="{348590B3-C040-DA50-BB63-E89A991A6E9A}"/>
              </a:ext>
            </a:extLst>
          </p:cNvPr>
          <p:cNvSpPr txBox="1">
            <a:spLocks/>
          </p:cNvSpPr>
          <p:nvPr/>
        </p:nvSpPr>
        <p:spPr bwMode="auto">
          <a:xfrm>
            <a:off x="3940715" y="2482051"/>
            <a:ext cx="3271266" cy="48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NZ" sz="2400" kern="0" dirty="0">
                <a:latin typeface="Verdana" panose="020B0604030504040204" pitchFamily="34" charset="0"/>
                <a:ea typeface="Verdana" panose="020B0604030504040204" pitchFamily="34" charset="0"/>
              </a:rPr>
              <a:t>c-axes</a:t>
            </a:r>
          </a:p>
        </p:txBody>
      </p:sp>
    </p:spTree>
    <p:extLst>
      <p:ext uri="{BB962C8B-B14F-4D97-AF65-F5344CB8AC3E}">
        <p14:creationId xmlns:p14="http://schemas.microsoft.com/office/powerpoint/2010/main" val="211060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628ADC-DA4D-1C1D-2B6A-86923E94B865}"/>
            </a:ext>
          </a:extLst>
        </p:cNvPr>
        <p:cNvGrpSpPr/>
        <p:nvPr/>
      </p:nvGrpSpPr>
      <p:grpSpPr>
        <a:xfrm>
          <a:off x="0" y="0"/>
          <a:ext cx="0" cy="0"/>
          <a:chOff x="0" y="0"/>
          <a:chExt cx="0" cy="0"/>
        </a:xfrm>
      </p:grpSpPr>
      <p:pic>
        <p:nvPicPr>
          <p:cNvPr id="16" name="Picture 15" descr="A graph of a grain size&#10;&#10;AI-generated content may be incorrect.">
            <a:extLst>
              <a:ext uri="{FF2B5EF4-FFF2-40B4-BE49-F238E27FC236}">
                <a16:creationId xmlns:a16="http://schemas.microsoft.com/office/drawing/2014/main" id="{1D2B722A-F21C-65B7-0E82-4C2EA2DA7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598" y="3288956"/>
            <a:ext cx="4359856" cy="3269892"/>
          </a:xfrm>
          <a:prstGeom prst="rect">
            <a:avLst/>
          </a:prstGeom>
        </p:spPr>
      </p:pic>
      <p:sp>
        <p:nvSpPr>
          <p:cNvPr id="4" name="Title 1">
            <a:extLst>
              <a:ext uri="{FF2B5EF4-FFF2-40B4-BE49-F238E27FC236}">
                <a16:creationId xmlns:a16="http://schemas.microsoft.com/office/drawing/2014/main" id="{3A4592AA-5F72-1EC7-DEB1-FFAB3A1ED5C7}"/>
              </a:ext>
            </a:extLst>
          </p:cNvPr>
          <p:cNvSpPr>
            <a:spLocks noGrp="1"/>
          </p:cNvSpPr>
          <p:nvPr>
            <p:ph type="title"/>
          </p:nvPr>
        </p:nvSpPr>
        <p:spPr>
          <a:xfrm>
            <a:off x="855941" y="6069099"/>
            <a:ext cx="3271266" cy="489749"/>
          </a:xfrm>
        </p:spPr>
        <p:txBody>
          <a:bodyPr>
            <a:normAutofit/>
          </a:bodyPr>
          <a:lstStyle/>
          <a:p>
            <a:r>
              <a:rPr lang="en-NZ" sz="2400" dirty="0">
                <a:latin typeface="Verdana" panose="020B0604030504040204" pitchFamily="34" charset="0"/>
                <a:ea typeface="Verdana" panose="020B0604030504040204" pitchFamily="34" charset="0"/>
              </a:rPr>
              <a:t>TOR14-B</a:t>
            </a:r>
          </a:p>
        </p:txBody>
      </p:sp>
      <p:pic>
        <p:nvPicPr>
          <p:cNvPr id="6" name="Picture 5" descr="A colorful map of a map&#10;&#10;AI-generated content may be incorrect.">
            <a:extLst>
              <a:ext uri="{FF2B5EF4-FFF2-40B4-BE49-F238E27FC236}">
                <a16:creationId xmlns:a16="http://schemas.microsoft.com/office/drawing/2014/main" id="{EE271242-6E63-A71F-0992-A82D23F65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44" y="881999"/>
            <a:ext cx="4359856" cy="4985401"/>
          </a:xfrm>
          <a:prstGeom prst="rect">
            <a:avLst/>
          </a:prstGeom>
        </p:spPr>
      </p:pic>
      <p:sp>
        <p:nvSpPr>
          <p:cNvPr id="11" name="TextBox 10">
            <a:extLst>
              <a:ext uri="{FF2B5EF4-FFF2-40B4-BE49-F238E27FC236}">
                <a16:creationId xmlns:a16="http://schemas.microsoft.com/office/drawing/2014/main" id="{F96AC2C2-B94F-45DA-CE34-D7A173F2C998}"/>
              </a:ext>
            </a:extLst>
          </p:cNvPr>
          <p:cNvSpPr txBox="1"/>
          <p:nvPr/>
        </p:nvSpPr>
        <p:spPr>
          <a:xfrm>
            <a:off x="130047" y="5878034"/>
            <a:ext cx="537391" cy="300082"/>
          </a:xfrm>
          <a:prstGeom prst="rect">
            <a:avLst/>
          </a:prstGeom>
          <a:noFill/>
        </p:spPr>
        <p:txBody>
          <a:bodyPr wrap="none" rtlCol="0">
            <a:spAutoFit/>
          </a:bodyPr>
          <a:lstStyle/>
          <a:p>
            <a:r>
              <a:rPr lang="en-NZ" sz="1350" dirty="0"/>
              <a:t>TOP</a:t>
            </a:r>
          </a:p>
        </p:txBody>
      </p:sp>
      <p:sp>
        <p:nvSpPr>
          <p:cNvPr id="12" name="TextBox 11">
            <a:extLst>
              <a:ext uri="{FF2B5EF4-FFF2-40B4-BE49-F238E27FC236}">
                <a16:creationId xmlns:a16="http://schemas.microsoft.com/office/drawing/2014/main" id="{877D8816-9F0C-1396-E65D-95862398FE99}"/>
              </a:ext>
            </a:extLst>
          </p:cNvPr>
          <p:cNvSpPr txBox="1"/>
          <p:nvPr/>
        </p:nvSpPr>
        <p:spPr>
          <a:xfrm>
            <a:off x="4031940" y="5878034"/>
            <a:ext cx="922112" cy="300082"/>
          </a:xfrm>
          <a:prstGeom prst="rect">
            <a:avLst/>
          </a:prstGeom>
          <a:noFill/>
        </p:spPr>
        <p:txBody>
          <a:bodyPr wrap="none" rtlCol="0">
            <a:spAutoFit/>
          </a:bodyPr>
          <a:lstStyle/>
          <a:p>
            <a:r>
              <a:rPr lang="en-NZ" sz="1350" dirty="0"/>
              <a:t>BOTTOM</a:t>
            </a:r>
          </a:p>
        </p:txBody>
      </p:sp>
      <p:pic>
        <p:nvPicPr>
          <p:cNvPr id="14" name="Picture 13" descr="A diagram of a sphere with different colors&#10;&#10;AI-generated content may be incorrect.">
            <a:extLst>
              <a:ext uri="{FF2B5EF4-FFF2-40B4-BE49-F238E27FC236}">
                <a16:creationId xmlns:a16="http://schemas.microsoft.com/office/drawing/2014/main" id="{54148EAE-2F86-FDC9-B30A-42133D86F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801" y="851417"/>
            <a:ext cx="4572000" cy="2286000"/>
          </a:xfrm>
          <a:prstGeom prst="rect">
            <a:avLst/>
          </a:prstGeom>
        </p:spPr>
      </p:pic>
      <p:sp>
        <p:nvSpPr>
          <p:cNvPr id="2" name="TextBox 1">
            <a:extLst>
              <a:ext uri="{FF2B5EF4-FFF2-40B4-BE49-F238E27FC236}">
                <a16:creationId xmlns:a16="http://schemas.microsoft.com/office/drawing/2014/main" id="{30778729-9014-B21D-5749-936377E74390}"/>
              </a:ext>
            </a:extLst>
          </p:cNvPr>
          <p:cNvSpPr txBox="1"/>
          <p:nvPr/>
        </p:nvSpPr>
        <p:spPr>
          <a:xfrm>
            <a:off x="398741" y="144517"/>
            <a:ext cx="7279558" cy="1200329"/>
          </a:xfrm>
          <a:prstGeom prst="rect">
            <a:avLst/>
          </a:prstGeom>
          <a:noFill/>
          <a:ln>
            <a:noFill/>
          </a:ln>
        </p:spPr>
        <p:txBody>
          <a:bodyPr wrap="none">
            <a:spAutoFit/>
          </a:bodyPr>
          <a:lstStyle/>
          <a:p>
            <a:pPr algn="ctr">
              <a:defRPr/>
            </a:pPr>
            <a:r>
              <a:rPr lang="en-US" sz="3600" dirty="0">
                <a:latin typeface="Arial" charset="0"/>
                <a:ea typeface="ＭＳ Ｐゴシック" charset="0"/>
                <a:cs typeface="ＭＳ Ｐゴシック" charset="0"/>
              </a:rPr>
              <a:t>Shear strain ~200 %     </a:t>
            </a:r>
            <a:r>
              <a:rPr lang="en-US" sz="2800" dirty="0">
                <a:latin typeface="Arial" charset="0"/>
                <a:ea typeface="ＭＳ Ｐゴシック" charset="0"/>
                <a:cs typeface="ＭＳ Ｐゴシック" charset="0"/>
              </a:rPr>
              <a:t>M index 0.209</a:t>
            </a:r>
          </a:p>
          <a:p>
            <a:pPr algn="ctr" eaLnBrk="1" hangingPunct="1">
              <a:defRPr/>
            </a:pPr>
            <a:endParaRPr lang="en-US" sz="3600" baseline="0" dirty="0">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8FF26B1B-8D9D-B826-5B84-FE20831FFC8F}"/>
              </a:ext>
            </a:extLst>
          </p:cNvPr>
          <p:cNvSpPr/>
          <p:nvPr/>
        </p:nvSpPr>
        <p:spPr bwMode="auto">
          <a:xfrm>
            <a:off x="4624855" y="851417"/>
            <a:ext cx="1394945" cy="2562992"/>
          </a:xfrm>
          <a:prstGeom prst="rect">
            <a:avLst/>
          </a:prstGeom>
          <a:noFill/>
          <a:ln w="25400" cap="flat" cmpd="sng" algn="ctr">
            <a:solidFill>
              <a:schemeClr val="tx1"/>
            </a:solidFill>
            <a:prstDash val="sysDot"/>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5" name="Title 1">
            <a:extLst>
              <a:ext uri="{FF2B5EF4-FFF2-40B4-BE49-F238E27FC236}">
                <a16:creationId xmlns:a16="http://schemas.microsoft.com/office/drawing/2014/main" id="{D75C25C5-DE73-4061-FFA8-1C859F08E05F}"/>
              </a:ext>
            </a:extLst>
          </p:cNvPr>
          <p:cNvSpPr txBox="1">
            <a:spLocks/>
          </p:cNvSpPr>
          <p:nvPr/>
        </p:nvSpPr>
        <p:spPr bwMode="auto">
          <a:xfrm>
            <a:off x="3599017" y="2924660"/>
            <a:ext cx="3271266" cy="48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NZ" sz="2400" kern="0" dirty="0">
                <a:latin typeface="Verdana" panose="020B0604030504040204" pitchFamily="34" charset="0"/>
                <a:ea typeface="Verdana" panose="020B0604030504040204" pitchFamily="34" charset="0"/>
              </a:rPr>
              <a:t>c-axes</a:t>
            </a:r>
          </a:p>
        </p:txBody>
      </p:sp>
    </p:spTree>
    <p:extLst>
      <p:ext uri="{BB962C8B-B14F-4D97-AF65-F5344CB8AC3E}">
        <p14:creationId xmlns:p14="http://schemas.microsoft.com/office/powerpoint/2010/main" val="169020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BE596C-4AAC-F309-9007-11119A56283E}"/>
            </a:ext>
          </a:extLst>
        </p:cNvPr>
        <p:cNvGrpSpPr/>
        <p:nvPr/>
      </p:nvGrpSpPr>
      <p:grpSpPr>
        <a:xfrm>
          <a:off x="0" y="0"/>
          <a:ext cx="0" cy="0"/>
          <a:chOff x="0" y="0"/>
          <a:chExt cx="0" cy="0"/>
        </a:xfrm>
      </p:grpSpPr>
      <p:pic>
        <p:nvPicPr>
          <p:cNvPr id="14" name="Picture 13" descr="A graph of a grain size&#10;&#10;AI-generated content may be incorrect.">
            <a:extLst>
              <a:ext uri="{FF2B5EF4-FFF2-40B4-BE49-F238E27FC236}">
                <a16:creationId xmlns:a16="http://schemas.microsoft.com/office/drawing/2014/main" id="{96A41D49-8CDA-DC01-CD40-47A42BE28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524" y="3177688"/>
            <a:ext cx="4880076" cy="3660056"/>
          </a:xfrm>
          <a:prstGeom prst="rect">
            <a:avLst/>
          </a:prstGeom>
        </p:spPr>
      </p:pic>
      <p:sp>
        <p:nvSpPr>
          <p:cNvPr id="4" name="Title 1">
            <a:extLst>
              <a:ext uri="{FF2B5EF4-FFF2-40B4-BE49-F238E27FC236}">
                <a16:creationId xmlns:a16="http://schemas.microsoft.com/office/drawing/2014/main" id="{D982A19B-62B3-D649-B8BE-BC580EDB10FE}"/>
              </a:ext>
            </a:extLst>
          </p:cNvPr>
          <p:cNvSpPr>
            <a:spLocks noGrp="1"/>
          </p:cNvSpPr>
          <p:nvPr>
            <p:ph type="title"/>
          </p:nvPr>
        </p:nvSpPr>
        <p:spPr>
          <a:xfrm>
            <a:off x="999211" y="6012318"/>
            <a:ext cx="3271266" cy="489749"/>
          </a:xfrm>
        </p:spPr>
        <p:txBody>
          <a:bodyPr>
            <a:normAutofit/>
          </a:bodyPr>
          <a:lstStyle/>
          <a:p>
            <a:r>
              <a:rPr lang="en-NZ" sz="2400" dirty="0">
                <a:latin typeface="Verdana" panose="020B0604030504040204" pitchFamily="34" charset="0"/>
                <a:ea typeface="Verdana" panose="020B0604030504040204" pitchFamily="34" charset="0"/>
              </a:rPr>
              <a:t>TOR19-B</a:t>
            </a:r>
          </a:p>
        </p:txBody>
      </p:sp>
      <p:sp>
        <p:nvSpPr>
          <p:cNvPr id="11" name="TextBox 10">
            <a:extLst>
              <a:ext uri="{FF2B5EF4-FFF2-40B4-BE49-F238E27FC236}">
                <a16:creationId xmlns:a16="http://schemas.microsoft.com/office/drawing/2014/main" id="{8F7B4389-9865-676F-9044-42224424F5A0}"/>
              </a:ext>
            </a:extLst>
          </p:cNvPr>
          <p:cNvSpPr txBox="1"/>
          <p:nvPr/>
        </p:nvSpPr>
        <p:spPr>
          <a:xfrm>
            <a:off x="0" y="5827263"/>
            <a:ext cx="537391" cy="300082"/>
          </a:xfrm>
          <a:prstGeom prst="rect">
            <a:avLst/>
          </a:prstGeom>
          <a:noFill/>
        </p:spPr>
        <p:txBody>
          <a:bodyPr wrap="none" rtlCol="0">
            <a:spAutoFit/>
          </a:bodyPr>
          <a:lstStyle/>
          <a:p>
            <a:r>
              <a:rPr lang="en-NZ" sz="1350" dirty="0"/>
              <a:t>TOP</a:t>
            </a:r>
          </a:p>
        </p:txBody>
      </p:sp>
      <p:sp>
        <p:nvSpPr>
          <p:cNvPr id="12" name="TextBox 11">
            <a:extLst>
              <a:ext uri="{FF2B5EF4-FFF2-40B4-BE49-F238E27FC236}">
                <a16:creationId xmlns:a16="http://schemas.microsoft.com/office/drawing/2014/main" id="{A3E52EB8-AE0D-32F0-97B1-81046D045F46}"/>
              </a:ext>
            </a:extLst>
          </p:cNvPr>
          <p:cNvSpPr txBox="1"/>
          <p:nvPr/>
        </p:nvSpPr>
        <p:spPr>
          <a:xfrm>
            <a:off x="4427534" y="5837704"/>
            <a:ext cx="922112" cy="300082"/>
          </a:xfrm>
          <a:prstGeom prst="rect">
            <a:avLst/>
          </a:prstGeom>
          <a:noFill/>
        </p:spPr>
        <p:txBody>
          <a:bodyPr wrap="none" rtlCol="0">
            <a:spAutoFit/>
          </a:bodyPr>
          <a:lstStyle/>
          <a:p>
            <a:r>
              <a:rPr lang="en-NZ" sz="1350" dirty="0"/>
              <a:t>BOTTOM</a:t>
            </a:r>
          </a:p>
        </p:txBody>
      </p:sp>
      <p:pic>
        <p:nvPicPr>
          <p:cNvPr id="6" name="Picture 5" descr="A red and blue background with many small colored spots&#10;&#10;AI-generated content may be incorrect.">
            <a:extLst>
              <a:ext uri="{FF2B5EF4-FFF2-40B4-BE49-F238E27FC236}">
                <a16:creationId xmlns:a16="http://schemas.microsoft.com/office/drawing/2014/main" id="{9E6915A2-8222-AA49-123D-E725B381F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565"/>
            <a:ext cx="5196531" cy="4324962"/>
          </a:xfrm>
          <a:prstGeom prst="rect">
            <a:avLst/>
          </a:prstGeom>
        </p:spPr>
      </p:pic>
      <p:pic>
        <p:nvPicPr>
          <p:cNvPr id="9" name="Picture 8" descr="A diagram of a sphere with different colors&#10;&#10;AI-generated content may be incorrect.">
            <a:extLst>
              <a:ext uri="{FF2B5EF4-FFF2-40B4-BE49-F238E27FC236}">
                <a16:creationId xmlns:a16="http://schemas.microsoft.com/office/drawing/2014/main" id="{3383C304-A1A5-AB76-C038-B307C9EF9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284" y="1109951"/>
            <a:ext cx="3918615" cy="1959308"/>
          </a:xfrm>
          <a:prstGeom prst="rect">
            <a:avLst/>
          </a:prstGeom>
        </p:spPr>
      </p:pic>
      <p:sp>
        <p:nvSpPr>
          <p:cNvPr id="2" name="TextBox 1">
            <a:extLst>
              <a:ext uri="{FF2B5EF4-FFF2-40B4-BE49-F238E27FC236}">
                <a16:creationId xmlns:a16="http://schemas.microsoft.com/office/drawing/2014/main" id="{87D396B3-C65D-4FC3-689D-DCBB6000831C}"/>
              </a:ext>
            </a:extLst>
          </p:cNvPr>
          <p:cNvSpPr txBox="1"/>
          <p:nvPr/>
        </p:nvSpPr>
        <p:spPr>
          <a:xfrm>
            <a:off x="376969" y="242865"/>
            <a:ext cx="4378122" cy="1631216"/>
          </a:xfrm>
          <a:prstGeom prst="rect">
            <a:avLst/>
          </a:prstGeom>
          <a:noFill/>
          <a:ln>
            <a:noFill/>
          </a:ln>
        </p:spPr>
        <p:txBody>
          <a:bodyPr wrap="none">
            <a:spAutoFit/>
          </a:bodyPr>
          <a:lstStyle/>
          <a:p>
            <a:pPr algn="ctr" eaLnBrk="1" hangingPunct="1">
              <a:defRPr/>
            </a:pPr>
            <a:r>
              <a:rPr lang="en-US" sz="3600" dirty="0">
                <a:latin typeface="Arial" charset="0"/>
                <a:ea typeface="ＭＳ Ｐゴシック" charset="0"/>
                <a:cs typeface="ＭＳ Ｐゴシック" charset="0"/>
              </a:rPr>
              <a:t>Shear strain ~300 %</a:t>
            </a:r>
          </a:p>
          <a:p>
            <a:pPr algn="ctr">
              <a:defRPr/>
            </a:pPr>
            <a:r>
              <a:rPr lang="en-US" sz="2800" dirty="0">
                <a:latin typeface="Arial" charset="0"/>
                <a:ea typeface="ＭＳ Ｐゴシック" charset="0"/>
                <a:cs typeface="ＭＳ Ｐゴシック" charset="0"/>
              </a:rPr>
              <a:t>M index 0.429</a:t>
            </a:r>
          </a:p>
          <a:p>
            <a:pPr algn="ctr" eaLnBrk="1" hangingPunct="1">
              <a:defRPr/>
            </a:pPr>
            <a:endParaRPr lang="en-US" sz="3600" baseline="0" dirty="0">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982AD239-BC4A-3526-FF57-B88397953B80}"/>
              </a:ext>
            </a:extLst>
          </p:cNvPr>
          <p:cNvSpPr/>
          <p:nvPr/>
        </p:nvSpPr>
        <p:spPr bwMode="auto">
          <a:xfrm>
            <a:off x="5202651" y="774607"/>
            <a:ext cx="1356669" cy="2403081"/>
          </a:xfrm>
          <a:prstGeom prst="rect">
            <a:avLst/>
          </a:prstGeom>
          <a:noFill/>
          <a:ln w="25400" cap="flat" cmpd="sng" algn="ctr">
            <a:solidFill>
              <a:schemeClr val="tx1"/>
            </a:solidFill>
            <a:prstDash val="sysDot"/>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5" name="Title 1">
            <a:extLst>
              <a:ext uri="{FF2B5EF4-FFF2-40B4-BE49-F238E27FC236}">
                <a16:creationId xmlns:a16="http://schemas.microsoft.com/office/drawing/2014/main" id="{DA27A946-EF4F-35BE-2084-BFE87E5D0CD6}"/>
              </a:ext>
            </a:extLst>
          </p:cNvPr>
          <p:cNvSpPr txBox="1">
            <a:spLocks/>
          </p:cNvSpPr>
          <p:nvPr/>
        </p:nvSpPr>
        <p:spPr bwMode="auto">
          <a:xfrm>
            <a:off x="4218855" y="717698"/>
            <a:ext cx="3181505" cy="48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NZ" sz="2400" kern="0" dirty="0">
                <a:latin typeface="Verdana" panose="020B0604030504040204" pitchFamily="34" charset="0"/>
                <a:ea typeface="Verdana" panose="020B0604030504040204" pitchFamily="34" charset="0"/>
              </a:rPr>
              <a:t>c-axes</a:t>
            </a:r>
          </a:p>
        </p:txBody>
      </p:sp>
    </p:spTree>
    <p:extLst>
      <p:ext uri="{BB962C8B-B14F-4D97-AF65-F5344CB8AC3E}">
        <p14:creationId xmlns:p14="http://schemas.microsoft.com/office/powerpoint/2010/main" val="3898786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4B29F9B4-4DB0-25DB-529A-41A24D2F09EE}"/>
            </a:ext>
          </a:extLst>
        </p:cNvPr>
        <p:cNvGrpSpPr/>
        <p:nvPr/>
      </p:nvGrpSpPr>
      <p:grpSpPr>
        <a:xfrm>
          <a:off x="0" y="0"/>
          <a:ext cx="0" cy="0"/>
          <a:chOff x="0" y="0"/>
          <a:chExt cx="0" cy="0"/>
        </a:xfrm>
      </p:grpSpPr>
      <p:pic>
        <p:nvPicPr>
          <p:cNvPr id="3" name="Picture 2" descr="A red and white background&#10;&#10;AI-generated content may be incorrect.">
            <a:extLst>
              <a:ext uri="{FF2B5EF4-FFF2-40B4-BE49-F238E27FC236}">
                <a16:creationId xmlns:a16="http://schemas.microsoft.com/office/drawing/2014/main" id="{F426DF88-3DDF-603C-3540-70F6B9E02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094844"/>
            <a:ext cx="6696324" cy="938174"/>
          </a:xfrm>
          <a:prstGeom prst="rect">
            <a:avLst/>
          </a:prstGeom>
        </p:spPr>
      </p:pic>
      <p:pic>
        <p:nvPicPr>
          <p:cNvPr id="16" name="Picture 15" descr="A red and white background&#10;&#10;AI-generated content may be incorrect.">
            <a:extLst>
              <a:ext uri="{FF2B5EF4-FFF2-40B4-BE49-F238E27FC236}">
                <a16:creationId xmlns:a16="http://schemas.microsoft.com/office/drawing/2014/main" id="{7F57062A-D907-046F-DFA1-8F65408C9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14144"/>
            <a:ext cx="6696325" cy="1015638"/>
          </a:xfrm>
          <a:prstGeom prst="rect">
            <a:avLst/>
          </a:prstGeom>
        </p:spPr>
      </p:pic>
      <p:pic>
        <p:nvPicPr>
          <p:cNvPr id="18" name="Picture 17" descr="A colorful background with many small objects&#10;&#10;AI-generated content may be incorrect.">
            <a:extLst>
              <a:ext uri="{FF2B5EF4-FFF2-40B4-BE49-F238E27FC236}">
                <a16:creationId xmlns:a16="http://schemas.microsoft.com/office/drawing/2014/main" id="{8598735C-DC39-D0EC-DF9A-794652A6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541397"/>
            <a:ext cx="6696323" cy="1381440"/>
          </a:xfrm>
          <a:prstGeom prst="rect">
            <a:avLst/>
          </a:prstGeom>
        </p:spPr>
      </p:pic>
      <p:pic>
        <p:nvPicPr>
          <p:cNvPr id="20" name="Picture 19" descr="A colorful background with many small dots&#10;&#10;AI-generated content may be incorrect.">
            <a:extLst>
              <a:ext uri="{FF2B5EF4-FFF2-40B4-BE49-F238E27FC236}">
                <a16:creationId xmlns:a16="http://schemas.microsoft.com/office/drawing/2014/main" id="{0149FE1E-468C-CC4B-75EB-6A7963D20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1" y="3693332"/>
            <a:ext cx="6696322" cy="1071583"/>
          </a:xfrm>
          <a:prstGeom prst="rect">
            <a:avLst/>
          </a:prstGeom>
        </p:spPr>
      </p:pic>
      <p:pic>
        <p:nvPicPr>
          <p:cNvPr id="22" name="Picture 21" descr="A close-up of a red and white background&#10;&#10;AI-generated content may be incorrect.">
            <a:extLst>
              <a:ext uri="{FF2B5EF4-FFF2-40B4-BE49-F238E27FC236}">
                <a16:creationId xmlns:a16="http://schemas.microsoft.com/office/drawing/2014/main" id="{AF16AD63-19FD-B01B-39F2-389F9D690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1" y="4522645"/>
            <a:ext cx="6696324" cy="1088798"/>
          </a:xfrm>
          <a:prstGeom prst="rect">
            <a:avLst/>
          </a:prstGeom>
        </p:spPr>
      </p:pic>
      <p:pic>
        <p:nvPicPr>
          <p:cNvPr id="24" name="Picture 23" descr="A group of images of different colors&#10;&#10;AI-generated content may be incorrect.">
            <a:extLst>
              <a:ext uri="{FF2B5EF4-FFF2-40B4-BE49-F238E27FC236}">
                <a16:creationId xmlns:a16="http://schemas.microsoft.com/office/drawing/2014/main" id="{D9190F6E-1802-4754-12BE-89BB30EE3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6413" y="4712111"/>
            <a:ext cx="1774456" cy="887228"/>
          </a:xfrm>
          <a:prstGeom prst="rect">
            <a:avLst/>
          </a:prstGeom>
        </p:spPr>
      </p:pic>
      <p:pic>
        <p:nvPicPr>
          <p:cNvPr id="26" name="Picture 25" descr="A group of images of different colors&#10;&#10;AI-generated content may be incorrect.">
            <a:extLst>
              <a:ext uri="{FF2B5EF4-FFF2-40B4-BE49-F238E27FC236}">
                <a16:creationId xmlns:a16="http://schemas.microsoft.com/office/drawing/2014/main" id="{374D9B94-F082-4E8E-BCE8-DFDB1CC531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400" y="3693332"/>
            <a:ext cx="1774457" cy="887228"/>
          </a:xfrm>
          <a:prstGeom prst="rect">
            <a:avLst/>
          </a:prstGeom>
        </p:spPr>
      </p:pic>
      <p:pic>
        <p:nvPicPr>
          <p:cNvPr id="28" name="Picture 27" descr="A group of images of different colors&#10;&#10;AI-generated content may be incorrect.">
            <a:extLst>
              <a:ext uri="{FF2B5EF4-FFF2-40B4-BE49-F238E27FC236}">
                <a16:creationId xmlns:a16="http://schemas.microsoft.com/office/drawing/2014/main" id="{06887648-6BD1-314E-56FE-BC08A5178D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6413" y="2726872"/>
            <a:ext cx="1774457" cy="887228"/>
          </a:xfrm>
          <a:prstGeom prst="rect">
            <a:avLst/>
          </a:prstGeom>
        </p:spPr>
      </p:pic>
      <p:pic>
        <p:nvPicPr>
          <p:cNvPr id="30" name="Picture 29" descr="A group of images of different colors&#10;&#10;AI-generated content may be incorrect.">
            <a:extLst>
              <a:ext uri="{FF2B5EF4-FFF2-40B4-BE49-F238E27FC236}">
                <a16:creationId xmlns:a16="http://schemas.microsoft.com/office/drawing/2014/main" id="{9C2DAD33-B276-DCD7-D6BC-E6FB6ACF3D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9943" y="1803853"/>
            <a:ext cx="1774457" cy="887229"/>
          </a:xfrm>
          <a:prstGeom prst="rect">
            <a:avLst/>
          </a:prstGeom>
        </p:spPr>
      </p:pic>
      <p:pic>
        <p:nvPicPr>
          <p:cNvPr id="32" name="Picture 31" descr="A group of images of different colors&#10;&#10;AI-generated content may be incorrect.">
            <a:extLst>
              <a:ext uri="{FF2B5EF4-FFF2-40B4-BE49-F238E27FC236}">
                <a16:creationId xmlns:a16="http://schemas.microsoft.com/office/drawing/2014/main" id="{32CA4517-5381-2365-269C-35B910DCF3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96794" y="843554"/>
            <a:ext cx="1920598" cy="960299"/>
          </a:xfrm>
          <a:prstGeom prst="rect">
            <a:avLst/>
          </a:prstGeom>
        </p:spPr>
      </p:pic>
      <p:sp>
        <p:nvSpPr>
          <p:cNvPr id="5" name="TextBox 4">
            <a:extLst>
              <a:ext uri="{FF2B5EF4-FFF2-40B4-BE49-F238E27FC236}">
                <a16:creationId xmlns:a16="http://schemas.microsoft.com/office/drawing/2014/main" id="{17CE7132-D8F0-FE22-5614-D50079E0A579}"/>
              </a:ext>
            </a:extLst>
          </p:cNvPr>
          <p:cNvSpPr txBox="1"/>
          <p:nvPr/>
        </p:nvSpPr>
        <p:spPr>
          <a:xfrm>
            <a:off x="294446" y="178416"/>
            <a:ext cx="8476423" cy="523220"/>
          </a:xfrm>
          <a:prstGeom prst="rect">
            <a:avLst/>
          </a:prstGeom>
          <a:noFill/>
        </p:spPr>
        <p:txBody>
          <a:bodyPr wrap="none" rtlCol="0">
            <a:spAutoFit/>
          </a:bodyPr>
          <a:lstStyle/>
          <a:p>
            <a:r>
              <a:rPr lang="en-US" sz="2800" dirty="0"/>
              <a:t>A closer look at the CPOs from 300%-strain sample </a:t>
            </a:r>
          </a:p>
        </p:txBody>
      </p:sp>
    </p:spTree>
    <p:extLst>
      <p:ext uri="{BB962C8B-B14F-4D97-AF65-F5344CB8AC3E}">
        <p14:creationId xmlns:p14="http://schemas.microsoft.com/office/powerpoint/2010/main" val="4242082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766A0BE0-758A-65BB-0FA8-1D15B4D5CD1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3D713CC-5585-E8AA-B4D3-CB3BD49D40BC}"/>
              </a:ext>
            </a:extLst>
          </p:cNvPr>
          <p:cNvGrpSpPr/>
          <p:nvPr/>
        </p:nvGrpSpPr>
        <p:grpSpPr>
          <a:xfrm>
            <a:off x="59294" y="1493594"/>
            <a:ext cx="4975670" cy="4505456"/>
            <a:chOff x="149792" y="519862"/>
            <a:chExt cx="6730244" cy="6094218"/>
          </a:xfrm>
        </p:grpSpPr>
        <p:pic>
          <p:nvPicPr>
            <p:cNvPr id="3" name="Picture 2" descr="A red and white background&#10;&#10;AI-generated content may be incorrect.">
              <a:extLst>
                <a:ext uri="{FF2B5EF4-FFF2-40B4-BE49-F238E27FC236}">
                  <a16:creationId xmlns:a16="http://schemas.microsoft.com/office/drawing/2014/main" id="{EA58317A-32C9-2D0B-798B-2D5379915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12" y="519862"/>
              <a:ext cx="6696324" cy="938174"/>
            </a:xfrm>
            <a:prstGeom prst="rect">
              <a:avLst/>
            </a:prstGeom>
          </p:spPr>
        </p:pic>
        <p:pic>
          <p:nvPicPr>
            <p:cNvPr id="18" name="Picture 17" descr="A colorful background with many small objects&#10;&#10;AI-generated content may be incorrect.">
              <a:extLst>
                <a:ext uri="{FF2B5EF4-FFF2-40B4-BE49-F238E27FC236}">
                  <a16:creationId xmlns:a16="http://schemas.microsoft.com/office/drawing/2014/main" id="{456DFDFE-CD8E-8183-48DD-816F1AA08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92" y="2828540"/>
              <a:ext cx="6696323" cy="1381440"/>
            </a:xfrm>
            <a:prstGeom prst="rect">
              <a:avLst/>
            </a:prstGeom>
          </p:spPr>
        </p:pic>
        <p:pic>
          <p:nvPicPr>
            <p:cNvPr id="22" name="Picture 21" descr="A close-up of a red and white background&#10;&#10;AI-generated content may be incorrect.">
              <a:extLst>
                <a:ext uri="{FF2B5EF4-FFF2-40B4-BE49-F238E27FC236}">
                  <a16:creationId xmlns:a16="http://schemas.microsoft.com/office/drawing/2014/main" id="{4781808B-4107-E255-44C7-6A4B103DA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12" y="5525283"/>
              <a:ext cx="6696324" cy="1088797"/>
            </a:xfrm>
            <a:prstGeom prst="rect">
              <a:avLst/>
            </a:prstGeom>
          </p:spPr>
        </p:pic>
      </p:grpSp>
      <p:pic>
        <p:nvPicPr>
          <p:cNvPr id="24" name="Picture 23" descr="A group of images of different colors&#10;&#10;AI-generated content may be incorrect.">
            <a:extLst>
              <a:ext uri="{FF2B5EF4-FFF2-40B4-BE49-F238E27FC236}">
                <a16:creationId xmlns:a16="http://schemas.microsoft.com/office/drawing/2014/main" id="{9ADF2048-3FE2-D303-A57F-D6D39F7DD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010" y="4712111"/>
            <a:ext cx="3537859" cy="1768930"/>
          </a:xfrm>
          <a:prstGeom prst="rect">
            <a:avLst/>
          </a:prstGeom>
        </p:spPr>
      </p:pic>
      <p:pic>
        <p:nvPicPr>
          <p:cNvPr id="28" name="Picture 27" descr="A group of images of different colors&#10;&#10;AI-generated content may be incorrect.">
            <a:extLst>
              <a:ext uri="{FF2B5EF4-FFF2-40B4-BE49-F238E27FC236}">
                <a16:creationId xmlns:a16="http://schemas.microsoft.com/office/drawing/2014/main" id="{79BB758D-E607-F761-A572-2EA4B836B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010" y="2797408"/>
            <a:ext cx="3537859" cy="1768929"/>
          </a:xfrm>
          <a:prstGeom prst="rect">
            <a:avLst/>
          </a:prstGeom>
        </p:spPr>
      </p:pic>
      <p:pic>
        <p:nvPicPr>
          <p:cNvPr id="32" name="Picture 31" descr="A group of images of different colors&#10;&#10;AI-generated content may be incorrect.">
            <a:extLst>
              <a:ext uri="{FF2B5EF4-FFF2-40B4-BE49-F238E27FC236}">
                <a16:creationId xmlns:a16="http://schemas.microsoft.com/office/drawing/2014/main" id="{556B3298-E593-E576-1A5F-49B08AB0E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843554"/>
            <a:ext cx="3766634" cy="1883317"/>
          </a:xfrm>
          <a:prstGeom prst="rect">
            <a:avLst/>
          </a:prstGeom>
        </p:spPr>
      </p:pic>
      <p:sp>
        <p:nvSpPr>
          <p:cNvPr id="5" name="TextBox 4">
            <a:extLst>
              <a:ext uri="{FF2B5EF4-FFF2-40B4-BE49-F238E27FC236}">
                <a16:creationId xmlns:a16="http://schemas.microsoft.com/office/drawing/2014/main" id="{9ED12040-7AEA-C755-074B-6000ED23C5DA}"/>
              </a:ext>
            </a:extLst>
          </p:cNvPr>
          <p:cNvSpPr txBox="1"/>
          <p:nvPr/>
        </p:nvSpPr>
        <p:spPr>
          <a:xfrm>
            <a:off x="381000" y="66311"/>
            <a:ext cx="8908208" cy="584775"/>
          </a:xfrm>
          <a:prstGeom prst="rect">
            <a:avLst/>
          </a:prstGeom>
          <a:noFill/>
        </p:spPr>
        <p:txBody>
          <a:bodyPr wrap="none" rtlCol="0">
            <a:spAutoFit/>
          </a:bodyPr>
          <a:lstStyle/>
          <a:p>
            <a:r>
              <a:rPr lang="en-US" sz="3200" dirty="0"/>
              <a:t>Closer look at CPOs from 300%-strain sample </a:t>
            </a:r>
          </a:p>
        </p:txBody>
      </p:sp>
      <p:cxnSp>
        <p:nvCxnSpPr>
          <p:cNvPr id="6" name="Straight Connector 5">
            <a:extLst>
              <a:ext uri="{FF2B5EF4-FFF2-40B4-BE49-F238E27FC236}">
                <a16:creationId xmlns:a16="http://schemas.microsoft.com/office/drawing/2014/main" id="{461B63D7-7A6C-9148-633E-0AC94BD077FB}"/>
              </a:ext>
            </a:extLst>
          </p:cNvPr>
          <p:cNvCxnSpPr/>
          <p:nvPr/>
        </p:nvCxnSpPr>
        <p:spPr bwMode="auto">
          <a:xfrm>
            <a:off x="5011815" y="2743200"/>
            <a:ext cx="3936419" cy="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949A7A56-0DA9-771A-C36E-6A07157C3B13}"/>
              </a:ext>
            </a:extLst>
          </p:cNvPr>
          <p:cNvCxnSpPr/>
          <p:nvPr/>
        </p:nvCxnSpPr>
        <p:spPr bwMode="auto">
          <a:xfrm>
            <a:off x="5034964" y="4648200"/>
            <a:ext cx="3936419" cy="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a:extLst>
              <a:ext uri="{FF2B5EF4-FFF2-40B4-BE49-F238E27FC236}">
                <a16:creationId xmlns:a16="http://schemas.microsoft.com/office/drawing/2014/main" id="{CA503927-626B-B3C5-C22B-3B39E1E5C44E}"/>
              </a:ext>
            </a:extLst>
          </p:cNvPr>
          <p:cNvSpPr/>
          <p:nvPr/>
        </p:nvSpPr>
        <p:spPr bwMode="auto">
          <a:xfrm>
            <a:off x="5009886" y="651086"/>
            <a:ext cx="1314714" cy="6054514"/>
          </a:xfrm>
          <a:prstGeom prst="rect">
            <a:avLst/>
          </a:prstGeom>
          <a:noFill/>
          <a:ln w="25400" cap="flat" cmpd="sng" algn="ctr">
            <a:solidFill>
              <a:schemeClr val="tx1"/>
            </a:solidFill>
            <a:prstDash val="sys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E6CCF673-5798-9E0B-9686-A3303726D32C}"/>
              </a:ext>
            </a:extLst>
          </p:cNvPr>
          <p:cNvSpPr txBox="1"/>
          <p:nvPr/>
        </p:nvSpPr>
        <p:spPr>
          <a:xfrm>
            <a:off x="2800788" y="6212105"/>
            <a:ext cx="1997663" cy="461665"/>
          </a:xfrm>
          <a:prstGeom prst="rect">
            <a:avLst/>
          </a:prstGeom>
          <a:noFill/>
        </p:spPr>
        <p:txBody>
          <a:bodyPr wrap="none" rtlCol="0">
            <a:spAutoFit/>
          </a:bodyPr>
          <a:lstStyle/>
          <a:p>
            <a:r>
              <a:rPr lang="en-US" sz="2400" dirty="0"/>
              <a:t>c-axes CPOs</a:t>
            </a:r>
          </a:p>
        </p:txBody>
      </p:sp>
      <p:cxnSp>
        <p:nvCxnSpPr>
          <p:cNvPr id="13" name="Straight Connector 12">
            <a:extLst>
              <a:ext uri="{FF2B5EF4-FFF2-40B4-BE49-F238E27FC236}">
                <a16:creationId xmlns:a16="http://schemas.microsoft.com/office/drawing/2014/main" id="{28F13D01-EF9B-A793-1F91-6CB2F08D3FF8}"/>
              </a:ext>
            </a:extLst>
          </p:cNvPr>
          <p:cNvCxnSpPr/>
          <p:nvPr/>
        </p:nvCxnSpPr>
        <p:spPr bwMode="auto">
          <a:xfrm>
            <a:off x="4835104" y="6324600"/>
            <a:ext cx="346496" cy="0"/>
          </a:xfrm>
          <a:prstGeom prst="line">
            <a:avLst/>
          </a:prstGeom>
          <a:solidFill>
            <a:srgbClr val="CCCCFF"/>
          </a:solid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A0F07E05-8C5D-8816-4AB9-23F8A0A4A856}"/>
              </a:ext>
            </a:extLst>
          </p:cNvPr>
          <p:cNvSpPr txBox="1"/>
          <p:nvPr/>
        </p:nvSpPr>
        <p:spPr>
          <a:xfrm>
            <a:off x="294179" y="2755095"/>
            <a:ext cx="1093569" cy="461665"/>
          </a:xfrm>
          <a:prstGeom prst="rect">
            <a:avLst/>
          </a:prstGeom>
          <a:noFill/>
        </p:spPr>
        <p:txBody>
          <a:bodyPr wrap="none" rtlCol="0">
            <a:spAutoFit/>
          </a:bodyPr>
          <a:lstStyle/>
          <a:p>
            <a:r>
              <a:rPr lang="en-US" sz="2400" dirty="0"/>
              <a:t>Middle</a:t>
            </a:r>
          </a:p>
        </p:txBody>
      </p:sp>
      <p:sp>
        <p:nvSpPr>
          <p:cNvPr id="15" name="TextBox 14">
            <a:extLst>
              <a:ext uri="{FF2B5EF4-FFF2-40B4-BE49-F238E27FC236}">
                <a16:creationId xmlns:a16="http://schemas.microsoft.com/office/drawing/2014/main" id="{4C7273FF-974F-714F-C6DF-2AE101179B87}"/>
              </a:ext>
            </a:extLst>
          </p:cNvPr>
          <p:cNvSpPr txBox="1"/>
          <p:nvPr/>
        </p:nvSpPr>
        <p:spPr>
          <a:xfrm>
            <a:off x="286463" y="1031929"/>
            <a:ext cx="1758815" cy="461665"/>
          </a:xfrm>
          <a:prstGeom prst="rect">
            <a:avLst/>
          </a:prstGeom>
          <a:noFill/>
        </p:spPr>
        <p:txBody>
          <a:bodyPr wrap="none" rtlCol="0">
            <a:spAutoFit/>
          </a:bodyPr>
          <a:lstStyle/>
          <a:p>
            <a:r>
              <a:rPr lang="en-US" sz="2400" dirty="0"/>
              <a:t>Outside rim</a:t>
            </a:r>
          </a:p>
        </p:txBody>
      </p:sp>
      <p:sp>
        <p:nvSpPr>
          <p:cNvPr id="16" name="TextBox 15">
            <a:extLst>
              <a:ext uri="{FF2B5EF4-FFF2-40B4-BE49-F238E27FC236}">
                <a16:creationId xmlns:a16="http://schemas.microsoft.com/office/drawing/2014/main" id="{9D52BE14-7E03-9B67-B0D8-4F89BF931232}"/>
              </a:ext>
            </a:extLst>
          </p:cNvPr>
          <p:cNvSpPr txBox="1"/>
          <p:nvPr/>
        </p:nvSpPr>
        <p:spPr>
          <a:xfrm>
            <a:off x="286462" y="4767600"/>
            <a:ext cx="1758815" cy="461665"/>
          </a:xfrm>
          <a:prstGeom prst="rect">
            <a:avLst/>
          </a:prstGeom>
          <a:noFill/>
        </p:spPr>
        <p:txBody>
          <a:bodyPr wrap="none" rtlCol="0">
            <a:spAutoFit/>
          </a:bodyPr>
          <a:lstStyle/>
          <a:p>
            <a:r>
              <a:rPr lang="en-US" sz="2400" dirty="0"/>
              <a:t>Outside rim</a:t>
            </a:r>
          </a:p>
        </p:txBody>
      </p:sp>
      <p:sp>
        <p:nvSpPr>
          <p:cNvPr id="17" name="TextBox 16">
            <a:extLst>
              <a:ext uri="{FF2B5EF4-FFF2-40B4-BE49-F238E27FC236}">
                <a16:creationId xmlns:a16="http://schemas.microsoft.com/office/drawing/2014/main" id="{430B5984-E626-C340-71F4-0F5E63DB326F}"/>
              </a:ext>
            </a:extLst>
          </p:cNvPr>
          <p:cNvSpPr txBox="1"/>
          <p:nvPr/>
        </p:nvSpPr>
        <p:spPr>
          <a:xfrm>
            <a:off x="1855503" y="2249014"/>
            <a:ext cx="3042821" cy="830997"/>
          </a:xfrm>
          <a:prstGeom prst="rect">
            <a:avLst/>
          </a:prstGeom>
          <a:noFill/>
          <a:ln>
            <a:solidFill>
              <a:schemeClr val="tx1"/>
            </a:solidFill>
          </a:ln>
        </p:spPr>
        <p:txBody>
          <a:bodyPr wrap="none" rtlCol="0">
            <a:spAutoFit/>
          </a:bodyPr>
          <a:lstStyle/>
          <a:p>
            <a:r>
              <a:rPr lang="en-US" sz="2400" dirty="0"/>
              <a:t>Second max persists</a:t>
            </a:r>
          </a:p>
          <a:p>
            <a:r>
              <a:rPr lang="en-US" sz="2400" dirty="0"/>
              <a:t>to large strain</a:t>
            </a:r>
          </a:p>
        </p:txBody>
      </p:sp>
      <p:cxnSp>
        <p:nvCxnSpPr>
          <p:cNvPr id="20" name="Straight Arrow Connector 19">
            <a:extLst>
              <a:ext uri="{FF2B5EF4-FFF2-40B4-BE49-F238E27FC236}">
                <a16:creationId xmlns:a16="http://schemas.microsoft.com/office/drawing/2014/main" id="{6EBE050D-95DA-D045-5C26-CB06E3CCEEFA}"/>
              </a:ext>
            </a:extLst>
          </p:cNvPr>
          <p:cNvCxnSpPr/>
          <p:nvPr/>
        </p:nvCxnSpPr>
        <p:spPr bwMode="auto">
          <a:xfrm flipV="1">
            <a:off x="4798451" y="2362200"/>
            <a:ext cx="868792" cy="228600"/>
          </a:xfrm>
          <a:prstGeom prst="straightConnector1">
            <a:avLst/>
          </a:prstGeom>
          <a:solidFill>
            <a:srgbClr val="CCCCFF"/>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D137CC7B-FF15-75BE-9A5D-00BC28337033}"/>
              </a:ext>
            </a:extLst>
          </p:cNvPr>
          <p:cNvCxnSpPr/>
          <p:nvPr/>
        </p:nvCxnSpPr>
        <p:spPr bwMode="auto">
          <a:xfrm>
            <a:off x="4842572" y="2974626"/>
            <a:ext cx="567628" cy="2943287"/>
          </a:xfrm>
          <a:prstGeom prst="straightConnector1">
            <a:avLst/>
          </a:prstGeom>
          <a:solidFill>
            <a:srgbClr val="CCCCFF"/>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4693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531DEC-3E08-34BE-1DFF-1C15C87716A8}"/>
            </a:ext>
          </a:extLst>
        </p:cNvPr>
        <p:cNvGrpSpPr/>
        <p:nvPr/>
      </p:nvGrpSpPr>
      <p:grpSpPr>
        <a:xfrm>
          <a:off x="0" y="0"/>
          <a:ext cx="0" cy="0"/>
          <a:chOff x="0" y="0"/>
          <a:chExt cx="0" cy="0"/>
        </a:xfrm>
      </p:grpSpPr>
      <p:pic>
        <p:nvPicPr>
          <p:cNvPr id="3" name="Picture 2" descr="A graph of shear strain&#10;&#10;AI-generated content may be incorrect.">
            <a:extLst>
              <a:ext uri="{FF2B5EF4-FFF2-40B4-BE49-F238E27FC236}">
                <a16:creationId xmlns:a16="http://schemas.microsoft.com/office/drawing/2014/main" id="{4646FD09-05DC-5D9D-1B9F-8F462DE6D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0" y="365730"/>
            <a:ext cx="8534400" cy="6400800"/>
          </a:xfrm>
          <a:prstGeom prst="rect">
            <a:avLst/>
          </a:prstGeom>
        </p:spPr>
      </p:pic>
      <p:sp>
        <p:nvSpPr>
          <p:cNvPr id="9" name="TextBox 8">
            <a:extLst>
              <a:ext uri="{FF2B5EF4-FFF2-40B4-BE49-F238E27FC236}">
                <a16:creationId xmlns:a16="http://schemas.microsoft.com/office/drawing/2014/main" id="{38A74AF6-3B5D-793B-83CF-F13C7F89A9B8}"/>
              </a:ext>
            </a:extLst>
          </p:cNvPr>
          <p:cNvSpPr txBox="1"/>
          <p:nvPr/>
        </p:nvSpPr>
        <p:spPr>
          <a:xfrm>
            <a:off x="2182218" y="3952398"/>
            <a:ext cx="2975495" cy="1631216"/>
          </a:xfrm>
          <a:prstGeom prst="rect">
            <a:avLst/>
          </a:prstGeom>
          <a:noFill/>
          <a:ln>
            <a:noFill/>
          </a:ln>
        </p:spPr>
        <p:txBody>
          <a:bodyPr wrap="none">
            <a:spAutoFit/>
          </a:bodyPr>
          <a:lstStyle/>
          <a:p>
            <a:pPr eaLnBrk="1" hangingPunct="1">
              <a:defRPr/>
            </a:pPr>
            <a:r>
              <a:rPr lang="en-US" sz="2000" b="1" dirty="0">
                <a:latin typeface="Arial" charset="0"/>
                <a:ea typeface="ＭＳ Ｐゴシック" charset="0"/>
                <a:cs typeface="ＭＳ Ｐゴシック" charset="0"/>
              </a:rPr>
              <a:t>Weakening due to</a:t>
            </a:r>
            <a:r>
              <a:rPr lang="en-US" sz="2000" dirty="0">
                <a:latin typeface="Arial" charset="0"/>
                <a:ea typeface="ＭＳ Ｐゴシック" charset="0"/>
                <a:cs typeface="ＭＳ Ｐゴシック" charset="0"/>
              </a:rPr>
              <a:t>:  </a:t>
            </a:r>
          </a:p>
          <a:p>
            <a:pPr eaLnBrk="1" hangingPunct="1">
              <a:defRPr/>
            </a:pPr>
            <a:endParaRPr lang="en-US" sz="2000" dirty="0">
              <a:latin typeface="Arial" charset="0"/>
              <a:ea typeface="ＭＳ Ｐゴシック" charset="0"/>
              <a:cs typeface="ＭＳ Ｐゴシック" charset="0"/>
            </a:endParaRPr>
          </a:p>
          <a:p>
            <a:pPr eaLnBrk="1" hangingPunct="1">
              <a:defRPr/>
            </a:pPr>
            <a:r>
              <a:rPr lang="en-US" sz="2000" dirty="0">
                <a:latin typeface="Arial" charset="0"/>
                <a:ea typeface="ＭＳ Ｐゴシック" charset="0"/>
                <a:cs typeface="ＭＳ Ｐゴシック" charset="0"/>
              </a:rPr>
              <a:t>Strengthening of CPO?  </a:t>
            </a:r>
          </a:p>
          <a:p>
            <a:pPr eaLnBrk="1" hangingPunct="1">
              <a:defRPr/>
            </a:pPr>
            <a:r>
              <a:rPr lang="en-US" sz="2000" dirty="0">
                <a:latin typeface="Arial" charset="0"/>
                <a:ea typeface="ＭＳ Ｐゴシック" charset="0"/>
                <a:cs typeface="ＭＳ Ｐゴシック" charset="0"/>
              </a:rPr>
              <a:t>Not much variation in </a:t>
            </a:r>
          </a:p>
          <a:p>
            <a:pPr eaLnBrk="1" hangingPunct="1">
              <a:defRPr/>
            </a:pPr>
            <a:r>
              <a:rPr lang="en-US" sz="2000" dirty="0">
                <a:latin typeface="Arial" charset="0"/>
                <a:ea typeface="ＭＳ Ｐゴシック" charset="0"/>
                <a:cs typeface="ＭＳ Ｐゴシック" charset="0"/>
              </a:rPr>
              <a:t>GS distributions</a:t>
            </a:r>
          </a:p>
        </p:txBody>
      </p:sp>
      <p:sp>
        <p:nvSpPr>
          <p:cNvPr id="2" name="TextBox 1">
            <a:extLst>
              <a:ext uri="{FF2B5EF4-FFF2-40B4-BE49-F238E27FC236}">
                <a16:creationId xmlns:a16="http://schemas.microsoft.com/office/drawing/2014/main" id="{772E7C29-DF11-CA13-6B8B-B8EC987420AE}"/>
              </a:ext>
            </a:extLst>
          </p:cNvPr>
          <p:cNvSpPr txBox="1"/>
          <p:nvPr/>
        </p:nvSpPr>
        <p:spPr>
          <a:xfrm>
            <a:off x="7162800" y="3979068"/>
            <a:ext cx="1223412" cy="646331"/>
          </a:xfrm>
          <a:prstGeom prst="rect">
            <a:avLst/>
          </a:prstGeom>
          <a:noFill/>
        </p:spPr>
        <p:txBody>
          <a:bodyPr wrap="none" rtlCol="0">
            <a:spAutoFit/>
          </a:bodyPr>
          <a:lstStyle/>
          <a:p>
            <a:r>
              <a:rPr lang="en-US" b="1" dirty="0"/>
              <a:t>TOR19</a:t>
            </a:r>
          </a:p>
          <a:p>
            <a:r>
              <a:rPr lang="en-US" dirty="0"/>
              <a:t>2.7e-5 s-1</a:t>
            </a:r>
          </a:p>
        </p:txBody>
      </p:sp>
      <p:sp>
        <p:nvSpPr>
          <p:cNvPr id="4" name="TextBox 3">
            <a:extLst>
              <a:ext uri="{FF2B5EF4-FFF2-40B4-BE49-F238E27FC236}">
                <a16:creationId xmlns:a16="http://schemas.microsoft.com/office/drawing/2014/main" id="{C2453A37-C802-EA0E-003F-58E3178EAA35}"/>
              </a:ext>
            </a:extLst>
          </p:cNvPr>
          <p:cNvSpPr txBox="1"/>
          <p:nvPr/>
        </p:nvSpPr>
        <p:spPr>
          <a:xfrm>
            <a:off x="4406113" y="2259272"/>
            <a:ext cx="1223412" cy="646331"/>
          </a:xfrm>
          <a:prstGeom prst="rect">
            <a:avLst/>
          </a:prstGeom>
          <a:noFill/>
        </p:spPr>
        <p:txBody>
          <a:bodyPr wrap="none" rtlCol="0">
            <a:spAutoFit/>
          </a:bodyPr>
          <a:lstStyle/>
          <a:p>
            <a:r>
              <a:rPr lang="en-US" b="1" dirty="0">
                <a:solidFill>
                  <a:srgbClr val="0000FF"/>
                </a:solidFill>
              </a:rPr>
              <a:t>TOR14</a:t>
            </a:r>
            <a:r>
              <a:rPr lang="en-US" dirty="0"/>
              <a:t>, </a:t>
            </a:r>
          </a:p>
          <a:p>
            <a:r>
              <a:rPr lang="en-US" dirty="0"/>
              <a:t>1.7e-5 s-1</a:t>
            </a:r>
          </a:p>
        </p:txBody>
      </p:sp>
      <p:sp>
        <p:nvSpPr>
          <p:cNvPr id="5" name="TextBox 4">
            <a:extLst>
              <a:ext uri="{FF2B5EF4-FFF2-40B4-BE49-F238E27FC236}">
                <a16:creationId xmlns:a16="http://schemas.microsoft.com/office/drawing/2014/main" id="{CE00CED6-5E9F-45C9-6D47-9E842317F55C}"/>
              </a:ext>
            </a:extLst>
          </p:cNvPr>
          <p:cNvSpPr txBox="1"/>
          <p:nvPr/>
        </p:nvSpPr>
        <p:spPr>
          <a:xfrm>
            <a:off x="2035724" y="1574899"/>
            <a:ext cx="1223412" cy="646331"/>
          </a:xfrm>
          <a:prstGeom prst="rect">
            <a:avLst/>
          </a:prstGeom>
          <a:noFill/>
        </p:spPr>
        <p:txBody>
          <a:bodyPr wrap="none" rtlCol="0">
            <a:spAutoFit/>
          </a:bodyPr>
          <a:lstStyle/>
          <a:p>
            <a:r>
              <a:rPr lang="en-US" b="1" dirty="0">
                <a:solidFill>
                  <a:srgbClr val="FF0000"/>
                </a:solidFill>
              </a:rPr>
              <a:t>TOR23</a:t>
            </a:r>
            <a:r>
              <a:rPr lang="en-US" dirty="0"/>
              <a:t>, </a:t>
            </a:r>
          </a:p>
          <a:p>
            <a:r>
              <a:rPr lang="en-US" dirty="0"/>
              <a:t>3.9e-5 s-1</a:t>
            </a:r>
          </a:p>
        </p:txBody>
      </p:sp>
      <p:sp>
        <p:nvSpPr>
          <p:cNvPr id="6" name="TextBox 5">
            <a:extLst>
              <a:ext uri="{FF2B5EF4-FFF2-40B4-BE49-F238E27FC236}">
                <a16:creationId xmlns:a16="http://schemas.microsoft.com/office/drawing/2014/main" id="{E3A79A17-9FDA-569E-66C5-BBD8F8E592C9}"/>
              </a:ext>
            </a:extLst>
          </p:cNvPr>
          <p:cNvSpPr txBox="1"/>
          <p:nvPr/>
        </p:nvSpPr>
        <p:spPr>
          <a:xfrm>
            <a:off x="1148783" y="176565"/>
            <a:ext cx="7268336" cy="584775"/>
          </a:xfrm>
          <a:prstGeom prst="rect">
            <a:avLst/>
          </a:prstGeom>
          <a:noFill/>
          <a:ln>
            <a:noFill/>
          </a:ln>
        </p:spPr>
        <p:txBody>
          <a:bodyPr wrap="none">
            <a:spAutoFit/>
          </a:bodyPr>
          <a:lstStyle/>
          <a:p>
            <a:pPr algn="ctr" eaLnBrk="1" hangingPunct="1">
              <a:defRPr/>
            </a:pPr>
            <a:r>
              <a:rPr lang="en-US" sz="3200" dirty="0">
                <a:latin typeface="Arial" charset="0"/>
                <a:ea typeface="ＭＳ Ｐゴシック" charset="0"/>
                <a:cs typeface="ＭＳ Ｐゴシック" charset="0"/>
              </a:rPr>
              <a:t>Samples weaken continuously in shear</a:t>
            </a:r>
            <a:endParaRPr lang="en-US" sz="3200" baseline="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34303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6F824C-4230-3872-D958-F697F999E054}"/>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45EE8C64-F0F1-3961-390B-54AE77914BBE}"/>
              </a:ext>
            </a:extLst>
          </p:cNvPr>
          <p:cNvGrpSpPr/>
          <p:nvPr/>
        </p:nvGrpSpPr>
        <p:grpSpPr>
          <a:xfrm>
            <a:off x="4108991" y="4191000"/>
            <a:ext cx="2009485" cy="1371600"/>
            <a:chOff x="1246218" y="762000"/>
            <a:chExt cx="2411382" cy="4229100"/>
          </a:xfrm>
        </p:grpSpPr>
        <p:sp>
          <p:nvSpPr>
            <p:cNvPr id="13" name="Rectangle 12">
              <a:extLst>
                <a:ext uri="{FF2B5EF4-FFF2-40B4-BE49-F238E27FC236}">
                  <a16:creationId xmlns:a16="http://schemas.microsoft.com/office/drawing/2014/main" id="{38642727-2A55-4898-4414-3FD9DCFF5ABA}"/>
                </a:ext>
              </a:extLst>
            </p:cNvPr>
            <p:cNvSpPr/>
            <p:nvPr/>
          </p:nvSpPr>
          <p:spPr bwMode="auto">
            <a:xfrm>
              <a:off x="1246218" y="762000"/>
              <a:ext cx="2411382" cy="4229100"/>
            </a:xfrm>
            <a:prstGeom prst="rect">
              <a:avLst/>
            </a:prstGeom>
            <a:pattFill prst="sphere">
              <a:fgClr>
                <a:srgbClr val="049FEC"/>
              </a:fgClr>
              <a:bgClr>
                <a:schemeClr val="bg1"/>
              </a:bgClr>
            </a:patt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dirty="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2B5897D1-EC1F-151E-1AC6-6832292C250C}"/>
                </a:ext>
              </a:extLst>
            </p:cNvPr>
            <p:cNvSpPr/>
            <p:nvPr/>
          </p:nvSpPr>
          <p:spPr bwMode="auto">
            <a:xfrm>
              <a:off x="1935109" y="762000"/>
              <a:ext cx="1146880" cy="4229100"/>
            </a:xfrm>
            <a:prstGeom prst="rect">
              <a:avLst/>
            </a:prstGeom>
            <a:solidFill>
              <a:schemeClr val="bg2">
                <a:lumMod val="20000"/>
                <a:lumOff val="80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Arial" charset="0"/>
                <a:cs typeface="Arial" charset="0"/>
              </a:endParaRPr>
            </a:p>
          </p:txBody>
        </p:sp>
      </p:grpSp>
      <p:sp>
        <p:nvSpPr>
          <p:cNvPr id="16" name="Rectangle 15">
            <a:extLst>
              <a:ext uri="{FF2B5EF4-FFF2-40B4-BE49-F238E27FC236}">
                <a16:creationId xmlns:a16="http://schemas.microsoft.com/office/drawing/2014/main" id="{E2BF1D47-7158-05FF-FCD3-73937054AD98}"/>
              </a:ext>
            </a:extLst>
          </p:cNvPr>
          <p:cNvSpPr/>
          <p:nvPr/>
        </p:nvSpPr>
        <p:spPr bwMode="auto">
          <a:xfrm>
            <a:off x="4108991" y="5562600"/>
            <a:ext cx="2009485" cy="838200"/>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5567A750-695A-A22F-88B2-DB470753AF4D}"/>
              </a:ext>
            </a:extLst>
          </p:cNvPr>
          <p:cNvSpPr/>
          <p:nvPr/>
        </p:nvSpPr>
        <p:spPr bwMode="auto">
          <a:xfrm>
            <a:off x="4154491" y="2895600"/>
            <a:ext cx="1963985" cy="1295400"/>
          </a:xfrm>
          <a:prstGeom prst="rect">
            <a:avLst/>
          </a:prstGeom>
          <a:solidFill>
            <a:srgbClr val="E7DEC3"/>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dirty="0">
              <a:ln>
                <a:noFill/>
              </a:ln>
              <a:solidFill>
                <a:schemeClr val="tx1"/>
              </a:solidFill>
              <a:effectLst/>
              <a:latin typeface="Arial" charset="0"/>
              <a:cs typeface="Arial" charset="0"/>
            </a:endParaRPr>
          </a:p>
        </p:txBody>
      </p:sp>
      <p:sp>
        <p:nvSpPr>
          <p:cNvPr id="18" name="Rectangle 17">
            <a:extLst>
              <a:ext uri="{FF2B5EF4-FFF2-40B4-BE49-F238E27FC236}">
                <a16:creationId xmlns:a16="http://schemas.microsoft.com/office/drawing/2014/main" id="{5A1F36AF-BD2D-FBD5-70B9-A7ECEAC8987E}"/>
              </a:ext>
            </a:extLst>
          </p:cNvPr>
          <p:cNvSpPr/>
          <p:nvPr/>
        </p:nvSpPr>
        <p:spPr bwMode="auto">
          <a:xfrm>
            <a:off x="4953000" y="6400799"/>
            <a:ext cx="457200" cy="344587"/>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9646D0F1-33C3-8111-8136-8FC7EE081E46}"/>
              </a:ext>
            </a:extLst>
          </p:cNvPr>
          <p:cNvSpPr/>
          <p:nvPr/>
        </p:nvSpPr>
        <p:spPr bwMode="auto">
          <a:xfrm>
            <a:off x="4108991" y="1600200"/>
            <a:ext cx="2009485" cy="1295400"/>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0" name="Rectangle 19">
            <a:extLst>
              <a:ext uri="{FF2B5EF4-FFF2-40B4-BE49-F238E27FC236}">
                <a16:creationId xmlns:a16="http://schemas.microsoft.com/office/drawing/2014/main" id="{385EA887-BDB7-3F6E-C4C3-83028DC96407}"/>
              </a:ext>
            </a:extLst>
          </p:cNvPr>
          <p:cNvSpPr/>
          <p:nvPr/>
        </p:nvSpPr>
        <p:spPr bwMode="auto">
          <a:xfrm>
            <a:off x="4489156" y="342900"/>
            <a:ext cx="1371600" cy="1257300"/>
          </a:xfrm>
          <a:prstGeom prst="rect">
            <a:avLst/>
          </a:prstGeom>
          <a:solidFill>
            <a:schemeClr val="bg1">
              <a:lumMod val="65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1" name="Rectangle 20">
            <a:extLst>
              <a:ext uri="{FF2B5EF4-FFF2-40B4-BE49-F238E27FC236}">
                <a16:creationId xmlns:a16="http://schemas.microsoft.com/office/drawing/2014/main" id="{BD3F79C8-C9A1-D5B3-B7CC-2EAC4DBCDB1E}"/>
              </a:ext>
            </a:extLst>
          </p:cNvPr>
          <p:cNvSpPr/>
          <p:nvPr/>
        </p:nvSpPr>
        <p:spPr bwMode="auto">
          <a:xfrm>
            <a:off x="6118476" y="1600200"/>
            <a:ext cx="152400" cy="4800600"/>
          </a:xfrm>
          <a:prstGeom prst="rect">
            <a:avLst/>
          </a:prstGeom>
          <a:solidFill>
            <a:schemeClr val="bg2">
              <a:lumMod val="20000"/>
              <a:lumOff val="80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2" name="Rectangle 21">
            <a:extLst>
              <a:ext uri="{FF2B5EF4-FFF2-40B4-BE49-F238E27FC236}">
                <a16:creationId xmlns:a16="http://schemas.microsoft.com/office/drawing/2014/main" id="{5A26990F-82A5-A4CA-16F9-447352EE6418}"/>
              </a:ext>
            </a:extLst>
          </p:cNvPr>
          <p:cNvSpPr/>
          <p:nvPr/>
        </p:nvSpPr>
        <p:spPr bwMode="auto">
          <a:xfrm>
            <a:off x="4030980" y="1600200"/>
            <a:ext cx="167640" cy="4800600"/>
          </a:xfrm>
          <a:prstGeom prst="rect">
            <a:avLst/>
          </a:prstGeom>
          <a:solidFill>
            <a:schemeClr val="bg2">
              <a:lumMod val="20000"/>
              <a:lumOff val="80000"/>
            </a:schemeClr>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dirty="0">
              <a:ln>
                <a:noFill/>
              </a:ln>
              <a:solidFill>
                <a:schemeClr val="tx1"/>
              </a:solidFill>
              <a:effectLst/>
              <a:latin typeface="Arial" charset="0"/>
              <a:cs typeface="Arial" charset="0"/>
            </a:endParaRPr>
          </a:p>
        </p:txBody>
      </p:sp>
      <p:sp>
        <p:nvSpPr>
          <p:cNvPr id="23" name="TextBox 22">
            <a:extLst>
              <a:ext uri="{FF2B5EF4-FFF2-40B4-BE49-F238E27FC236}">
                <a16:creationId xmlns:a16="http://schemas.microsoft.com/office/drawing/2014/main" id="{6E36DC8F-BF27-10E8-6198-D571641F1780}"/>
              </a:ext>
            </a:extLst>
          </p:cNvPr>
          <p:cNvSpPr txBox="1"/>
          <p:nvPr/>
        </p:nvSpPr>
        <p:spPr>
          <a:xfrm>
            <a:off x="6613776" y="3009900"/>
            <a:ext cx="2291012" cy="830997"/>
          </a:xfrm>
          <a:prstGeom prst="rect">
            <a:avLst/>
          </a:prstGeom>
          <a:noFill/>
        </p:spPr>
        <p:txBody>
          <a:bodyPr wrap="none" rtlCol="0">
            <a:spAutoFit/>
          </a:bodyPr>
          <a:lstStyle/>
          <a:p>
            <a:r>
              <a:rPr lang="en-US" sz="2400" dirty="0"/>
              <a:t>Zirconia spacer</a:t>
            </a:r>
          </a:p>
          <a:p>
            <a:r>
              <a:rPr lang="en-US" sz="2400" dirty="0"/>
              <a:t>(thermal break)</a:t>
            </a:r>
          </a:p>
        </p:txBody>
      </p:sp>
      <p:sp>
        <p:nvSpPr>
          <p:cNvPr id="24" name="Oval 23">
            <a:extLst>
              <a:ext uri="{FF2B5EF4-FFF2-40B4-BE49-F238E27FC236}">
                <a16:creationId xmlns:a16="http://schemas.microsoft.com/office/drawing/2014/main" id="{7A51F05F-55FF-1B1D-2A44-038EF80B886D}"/>
              </a:ext>
            </a:extLst>
          </p:cNvPr>
          <p:cNvSpPr/>
          <p:nvPr/>
        </p:nvSpPr>
        <p:spPr bwMode="auto">
          <a:xfrm>
            <a:off x="6118476" y="15621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5" name="Oval 24">
            <a:extLst>
              <a:ext uri="{FF2B5EF4-FFF2-40B4-BE49-F238E27FC236}">
                <a16:creationId xmlns:a16="http://schemas.microsoft.com/office/drawing/2014/main" id="{7DF9AD34-6AE3-3CE8-8967-D18135227092}"/>
              </a:ext>
            </a:extLst>
          </p:cNvPr>
          <p:cNvSpPr/>
          <p:nvPr/>
        </p:nvSpPr>
        <p:spPr bwMode="auto">
          <a:xfrm>
            <a:off x="4051913" y="15621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7" name="Oval 26">
            <a:extLst>
              <a:ext uri="{FF2B5EF4-FFF2-40B4-BE49-F238E27FC236}">
                <a16:creationId xmlns:a16="http://schemas.microsoft.com/office/drawing/2014/main" id="{3FB6CF32-2D0B-09EE-8CFC-688CF4F49EB0}"/>
              </a:ext>
            </a:extLst>
          </p:cNvPr>
          <p:cNvSpPr/>
          <p:nvPr/>
        </p:nvSpPr>
        <p:spPr bwMode="auto">
          <a:xfrm>
            <a:off x="6118476" y="62484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sp>
        <p:nvSpPr>
          <p:cNvPr id="28" name="Oval 27">
            <a:extLst>
              <a:ext uri="{FF2B5EF4-FFF2-40B4-BE49-F238E27FC236}">
                <a16:creationId xmlns:a16="http://schemas.microsoft.com/office/drawing/2014/main" id="{0BFDCA47-9F01-A3BA-279F-E59A03AC251E}"/>
              </a:ext>
            </a:extLst>
          </p:cNvPr>
          <p:cNvSpPr/>
          <p:nvPr/>
        </p:nvSpPr>
        <p:spPr bwMode="auto">
          <a:xfrm>
            <a:off x="4038600" y="6248400"/>
            <a:ext cx="152400" cy="190500"/>
          </a:xfrm>
          <a:prstGeom prst="ellipse">
            <a:avLst/>
          </a:prstGeom>
          <a:solidFill>
            <a:schemeClr val="tx2"/>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p:cxnSp>
        <p:nvCxnSpPr>
          <p:cNvPr id="30" name="Straight Connector 29">
            <a:extLst>
              <a:ext uri="{FF2B5EF4-FFF2-40B4-BE49-F238E27FC236}">
                <a16:creationId xmlns:a16="http://schemas.microsoft.com/office/drawing/2014/main" id="{279BD5B8-D0A9-AE4B-2942-DAE0770C26C1}"/>
              </a:ext>
            </a:extLst>
          </p:cNvPr>
          <p:cNvCxnSpPr/>
          <p:nvPr/>
        </p:nvCxnSpPr>
        <p:spPr bwMode="auto">
          <a:xfrm flipV="1">
            <a:off x="5280276" y="3238500"/>
            <a:ext cx="1333500" cy="22860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7F6C7837-445C-E4CF-D747-EFAFD25E140D}"/>
              </a:ext>
            </a:extLst>
          </p:cNvPr>
          <p:cNvCxnSpPr/>
          <p:nvPr/>
        </p:nvCxnSpPr>
        <p:spPr bwMode="auto">
          <a:xfrm flipV="1">
            <a:off x="5280276" y="1847850"/>
            <a:ext cx="1600200" cy="331566"/>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691850A6-9ADB-ADED-BA66-349D56ED77C5}"/>
              </a:ext>
            </a:extLst>
          </p:cNvPr>
          <p:cNvCxnSpPr/>
          <p:nvPr/>
        </p:nvCxnSpPr>
        <p:spPr bwMode="auto">
          <a:xfrm>
            <a:off x="5239765" y="956358"/>
            <a:ext cx="1640711" cy="86884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A5F582F1-4067-7C96-4F70-7F50CED289CA}"/>
              </a:ext>
            </a:extLst>
          </p:cNvPr>
          <p:cNvSpPr txBox="1"/>
          <p:nvPr/>
        </p:nvSpPr>
        <p:spPr>
          <a:xfrm>
            <a:off x="6877970" y="1409699"/>
            <a:ext cx="2257349" cy="830997"/>
          </a:xfrm>
          <a:prstGeom prst="rect">
            <a:avLst/>
          </a:prstGeom>
          <a:noFill/>
        </p:spPr>
        <p:txBody>
          <a:bodyPr wrap="none" rtlCol="0">
            <a:spAutoFit/>
          </a:bodyPr>
          <a:lstStyle/>
          <a:p>
            <a:r>
              <a:rPr lang="en-US" sz="2400" dirty="0"/>
              <a:t>Cu-plated steel</a:t>
            </a:r>
          </a:p>
          <a:p>
            <a:r>
              <a:rPr lang="en-US" sz="2400" dirty="0"/>
              <a:t>piston</a:t>
            </a:r>
          </a:p>
        </p:txBody>
      </p:sp>
      <p:sp>
        <p:nvSpPr>
          <p:cNvPr id="38" name="TextBox 37">
            <a:extLst>
              <a:ext uri="{FF2B5EF4-FFF2-40B4-BE49-F238E27FC236}">
                <a16:creationId xmlns:a16="http://schemas.microsoft.com/office/drawing/2014/main" id="{E044D295-968C-9C92-F77C-94397D403E10}"/>
              </a:ext>
            </a:extLst>
          </p:cNvPr>
          <p:cNvSpPr txBox="1"/>
          <p:nvPr/>
        </p:nvSpPr>
        <p:spPr>
          <a:xfrm>
            <a:off x="6613776" y="4569589"/>
            <a:ext cx="2444900" cy="830997"/>
          </a:xfrm>
          <a:prstGeom prst="rect">
            <a:avLst/>
          </a:prstGeom>
          <a:noFill/>
        </p:spPr>
        <p:txBody>
          <a:bodyPr wrap="none" rtlCol="0">
            <a:spAutoFit/>
          </a:bodyPr>
          <a:lstStyle/>
          <a:p>
            <a:r>
              <a:rPr lang="en-US" sz="2400" dirty="0"/>
              <a:t>Solid cylinder of </a:t>
            </a:r>
          </a:p>
          <a:p>
            <a:r>
              <a:rPr lang="en-US" sz="2400" dirty="0"/>
              <a:t>indium</a:t>
            </a:r>
          </a:p>
        </p:txBody>
      </p:sp>
      <p:cxnSp>
        <p:nvCxnSpPr>
          <p:cNvPr id="39" name="Straight Connector 38">
            <a:extLst>
              <a:ext uri="{FF2B5EF4-FFF2-40B4-BE49-F238E27FC236}">
                <a16:creationId xmlns:a16="http://schemas.microsoft.com/office/drawing/2014/main" id="{95C92768-1295-6578-7DB9-6340C942D61A}"/>
              </a:ext>
            </a:extLst>
          </p:cNvPr>
          <p:cNvCxnSpPr/>
          <p:nvPr/>
        </p:nvCxnSpPr>
        <p:spPr bwMode="auto">
          <a:xfrm flipV="1">
            <a:off x="5234942" y="4819650"/>
            <a:ext cx="1378834" cy="3810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3C437E1A-D6DB-D717-4C2D-C410DFCEE52C}"/>
              </a:ext>
            </a:extLst>
          </p:cNvPr>
          <p:cNvSpPr txBox="1"/>
          <p:nvPr/>
        </p:nvSpPr>
        <p:spPr>
          <a:xfrm>
            <a:off x="1143345" y="5660954"/>
            <a:ext cx="2257349" cy="830997"/>
          </a:xfrm>
          <a:prstGeom prst="rect">
            <a:avLst/>
          </a:prstGeom>
          <a:noFill/>
        </p:spPr>
        <p:txBody>
          <a:bodyPr wrap="none" rtlCol="0">
            <a:spAutoFit/>
          </a:bodyPr>
          <a:lstStyle/>
          <a:p>
            <a:r>
              <a:rPr lang="en-US" sz="2400" dirty="0"/>
              <a:t>Cu-plated steel</a:t>
            </a:r>
          </a:p>
          <a:p>
            <a:r>
              <a:rPr lang="en-US" sz="2400" dirty="0"/>
              <a:t>spacer</a:t>
            </a:r>
          </a:p>
        </p:txBody>
      </p:sp>
      <p:cxnSp>
        <p:nvCxnSpPr>
          <p:cNvPr id="42" name="Straight Connector 41">
            <a:extLst>
              <a:ext uri="{FF2B5EF4-FFF2-40B4-BE49-F238E27FC236}">
                <a16:creationId xmlns:a16="http://schemas.microsoft.com/office/drawing/2014/main" id="{8AC3C51C-4B5F-98D1-9490-5F6DF2163B3C}"/>
              </a:ext>
            </a:extLst>
          </p:cNvPr>
          <p:cNvCxnSpPr/>
          <p:nvPr/>
        </p:nvCxnSpPr>
        <p:spPr bwMode="auto">
          <a:xfrm>
            <a:off x="3400694" y="5907187"/>
            <a:ext cx="1765282" cy="0"/>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a:extLst>
              <a:ext uri="{FF2B5EF4-FFF2-40B4-BE49-F238E27FC236}">
                <a16:creationId xmlns:a16="http://schemas.microsoft.com/office/drawing/2014/main" id="{5DB49668-7881-468A-7DB8-257229C0A8E8}"/>
              </a:ext>
            </a:extLst>
          </p:cNvPr>
          <p:cNvCxnSpPr/>
          <p:nvPr/>
        </p:nvCxnSpPr>
        <p:spPr bwMode="auto">
          <a:xfrm flipV="1">
            <a:off x="2888658" y="1657350"/>
            <a:ext cx="1096218" cy="167847"/>
          </a:xfrm>
          <a:prstGeom prst="line">
            <a:avLst/>
          </a:prstGeom>
          <a:solidFill>
            <a:srgbClr val="CCCCFF"/>
          </a:solid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Box 48">
            <a:extLst>
              <a:ext uri="{FF2B5EF4-FFF2-40B4-BE49-F238E27FC236}">
                <a16:creationId xmlns:a16="http://schemas.microsoft.com/office/drawing/2014/main" id="{B744619B-50E5-9D56-07CB-05C5731578C6}"/>
              </a:ext>
            </a:extLst>
          </p:cNvPr>
          <p:cNvSpPr txBox="1"/>
          <p:nvPr/>
        </p:nvSpPr>
        <p:spPr>
          <a:xfrm>
            <a:off x="1689990" y="1617017"/>
            <a:ext cx="1178528" cy="461665"/>
          </a:xfrm>
          <a:prstGeom prst="rect">
            <a:avLst/>
          </a:prstGeom>
          <a:noFill/>
        </p:spPr>
        <p:txBody>
          <a:bodyPr wrap="none" rtlCol="0">
            <a:spAutoFit/>
          </a:bodyPr>
          <a:lstStyle/>
          <a:p>
            <a:r>
              <a:rPr lang="en-US" sz="2400" dirty="0"/>
              <a:t>”welds”</a:t>
            </a:r>
          </a:p>
        </p:txBody>
      </p:sp>
      <p:cxnSp>
        <p:nvCxnSpPr>
          <p:cNvPr id="50" name="Straight Connector 49">
            <a:extLst>
              <a:ext uri="{FF2B5EF4-FFF2-40B4-BE49-F238E27FC236}">
                <a16:creationId xmlns:a16="http://schemas.microsoft.com/office/drawing/2014/main" id="{86B1E3CE-F78E-C42C-E1C9-70E134C96D5C}"/>
              </a:ext>
            </a:extLst>
          </p:cNvPr>
          <p:cNvCxnSpPr/>
          <p:nvPr/>
        </p:nvCxnSpPr>
        <p:spPr bwMode="auto">
          <a:xfrm flipV="1">
            <a:off x="3058273" y="2556988"/>
            <a:ext cx="1096218" cy="167847"/>
          </a:xfrm>
          <a:prstGeom prst="line">
            <a:avLst/>
          </a:prstGeom>
          <a:solidFill>
            <a:srgbClr val="CCCCFF"/>
          </a:solid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a:extLst>
              <a:ext uri="{FF2B5EF4-FFF2-40B4-BE49-F238E27FC236}">
                <a16:creationId xmlns:a16="http://schemas.microsoft.com/office/drawing/2014/main" id="{DCEAE514-44EF-4E9E-4A89-3037B5B71882}"/>
              </a:ext>
            </a:extLst>
          </p:cNvPr>
          <p:cNvSpPr txBox="1"/>
          <p:nvPr/>
        </p:nvSpPr>
        <p:spPr>
          <a:xfrm>
            <a:off x="1888239" y="2474057"/>
            <a:ext cx="1194558" cy="830997"/>
          </a:xfrm>
          <a:prstGeom prst="rect">
            <a:avLst/>
          </a:prstGeom>
          <a:noFill/>
        </p:spPr>
        <p:txBody>
          <a:bodyPr wrap="none" rtlCol="0">
            <a:spAutoFit/>
          </a:bodyPr>
          <a:lstStyle/>
          <a:p>
            <a:r>
              <a:rPr lang="en-US" sz="2400" dirty="0"/>
              <a:t>Indium </a:t>
            </a:r>
          </a:p>
          <a:p>
            <a:r>
              <a:rPr lang="en-US" sz="2400" dirty="0"/>
              <a:t>jacket</a:t>
            </a:r>
          </a:p>
        </p:txBody>
      </p:sp>
      <p:sp>
        <p:nvSpPr>
          <p:cNvPr id="53" name="TextBox 52">
            <a:extLst>
              <a:ext uri="{FF2B5EF4-FFF2-40B4-BE49-F238E27FC236}">
                <a16:creationId xmlns:a16="http://schemas.microsoft.com/office/drawing/2014/main" id="{97041075-EFCD-8BF4-5019-524B9A9E1063}"/>
              </a:ext>
            </a:extLst>
          </p:cNvPr>
          <p:cNvSpPr txBox="1"/>
          <p:nvPr/>
        </p:nvSpPr>
        <p:spPr>
          <a:xfrm>
            <a:off x="547570" y="4467377"/>
            <a:ext cx="3161443" cy="830997"/>
          </a:xfrm>
          <a:prstGeom prst="rect">
            <a:avLst/>
          </a:prstGeom>
          <a:noFill/>
        </p:spPr>
        <p:txBody>
          <a:bodyPr wrap="none" rtlCol="0">
            <a:spAutoFit/>
          </a:bodyPr>
          <a:lstStyle/>
          <a:p>
            <a:r>
              <a:rPr lang="en-US" sz="2400" dirty="0"/>
              <a:t>HOLLOW CYLINDER</a:t>
            </a:r>
          </a:p>
          <a:p>
            <a:r>
              <a:rPr lang="en-US" sz="2400" dirty="0"/>
              <a:t>OF ICE</a:t>
            </a:r>
          </a:p>
        </p:txBody>
      </p:sp>
      <p:cxnSp>
        <p:nvCxnSpPr>
          <p:cNvPr id="54" name="Straight Connector 53">
            <a:extLst>
              <a:ext uri="{FF2B5EF4-FFF2-40B4-BE49-F238E27FC236}">
                <a16:creationId xmlns:a16="http://schemas.microsoft.com/office/drawing/2014/main" id="{D558FA8E-7BF6-8EAF-F5C2-693A00BDB03C}"/>
              </a:ext>
            </a:extLst>
          </p:cNvPr>
          <p:cNvCxnSpPr/>
          <p:nvPr/>
        </p:nvCxnSpPr>
        <p:spPr bwMode="auto">
          <a:xfrm>
            <a:off x="3624535" y="4762981"/>
            <a:ext cx="852024" cy="208377"/>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A2088FA2-F84B-6CF6-4BF9-1B84467C1AB4}"/>
              </a:ext>
            </a:extLst>
          </p:cNvPr>
          <p:cNvSpPr txBox="1"/>
          <p:nvPr/>
        </p:nvSpPr>
        <p:spPr>
          <a:xfrm>
            <a:off x="304800" y="217644"/>
            <a:ext cx="3347391" cy="1015663"/>
          </a:xfrm>
          <a:prstGeom prst="rect">
            <a:avLst/>
          </a:prstGeom>
          <a:noFill/>
        </p:spPr>
        <p:txBody>
          <a:bodyPr wrap="none" rtlCol="0">
            <a:spAutoFit/>
          </a:bodyPr>
          <a:lstStyle/>
          <a:p>
            <a:r>
              <a:rPr lang="en-US" sz="3000" b="1" dirty="0"/>
              <a:t>Hollow sample</a:t>
            </a:r>
          </a:p>
          <a:p>
            <a:r>
              <a:rPr lang="en-US" sz="3000" b="1" dirty="0"/>
              <a:t>torsion assembly</a:t>
            </a:r>
          </a:p>
        </p:txBody>
      </p:sp>
    </p:spTree>
    <p:extLst>
      <p:ext uri="{BB962C8B-B14F-4D97-AF65-F5344CB8AC3E}">
        <p14:creationId xmlns:p14="http://schemas.microsoft.com/office/powerpoint/2010/main" val="65397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1" name="Picture 3">
            <a:extLst>
              <a:ext uri="{FF2B5EF4-FFF2-40B4-BE49-F238E27FC236}">
                <a16:creationId xmlns:a16="http://schemas.microsoft.com/office/drawing/2014/main" id="{3AFBD29E-42B0-8744-AF49-0E956C7518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9460954" cy="545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62" name="Group 20">
            <a:extLst>
              <a:ext uri="{FF2B5EF4-FFF2-40B4-BE49-F238E27FC236}">
                <a16:creationId xmlns:a16="http://schemas.microsoft.com/office/drawing/2014/main" id="{C9124C8D-CDD3-D543-8E73-E4A90C3904E6}"/>
              </a:ext>
            </a:extLst>
          </p:cNvPr>
          <p:cNvGrpSpPr>
            <a:grpSpLocks/>
          </p:cNvGrpSpPr>
          <p:nvPr/>
        </p:nvGrpSpPr>
        <p:grpSpPr bwMode="auto">
          <a:xfrm>
            <a:off x="5507475" y="3383520"/>
            <a:ext cx="1289448" cy="830112"/>
            <a:chOff x="5181600" y="3429000"/>
            <a:chExt cx="1257720" cy="795867"/>
          </a:xfrm>
        </p:grpSpPr>
        <p:grpSp>
          <p:nvGrpSpPr>
            <p:cNvPr id="143375" name="Group 18">
              <a:extLst>
                <a:ext uri="{FF2B5EF4-FFF2-40B4-BE49-F238E27FC236}">
                  <a16:creationId xmlns:a16="http://schemas.microsoft.com/office/drawing/2014/main" id="{A542B974-0784-3648-808E-A3C52B4C325A}"/>
                </a:ext>
              </a:extLst>
            </p:cNvPr>
            <p:cNvGrpSpPr>
              <a:grpSpLocks/>
            </p:cNvGrpSpPr>
            <p:nvPr/>
          </p:nvGrpSpPr>
          <p:grpSpPr bwMode="auto">
            <a:xfrm>
              <a:off x="5181600" y="3429000"/>
              <a:ext cx="381000" cy="795867"/>
              <a:chOff x="5435601" y="3479800"/>
              <a:chExt cx="381000" cy="795867"/>
            </a:xfrm>
          </p:grpSpPr>
          <p:sp>
            <p:nvSpPr>
              <p:cNvPr id="7" name="Can 6">
                <a:extLst>
                  <a:ext uri="{FF2B5EF4-FFF2-40B4-BE49-F238E27FC236}">
                    <a16:creationId xmlns:a16="http://schemas.microsoft.com/office/drawing/2014/main" id="{8090B9B7-827A-B341-B8AA-5C9E35366240}"/>
                  </a:ext>
                </a:extLst>
              </p:cNvPr>
              <p:cNvSpPr/>
              <p:nvPr/>
            </p:nvSpPr>
            <p:spPr bwMode="auto">
              <a:xfrm>
                <a:off x="5435601" y="3657718"/>
                <a:ext cx="381127" cy="610005"/>
              </a:xfrm>
              <a:prstGeom prst="can">
                <a:avLst/>
              </a:prstGeom>
              <a:solidFill>
                <a:schemeClr val="accent1">
                  <a:lumMod val="90000"/>
                </a:schemeClr>
              </a:solidFill>
              <a:ln w="12700" cap="flat" cmpd="sng" algn="ctr">
                <a:solidFill>
                  <a:schemeClr val="tx2"/>
                </a:solidFill>
                <a:prstDash val="solid"/>
                <a:round/>
                <a:headEnd type="none" w="med" len="med"/>
                <a:tailEnd type="none" w="med" len="med"/>
              </a:ln>
              <a:effectLst/>
            </p:spPr>
            <p:txBody>
              <a:bodyPr anchor="ctr"/>
              <a:lstStyle/>
              <a:p>
                <a:pPr algn="ctr" eaLnBrk="1" hangingPunct="1">
                  <a:defRPr/>
                </a:pPr>
                <a:endParaRPr lang="en-US">
                  <a:latin typeface="Arial" charset="0"/>
                  <a:ea typeface="ＭＳ Ｐゴシック" charset="0"/>
                </a:endParaRPr>
              </a:p>
            </p:txBody>
          </p:sp>
          <p:pic>
            <p:nvPicPr>
              <p:cNvPr id="143378" name="Picture 11" descr="Rotate_3d.png">
                <a:extLst>
                  <a:ext uri="{FF2B5EF4-FFF2-40B4-BE49-F238E27FC236}">
                    <a16:creationId xmlns:a16="http://schemas.microsoft.com/office/drawing/2014/main" id="{BA9FC73A-AEC9-5746-95AB-A5C45152B0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V="1">
                <a:off x="5486400" y="3479800"/>
                <a:ext cx="279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379" name="Straight Connector 13">
                <a:extLst>
                  <a:ext uri="{FF2B5EF4-FFF2-40B4-BE49-F238E27FC236}">
                    <a16:creationId xmlns:a16="http://schemas.microsoft.com/office/drawing/2014/main" id="{F452DE0D-47AF-2B49-BB9E-BD9B10828794}"/>
                  </a:ext>
                </a:extLst>
              </p:cNvPr>
              <p:cNvCxnSpPr>
                <a:cxnSpLocks noChangeShapeType="1"/>
              </p:cNvCxnSpPr>
              <p:nvPr/>
            </p:nvCxnSpPr>
            <p:spPr bwMode="auto">
              <a:xfrm flipV="1">
                <a:off x="5562643" y="3741912"/>
                <a:ext cx="152451" cy="53375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143376" name="TextBox 19">
              <a:extLst>
                <a:ext uri="{FF2B5EF4-FFF2-40B4-BE49-F238E27FC236}">
                  <a16:creationId xmlns:a16="http://schemas.microsoft.com/office/drawing/2014/main" id="{BC20F08B-A94E-D14B-981F-4394BC0F4625}"/>
                </a:ext>
              </a:extLst>
            </p:cNvPr>
            <p:cNvSpPr txBox="1">
              <a:spLocks noChangeArrowheads="1"/>
            </p:cNvSpPr>
            <p:nvPr/>
          </p:nvSpPr>
          <p:spPr bwMode="auto">
            <a:xfrm>
              <a:off x="5638800" y="3733800"/>
              <a:ext cx="800520" cy="338554"/>
            </a:xfrm>
            <a:prstGeom prst="rect">
              <a:avLst/>
            </a:prstGeom>
            <a:solidFill>
              <a:schemeClr val="bg1"/>
            </a:solidFill>
            <a:ln w="9525">
              <a:solidFill>
                <a:schemeClr val="tx2"/>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aseline="0" dirty="0"/>
                <a:t>torsion</a:t>
              </a:r>
            </a:p>
          </p:txBody>
        </p:sp>
      </p:grpSp>
      <p:grpSp>
        <p:nvGrpSpPr>
          <p:cNvPr id="143363" name="Group 1">
            <a:extLst>
              <a:ext uri="{FF2B5EF4-FFF2-40B4-BE49-F238E27FC236}">
                <a16:creationId xmlns:a16="http://schemas.microsoft.com/office/drawing/2014/main" id="{30F1DC25-72E2-334E-B442-B3FDAA005105}"/>
              </a:ext>
            </a:extLst>
          </p:cNvPr>
          <p:cNvGrpSpPr>
            <a:grpSpLocks/>
          </p:cNvGrpSpPr>
          <p:nvPr/>
        </p:nvGrpSpPr>
        <p:grpSpPr bwMode="auto">
          <a:xfrm>
            <a:off x="5865654" y="1434887"/>
            <a:ext cx="1880694" cy="1202929"/>
            <a:chOff x="5443531" y="1404936"/>
            <a:chExt cx="1833806" cy="1152538"/>
          </a:xfrm>
        </p:grpSpPr>
        <p:cxnSp>
          <p:nvCxnSpPr>
            <p:cNvPr id="143368" name="Straight Arrow Connector 27">
              <a:extLst>
                <a:ext uri="{FF2B5EF4-FFF2-40B4-BE49-F238E27FC236}">
                  <a16:creationId xmlns:a16="http://schemas.microsoft.com/office/drawing/2014/main" id="{893BFC35-3D3A-374A-898F-7C58CA0B4193}"/>
                </a:ext>
              </a:extLst>
            </p:cNvPr>
            <p:cNvCxnSpPr>
              <a:cxnSpLocks noChangeShapeType="1"/>
            </p:cNvCxnSpPr>
            <p:nvPr/>
          </p:nvCxnSpPr>
          <p:spPr bwMode="auto">
            <a:xfrm flipV="1">
              <a:off x="5634031" y="1404936"/>
              <a:ext cx="0" cy="322263"/>
            </a:xfrm>
            <a:prstGeom prst="straightConnector1">
              <a:avLst/>
            </a:prstGeom>
            <a:noFill/>
            <a:ln w="25400">
              <a:solidFill>
                <a:schemeClr val="tx1"/>
              </a:solidFill>
              <a:round/>
              <a:headEnd type="arrow" w="med" len="med"/>
              <a:tailEnd/>
            </a:ln>
            <a:extLst>
              <a:ext uri="{909E8E84-426E-40DD-AFC4-6F175D3DCCD1}">
                <a14:hiddenFill xmlns:a14="http://schemas.microsoft.com/office/drawing/2010/main">
                  <a:noFill/>
                </a14:hiddenFill>
              </a:ext>
            </a:extLst>
          </p:spPr>
        </p:cxnSp>
        <p:grpSp>
          <p:nvGrpSpPr>
            <p:cNvPr id="143369" name="Group 21">
              <a:extLst>
                <a:ext uri="{FF2B5EF4-FFF2-40B4-BE49-F238E27FC236}">
                  <a16:creationId xmlns:a16="http://schemas.microsoft.com/office/drawing/2014/main" id="{E2D6746E-08DC-D44A-B57F-1CB8B1247D24}"/>
                </a:ext>
              </a:extLst>
            </p:cNvPr>
            <p:cNvGrpSpPr>
              <a:grpSpLocks/>
            </p:cNvGrpSpPr>
            <p:nvPr/>
          </p:nvGrpSpPr>
          <p:grpSpPr bwMode="auto">
            <a:xfrm>
              <a:off x="5443531" y="1727200"/>
              <a:ext cx="1833806" cy="617538"/>
              <a:chOff x="5181600" y="3606800"/>
              <a:chExt cx="1833092" cy="618067"/>
            </a:xfrm>
          </p:grpSpPr>
          <p:grpSp>
            <p:nvGrpSpPr>
              <p:cNvPr id="143371" name="Group 22">
                <a:extLst>
                  <a:ext uri="{FF2B5EF4-FFF2-40B4-BE49-F238E27FC236}">
                    <a16:creationId xmlns:a16="http://schemas.microsoft.com/office/drawing/2014/main" id="{1FE9F076-3FCD-7F42-A8D2-DB8F76FA3855}"/>
                  </a:ext>
                </a:extLst>
              </p:cNvPr>
              <p:cNvGrpSpPr>
                <a:grpSpLocks/>
              </p:cNvGrpSpPr>
              <p:nvPr/>
            </p:nvGrpSpPr>
            <p:grpSpPr bwMode="auto">
              <a:xfrm>
                <a:off x="5181600" y="3606800"/>
                <a:ext cx="381000" cy="618067"/>
                <a:chOff x="5435601" y="3657600"/>
                <a:chExt cx="381000" cy="618067"/>
              </a:xfrm>
            </p:grpSpPr>
            <p:sp>
              <p:nvSpPr>
                <p:cNvPr id="25" name="Can 24">
                  <a:extLst>
                    <a:ext uri="{FF2B5EF4-FFF2-40B4-BE49-F238E27FC236}">
                      <a16:creationId xmlns:a16="http://schemas.microsoft.com/office/drawing/2014/main" id="{9BA4345E-56F8-094C-8A4A-985157E68B97}"/>
                    </a:ext>
                  </a:extLst>
                </p:cNvPr>
                <p:cNvSpPr/>
                <p:nvPr/>
              </p:nvSpPr>
              <p:spPr bwMode="auto">
                <a:xfrm>
                  <a:off x="5435601" y="3657599"/>
                  <a:ext cx="380852" cy="610122"/>
                </a:xfrm>
                <a:prstGeom prst="can">
                  <a:avLst/>
                </a:prstGeom>
                <a:solidFill>
                  <a:schemeClr val="accent1">
                    <a:lumMod val="90000"/>
                  </a:schemeClr>
                </a:solidFill>
                <a:ln w="12700" cap="flat" cmpd="sng" algn="ctr">
                  <a:solidFill>
                    <a:schemeClr val="tx2"/>
                  </a:solidFill>
                  <a:prstDash val="solid"/>
                  <a:round/>
                  <a:headEnd type="none" w="med" len="med"/>
                  <a:tailEnd type="none" w="med" len="med"/>
                </a:ln>
                <a:effectLst/>
              </p:spPr>
              <p:txBody>
                <a:bodyPr anchor="ctr"/>
                <a:lstStyle/>
                <a:p>
                  <a:pPr algn="ctr" eaLnBrk="1" hangingPunct="1">
                    <a:defRPr/>
                  </a:pPr>
                  <a:endParaRPr lang="en-US">
                    <a:latin typeface="Arial" charset="0"/>
                    <a:ea typeface="ＭＳ Ｐゴシック" charset="0"/>
                  </a:endParaRPr>
                </a:p>
              </p:txBody>
            </p:sp>
            <p:cxnSp>
              <p:nvCxnSpPr>
                <p:cNvPr id="143374" name="Straight Connector 26">
                  <a:extLst>
                    <a:ext uri="{FF2B5EF4-FFF2-40B4-BE49-F238E27FC236}">
                      <a16:creationId xmlns:a16="http://schemas.microsoft.com/office/drawing/2014/main" id="{983D88A6-A806-EB4D-B2E7-31E16B80D706}"/>
                    </a:ext>
                  </a:extLst>
                </p:cNvPr>
                <p:cNvCxnSpPr>
                  <a:cxnSpLocks noChangeShapeType="1"/>
                </p:cNvCxnSpPr>
                <p:nvPr/>
              </p:nvCxnSpPr>
              <p:spPr bwMode="auto">
                <a:xfrm flipV="1">
                  <a:off x="5562552" y="3741809"/>
                  <a:ext cx="152341" cy="53385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143372" name="TextBox 23">
                <a:extLst>
                  <a:ext uri="{FF2B5EF4-FFF2-40B4-BE49-F238E27FC236}">
                    <a16:creationId xmlns:a16="http://schemas.microsoft.com/office/drawing/2014/main" id="{F2B7C691-ED91-674E-810E-41C3E06BC49B}"/>
                  </a:ext>
                </a:extLst>
              </p:cNvPr>
              <p:cNvSpPr txBox="1">
                <a:spLocks noChangeArrowheads="1"/>
              </p:cNvSpPr>
              <p:nvPr/>
            </p:nvSpPr>
            <p:spPr bwMode="auto">
              <a:xfrm>
                <a:off x="5668371" y="3706709"/>
                <a:ext cx="1346321" cy="338844"/>
              </a:xfrm>
              <a:prstGeom prst="rect">
                <a:avLst/>
              </a:prstGeom>
              <a:solidFill>
                <a:schemeClr val="bg1"/>
              </a:solidFill>
              <a:ln w="9525">
                <a:solidFill>
                  <a:schemeClr val="tx2"/>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dirty="0"/>
                  <a:t>compression</a:t>
                </a:r>
                <a:endParaRPr lang="en-US" altLang="en-US" sz="1600" baseline="0" dirty="0"/>
              </a:p>
            </p:txBody>
          </p:sp>
        </p:grpSp>
        <p:cxnSp>
          <p:nvCxnSpPr>
            <p:cNvPr id="29" name="Straight Arrow Connector 28">
              <a:extLst>
                <a:ext uri="{FF2B5EF4-FFF2-40B4-BE49-F238E27FC236}">
                  <a16:creationId xmlns:a16="http://schemas.microsoft.com/office/drawing/2014/main" id="{2A3EB272-61C5-8248-A046-9E909C7C7701}"/>
                </a:ext>
              </a:extLst>
            </p:cNvPr>
            <p:cNvCxnSpPr/>
            <p:nvPr/>
          </p:nvCxnSpPr>
          <p:spPr bwMode="auto">
            <a:xfrm>
              <a:off x="5634190" y="2252674"/>
              <a:ext cx="0" cy="304800"/>
            </a:xfrm>
            <a:prstGeom prst="straightConnector1">
              <a:avLst/>
            </a:prstGeom>
            <a:solidFill>
              <a:srgbClr val="CCCCFF"/>
            </a:solidFill>
            <a:ln w="25400" cap="flat" cmpd="sng" algn="ctr">
              <a:solidFill>
                <a:schemeClr val="tx1"/>
              </a:solidFill>
              <a:prstDash val="solid"/>
              <a:round/>
              <a:headEnd type="none" w="med" len="med"/>
              <a:tailEnd type="arrow"/>
            </a:ln>
            <a:effectLst/>
            <a:scene3d>
              <a:camera prst="orthographicFront">
                <a:rot lat="0" lon="0" rev="10800000"/>
              </a:camera>
              <a:lightRig rig="threePt" dir="t"/>
            </a:scene3d>
          </p:spPr>
        </p:cxnSp>
      </p:grpSp>
      <p:sp>
        <p:nvSpPr>
          <p:cNvPr id="31" name="TextBox 30">
            <a:extLst>
              <a:ext uri="{FF2B5EF4-FFF2-40B4-BE49-F238E27FC236}">
                <a16:creationId xmlns:a16="http://schemas.microsoft.com/office/drawing/2014/main" id="{60B1DB7C-BD28-7349-ADB1-7A6DC821CBA6}"/>
              </a:ext>
            </a:extLst>
          </p:cNvPr>
          <p:cNvSpPr txBox="1"/>
          <p:nvPr/>
        </p:nvSpPr>
        <p:spPr>
          <a:xfrm>
            <a:off x="895944" y="172950"/>
            <a:ext cx="6933431" cy="584775"/>
          </a:xfrm>
          <a:prstGeom prst="rect">
            <a:avLst/>
          </a:prstGeom>
          <a:noFill/>
          <a:ln>
            <a:noFill/>
          </a:ln>
        </p:spPr>
        <p:txBody>
          <a:bodyPr wrap="square">
            <a:spAutoFit/>
          </a:bodyPr>
          <a:lstStyle/>
          <a:p>
            <a:pPr algn="ctr" eaLnBrk="1" hangingPunct="1">
              <a:defRPr/>
            </a:pPr>
            <a:r>
              <a:rPr lang="en-US" sz="3200" baseline="0" dirty="0">
                <a:solidFill>
                  <a:schemeClr val="bg1"/>
                </a:solidFill>
                <a:latin typeface="Arial" charset="0"/>
                <a:ea typeface="ＭＳ Ｐゴシック" charset="0"/>
                <a:cs typeface="ＭＳ Ｐゴシック" charset="0"/>
              </a:rPr>
              <a:t>Determination of viscous anisotropy</a:t>
            </a:r>
          </a:p>
        </p:txBody>
      </p:sp>
      <p:sp>
        <p:nvSpPr>
          <p:cNvPr id="32" name="TextBox 31">
            <a:extLst>
              <a:ext uri="{FF2B5EF4-FFF2-40B4-BE49-F238E27FC236}">
                <a16:creationId xmlns:a16="http://schemas.microsoft.com/office/drawing/2014/main" id="{A68F1B6B-B9DB-8940-8A41-D712C7E8F4F0}"/>
              </a:ext>
            </a:extLst>
          </p:cNvPr>
          <p:cNvSpPr txBox="1"/>
          <p:nvPr/>
        </p:nvSpPr>
        <p:spPr>
          <a:xfrm>
            <a:off x="357287" y="152716"/>
            <a:ext cx="8531587" cy="584775"/>
          </a:xfrm>
          <a:prstGeom prst="rect">
            <a:avLst/>
          </a:prstGeom>
          <a:solidFill>
            <a:schemeClr val="bg1"/>
          </a:solidFill>
          <a:ln>
            <a:noFill/>
          </a:ln>
        </p:spPr>
        <p:txBody>
          <a:bodyPr wrap="square">
            <a:spAutoFit/>
          </a:bodyPr>
          <a:lstStyle/>
          <a:p>
            <a:pPr algn="ctr" eaLnBrk="1" hangingPunct="1">
              <a:defRPr/>
            </a:pPr>
            <a:r>
              <a:rPr lang="en-US" sz="3200" baseline="0" dirty="0">
                <a:latin typeface="Arial" charset="0"/>
                <a:ea typeface="ＭＳ Ｐゴシック" charset="0"/>
                <a:cs typeface="ＭＳ Ｐゴシック" charset="0"/>
              </a:rPr>
              <a:t>Torsion-compression </a:t>
            </a:r>
            <a:r>
              <a:rPr lang="en-US" sz="3200" dirty="0">
                <a:latin typeface="Arial" charset="0"/>
                <a:ea typeface="ＭＳ Ｐゴシック" charset="0"/>
                <a:cs typeface="ＭＳ Ｐゴシック" charset="0"/>
              </a:rPr>
              <a:t>e</a:t>
            </a:r>
            <a:r>
              <a:rPr lang="en-US" sz="3200" baseline="0" dirty="0">
                <a:latin typeface="Arial" charset="0"/>
                <a:ea typeface="ＭＳ Ｐゴシック" charset="0"/>
                <a:cs typeface="ＭＳ Ｐゴシック" charset="0"/>
              </a:rPr>
              <a:t>xperiments</a:t>
            </a:r>
          </a:p>
        </p:txBody>
      </p:sp>
      <p:sp>
        <p:nvSpPr>
          <p:cNvPr id="19" name="TextBox 18">
            <a:extLst>
              <a:ext uri="{FF2B5EF4-FFF2-40B4-BE49-F238E27FC236}">
                <a16:creationId xmlns:a16="http://schemas.microsoft.com/office/drawing/2014/main" id="{9252FE21-7F57-F94D-ADCC-2F9A58408A85}"/>
              </a:ext>
            </a:extLst>
          </p:cNvPr>
          <p:cNvSpPr txBox="1"/>
          <p:nvPr/>
        </p:nvSpPr>
        <p:spPr>
          <a:xfrm>
            <a:off x="6246653" y="5189660"/>
            <a:ext cx="2642221" cy="400110"/>
          </a:xfrm>
          <a:prstGeom prst="rect">
            <a:avLst/>
          </a:prstGeom>
          <a:noFill/>
          <a:ln>
            <a:noFill/>
          </a:ln>
        </p:spPr>
        <p:txBody>
          <a:bodyPr wrap="square">
            <a:spAutoFit/>
          </a:bodyPr>
          <a:lstStyle/>
          <a:p>
            <a:pPr algn="ctr" eaLnBrk="1" hangingPunct="1">
              <a:defRPr/>
            </a:pPr>
            <a:r>
              <a:rPr lang="en-US" sz="2000" b="1" baseline="0" dirty="0">
                <a:latin typeface="Arial" charset="0"/>
                <a:ea typeface="ＭＳ Ｐゴシック" charset="0"/>
                <a:cs typeface="ＭＳ Ｐゴシック" charset="0"/>
              </a:rPr>
              <a:t>Hansen et al. (2012)</a:t>
            </a:r>
          </a:p>
        </p:txBody>
      </p:sp>
      <p:sp>
        <p:nvSpPr>
          <p:cNvPr id="2" name="Rectangle 1">
            <a:extLst>
              <a:ext uri="{FF2B5EF4-FFF2-40B4-BE49-F238E27FC236}">
                <a16:creationId xmlns:a16="http://schemas.microsoft.com/office/drawing/2014/main" id="{8A053936-EA4A-FB78-A72C-E48622A017F3}"/>
              </a:ext>
            </a:extLst>
          </p:cNvPr>
          <p:cNvSpPr/>
          <p:nvPr/>
        </p:nvSpPr>
        <p:spPr bwMode="auto">
          <a:xfrm>
            <a:off x="7162800" y="2271341"/>
            <a:ext cx="2450554" cy="17049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3" name="TextBox 2">
            <a:extLst>
              <a:ext uri="{FF2B5EF4-FFF2-40B4-BE49-F238E27FC236}">
                <a16:creationId xmlns:a16="http://schemas.microsoft.com/office/drawing/2014/main" id="{9891AB60-2F1D-2E37-9C0A-D6980F40D366}"/>
              </a:ext>
            </a:extLst>
          </p:cNvPr>
          <p:cNvSpPr txBox="1"/>
          <p:nvPr/>
        </p:nvSpPr>
        <p:spPr>
          <a:xfrm>
            <a:off x="1066800" y="5895945"/>
            <a:ext cx="1591712" cy="400110"/>
          </a:xfrm>
          <a:prstGeom prst="rect">
            <a:avLst/>
          </a:prstGeom>
          <a:noFill/>
          <a:ln>
            <a:noFill/>
          </a:ln>
        </p:spPr>
        <p:txBody>
          <a:bodyPr wrap="square">
            <a:spAutoFit/>
          </a:bodyPr>
          <a:lstStyle/>
          <a:p>
            <a:pPr algn="ctr" eaLnBrk="1" hangingPunct="1">
              <a:defRPr/>
            </a:pPr>
            <a:r>
              <a:rPr lang="en-US" sz="2000" dirty="0">
                <a:latin typeface="Arial" charset="0"/>
                <a:ea typeface="ＭＳ Ｐゴシック" charset="0"/>
                <a:cs typeface="ＭＳ Ｐゴシック" charset="0"/>
              </a:rPr>
              <a:t>c</a:t>
            </a:r>
            <a:r>
              <a:rPr lang="en-US" sz="2000" baseline="0" dirty="0">
                <a:latin typeface="Arial" charset="0"/>
                <a:ea typeface="ＭＳ Ｐゴシック" charset="0"/>
                <a:cs typeface="ＭＳ Ｐゴシック" charset="0"/>
              </a:rPr>
              <a:t>-axis fabric</a:t>
            </a:r>
          </a:p>
        </p:txBody>
      </p:sp>
      <p:sp>
        <p:nvSpPr>
          <p:cNvPr id="4" name="TextBox 3">
            <a:extLst>
              <a:ext uri="{FF2B5EF4-FFF2-40B4-BE49-F238E27FC236}">
                <a16:creationId xmlns:a16="http://schemas.microsoft.com/office/drawing/2014/main" id="{96BA5145-5DCC-07A9-0D67-CD7BA7C08B13}"/>
              </a:ext>
            </a:extLst>
          </p:cNvPr>
          <p:cNvSpPr txBox="1"/>
          <p:nvPr/>
        </p:nvSpPr>
        <p:spPr>
          <a:xfrm>
            <a:off x="4398142" y="5895945"/>
            <a:ext cx="1591712" cy="707886"/>
          </a:xfrm>
          <a:prstGeom prst="rect">
            <a:avLst/>
          </a:prstGeom>
          <a:noFill/>
          <a:ln>
            <a:noFill/>
          </a:ln>
        </p:spPr>
        <p:txBody>
          <a:bodyPr wrap="square">
            <a:spAutoFit/>
          </a:bodyPr>
          <a:lstStyle/>
          <a:p>
            <a:pPr algn="ctr" eaLnBrk="1" hangingPunct="1">
              <a:defRPr/>
            </a:pPr>
            <a:r>
              <a:rPr lang="en-US" sz="2000" dirty="0">
                <a:latin typeface="Arial" charset="0"/>
                <a:ea typeface="ＭＳ Ｐゴシック" charset="0"/>
                <a:cs typeface="ＭＳ Ｐゴシック" charset="0"/>
              </a:rPr>
              <a:t>stronger c</a:t>
            </a:r>
            <a:r>
              <a:rPr lang="en-US" sz="2000" baseline="0" dirty="0">
                <a:latin typeface="Arial" charset="0"/>
                <a:ea typeface="ＭＳ Ｐゴシック" charset="0"/>
                <a:cs typeface="ＭＳ Ｐゴシック" charset="0"/>
              </a:rPr>
              <a:t>-axis fabric</a:t>
            </a:r>
          </a:p>
        </p:txBody>
      </p:sp>
      <p:sp>
        <p:nvSpPr>
          <p:cNvPr id="5" name="Rectangle 4">
            <a:extLst>
              <a:ext uri="{FF2B5EF4-FFF2-40B4-BE49-F238E27FC236}">
                <a16:creationId xmlns:a16="http://schemas.microsoft.com/office/drawing/2014/main" id="{B5F99E72-F4D3-277B-0ADE-0C6F05CBD145}"/>
              </a:ext>
            </a:extLst>
          </p:cNvPr>
          <p:cNvSpPr/>
          <p:nvPr/>
        </p:nvSpPr>
        <p:spPr bwMode="auto">
          <a:xfrm>
            <a:off x="11575" y="4730423"/>
            <a:ext cx="914400" cy="9184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cxnSp>
        <p:nvCxnSpPr>
          <p:cNvPr id="8" name="Straight Connector 7">
            <a:extLst>
              <a:ext uri="{FF2B5EF4-FFF2-40B4-BE49-F238E27FC236}">
                <a16:creationId xmlns:a16="http://schemas.microsoft.com/office/drawing/2014/main" id="{85188436-0718-832A-9B13-052EDF442C92}"/>
              </a:ext>
            </a:extLst>
          </p:cNvPr>
          <p:cNvCxnSpPr>
            <a:cxnSpLocks/>
          </p:cNvCxnSpPr>
          <p:nvPr/>
        </p:nvCxnSpPr>
        <p:spPr bwMode="auto">
          <a:xfrm flipV="1">
            <a:off x="2315612" y="1066800"/>
            <a:ext cx="685800" cy="13948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TextBox 23">
            <a:extLst>
              <a:ext uri="{FF2B5EF4-FFF2-40B4-BE49-F238E27FC236}">
                <a16:creationId xmlns:a16="http://schemas.microsoft.com/office/drawing/2014/main" id="{77F2B31D-F147-982C-2C9C-E8F57B8124DB}"/>
              </a:ext>
            </a:extLst>
          </p:cNvPr>
          <p:cNvSpPr txBox="1">
            <a:spLocks noChangeArrowheads="1"/>
          </p:cNvSpPr>
          <p:nvPr/>
        </p:nvSpPr>
        <p:spPr bwMode="auto">
          <a:xfrm>
            <a:off x="1862656" y="762000"/>
            <a:ext cx="1381282" cy="353356"/>
          </a:xfrm>
          <a:prstGeom prst="rect">
            <a:avLst/>
          </a:prstGeom>
          <a:no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dirty="0"/>
              <a:t>compression</a:t>
            </a:r>
            <a:endParaRPr lang="en-US" altLang="en-US" sz="1600" baseline="0" dirty="0"/>
          </a:p>
        </p:txBody>
      </p:sp>
      <p:sp>
        <p:nvSpPr>
          <p:cNvPr id="11" name="TextBox 10">
            <a:extLst>
              <a:ext uri="{FF2B5EF4-FFF2-40B4-BE49-F238E27FC236}">
                <a16:creationId xmlns:a16="http://schemas.microsoft.com/office/drawing/2014/main" id="{205E7CA7-36A8-AF91-B405-7385B9EDC6A4}"/>
              </a:ext>
            </a:extLst>
          </p:cNvPr>
          <p:cNvSpPr txBox="1"/>
          <p:nvPr/>
        </p:nvSpPr>
        <p:spPr>
          <a:xfrm>
            <a:off x="2736018" y="5318524"/>
            <a:ext cx="1591712" cy="1015663"/>
          </a:xfrm>
          <a:prstGeom prst="rect">
            <a:avLst/>
          </a:prstGeom>
          <a:solidFill>
            <a:schemeClr val="bg1"/>
          </a:solidFill>
          <a:ln>
            <a:noFill/>
          </a:ln>
        </p:spPr>
        <p:txBody>
          <a:bodyPr wrap="square">
            <a:spAutoFit/>
          </a:bodyPr>
          <a:lstStyle/>
          <a:p>
            <a:pPr algn="ctr" eaLnBrk="1" hangingPunct="1">
              <a:defRPr/>
            </a:pPr>
            <a:r>
              <a:rPr lang="en-US" sz="2000" dirty="0">
                <a:latin typeface="Arial" charset="0"/>
                <a:ea typeface="ＭＳ Ｐゴシック" charset="0"/>
                <a:cs typeface="ＭＳ Ｐゴシック" charset="0"/>
              </a:rPr>
              <a:t>CPO strength increases</a:t>
            </a:r>
            <a:endParaRPr lang="en-US" sz="2000" baseline="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42499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aph of a graph&#10;&#10;AI-generated content may be incorrect.">
            <a:extLst>
              <a:ext uri="{FF2B5EF4-FFF2-40B4-BE49-F238E27FC236}">
                <a16:creationId xmlns:a16="http://schemas.microsoft.com/office/drawing/2014/main" id="{9CFD633F-8228-4CEF-A04F-720412AF2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13094"/>
            <a:ext cx="8077200" cy="6057900"/>
          </a:xfrm>
          <a:prstGeom prst="rect">
            <a:avLst/>
          </a:prstGeom>
        </p:spPr>
      </p:pic>
      <p:sp>
        <p:nvSpPr>
          <p:cNvPr id="4" name="TextBox 3">
            <a:extLst>
              <a:ext uri="{FF2B5EF4-FFF2-40B4-BE49-F238E27FC236}">
                <a16:creationId xmlns:a16="http://schemas.microsoft.com/office/drawing/2014/main" id="{65AFD795-48C3-C079-35EF-E6903415A52D}"/>
              </a:ext>
            </a:extLst>
          </p:cNvPr>
          <p:cNvSpPr txBox="1"/>
          <p:nvPr/>
        </p:nvSpPr>
        <p:spPr>
          <a:xfrm>
            <a:off x="306206" y="187006"/>
            <a:ext cx="8531587" cy="584775"/>
          </a:xfrm>
          <a:prstGeom prst="rect">
            <a:avLst/>
          </a:prstGeom>
          <a:solidFill>
            <a:schemeClr val="bg1"/>
          </a:solidFill>
          <a:ln>
            <a:noFill/>
          </a:ln>
        </p:spPr>
        <p:txBody>
          <a:bodyPr wrap="square">
            <a:spAutoFit/>
          </a:bodyPr>
          <a:lstStyle/>
          <a:p>
            <a:pPr algn="ctr" eaLnBrk="1" hangingPunct="1">
              <a:defRPr/>
            </a:pPr>
            <a:r>
              <a:rPr lang="en-US" sz="3200" baseline="0" dirty="0">
                <a:latin typeface="Arial" charset="0"/>
                <a:ea typeface="ＭＳ Ｐゴシック" charset="0"/>
                <a:cs typeface="ＭＳ Ｐゴシック" charset="0"/>
              </a:rPr>
              <a:t>Compression-torsion </a:t>
            </a:r>
            <a:r>
              <a:rPr lang="en-US" sz="3200" dirty="0">
                <a:latin typeface="Arial" charset="0"/>
                <a:ea typeface="ＭＳ Ｐゴシック" charset="0"/>
                <a:cs typeface="ＭＳ Ｐゴシック" charset="0"/>
              </a:rPr>
              <a:t>e</a:t>
            </a:r>
            <a:r>
              <a:rPr lang="en-US" sz="3200" baseline="0" dirty="0">
                <a:latin typeface="Arial" charset="0"/>
                <a:ea typeface="ＭＳ Ｐゴシック" charset="0"/>
                <a:cs typeface="ＭＳ Ｐゴシック" charset="0"/>
              </a:rPr>
              <a:t>xperiments</a:t>
            </a:r>
          </a:p>
        </p:txBody>
      </p:sp>
      <p:sp>
        <p:nvSpPr>
          <p:cNvPr id="5" name="TextBox 4">
            <a:extLst>
              <a:ext uri="{FF2B5EF4-FFF2-40B4-BE49-F238E27FC236}">
                <a16:creationId xmlns:a16="http://schemas.microsoft.com/office/drawing/2014/main" id="{ECF1A793-3E83-922E-609E-12B1E489345E}"/>
              </a:ext>
            </a:extLst>
          </p:cNvPr>
          <p:cNvSpPr txBox="1"/>
          <p:nvPr/>
        </p:nvSpPr>
        <p:spPr>
          <a:xfrm>
            <a:off x="3380318" y="1188660"/>
            <a:ext cx="869149" cy="400110"/>
          </a:xfrm>
          <a:prstGeom prst="rect">
            <a:avLst/>
          </a:prstGeom>
          <a:noFill/>
        </p:spPr>
        <p:txBody>
          <a:bodyPr wrap="none" rtlCol="0">
            <a:spAutoFit/>
          </a:bodyPr>
          <a:lstStyle/>
          <a:p>
            <a:r>
              <a:rPr lang="en-US" sz="2000" dirty="0">
                <a:solidFill>
                  <a:srgbClr val="FF0000"/>
                </a:solidFill>
              </a:rPr>
              <a:t>Shear</a:t>
            </a:r>
          </a:p>
        </p:txBody>
      </p:sp>
      <p:sp>
        <p:nvSpPr>
          <p:cNvPr id="6" name="TextBox 5">
            <a:extLst>
              <a:ext uri="{FF2B5EF4-FFF2-40B4-BE49-F238E27FC236}">
                <a16:creationId xmlns:a16="http://schemas.microsoft.com/office/drawing/2014/main" id="{280BB558-0F94-C7EF-607B-9800B072B3C7}"/>
              </a:ext>
            </a:extLst>
          </p:cNvPr>
          <p:cNvSpPr txBox="1"/>
          <p:nvPr/>
        </p:nvSpPr>
        <p:spPr>
          <a:xfrm>
            <a:off x="2270444" y="3642044"/>
            <a:ext cx="1696298" cy="400110"/>
          </a:xfrm>
          <a:prstGeom prst="rect">
            <a:avLst/>
          </a:prstGeom>
          <a:noFill/>
        </p:spPr>
        <p:txBody>
          <a:bodyPr wrap="none" rtlCol="0">
            <a:spAutoFit/>
          </a:bodyPr>
          <a:lstStyle/>
          <a:p>
            <a:r>
              <a:rPr lang="en-US" sz="2000" dirty="0">
                <a:solidFill>
                  <a:srgbClr val="0000FF"/>
                </a:solidFill>
              </a:rPr>
              <a:t>Compression</a:t>
            </a:r>
          </a:p>
        </p:txBody>
      </p:sp>
      <p:cxnSp>
        <p:nvCxnSpPr>
          <p:cNvPr id="8" name="Straight Connector 7">
            <a:extLst>
              <a:ext uri="{FF2B5EF4-FFF2-40B4-BE49-F238E27FC236}">
                <a16:creationId xmlns:a16="http://schemas.microsoft.com/office/drawing/2014/main" id="{58247D78-D6D6-8A35-42FB-9C959BE1F780}"/>
              </a:ext>
            </a:extLst>
          </p:cNvPr>
          <p:cNvCxnSpPr/>
          <p:nvPr/>
        </p:nvCxnSpPr>
        <p:spPr bwMode="auto">
          <a:xfrm flipV="1">
            <a:off x="3118593" y="1524000"/>
            <a:ext cx="310407" cy="392656"/>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24AD321C-8C0C-0FF4-6B7B-55462B215389}"/>
              </a:ext>
            </a:extLst>
          </p:cNvPr>
          <p:cNvCxnSpPr/>
          <p:nvPr/>
        </p:nvCxnSpPr>
        <p:spPr bwMode="auto">
          <a:xfrm flipH="1" flipV="1">
            <a:off x="4245257" y="1422907"/>
            <a:ext cx="265935" cy="165863"/>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F90DF0E5-9C93-D4A5-6CFB-7BF8E9DDDE36}"/>
              </a:ext>
            </a:extLst>
          </p:cNvPr>
          <p:cNvCxnSpPr/>
          <p:nvPr/>
        </p:nvCxnSpPr>
        <p:spPr bwMode="auto">
          <a:xfrm flipV="1">
            <a:off x="1907813" y="3918525"/>
            <a:ext cx="380991" cy="653475"/>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C5E9A29D-823E-AB8E-BF69-BE8D443301DC}"/>
              </a:ext>
            </a:extLst>
          </p:cNvPr>
          <p:cNvCxnSpPr/>
          <p:nvPr/>
        </p:nvCxnSpPr>
        <p:spPr bwMode="auto">
          <a:xfrm flipH="1" flipV="1">
            <a:off x="3581400" y="4076444"/>
            <a:ext cx="107481" cy="426088"/>
          </a:xfrm>
          <a:prstGeom prst="line">
            <a:avLst/>
          </a:prstGeom>
          <a:solidFill>
            <a:srgbClr val="CCCC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D5269B20-19FB-BBF0-5C0F-217C5E456E2C}"/>
              </a:ext>
            </a:extLst>
          </p:cNvPr>
          <p:cNvSpPr txBox="1"/>
          <p:nvPr/>
        </p:nvSpPr>
        <p:spPr>
          <a:xfrm>
            <a:off x="306206" y="6060240"/>
            <a:ext cx="924292" cy="369332"/>
          </a:xfrm>
          <a:prstGeom prst="rect">
            <a:avLst/>
          </a:prstGeom>
          <a:noFill/>
        </p:spPr>
        <p:txBody>
          <a:bodyPr wrap="none" rtlCol="0">
            <a:spAutoFit/>
          </a:bodyPr>
          <a:lstStyle/>
          <a:p>
            <a:r>
              <a:rPr lang="en-US" dirty="0"/>
              <a:t>TOR13</a:t>
            </a:r>
          </a:p>
        </p:txBody>
      </p:sp>
    </p:spTree>
    <p:extLst>
      <p:ext uri="{BB962C8B-B14F-4D97-AF65-F5344CB8AC3E}">
        <p14:creationId xmlns:p14="http://schemas.microsoft.com/office/powerpoint/2010/main" val="1910753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F2F90C8-046F-43CF-5F91-14418808F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AAD87-34AD-7773-85AF-BC3953FFEFD0}"/>
              </a:ext>
            </a:extLst>
          </p:cNvPr>
          <p:cNvSpPr>
            <a:spLocks noGrp="1"/>
          </p:cNvSpPr>
          <p:nvPr>
            <p:ph type="title"/>
          </p:nvPr>
        </p:nvSpPr>
        <p:spPr>
          <a:xfrm>
            <a:off x="381000" y="381000"/>
            <a:ext cx="8610600" cy="640080"/>
          </a:xfrm>
        </p:spPr>
        <p:txBody>
          <a:bodyPr/>
          <a:lstStyle/>
          <a:p>
            <a:r>
              <a:rPr lang="en-US" sz="3600" b="1" dirty="0">
                <a:solidFill>
                  <a:schemeClr val="tx1"/>
                </a:solidFill>
              </a:rPr>
              <a:t>Conclusions</a:t>
            </a:r>
          </a:p>
        </p:txBody>
      </p:sp>
      <p:sp>
        <p:nvSpPr>
          <p:cNvPr id="3" name="Title 1">
            <a:extLst>
              <a:ext uri="{FF2B5EF4-FFF2-40B4-BE49-F238E27FC236}">
                <a16:creationId xmlns:a16="http://schemas.microsoft.com/office/drawing/2014/main" id="{C0656E66-1A4E-7E58-A3F7-785E27A70D1F}"/>
              </a:ext>
            </a:extLst>
          </p:cNvPr>
          <p:cNvSpPr txBox="1">
            <a:spLocks/>
          </p:cNvSpPr>
          <p:nvPr/>
        </p:nvSpPr>
        <p:spPr>
          <a:xfrm>
            <a:off x="133350" y="3108960"/>
            <a:ext cx="9105900" cy="640080"/>
          </a:xfrm>
          <a:prstGeom prst="rect">
            <a:avLst/>
          </a:prstGeom>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r>
              <a:rPr lang="en-US" sz="2700" kern="0" dirty="0">
                <a:solidFill>
                  <a:schemeClr val="tx1"/>
                </a:solidFill>
              </a:rPr>
              <a:t>The CPO of ice deformed in simple shear strengthens progressively to highest shear strains obtained, ~300%.</a:t>
            </a:r>
          </a:p>
          <a:p>
            <a:endParaRPr lang="en-US" sz="2700" kern="0" dirty="0">
              <a:solidFill>
                <a:schemeClr val="tx1"/>
              </a:solidFill>
            </a:endParaRPr>
          </a:p>
          <a:p>
            <a:r>
              <a:rPr lang="en-US" sz="2700" kern="0" dirty="0">
                <a:solidFill>
                  <a:schemeClr val="tx1"/>
                </a:solidFill>
              </a:rPr>
              <a:t>This increase in CPO strength appears to cause a steady decrease in flow strength.</a:t>
            </a:r>
          </a:p>
          <a:p>
            <a:endParaRPr lang="en-US" sz="2700" kern="0" dirty="0">
              <a:solidFill>
                <a:schemeClr val="tx1"/>
              </a:solidFill>
            </a:endParaRPr>
          </a:p>
          <a:p>
            <a:r>
              <a:rPr lang="en-US" sz="2700" kern="0" dirty="0">
                <a:solidFill>
                  <a:schemeClr val="tx1"/>
                </a:solidFill>
              </a:rPr>
              <a:t>Thus far, the influence of a strong shear-induced CPO on the flow strength of ice compressed perpendicular to the shear plane (and basal planes) appears to be small.</a:t>
            </a:r>
          </a:p>
        </p:txBody>
      </p:sp>
    </p:spTree>
    <p:extLst>
      <p:ext uri="{BB962C8B-B14F-4D97-AF65-F5344CB8AC3E}">
        <p14:creationId xmlns:p14="http://schemas.microsoft.com/office/powerpoint/2010/main" val="3768426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5363" name="Group 3">
            <a:extLst>
              <a:ext uri="{FF2B5EF4-FFF2-40B4-BE49-F238E27FC236}">
                <a16:creationId xmlns:a16="http://schemas.microsoft.com/office/drawing/2014/main" id="{B6223CF7-3BE5-5E4B-4DB8-78291594ED06}"/>
              </a:ext>
            </a:extLst>
          </p:cNvPr>
          <p:cNvGrpSpPr>
            <a:grpSpLocks/>
          </p:cNvGrpSpPr>
          <p:nvPr/>
        </p:nvGrpSpPr>
        <p:grpSpPr bwMode="auto">
          <a:xfrm>
            <a:off x="708025" y="1524000"/>
            <a:ext cx="815975" cy="1447800"/>
            <a:chOff x="446" y="960"/>
            <a:chExt cx="514" cy="912"/>
          </a:xfrm>
          <a:solidFill>
            <a:schemeClr val="bg1"/>
          </a:solidFill>
        </p:grpSpPr>
        <p:grpSp>
          <p:nvGrpSpPr>
            <p:cNvPr id="15406" name="Group 4">
              <a:extLst>
                <a:ext uri="{FF2B5EF4-FFF2-40B4-BE49-F238E27FC236}">
                  <a16:creationId xmlns:a16="http://schemas.microsoft.com/office/drawing/2014/main" id="{89DECFFC-345F-23AE-4541-F7F990B5635C}"/>
                </a:ext>
              </a:extLst>
            </p:cNvPr>
            <p:cNvGrpSpPr>
              <a:grpSpLocks/>
            </p:cNvGrpSpPr>
            <p:nvPr/>
          </p:nvGrpSpPr>
          <p:grpSpPr bwMode="auto">
            <a:xfrm>
              <a:off x="480" y="960"/>
              <a:ext cx="480" cy="912"/>
              <a:chOff x="480" y="960"/>
              <a:chExt cx="480" cy="912"/>
            </a:xfrm>
            <a:grpFill/>
          </p:grpSpPr>
          <p:sp>
            <p:nvSpPr>
              <p:cNvPr id="15408" name="Rectangle 5">
                <a:extLst>
                  <a:ext uri="{FF2B5EF4-FFF2-40B4-BE49-F238E27FC236}">
                    <a16:creationId xmlns:a16="http://schemas.microsoft.com/office/drawing/2014/main" id="{1A81AE53-FFA9-A432-28DC-565B5FB1CDFA}"/>
                  </a:ext>
                </a:extLst>
              </p:cNvPr>
              <p:cNvSpPr>
                <a:spLocks noChangeArrowheads="1"/>
              </p:cNvSpPr>
              <p:nvPr/>
            </p:nvSpPr>
            <p:spPr bwMode="auto">
              <a:xfrm>
                <a:off x="480" y="960"/>
                <a:ext cx="480" cy="91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409" name="Line 6">
                <a:extLst>
                  <a:ext uri="{FF2B5EF4-FFF2-40B4-BE49-F238E27FC236}">
                    <a16:creationId xmlns:a16="http://schemas.microsoft.com/office/drawing/2014/main" id="{173AAA99-C967-FF25-F4BD-8514472A4AB0}"/>
                  </a:ext>
                </a:extLst>
              </p:cNvPr>
              <p:cNvSpPr>
                <a:spLocks noChangeShapeType="1"/>
              </p:cNvSpPr>
              <p:nvPr/>
            </p:nvSpPr>
            <p:spPr bwMode="auto">
              <a:xfrm flipV="1">
                <a:off x="480" y="1152"/>
                <a:ext cx="480" cy="528"/>
              </a:xfrm>
              <a:prstGeom prst="line">
                <a:avLst/>
              </a:prstGeom>
              <a:grp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5407" name="Text Box 7">
              <a:extLst>
                <a:ext uri="{FF2B5EF4-FFF2-40B4-BE49-F238E27FC236}">
                  <a16:creationId xmlns:a16="http://schemas.microsoft.com/office/drawing/2014/main" id="{060F3D5D-C838-58A6-2585-9E4A8C1DD72B}"/>
                </a:ext>
              </a:extLst>
            </p:cNvPr>
            <p:cNvSpPr txBox="1">
              <a:spLocks noChangeArrowheads="1"/>
            </p:cNvSpPr>
            <p:nvPr/>
          </p:nvSpPr>
          <p:spPr bwMode="auto">
            <a:xfrm rot="7767517">
              <a:off x="470" y="1261"/>
              <a:ext cx="240" cy="28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p>
          </p:txBody>
        </p:sp>
      </p:grpSp>
      <p:grpSp>
        <p:nvGrpSpPr>
          <p:cNvPr id="294963" name="Group 51">
            <a:extLst>
              <a:ext uri="{FF2B5EF4-FFF2-40B4-BE49-F238E27FC236}">
                <a16:creationId xmlns:a16="http://schemas.microsoft.com/office/drawing/2014/main" id="{015D0E53-A55E-825A-ADD6-1F447574342C}"/>
              </a:ext>
            </a:extLst>
          </p:cNvPr>
          <p:cNvGrpSpPr>
            <a:grpSpLocks/>
          </p:cNvGrpSpPr>
          <p:nvPr/>
        </p:nvGrpSpPr>
        <p:grpSpPr bwMode="auto">
          <a:xfrm>
            <a:off x="3733800" y="990600"/>
            <a:ext cx="4876800" cy="4876800"/>
            <a:chOff x="2352" y="624"/>
            <a:chExt cx="3072" cy="3072"/>
          </a:xfrm>
          <a:solidFill>
            <a:schemeClr val="bg1"/>
          </a:solidFill>
        </p:grpSpPr>
        <p:sp>
          <p:nvSpPr>
            <p:cNvPr id="15400" name="Rectangle 12">
              <a:extLst>
                <a:ext uri="{FF2B5EF4-FFF2-40B4-BE49-F238E27FC236}">
                  <a16:creationId xmlns:a16="http://schemas.microsoft.com/office/drawing/2014/main" id="{8654F6E1-DF80-5CC2-78FC-A6B2FD3F79F3}"/>
                </a:ext>
              </a:extLst>
            </p:cNvPr>
            <p:cNvSpPr>
              <a:spLocks noChangeArrowheads="1"/>
            </p:cNvSpPr>
            <p:nvPr/>
          </p:nvSpPr>
          <p:spPr bwMode="auto">
            <a:xfrm>
              <a:off x="2352" y="624"/>
              <a:ext cx="3072" cy="3072"/>
            </a:xfrm>
            <a:prstGeom prst="rect">
              <a:avLst/>
            </a:prstGeom>
            <a:grp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401" name="Picture 13" descr="HEXCELL">
              <a:extLst>
                <a:ext uri="{FF2B5EF4-FFF2-40B4-BE49-F238E27FC236}">
                  <a16:creationId xmlns:a16="http://schemas.microsoft.com/office/drawing/2014/main" id="{16726536-8720-9568-649D-3160A8D64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104"/>
              <a:ext cx="2069" cy="2076"/>
            </a:xfrm>
            <a:prstGeom prst="rect">
              <a:avLst/>
            </a:prstGeom>
            <a:grpFill/>
            <a:ln w="28575">
              <a:solidFill>
                <a:schemeClr val="tx1"/>
              </a:solidFill>
              <a:miter lim="800000"/>
              <a:headEnd/>
              <a:tailEnd/>
            </a:ln>
          </p:spPr>
        </p:pic>
        <p:sp>
          <p:nvSpPr>
            <p:cNvPr id="15402" name="Line 14">
              <a:extLst>
                <a:ext uri="{FF2B5EF4-FFF2-40B4-BE49-F238E27FC236}">
                  <a16:creationId xmlns:a16="http://schemas.microsoft.com/office/drawing/2014/main" id="{0B15F25B-2E11-B889-55BB-6846793FF872}"/>
                </a:ext>
              </a:extLst>
            </p:cNvPr>
            <p:cNvSpPr>
              <a:spLocks noChangeShapeType="1"/>
            </p:cNvSpPr>
            <p:nvPr/>
          </p:nvSpPr>
          <p:spPr bwMode="auto">
            <a:xfrm flipH="1" flipV="1">
              <a:off x="2544" y="2160"/>
              <a:ext cx="240" cy="0"/>
            </a:xfrm>
            <a:prstGeom prst="line">
              <a:avLst/>
            </a:prstGeom>
            <a:grpFill/>
            <a:ln w="19050">
              <a:solidFill>
                <a:schemeClr val="tx1"/>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403" name="Line 15">
              <a:extLst>
                <a:ext uri="{FF2B5EF4-FFF2-40B4-BE49-F238E27FC236}">
                  <a16:creationId xmlns:a16="http://schemas.microsoft.com/office/drawing/2014/main" id="{03615AA1-3D74-2D58-81B4-B245764E5D2A}"/>
                </a:ext>
              </a:extLst>
            </p:cNvPr>
            <p:cNvSpPr>
              <a:spLocks noChangeShapeType="1"/>
            </p:cNvSpPr>
            <p:nvPr/>
          </p:nvSpPr>
          <p:spPr bwMode="auto">
            <a:xfrm rot="10800000">
              <a:off x="3864" y="3192"/>
              <a:ext cx="0" cy="304"/>
            </a:xfrm>
            <a:prstGeom prst="line">
              <a:avLst/>
            </a:prstGeom>
            <a:grpFill/>
            <a:ln w="19050">
              <a:solidFill>
                <a:schemeClr val="tx1"/>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404" name="Line 16">
              <a:extLst>
                <a:ext uri="{FF2B5EF4-FFF2-40B4-BE49-F238E27FC236}">
                  <a16:creationId xmlns:a16="http://schemas.microsoft.com/office/drawing/2014/main" id="{61999B1B-801D-7BFA-AC97-D67052B0E4CB}"/>
                </a:ext>
              </a:extLst>
            </p:cNvPr>
            <p:cNvSpPr>
              <a:spLocks noChangeShapeType="1"/>
            </p:cNvSpPr>
            <p:nvPr/>
          </p:nvSpPr>
          <p:spPr bwMode="auto">
            <a:xfrm rot="16200000" flipH="1">
              <a:off x="5064" y="2040"/>
              <a:ext cx="0" cy="240"/>
            </a:xfrm>
            <a:prstGeom prst="line">
              <a:avLst/>
            </a:prstGeom>
            <a:grpFill/>
            <a:ln w="19050">
              <a:solidFill>
                <a:schemeClr val="tx1"/>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405" name="Line 17">
              <a:extLst>
                <a:ext uri="{FF2B5EF4-FFF2-40B4-BE49-F238E27FC236}">
                  <a16:creationId xmlns:a16="http://schemas.microsoft.com/office/drawing/2014/main" id="{E5A4B540-8ADE-CD36-3358-7617773DD24B}"/>
                </a:ext>
              </a:extLst>
            </p:cNvPr>
            <p:cNvSpPr>
              <a:spLocks noChangeShapeType="1"/>
            </p:cNvSpPr>
            <p:nvPr/>
          </p:nvSpPr>
          <p:spPr bwMode="auto">
            <a:xfrm rot="5400000" flipV="1">
              <a:off x="3744" y="912"/>
              <a:ext cx="288" cy="0"/>
            </a:xfrm>
            <a:prstGeom prst="line">
              <a:avLst/>
            </a:prstGeom>
            <a:grpFill/>
            <a:ln w="19050">
              <a:solidFill>
                <a:schemeClr val="tx1"/>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5365" name="Line 34">
            <a:extLst>
              <a:ext uri="{FF2B5EF4-FFF2-40B4-BE49-F238E27FC236}">
                <a16:creationId xmlns:a16="http://schemas.microsoft.com/office/drawing/2014/main" id="{861EFDBC-783B-2A7F-11CC-108F73820892}"/>
              </a:ext>
            </a:extLst>
          </p:cNvPr>
          <p:cNvSpPr>
            <a:spLocks noChangeShapeType="1"/>
          </p:cNvSpPr>
          <p:nvPr/>
        </p:nvSpPr>
        <p:spPr bwMode="auto">
          <a:xfrm>
            <a:off x="1143000" y="914400"/>
            <a:ext cx="0" cy="609600"/>
          </a:xfrm>
          <a:prstGeom prst="line">
            <a:avLst/>
          </a:prstGeom>
          <a:noFill/>
          <a:ln w="857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6" name="Line 36">
            <a:extLst>
              <a:ext uri="{FF2B5EF4-FFF2-40B4-BE49-F238E27FC236}">
                <a16:creationId xmlns:a16="http://schemas.microsoft.com/office/drawing/2014/main" id="{A5228DA5-D846-701B-4E4E-8AED97431BFF}"/>
              </a:ext>
            </a:extLst>
          </p:cNvPr>
          <p:cNvSpPr>
            <a:spLocks noChangeShapeType="1"/>
          </p:cNvSpPr>
          <p:nvPr/>
        </p:nvSpPr>
        <p:spPr bwMode="auto">
          <a:xfrm flipV="1">
            <a:off x="1143000" y="2959100"/>
            <a:ext cx="0" cy="609600"/>
          </a:xfrm>
          <a:prstGeom prst="line">
            <a:avLst/>
          </a:prstGeom>
          <a:noFill/>
          <a:ln w="857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7" name="Text Box 37">
            <a:extLst>
              <a:ext uri="{FF2B5EF4-FFF2-40B4-BE49-F238E27FC236}">
                <a16:creationId xmlns:a16="http://schemas.microsoft.com/office/drawing/2014/main" id="{BB252539-E4DF-BD92-6972-B5459ADD3DAC}"/>
              </a:ext>
            </a:extLst>
          </p:cNvPr>
          <p:cNvSpPr txBox="1">
            <a:spLocks noChangeArrowheads="1"/>
          </p:cNvSpPr>
          <p:nvPr/>
        </p:nvSpPr>
        <p:spPr bwMode="auto">
          <a:xfrm>
            <a:off x="1600200" y="1676400"/>
            <a:ext cx="1384300" cy="1450975"/>
          </a:xfrm>
          <a:prstGeom prst="rect">
            <a:avLst/>
          </a:prstGeom>
          <a:solidFill>
            <a:schemeClr val="bg1"/>
          </a:solidFill>
          <a:ln w="19050">
            <a:solidFill>
              <a:schemeClr val="tx1"/>
            </a:solidFill>
            <a:miter lim="800000"/>
            <a:headEnd/>
            <a:tailEnd/>
          </a:ln>
          <a:effec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optimally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oriented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 basal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slip</a:t>
            </a:r>
          </a:p>
        </p:txBody>
      </p:sp>
      <p:sp>
        <p:nvSpPr>
          <p:cNvPr id="294952" name="Text Box 40">
            <a:extLst>
              <a:ext uri="{FF2B5EF4-FFF2-40B4-BE49-F238E27FC236}">
                <a16:creationId xmlns:a16="http://schemas.microsoft.com/office/drawing/2014/main" id="{81EF9E6F-CC31-287A-AF24-088C65CF406A}"/>
              </a:ext>
            </a:extLst>
          </p:cNvPr>
          <p:cNvSpPr txBox="1">
            <a:spLocks noChangeArrowheads="1"/>
          </p:cNvSpPr>
          <p:nvPr/>
        </p:nvSpPr>
        <p:spPr bwMode="auto">
          <a:xfrm>
            <a:off x="2882900" y="6057900"/>
            <a:ext cx="5705475" cy="720725"/>
          </a:xfrm>
          <a:prstGeom prst="rect">
            <a:avLst/>
          </a:prstGeom>
          <a:solidFill>
            <a:schemeClr val="bg1"/>
          </a:solidFill>
          <a:ln w="19050">
            <a:solidFill>
              <a:schemeClr val="tx1"/>
            </a:solidFill>
            <a:miter lim="800000"/>
            <a:headEnd/>
            <a:tailEnd/>
          </a:ln>
          <a:effec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Von Mises criterion – 5 independent slip systems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baseline="0" dirty="0">
                <a:solidFill>
                  <a:srgbClr val="000000"/>
                </a:solidFill>
              </a:rPr>
              <a:t>B</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asal</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slip – provides 2 independent slip systems</a:t>
            </a:r>
          </a:p>
        </p:txBody>
      </p:sp>
      <p:sp>
        <p:nvSpPr>
          <p:cNvPr id="15369" name="Text Box 41">
            <a:extLst>
              <a:ext uri="{FF2B5EF4-FFF2-40B4-BE49-F238E27FC236}">
                <a16:creationId xmlns:a16="http://schemas.microsoft.com/office/drawing/2014/main" id="{9D18F964-9E6B-29F3-53F7-A1435475A6E4}"/>
              </a:ext>
            </a:extLst>
          </p:cNvPr>
          <p:cNvSpPr txBox="1">
            <a:spLocks noChangeArrowheads="1"/>
          </p:cNvSpPr>
          <p:nvPr/>
        </p:nvSpPr>
        <p:spPr bwMode="auto">
          <a:xfrm>
            <a:off x="228600" y="228600"/>
            <a:ext cx="3712876" cy="584775"/>
          </a:xfrm>
          <a:prstGeom prst="rect">
            <a:avLst/>
          </a:prstGeom>
          <a:solidFill>
            <a:schemeClr val="bg1"/>
          </a:solidFill>
          <a:ln w="25400">
            <a:noFill/>
            <a:miter lim="800000"/>
            <a:headEnd/>
            <a:tailEnd/>
          </a:ln>
          <a:effec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Ice single crystals</a:t>
            </a:r>
          </a:p>
        </p:txBody>
      </p:sp>
      <p:sp>
        <p:nvSpPr>
          <p:cNvPr id="294954" name="Text Box 42">
            <a:extLst>
              <a:ext uri="{FF2B5EF4-FFF2-40B4-BE49-F238E27FC236}">
                <a16:creationId xmlns:a16="http://schemas.microsoft.com/office/drawing/2014/main" id="{3E96B6C1-429E-1CEC-5FBE-15DC146124DC}"/>
              </a:ext>
            </a:extLst>
          </p:cNvPr>
          <p:cNvSpPr txBox="1">
            <a:spLocks noChangeArrowheads="1"/>
          </p:cNvSpPr>
          <p:nvPr/>
        </p:nvSpPr>
        <p:spPr bwMode="auto">
          <a:xfrm>
            <a:off x="4419600" y="307003"/>
            <a:ext cx="3759362" cy="584775"/>
          </a:xfrm>
          <a:prstGeom prst="rect">
            <a:avLst/>
          </a:prstGeom>
          <a:solidFill>
            <a:schemeClr val="bg1"/>
          </a:solidFill>
          <a:ln w="25400">
            <a:noFill/>
            <a:miter lim="800000"/>
            <a:headEnd/>
            <a:tailEnd/>
          </a:ln>
          <a:effec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Polycrystalline ice</a:t>
            </a:r>
          </a:p>
        </p:txBody>
      </p:sp>
      <p:grpSp>
        <p:nvGrpSpPr>
          <p:cNvPr id="294965" name="Group 53">
            <a:extLst>
              <a:ext uri="{FF2B5EF4-FFF2-40B4-BE49-F238E27FC236}">
                <a16:creationId xmlns:a16="http://schemas.microsoft.com/office/drawing/2014/main" id="{9DC7F382-89B7-C146-97DE-654025F26CB6}"/>
              </a:ext>
            </a:extLst>
          </p:cNvPr>
          <p:cNvGrpSpPr>
            <a:grpSpLocks/>
          </p:cNvGrpSpPr>
          <p:nvPr/>
        </p:nvGrpSpPr>
        <p:grpSpPr bwMode="auto">
          <a:xfrm>
            <a:off x="647700" y="3810000"/>
            <a:ext cx="2963863" cy="2692400"/>
            <a:chOff x="408" y="2400"/>
            <a:chExt cx="1867" cy="1696"/>
          </a:xfrm>
          <a:solidFill>
            <a:schemeClr val="bg1"/>
          </a:solidFill>
        </p:grpSpPr>
        <p:sp>
          <p:nvSpPr>
            <p:cNvPr id="15391" name="Rectangle 8">
              <a:extLst>
                <a:ext uri="{FF2B5EF4-FFF2-40B4-BE49-F238E27FC236}">
                  <a16:creationId xmlns:a16="http://schemas.microsoft.com/office/drawing/2014/main" id="{CD7A3EDD-9FDA-0F18-F53B-50B566528118}"/>
                </a:ext>
              </a:extLst>
            </p:cNvPr>
            <p:cNvSpPr>
              <a:spLocks noChangeArrowheads="1"/>
            </p:cNvSpPr>
            <p:nvPr/>
          </p:nvSpPr>
          <p:spPr bwMode="auto">
            <a:xfrm>
              <a:off x="480" y="2832"/>
              <a:ext cx="432" cy="86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2" name="Line 9">
              <a:extLst>
                <a:ext uri="{FF2B5EF4-FFF2-40B4-BE49-F238E27FC236}">
                  <a16:creationId xmlns:a16="http://schemas.microsoft.com/office/drawing/2014/main" id="{73AAAE00-0BB6-F3D6-932B-7F767A4D7972}"/>
                </a:ext>
              </a:extLst>
            </p:cNvPr>
            <p:cNvSpPr>
              <a:spLocks noChangeShapeType="1"/>
            </p:cNvSpPr>
            <p:nvPr/>
          </p:nvSpPr>
          <p:spPr bwMode="auto">
            <a:xfrm>
              <a:off x="480" y="3287"/>
              <a:ext cx="432" cy="0"/>
            </a:xfrm>
            <a:prstGeom prst="line">
              <a:avLst/>
            </a:prstGeom>
            <a:grp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3" name="Text Box 10">
              <a:extLst>
                <a:ext uri="{FF2B5EF4-FFF2-40B4-BE49-F238E27FC236}">
                  <a16:creationId xmlns:a16="http://schemas.microsoft.com/office/drawing/2014/main" id="{B627CA8D-598E-24D3-42CE-C20AE7D341AA}"/>
                </a:ext>
              </a:extLst>
            </p:cNvPr>
            <p:cNvSpPr txBox="1">
              <a:spLocks noChangeArrowheads="1"/>
            </p:cNvSpPr>
            <p:nvPr/>
          </p:nvSpPr>
          <p:spPr bwMode="auto">
            <a:xfrm rot="10800000">
              <a:off x="408" y="3054"/>
              <a:ext cx="298" cy="28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p>
          </p:txBody>
        </p:sp>
        <p:sp>
          <p:nvSpPr>
            <p:cNvPr id="15394" name="Line 33">
              <a:extLst>
                <a:ext uri="{FF2B5EF4-FFF2-40B4-BE49-F238E27FC236}">
                  <a16:creationId xmlns:a16="http://schemas.microsoft.com/office/drawing/2014/main" id="{B2D22EB9-9001-B9FC-A67F-8CFA3E28430F}"/>
                </a:ext>
              </a:extLst>
            </p:cNvPr>
            <p:cNvSpPr>
              <a:spLocks noChangeShapeType="1"/>
            </p:cNvSpPr>
            <p:nvPr/>
          </p:nvSpPr>
          <p:spPr bwMode="auto">
            <a:xfrm>
              <a:off x="688" y="2448"/>
              <a:ext cx="0" cy="384"/>
            </a:xfrm>
            <a:prstGeom prst="line">
              <a:avLst/>
            </a:prstGeom>
            <a:grpFill/>
            <a:ln w="857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5" name="Line 35">
              <a:extLst>
                <a:ext uri="{FF2B5EF4-FFF2-40B4-BE49-F238E27FC236}">
                  <a16:creationId xmlns:a16="http://schemas.microsoft.com/office/drawing/2014/main" id="{991F8E73-72C9-8ED5-20EC-035B5485F8AE}"/>
                </a:ext>
              </a:extLst>
            </p:cNvPr>
            <p:cNvSpPr>
              <a:spLocks noChangeShapeType="1"/>
            </p:cNvSpPr>
            <p:nvPr/>
          </p:nvSpPr>
          <p:spPr bwMode="auto">
            <a:xfrm flipV="1">
              <a:off x="680" y="3712"/>
              <a:ext cx="0" cy="384"/>
            </a:xfrm>
            <a:prstGeom prst="line">
              <a:avLst/>
            </a:prstGeom>
            <a:grpFill/>
            <a:ln w="857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6" name="Text Box 38">
              <a:extLst>
                <a:ext uri="{FF2B5EF4-FFF2-40B4-BE49-F238E27FC236}">
                  <a16:creationId xmlns:a16="http://schemas.microsoft.com/office/drawing/2014/main" id="{92AA8944-C325-1478-FF4D-53692D9C4D8A}"/>
                </a:ext>
              </a:extLst>
            </p:cNvPr>
            <p:cNvSpPr txBox="1">
              <a:spLocks noChangeArrowheads="1"/>
            </p:cNvSpPr>
            <p:nvPr/>
          </p:nvSpPr>
          <p:spPr bwMode="auto">
            <a:xfrm>
              <a:off x="1008" y="2784"/>
              <a:ext cx="1088" cy="914"/>
            </a:xfrm>
            <a:prstGeom prst="rect">
              <a:avLst/>
            </a:prstGeom>
            <a:grp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 resolved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shear stress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on basal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plane </a:t>
              </a:r>
            </a:p>
          </p:txBody>
        </p:sp>
        <p:sp>
          <p:nvSpPr>
            <p:cNvPr id="15397" name="Line 39">
              <a:extLst>
                <a:ext uri="{FF2B5EF4-FFF2-40B4-BE49-F238E27FC236}">
                  <a16:creationId xmlns:a16="http://schemas.microsoft.com/office/drawing/2014/main" id="{74109D42-C71C-8F9C-7C76-88E451990A08}"/>
                </a:ext>
              </a:extLst>
            </p:cNvPr>
            <p:cNvSpPr>
              <a:spLocks noChangeShapeType="1"/>
            </p:cNvSpPr>
            <p:nvPr/>
          </p:nvSpPr>
          <p:spPr bwMode="auto">
            <a:xfrm flipV="1">
              <a:off x="480" y="3056"/>
              <a:ext cx="424" cy="496"/>
            </a:xfrm>
            <a:prstGeom prst="line">
              <a:avLst/>
            </a:prstGeom>
            <a:grp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8" name="Text Box 44">
              <a:extLst>
                <a:ext uri="{FF2B5EF4-FFF2-40B4-BE49-F238E27FC236}">
                  <a16:creationId xmlns:a16="http://schemas.microsoft.com/office/drawing/2014/main" id="{521CC2CE-B021-9BDB-FC4F-75CBD3834FE2}"/>
                </a:ext>
              </a:extLst>
            </p:cNvPr>
            <p:cNvSpPr txBox="1">
              <a:spLocks noChangeArrowheads="1"/>
            </p:cNvSpPr>
            <p:nvPr/>
          </p:nvSpPr>
          <p:spPr bwMode="auto">
            <a:xfrm>
              <a:off x="960" y="2400"/>
              <a:ext cx="1315" cy="291"/>
            </a:xfrm>
            <a:prstGeom prst="rect">
              <a:avLst/>
            </a:prstGeom>
            <a:grp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non-basal slip</a:t>
              </a:r>
            </a:p>
          </p:txBody>
        </p:sp>
        <p:sp>
          <p:nvSpPr>
            <p:cNvPr id="15399" name="Text Box 46">
              <a:extLst>
                <a:ext uri="{FF2B5EF4-FFF2-40B4-BE49-F238E27FC236}">
                  <a16:creationId xmlns:a16="http://schemas.microsoft.com/office/drawing/2014/main" id="{5F1CC5CD-0FA4-F1CF-294E-07017D540264}"/>
                </a:ext>
              </a:extLst>
            </p:cNvPr>
            <p:cNvSpPr txBox="1">
              <a:spLocks noChangeArrowheads="1"/>
            </p:cNvSpPr>
            <p:nvPr/>
          </p:nvSpPr>
          <p:spPr bwMode="auto">
            <a:xfrm rot="7727062">
              <a:off x="587" y="2949"/>
              <a:ext cx="298" cy="28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p>
          </p:txBody>
        </p:sp>
      </p:grpSp>
      <p:grpSp>
        <p:nvGrpSpPr>
          <p:cNvPr id="294962" name="Group 50">
            <a:extLst>
              <a:ext uri="{FF2B5EF4-FFF2-40B4-BE49-F238E27FC236}">
                <a16:creationId xmlns:a16="http://schemas.microsoft.com/office/drawing/2014/main" id="{E07E8D61-5B8C-65F3-40E3-E32A5E6FF53C}"/>
              </a:ext>
            </a:extLst>
          </p:cNvPr>
          <p:cNvGrpSpPr>
            <a:grpSpLocks/>
          </p:cNvGrpSpPr>
          <p:nvPr/>
        </p:nvGrpSpPr>
        <p:grpSpPr bwMode="auto">
          <a:xfrm>
            <a:off x="4137026" y="2590800"/>
            <a:ext cx="3835401" cy="2936875"/>
            <a:chOff x="2606" y="1632"/>
            <a:chExt cx="2416" cy="1850"/>
          </a:xfrm>
          <a:solidFill>
            <a:schemeClr val="bg1"/>
          </a:solidFill>
        </p:grpSpPr>
        <p:grpSp>
          <p:nvGrpSpPr>
            <p:cNvPr id="15385" name="Group 28">
              <a:extLst>
                <a:ext uri="{FF2B5EF4-FFF2-40B4-BE49-F238E27FC236}">
                  <a16:creationId xmlns:a16="http://schemas.microsoft.com/office/drawing/2014/main" id="{5B670243-5A2A-619E-827D-8DA692AD773F}"/>
                </a:ext>
              </a:extLst>
            </p:cNvPr>
            <p:cNvGrpSpPr>
              <a:grpSpLocks/>
            </p:cNvGrpSpPr>
            <p:nvPr/>
          </p:nvGrpSpPr>
          <p:grpSpPr bwMode="auto">
            <a:xfrm>
              <a:off x="3192" y="1632"/>
              <a:ext cx="1830" cy="1056"/>
              <a:chOff x="3144" y="1632"/>
              <a:chExt cx="1830" cy="1056"/>
            </a:xfrm>
            <a:grpFill/>
          </p:grpSpPr>
          <p:sp>
            <p:nvSpPr>
              <p:cNvPr id="15387" name="Line 29">
                <a:extLst>
                  <a:ext uri="{FF2B5EF4-FFF2-40B4-BE49-F238E27FC236}">
                    <a16:creationId xmlns:a16="http://schemas.microsoft.com/office/drawing/2014/main" id="{121A1036-CC8B-7946-3C52-F4422B991387}"/>
                  </a:ext>
                </a:extLst>
              </p:cNvPr>
              <p:cNvSpPr>
                <a:spLocks noChangeShapeType="1"/>
              </p:cNvSpPr>
              <p:nvPr/>
            </p:nvSpPr>
            <p:spPr bwMode="auto">
              <a:xfrm rot="19814158" flipV="1">
                <a:off x="3144" y="1632"/>
                <a:ext cx="500" cy="0"/>
              </a:xfrm>
              <a:prstGeom prst="line">
                <a:avLst/>
              </a:prstGeom>
              <a:grp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5388" name="Group 30">
                <a:extLst>
                  <a:ext uri="{FF2B5EF4-FFF2-40B4-BE49-F238E27FC236}">
                    <a16:creationId xmlns:a16="http://schemas.microsoft.com/office/drawing/2014/main" id="{7869D166-B165-3F4D-57ED-36CBA5B77688}"/>
                  </a:ext>
                </a:extLst>
              </p:cNvPr>
              <p:cNvGrpSpPr>
                <a:grpSpLocks/>
              </p:cNvGrpSpPr>
              <p:nvPr/>
            </p:nvGrpSpPr>
            <p:grpSpPr bwMode="auto">
              <a:xfrm>
                <a:off x="3792" y="1872"/>
                <a:ext cx="1182" cy="816"/>
                <a:chOff x="3792" y="1872"/>
                <a:chExt cx="1182" cy="816"/>
              </a:xfrm>
              <a:grpFill/>
            </p:grpSpPr>
            <p:sp>
              <p:nvSpPr>
                <p:cNvPr id="15389" name="Line 31">
                  <a:extLst>
                    <a:ext uri="{FF2B5EF4-FFF2-40B4-BE49-F238E27FC236}">
                      <a16:creationId xmlns:a16="http://schemas.microsoft.com/office/drawing/2014/main" id="{F57B50EE-633C-3249-7C41-65AC891D419B}"/>
                    </a:ext>
                  </a:extLst>
                </p:cNvPr>
                <p:cNvSpPr>
                  <a:spLocks noChangeShapeType="1"/>
                </p:cNvSpPr>
                <p:nvPr/>
              </p:nvSpPr>
              <p:spPr bwMode="auto">
                <a:xfrm rot="14217425" flipV="1">
                  <a:off x="3528" y="2424"/>
                  <a:ext cx="528" cy="0"/>
                </a:xfrm>
                <a:prstGeom prst="line">
                  <a:avLst/>
                </a:prstGeom>
                <a:grp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0" name="Line 32">
                  <a:extLst>
                    <a:ext uri="{FF2B5EF4-FFF2-40B4-BE49-F238E27FC236}">
                      <a16:creationId xmlns:a16="http://schemas.microsoft.com/office/drawing/2014/main" id="{D6A06924-1550-8D5B-A1A6-48A330C65A37}"/>
                    </a:ext>
                  </a:extLst>
                </p:cNvPr>
                <p:cNvSpPr>
                  <a:spLocks noChangeShapeType="1"/>
                </p:cNvSpPr>
                <p:nvPr/>
              </p:nvSpPr>
              <p:spPr bwMode="auto">
                <a:xfrm rot="2040293" flipV="1">
                  <a:off x="4464" y="1872"/>
                  <a:ext cx="510" cy="0"/>
                </a:xfrm>
                <a:prstGeom prst="line">
                  <a:avLst/>
                </a:prstGeom>
                <a:grp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15386" name="Text Box 47">
              <a:extLst>
                <a:ext uri="{FF2B5EF4-FFF2-40B4-BE49-F238E27FC236}">
                  <a16:creationId xmlns:a16="http://schemas.microsoft.com/office/drawing/2014/main" id="{84A250DE-88B9-E77F-1195-B494057072C5}"/>
                </a:ext>
              </a:extLst>
            </p:cNvPr>
            <p:cNvSpPr txBox="1">
              <a:spLocks noChangeArrowheads="1"/>
            </p:cNvSpPr>
            <p:nvPr/>
          </p:nvSpPr>
          <p:spPr bwMode="auto">
            <a:xfrm>
              <a:off x="2606" y="3194"/>
              <a:ext cx="1114"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non-basal</a:t>
              </a:r>
            </a:p>
          </p:txBody>
        </p:sp>
      </p:grpSp>
      <p:grpSp>
        <p:nvGrpSpPr>
          <p:cNvPr id="294961" name="Group 49">
            <a:extLst>
              <a:ext uri="{FF2B5EF4-FFF2-40B4-BE49-F238E27FC236}">
                <a16:creationId xmlns:a16="http://schemas.microsoft.com/office/drawing/2014/main" id="{1E6EE9B1-6E13-596D-4EFE-69753CD5DC8B}"/>
              </a:ext>
            </a:extLst>
          </p:cNvPr>
          <p:cNvGrpSpPr>
            <a:grpSpLocks/>
          </p:cNvGrpSpPr>
          <p:nvPr/>
        </p:nvGrpSpPr>
        <p:grpSpPr bwMode="auto">
          <a:xfrm>
            <a:off x="5029201" y="1371600"/>
            <a:ext cx="2997201" cy="3219450"/>
            <a:chOff x="3168" y="864"/>
            <a:chExt cx="1888" cy="2028"/>
          </a:xfrm>
          <a:solidFill>
            <a:schemeClr val="bg1"/>
          </a:solidFill>
        </p:grpSpPr>
        <p:sp>
          <p:nvSpPr>
            <p:cNvPr id="15375" name="Line 18">
              <a:extLst>
                <a:ext uri="{FF2B5EF4-FFF2-40B4-BE49-F238E27FC236}">
                  <a16:creationId xmlns:a16="http://schemas.microsoft.com/office/drawing/2014/main" id="{F4AF9CE4-AAF5-D5F6-EA26-44F2E15018F1}"/>
                </a:ext>
              </a:extLst>
            </p:cNvPr>
            <p:cNvSpPr>
              <a:spLocks noChangeShapeType="1"/>
            </p:cNvSpPr>
            <p:nvPr/>
          </p:nvSpPr>
          <p:spPr bwMode="auto">
            <a:xfrm rot="2040293" flipV="1">
              <a:off x="4040" y="2164"/>
              <a:ext cx="510" cy="0"/>
            </a:xfrm>
            <a:prstGeom prst="line">
              <a:avLst/>
            </a:prstGeom>
            <a:gr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76" name="Line 19">
              <a:extLst>
                <a:ext uri="{FF2B5EF4-FFF2-40B4-BE49-F238E27FC236}">
                  <a16:creationId xmlns:a16="http://schemas.microsoft.com/office/drawing/2014/main" id="{C77FDC51-03C2-9170-5781-B98BB4F9D5C3}"/>
                </a:ext>
              </a:extLst>
            </p:cNvPr>
            <p:cNvSpPr>
              <a:spLocks noChangeShapeType="1"/>
            </p:cNvSpPr>
            <p:nvPr/>
          </p:nvSpPr>
          <p:spPr bwMode="auto">
            <a:xfrm rot="14217425" flipV="1">
              <a:off x="3188" y="2628"/>
              <a:ext cx="528" cy="0"/>
            </a:xfrm>
            <a:prstGeom prst="line">
              <a:avLst/>
            </a:prstGeom>
            <a:gr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77" name="Line 20">
              <a:extLst>
                <a:ext uri="{FF2B5EF4-FFF2-40B4-BE49-F238E27FC236}">
                  <a16:creationId xmlns:a16="http://schemas.microsoft.com/office/drawing/2014/main" id="{9411F69B-7E54-DA2B-9328-3032FB431D1D}"/>
                </a:ext>
              </a:extLst>
            </p:cNvPr>
            <p:cNvSpPr>
              <a:spLocks noChangeShapeType="1"/>
            </p:cNvSpPr>
            <p:nvPr/>
          </p:nvSpPr>
          <p:spPr bwMode="auto">
            <a:xfrm rot="19814158" flipV="1">
              <a:off x="3605" y="1858"/>
              <a:ext cx="500" cy="0"/>
            </a:xfrm>
            <a:prstGeom prst="line">
              <a:avLst/>
            </a:prstGeom>
            <a:gr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78" name="Line 21">
              <a:extLst>
                <a:ext uri="{FF2B5EF4-FFF2-40B4-BE49-F238E27FC236}">
                  <a16:creationId xmlns:a16="http://schemas.microsoft.com/office/drawing/2014/main" id="{A72D2A76-AB54-CBDE-3517-8A038D25DEAC}"/>
                </a:ext>
              </a:extLst>
            </p:cNvPr>
            <p:cNvSpPr>
              <a:spLocks noChangeShapeType="1"/>
            </p:cNvSpPr>
            <p:nvPr/>
          </p:nvSpPr>
          <p:spPr bwMode="auto">
            <a:xfrm rot="7019629" flipV="1">
              <a:off x="3999" y="2628"/>
              <a:ext cx="528" cy="0"/>
            </a:xfrm>
            <a:prstGeom prst="line">
              <a:avLst/>
            </a:prstGeom>
            <a:gr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79" name="Line 23">
              <a:extLst>
                <a:ext uri="{FF2B5EF4-FFF2-40B4-BE49-F238E27FC236}">
                  <a16:creationId xmlns:a16="http://schemas.microsoft.com/office/drawing/2014/main" id="{DF69DDF3-6921-7536-AD0C-30D5DF0B8CD0}"/>
                </a:ext>
              </a:extLst>
            </p:cNvPr>
            <p:cNvSpPr>
              <a:spLocks noChangeShapeType="1"/>
            </p:cNvSpPr>
            <p:nvPr/>
          </p:nvSpPr>
          <p:spPr bwMode="auto">
            <a:xfrm flipH="1">
              <a:off x="3936" y="1104"/>
              <a:ext cx="192" cy="656"/>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80" name="Line 24">
              <a:extLst>
                <a:ext uri="{FF2B5EF4-FFF2-40B4-BE49-F238E27FC236}">
                  <a16:creationId xmlns:a16="http://schemas.microsoft.com/office/drawing/2014/main" id="{5A208168-ED85-393B-4F91-8A14E729D609}"/>
                </a:ext>
              </a:extLst>
            </p:cNvPr>
            <p:cNvSpPr>
              <a:spLocks noChangeShapeType="1"/>
            </p:cNvSpPr>
            <p:nvPr/>
          </p:nvSpPr>
          <p:spPr bwMode="auto">
            <a:xfrm>
              <a:off x="3168" y="1584"/>
              <a:ext cx="528" cy="0"/>
            </a:xfrm>
            <a:prstGeom prst="line">
              <a:avLst/>
            </a:prstGeom>
            <a:gr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81" name="Line 25">
              <a:extLst>
                <a:ext uri="{FF2B5EF4-FFF2-40B4-BE49-F238E27FC236}">
                  <a16:creationId xmlns:a16="http://schemas.microsoft.com/office/drawing/2014/main" id="{6D7F5CD0-C6CB-E785-E217-F1905474C93E}"/>
                </a:ext>
              </a:extLst>
            </p:cNvPr>
            <p:cNvSpPr>
              <a:spLocks noChangeShapeType="1"/>
            </p:cNvSpPr>
            <p:nvPr/>
          </p:nvSpPr>
          <p:spPr bwMode="auto">
            <a:xfrm flipH="1">
              <a:off x="3456" y="1056"/>
              <a:ext cx="576" cy="480"/>
            </a:xfrm>
            <a:prstGeom prst="line">
              <a:avLst/>
            </a:prstGeom>
            <a:grp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82" name="Line 26">
              <a:extLst>
                <a:ext uri="{FF2B5EF4-FFF2-40B4-BE49-F238E27FC236}">
                  <a16:creationId xmlns:a16="http://schemas.microsoft.com/office/drawing/2014/main" id="{30C8BA79-4506-2542-7699-F7C5B2A5F6E2}"/>
                </a:ext>
              </a:extLst>
            </p:cNvPr>
            <p:cNvSpPr>
              <a:spLocks noChangeShapeType="1"/>
            </p:cNvSpPr>
            <p:nvPr/>
          </p:nvSpPr>
          <p:spPr bwMode="auto">
            <a:xfrm>
              <a:off x="3624" y="2336"/>
              <a:ext cx="528" cy="0"/>
            </a:xfrm>
            <a:prstGeom prst="line">
              <a:avLst/>
            </a:prstGeom>
            <a:gr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83" name="Line 27">
              <a:extLst>
                <a:ext uri="{FF2B5EF4-FFF2-40B4-BE49-F238E27FC236}">
                  <a16:creationId xmlns:a16="http://schemas.microsoft.com/office/drawing/2014/main" id="{7B0450C4-9423-5A95-1C27-D45BD5D4F172}"/>
                </a:ext>
              </a:extLst>
            </p:cNvPr>
            <p:cNvSpPr>
              <a:spLocks noChangeShapeType="1"/>
            </p:cNvSpPr>
            <p:nvPr/>
          </p:nvSpPr>
          <p:spPr bwMode="auto">
            <a:xfrm rot="5400000">
              <a:off x="4536" y="1896"/>
              <a:ext cx="528" cy="0"/>
            </a:xfrm>
            <a:prstGeom prst="line">
              <a:avLst/>
            </a:prstGeom>
            <a:grp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84" name="Text Box 22">
              <a:extLst>
                <a:ext uri="{FF2B5EF4-FFF2-40B4-BE49-F238E27FC236}">
                  <a16:creationId xmlns:a16="http://schemas.microsoft.com/office/drawing/2014/main" id="{9593DE13-F9FA-B293-3CF5-E742DF7F0A50}"/>
                </a:ext>
              </a:extLst>
            </p:cNvPr>
            <p:cNvSpPr txBox="1">
              <a:spLocks noChangeArrowheads="1"/>
            </p:cNvSpPr>
            <p:nvPr/>
          </p:nvSpPr>
          <p:spPr bwMode="auto">
            <a:xfrm>
              <a:off x="4032" y="864"/>
              <a:ext cx="1024" cy="25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basal planes</a:t>
              </a:r>
            </a:p>
          </p:txBody>
        </p:sp>
      </p:grpSp>
      <p:sp>
        <p:nvSpPr>
          <p:cNvPr id="15374" name="Text Box 52">
            <a:extLst>
              <a:ext uri="{FF2B5EF4-FFF2-40B4-BE49-F238E27FC236}">
                <a16:creationId xmlns:a16="http://schemas.microsoft.com/office/drawing/2014/main" id="{9B2A71EC-C2D3-3A8B-9511-0F7A059FE91E}"/>
              </a:ext>
            </a:extLst>
          </p:cNvPr>
          <p:cNvSpPr txBox="1">
            <a:spLocks noChangeArrowheads="1"/>
          </p:cNvSpPr>
          <p:nvPr/>
        </p:nvSpPr>
        <p:spPr bwMode="auto">
          <a:xfrm>
            <a:off x="1600200" y="1143000"/>
            <a:ext cx="1482725" cy="482600"/>
          </a:xfrm>
          <a:prstGeom prst="rect">
            <a:avLst/>
          </a:prstGeom>
          <a:solidFill>
            <a:schemeClr val="bg1"/>
          </a:solidFill>
          <a:ln w="25400">
            <a:solidFill>
              <a:schemeClr val="tx1"/>
            </a:solidFill>
            <a:miter lim="800000"/>
            <a:headEnd/>
            <a:tailEnd/>
          </a:ln>
          <a:effectLst/>
        </p:spPr>
        <p:txBody>
          <a:bodyPr wrap="none">
            <a:spAutoFit/>
          </a:bodyPr>
          <a:lstStyle>
            <a:lvl1pPr eaLnBrk="0" hangingPunct="0">
              <a:defRPr sz="1600" baseline="-25000">
                <a:solidFill>
                  <a:schemeClr val="tx1"/>
                </a:solidFill>
                <a:latin typeface="Arial" panose="020B0604020202020204" pitchFamily="34" charset="0"/>
                <a:cs typeface="Arial" panose="020B0604020202020204" pitchFamily="34" charset="0"/>
              </a:defRPr>
            </a:lvl1pPr>
            <a:lvl2pPr marL="742950" indent="-285750" eaLnBrk="0" hangingPunct="0">
              <a:defRPr sz="1600" baseline="-25000">
                <a:solidFill>
                  <a:schemeClr val="tx1"/>
                </a:solidFill>
                <a:latin typeface="Arial" panose="020B0604020202020204" pitchFamily="34" charset="0"/>
                <a:cs typeface="Arial" panose="020B0604020202020204" pitchFamily="34" charset="0"/>
              </a:defRPr>
            </a:lvl2pPr>
            <a:lvl3pPr marL="1143000" indent="-228600" eaLnBrk="0" hangingPunct="0">
              <a:defRPr sz="1600" baseline="-25000">
                <a:solidFill>
                  <a:schemeClr val="tx1"/>
                </a:solidFill>
                <a:latin typeface="Arial" panose="020B0604020202020204" pitchFamily="34" charset="0"/>
                <a:cs typeface="Arial" panose="020B0604020202020204" pitchFamily="34" charset="0"/>
              </a:defRPr>
            </a:lvl3pPr>
            <a:lvl4pPr marL="1600200" indent="-228600" eaLnBrk="0" hangingPunct="0">
              <a:defRPr sz="1600" baseline="-25000">
                <a:solidFill>
                  <a:schemeClr val="tx1"/>
                </a:solidFill>
                <a:latin typeface="Arial" panose="020B0604020202020204" pitchFamily="34" charset="0"/>
                <a:cs typeface="Arial" panose="020B0604020202020204" pitchFamily="34" charset="0"/>
              </a:defRPr>
            </a:lvl4pPr>
            <a:lvl5pPr marL="2057400" indent="-228600" eaLnBrk="0" hangingPunct="0">
              <a:defRPr sz="1600" baseline="-25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baseline="-25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basal slip</a:t>
            </a:r>
          </a:p>
        </p:txBody>
      </p:sp>
      <p:sp>
        <p:nvSpPr>
          <p:cNvPr id="2" name="Line 6">
            <a:extLst>
              <a:ext uri="{FF2B5EF4-FFF2-40B4-BE49-F238E27FC236}">
                <a16:creationId xmlns:a16="http://schemas.microsoft.com/office/drawing/2014/main" id="{E598E128-210D-81B4-4308-98E32B525A28}"/>
              </a:ext>
            </a:extLst>
          </p:cNvPr>
          <p:cNvSpPr>
            <a:spLocks noChangeShapeType="1"/>
          </p:cNvSpPr>
          <p:nvPr/>
        </p:nvSpPr>
        <p:spPr bwMode="auto">
          <a:xfrm flipV="1">
            <a:off x="767461" y="1828799"/>
            <a:ext cx="756539" cy="2381"/>
          </a:xfrm>
          <a:prstGeom prst="line">
            <a:avLst/>
          </a:prstGeom>
          <a:solidFill>
            <a:schemeClr val="bg1"/>
          </a:solidFill>
          <a:ln w="12700">
            <a:solidFill>
              <a:schemeClr val="tx2"/>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6874D6-D835-1E08-5001-9ED1CC158471}"/>
              </a:ext>
            </a:extLst>
          </p:cNvPr>
          <p:cNvSpPr txBox="1"/>
          <p:nvPr/>
        </p:nvSpPr>
        <p:spPr>
          <a:xfrm>
            <a:off x="1022808" y="1819655"/>
            <a:ext cx="412292" cy="276999"/>
          </a:xfrm>
          <a:prstGeom prst="rect">
            <a:avLst/>
          </a:prstGeom>
          <a:noFill/>
        </p:spPr>
        <p:txBody>
          <a:bodyPr wrap="none" rtlCol="0">
            <a:spAutoFit/>
          </a:bodyPr>
          <a:lstStyle/>
          <a:p>
            <a:r>
              <a:rPr lang="en-US" sz="1200" dirty="0"/>
              <a:t>45</a:t>
            </a:r>
            <a:r>
              <a:rPr lang="en-US" sz="1200" baseline="30000" dirty="0"/>
              <a: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49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49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9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9496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949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94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52" grpId="0" animBg="1"/>
      <p:bldP spid="29495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E32762-BA9B-4BFE-CD38-BFC58E27ED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628F7A-DA7D-85D5-BC7B-E56DD4E79A62}"/>
              </a:ext>
            </a:extLst>
          </p:cNvPr>
          <p:cNvPicPr>
            <a:picLocks noChangeAspect="1"/>
          </p:cNvPicPr>
          <p:nvPr/>
        </p:nvPicPr>
        <p:blipFill>
          <a:blip r:embed="rId3"/>
          <a:stretch>
            <a:fillRect/>
          </a:stretch>
        </p:blipFill>
        <p:spPr>
          <a:xfrm>
            <a:off x="2590800" y="36208"/>
            <a:ext cx="4742167" cy="6832402"/>
          </a:xfrm>
          <a:prstGeom prst="rect">
            <a:avLst/>
          </a:prstGeom>
        </p:spPr>
      </p:pic>
      <p:sp>
        <p:nvSpPr>
          <p:cNvPr id="44036" name="Text Box 5">
            <a:extLst>
              <a:ext uri="{FF2B5EF4-FFF2-40B4-BE49-F238E27FC236}">
                <a16:creationId xmlns:a16="http://schemas.microsoft.com/office/drawing/2014/main" id="{4ECE4255-D157-06FA-C8D7-33812B9C98C4}"/>
              </a:ext>
            </a:extLst>
          </p:cNvPr>
          <p:cNvSpPr txBox="1">
            <a:spLocks noChangeArrowheads="1"/>
          </p:cNvSpPr>
          <p:nvPr/>
        </p:nvSpPr>
        <p:spPr bwMode="auto">
          <a:xfrm>
            <a:off x="3341951" y="3132040"/>
            <a:ext cx="986219" cy="830997"/>
          </a:xfrm>
          <a:prstGeom prst="rect">
            <a:avLst/>
          </a:prstGeom>
          <a:solidFill>
            <a:schemeClr val="bg1"/>
          </a:solidFill>
          <a:ln w="19050">
            <a:solidFill>
              <a:schemeClr val="tx2"/>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2400" baseline="0" dirty="0"/>
              <a:t>basal slip</a:t>
            </a:r>
          </a:p>
        </p:txBody>
      </p:sp>
      <p:sp>
        <p:nvSpPr>
          <p:cNvPr id="44037" name="Line 6">
            <a:extLst>
              <a:ext uri="{FF2B5EF4-FFF2-40B4-BE49-F238E27FC236}">
                <a16:creationId xmlns:a16="http://schemas.microsoft.com/office/drawing/2014/main" id="{C95B3FC0-DE91-DCF9-6D7B-560251E89D67}"/>
              </a:ext>
            </a:extLst>
          </p:cNvPr>
          <p:cNvSpPr>
            <a:spLocks noChangeShapeType="1"/>
          </p:cNvSpPr>
          <p:nvPr/>
        </p:nvSpPr>
        <p:spPr bwMode="auto">
          <a:xfrm flipV="1">
            <a:off x="3935392" y="1283132"/>
            <a:ext cx="2303604" cy="1899906"/>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8" name="Text Box 7">
            <a:extLst>
              <a:ext uri="{FF2B5EF4-FFF2-40B4-BE49-F238E27FC236}">
                <a16:creationId xmlns:a16="http://schemas.microsoft.com/office/drawing/2014/main" id="{F6789ED6-953C-ADDD-7F5C-0AA23893C50B}"/>
              </a:ext>
            </a:extLst>
          </p:cNvPr>
          <p:cNvSpPr txBox="1">
            <a:spLocks noChangeArrowheads="1"/>
          </p:cNvSpPr>
          <p:nvPr/>
        </p:nvSpPr>
        <p:spPr bwMode="auto">
          <a:xfrm>
            <a:off x="6093860" y="3389754"/>
            <a:ext cx="897263" cy="461665"/>
          </a:xfrm>
          <a:prstGeom prst="rect">
            <a:avLst/>
          </a:prstGeom>
          <a:solidFill>
            <a:schemeClr val="bg1"/>
          </a:solidFill>
          <a:ln w="1905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400" i="1" baseline="0" dirty="0"/>
              <a:t>n</a:t>
            </a:r>
            <a:r>
              <a:rPr lang="en-US" altLang="en-US" sz="2400" baseline="0" dirty="0"/>
              <a:t> = 3</a:t>
            </a:r>
          </a:p>
        </p:txBody>
      </p:sp>
      <p:sp>
        <p:nvSpPr>
          <p:cNvPr id="44041" name="Text Box 10">
            <a:extLst>
              <a:ext uri="{FF2B5EF4-FFF2-40B4-BE49-F238E27FC236}">
                <a16:creationId xmlns:a16="http://schemas.microsoft.com/office/drawing/2014/main" id="{5D083E5B-C429-06DC-68C6-17E14D35238D}"/>
              </a:ext>
            </a:extLst>
          </p:cNvPr>
          <p:cNvSpPr txBox="1">
            <a:spLocks noChangeArrowheads="1"/>
          </p:cNvSpPr>
          <p:nvPr/>
        </p:nvSpPr>
        <p:spPr bwMode="auto">
          <a:xfrm>
            <a:off x="5723149" y="255909"/>
            <a:ext cx="1278637" cy="400110"/>
          </a:xfrm>
          <a:prstGeom prst="rect">
            <a:avLst/>
          </a:prstGeom>
          <a:solidFill>
            <a:schemeClr val="bg1"/>
          </a:solidFill>
          <a:ln w="19050">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000" baseline="0" dirty="0"/>
              <a:t>T= 263 K</a:t>
            </a:r>
          </a:p>
        </p:txBody>
      </p:sp>
      <p:grpSp>
        <p:nvGrpSpPr>
          <p:cNvPr id="10" name="Group 9">
            <a:extLst>
              <a:ext uri="{FF2B5EF4-FFF2-40B4-BE49-F238E27FC236}">
                <a16:creationId xmlns:a16="http://schemas.microsoft.com/office/drawing/2014/main" id="{030A20E3-BCB6-1D8D-2E63-8FDE1995B191}"/>
              </a:ext>
            </a:extLst>
          </p:cNvPr>
          <p:cNvGrpSpPr/>
          <p:nvPr/>
        </p:nvGrpSpPr>
        <p:grpSpPr>
          <a:xfrm>
            <a:off x="2108713" y="1781702"/>
            <a:ext cx="553324" cy="902766"/>
            <a:chOff x="2096309" y="2188171"/>
            <a:chExt cx="553324" cy="902766"/>
          </a:xfrm>
        </p:grpSpPr>
        <p:grpSp>
          <p:nvGrpSpPr>
            <p:cNvPr id="44049" name="Group 21">
              <a:extLst>
                <a:ext uri="{FF2B5EF4-FFF2-40B4-BE49-F238E27FC236}">
                  <a16:creationId xmlns:a16="http://schemas.microsoft.com/office/drawing/2014/main" id="{06F64DEB-2DF7-0675-B3B5-BB6696B3ECE5}"/>
                </a:ext>
              </a:extLst>
            </p:cNvPr>
            <p:cNvGrpSpPr>
              <a:grpSpLocks noChangeAspect="1"/>
            </p:cNvGrpSpPr>
            <p:nvPr/>
          </p:nvGrpSpPr>
          <p:grpSpPr bwMode="auto">
            <a:xfrm>
              <a:off x="2128592" y="2188171"/>
              <a:ext cx="521041" cy="902766"/>
              <a:chOff x="480" y="960"/>
              <a:chExt cx="480" cy="912"/>
            </a:xfrm>
            <a:solidFill>
              <a:schemeClr val="bg1"/>
            </a:solidFill>
          </p:grpSpPr>
          <p:sp>
            <p:nvSpPr>
              <p:cNvPr id="44082" name="Rectangle 22">
                <a:extLst>
                  <a:ext uri="{FF2B5EF4-FFF2-40B4-BE49-F238E27FC236}">
                    <a16:creationId xmlns:a16="http://schemas.microsoft.com/office/drawing/2014/main" id="{24A75D23-9810-EA7F-5C00-DAF99BD6234A}"/>
                  </a:ext>
                </a:extLst>
              </p:cNvPr>
              <p:cNvSpPr>
                <a:spLocks noChangeAspect="1" noChangeArrowheads="1"/>
              </p:cNvSpPr>
              <p:nvPr/>
            </p:nvSpPr>
            <p:spPr bwMode="auto">
              <a:xfrm>
                <a:off x="480" y="960"/>
                <a:ext cx="480" cy="912"/>
              </a:xfrm>
              <a:prstGeom prst="rect">
                <a:avLst/>
              </a:prstGeom>
              <a:gr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44083" name="Line 23">
                <a:extLst>
                  <a:ext uri="{FF2B5EF4-FFF2-40B4-BE49-F238E27FC236}">
                    <a16:creationId xmlns:a16="http://schemas.microsoft.com/office/drawing/2014/main" id="{66B2FF97-86D9-CE6A-B623-57FDF12B8553}"/>
                  </a:ext>
                </a:extLst>
              </p:cNvPr>
              <p:cNvSpPr>
                <a:spLocks noChangeAspect="1" noChangeShapeType="1"/>
              </p:cNvSpPr>
              <p:nvPr/>
            </p:nvSpPr>
            <p:spPr bwMode="auto">
              <a:xfrm flipV="1">
                <a:off x="480" y="1152"/>
                <a:ext cx="480" cy="528"/>
              </a:xfrm>
              <a:prstGeom prst="line">
                <a:avLst/>
              </a:prstGeom>
              <a:grpFill/>
              <a:ln w="25400">
                <a:solidFill>
                  <a:schemeClr val="tx1"/>
                </a:solidFill>
                <a:round/>
                <a:headEnd/>
                <a:tailEnd/>
              </a:ln>
            </p:spPr>
            <p:txBody>
              <a:bodyPr/>
              <a:lstStyle/>
              <a:p>
                <a:endParaRPr lang="en-US"/>
              </a:p>
            </p:txBody>
          </p:sp>
        </p:grpSp>
        <p:sp>
          <p:nvSpPr>
            <p:cNvPr id="44050" name="Text Box 24">
              <a:extLst>
                <a:ext uri="{FF2B5EF4-FFF2-40B4-BE49-F238E27FC236}">
                  <a16:creationId xmlns:a16="http://schemas.microsoft.com/office/drawing/2014/main" id="{8212EA19-1077-4972-58A1-79519CBA9AE7}"/>
                </a:ext>
              </a:extLst>
            </p:cNvPr>
            <p:cNvSpPr txBox="1">
              <a:spLocks noChangeArrowheads="1"/>
            </p:cNvSpPr>
            <p:nvPr/>
          </p:nvSpPr>
          <p:spPr bwMode="auto">
            <a:xfrm rot="8126884">
              <a:off x="2096309" y="2281433"/>
              <a:ext cx="457059" cy="46166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aseline="0" dirty="0"/>
                <a:t>T</a:t>
              </a:r>
            </a:p>
          </p:txBody>
        </p:sp>
      </p:grpSp>
      <p:sp>
        <p:nvSpPr>
          <p:cNvPr id="44052" name="Text Box 31">
            <a:extLst>
              <a:ext uri="{FF2B5EF4-FFF2-40B4-BE49-F238E27FC236}">
                <a16:creationId xmlns:a16="http://schemas.microsoft.com/office/drawing/2014/main" id="{01EB2851-9B64-2862-0368-C92E2BFF0E0C}"/>
              </a:ext>
            </a:extLst>
          </p:cNvPr>
          <p:cNvSpPr txBox="1">
            <a:spLocks noChangeArrowheads="1"/>
          </p:cNvSpPr>
          <p:nvPr/>
        </p:nvSpPr>
        <p:spPr bwMode="auto">
          <a:xfrm>
            <a:off x="3388488" y="1916562"/>
            <a:ext cx="1136272" cy="461665"/>
          </a:xfrm>
          <a:prstGeom prst="rect">
            <a:avLst/>
          </a:prstGeom>
          <a:solidFill>
            <a:schemeClr val="bg1"/>
          </a:solidFill>
          <a:ln w="19050">
            <a:solidFill>
              <a:schemeClr val="tx2"/>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400" i="1" baseline="0"/>
              <a:t>n</a:t>
            </a:r>
            <a:r>
              <a:rPr lang="en-US" altLang="en-US" sz="2400" baseline="0"/>
              <a:t> = 2.4</a:t>
            </a:r>
            <a:endParaRPr lang="en-US" altLang="en-US" sz="3000" baseline="0"/>
          </a:p>
        </p:txBody>
      </p:sp>
      <p:sp>
        <p:nvSpPr>
          <p:cNvPr id="2" name="TextBox 1">
            <a:extLst>
              <a:ext uri="{FF2B5EF4-FFF2-40B4-BE49-F238E27FC236}">
                <a16:creationId xmlns:a16="http://schemas.microsoft.com/office/drawing/2014/main" id="{248AB515-5D45-8731-42E4-D89C09C23A85}"/>
              </a:ext>
            </a:extLst>
          </p:cNvPr>
          <p:cNvSpPr txBox="1"/>
          <p:nvPr/>
        </p:nvSpPr>
        <p:spPr>
          <a:xfrm>
            <a:off x="146625" y="123968"/>
            <a:ext cx="7391767" cy="1015663"/>
          </a:xfrm>
          <a:prstGeom prst="rect">
            <a:avLst/>
          </a:prstGeom>
          <a:noFill/>
        </p:spPr>
        <p:txBody>
          <a:bodyPr wrap="square" rtlCol="0">
            <a:spAutoFit/>
          </a:bodyPr>
          <a:lstStyle/>
          <a:p>
            <a:r>
              <a:rPr lang="en-US" sz="3000" dirty="0">
                <a:latin typeface="+mj-lt"/>
              </a:rPr>
              <a:t>Single crystal</a:t>
            </a:r>
          </a:p>
          <a:p>
            <a:r>
              <a:rPr lang="en-US" sz="3000" dirty="0">
                <a:latin typeface="+mj-lt"/>
              </a:rPr>
              <a:t>vs. polycrystal</a:t>
            </a:r>
          </a:p>
        </p:txBody>
      </p:sp>
      <p:sp>
        <p:nvSpPr>
          <p:cNvPr id="4" name="Line 9">
            <a:extLst>
              <a:ext uri="{FF2B5EF4-FFF2-40B4-BE49-F238E27FC236}">
                <a16:creationId xmlns:a16="http://schemas.microsoft.com/office/drawing/2014/main" id="{392EB686-70E7-7F18-D6AC-80AFAB07047F}"/>
              </a:ext>
            </a:extLst>
          </p:cNvPr>
          <p:cNvSpPr>
            <a:spLocks noChangeShapeType="1"/>
          </p:cNvSpPr>
          <p:nvPr/>
        </p:nvSpPr>
        <p:spPr bwMode="auto">
          <a:xfrm flipV="1">
            <a:off x="4572000" y="2049276"/>
            <a:ext cx="2369991" cy="2938869"/>
          </a:xfrm>
          <a:prstGeom prst="line">
            <a:avLst/>
          </a:prstGeom>
          <a:noFill/>
          <a:ln w="50800">
            <a:solidFill>
              <a:srgbClr val="FF0000">
                <a:alpha val="54000"/>
              </a:srgb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5">
            <a:extLst>
              <a:ext uri="{FF2B5EF4-FFF2-40B4-BE49-F238E27FC236}">
                <a16:creationId xmlns:a16="http://schemas.microsoft.com/office/drawing/2014/main" id="{3142BCBC-3C2F-D9C8-41F9-EE21FC3A1416}"/>
              </a:ext>
            </a:extLst>
          </p:cNvPr>
          <p:cNvSpPr/>
          <p:nvPr/>
        </p:nvSpPr>
        <p:spPr bwMode="auto">
          <a:xfrm>
            <a:off x="3206187" y="162046"/>
            <a:ext cx="3965334" cy="6285053"/>
          </a:xfrm>
          <a:prstGeom prst="rect">
            <a:avLst/>
          </a:prstGeom>
          <a:noFill/>
          <a:ln w="349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7" name="Text Box 5">
            <a:extLst>
              <a:ext uri="{FF2B5EF4-FFF2-40B4-BE49-F238E27FC236}">
                <a16:creationId xmlns:a16="http://schemas.microsoft.com/office/drawing/2014/main" id="{8C3AC9F1-A4B9-AD5F-0F16-9FF6ECC5EE2C}"/>
              </a:ext>
            </a:extLst>
          </p:cNvPr>
          <p:cNvSpPr txBox="1">
            <a:spLocks noChangeArrowheads="1"/>
          </p:cNvSpPr>
          <p:nvPr/>
        </p:nvSpPr>
        <p:spPr bwMode="auto">
          <a:xfrm>
            <a:off x="282605" y="4915584"/>
            <a:ext cx="2493920" cy="707886"/>
          </a:xfrm>
          <a:prstGeom prst="rect">
            <a:avLst/>
          </a:prstGeom>
          <a:solidFill>
            <a:schemeClr val="bg1"/>
          </a:solidFill>
          <a:ln w="19050">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2000" baseline="0" dirty="0"/>
              <a:t>Duval, Ashby and Andermann (1983)</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C14AD6D-38AA-A239-F6F3-57D0D43A45DC}"/>
                  </a:ext>
                </a:extLst>
              </p:cNvPr>
              <p:cNvSpPr txBox="1"/>
              <p:nvPr/>
            </p:nvSpPr>
            <p:spPr>
              <a:xfrm>
                <a:off x="49497" y="3547539"/>
                <a:ext cx="2793700" cy="7189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FF0000"/>
                              </a:solidFill>
                              <a:latin typeface="Cambria Math" panose="02040503050406030204" pitchFamily="18" charset="0"/>
                            </a:rPr>
                          </m:ctrlPr>
                        </m:accPr>
                        <m:e>
                          <m:r>
                            <m:rPr>
                              <m:sty m:val="p"/>
                            </m:rPr>
                            <a:rPr lang="el-GR" sz="2400" i="1" smtClean="0">
                              <a:solidFill>
                                <a:srgbClr val="FF0000"/>
                              </a:solidFill>
                              <a:latin typeface="Cambria Math" panose="02040503050406030204" pitchFamily="18" charset="0"/>
                            </a:rPr>
                            <m:t>ε</m:t>
                          </m:r>
                        </m:e>
                      </m:acc>
                      <m:r>
                        <a:rPr lang="en-US" sz="2400" b="0" i="1" smtClean="0">
                          <a:latin typeface="Cambria Math" panose="02040503050406030204" pitchFamily="18" charset="0"/>
                        </a:rPr>
                        <m:t>=</m:t>
                      </m:r>
                      <m:r>
                        <a:rPr lang="en-US" sz="2400" b="0" i="1" smtClean="0">
                          <a:latin typeface="Cambria Math" panose="02040503050406030204" pitchFamily="18" charset="0"/>
                        </a:rPr>
                        <m:t>𝐴</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m:rPr>
                                  <m:sty m:val="p"/>
                                </m:rPr>
                                <a:rPr lang="el-GR" sz="2400" b="0" i="1" smtClean="0">
                                  <a:solidFill>
                                    <a:srgbClr val="FF0000"/>
                                  </a:solidFill>
                                  <a:latin typeface="Cambria Math" panose="02040503050406030204" pitchFamily="18" charset="0"/>
                                </a:rPr>
                                <m:t>σ</m:t>
                              </m:r>
                            </m:e>
                            <m:sup>
                              <m:r>
                                <a:rPr lang="en-US" sz="2400" b="0" i="1" smtClean="0">
                                  <a:solidFill>
                                    <a:srgbClr val="FF0000"/>
                                  </a:solidFill>
                                  <a:latin typeface="Cambria Math" panose="02040503050406030204" pitchFamily="18" charset="0"/>
                                </a:rPr>
                                <m:t>𝑛</m:t>
                              </m:r>
                            </m:sup>
                          </m:sSup>
                        </m:num>
                        <m:den>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𝑑</m:t>
                              </m:r>
                            </m:e>
                            <m:sup>
                              <m:r>
                                <a:rPr lang="en-US" sz="2400" b="0" i="1" smtClean="0">
                                  <a:solidFill>
                                    <a:schemeClr val="tx1"/>
                                  </a:solidFill>
                                  <a:latin typeface="Cambria Math" panose="02040503050406030204" pitchFamily="18" charset="0"/>
                                </a:rPr>
                                <m:t>𝑝</m:t>
                              </m:r>
                            </m:sup>
                          </m:sSup>
                        </m:den>
                      </m:f>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exp</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f>
                                <m:fPr>
                                  <m:ctrlPr>
                                    <a:rPr lang="en-US" sz="2400" b="0" i="1" smtClean="0">
                                      <a:solidFill>
                                        <a:schemeClr val="tx1"/>
                                      </a:solidFill>
                                      <a:latin typeface="Cambria Math" panose="02040503050406030204" pitchFamily="18" charset="0"/>
                                    </a:rPr>
                                  </m:ctrlPr>
                                </m:fPr>
                                <m:num>
                                  <m:r>
                                    <a:rPr lang="en-US" sz="2400" b="0" i="1" smtClean="0">
                                      <a:solidFill>
                                        <a:schemeClr val="tx1"/>
                                      </a:solidFill>
                                      <a:latin typeface="Cambria Math" panose="02040503050406030204" pitchFamily="18" charset="0"/>
                                    </a:rPr>
                                    <m:t>𝑄</m:t>
                                  </m:r>
                                </m:num>
                                <m:den>
                                  <m:r>
                                    <a:rPr lang="en-US" sz="2400" b="0" i="1" smtClean="0">
                                      <a:solidFill>
                                        <a:schemeClr val="tx1"/>
                                      </a:solidFill>
                                      <a:latin typeface="Cambria Math" panose="02040503050406030204" pitchFamily="18" charset="0"/>
                                    </a:rPr>
                                    <m:t>𝑅𝑇</m:t>
                                  </m:r>
                                </m:den>
                              </m:f>
                            </m:e>
                          </m:d>
                        </m:e>
                      </m:func>
                    </m:oMath>
                  </m:oMathPara>
                </a14:m>
                <a:endParaRPr lang="en-US" sz="2400" dirty="0"/>
              </a:p>
            </p:txBody>
          </p:sp>
        </mc:Choice>
        <mc:Fallback xmlns="">
          <p:sp>
            <p:nvSpPr>
              <p:cNvPr id="9" name="TextBox 8">
                <a:extLst>
                  <a:ext uri="{FF2B5EF4-FFF2-40B4-BE49-F238E27FC236}">
                    <a16:creationId xmlns:a16="http://schemas.microsoft.com/office/drawing/2014/main" id="{EC14AD6D-38AA-A239-F6F3-57D0D43A45DC}"/>
                  </a:ext>
                </a:extLst>
              </p:cNvPr>
              <p:cNvSpPr txBox="1">
                <a:spLocks noRot="1" noChangeAspect="1" noMove="1" noResize="1" noEditPoints="1" noAdjustHandles="1" noChangeArrowheads="1" noChangeShapeType="1" noTextEdit="1"/>
              </p:cNvSpPr>
              <p:nvPr/>
            </p:nvSpPr>
            <p:spPr>
              <a:xfrm>
                <a:off x="49497" y="3547539"/>
                <a:ext cx="2793700" cy="718915"/>
              </a:xfrm>
              <a:prstGeom prst="rect">
                <a:avLst/>
              </a:prstGeom>
              <a:blipFill>
                <a:blip r:embed="rId4"/>
                <a:stretch>
                  <a:fillRect t="-1754" b="-1403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1C5414AF-8CD7-14E7-A500-31B7619BAF38}"/>
              </a:ext>
            </a:extLst>
          </p:cNvPr>
          <p:cNvSpPr/>
          <p:nvPr/>
        </p:nvSpPr>
        <p:spPr bwMode="auto">
          <a:xfrm>
            <a:off x="5543276" y="4881233"/>
            <a:ext cx="1290381" cy="6213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44039" name="Text Box 8">
            <a:extLst>
              <a:ext uri="{FF2B5EF4-FFF2-40B4-BE49-F238E27FC236}">
                <a16:creationId xmlns:a16="http://schemas.microsoft.com/office/drawing/2014/main" id="{54032AD0-49FD-44AC-0AD2-0FCD9F24BFDE}"/>
              </a:ext>
            </a:extLst>
          </p:cNvPr>
          <p:cNvSpPr txBox="1">
            <a:spLocks noChangeArrowheads="1"/>
          </p:cNvSpPr>
          <p:nvPr/>
        </p:nvSpPr>
        <p:spPr bwMode="auto">
          <a:xfrm>
            <a:off x="4836393" y="4886624"/>
            <a:ext cx="962870" cy="830997"/>
          </a:xfrm>
          <a:prstGeom prst="rect">
            <a:avLst/>
          </a:prstGeom>
          <a:solidFill>
            <a:schemeClr val="bg1"/>
          </a:solidFill>
          <a:ln w="1905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2400" baseline="0" dirty="0"/>
              <a:t>hard slip</a:t>
            </a:r>
          </a:p>
        </p:txBody>
      </p:sp>
      <p:grpSp>
        <p:nvGrpSpPr>
          <p:cNvPr id="11" name="Group 10">
            <a:extLst>
              <a:ext uri="{FF2B5EF4-FFF2-40B4-BE49-F238E27FC236}">
                <a16:creationId xmlns:a16="http://schemas.microsoft.com/office/drawing/2014/main" id="{63181109-7C70-F316-EC46-2D5F86A86498}"/>
              </a:ext>
            </a:extLst>
          </p:cNvPr>
          <p:cNvGrpSpPr/>
          <p:nvPr/>
        </p:nvGrpSpPr>
        <p:grpSpPr>
          <a:xfrm>
            <a:off x="6131527" y="4379696"/>
            <a:ext cx="521902" cy="1003073"/>
            <a:chOff x="7810514" y="4299049"/>
            <a:chExt cx="521902" cy="1003073"/>
          </a:xfrm>
        </p:grpSpPr>
        <p:grpSp>
          <p:nvGrpSpPr>
            <p:cNvPr id="8" name="Group 7">
              <a:extLst>
                <a:ext uri="{FF2B5EF4-FFF2-40B4-BE49-F238E27FC236}">
                  <a16:creationId xmlns:a16="http://schemas.microsoft.com/office/drawing/2014/main" id="{B5BD1081-6943-750E-D3CA-D41AE899B674}"/>
                </a:ext>
              </a:extLst>
            </p:cNvPr>
            <p:cNvGrpSpPr/>
            <p:nvPr/>
          </p:nvGrpSpPr>
          <p:grpSpPr>
            <a:xfrm>
              <a:off x="7819297" y="4299049"/>
              <a:ext cx="513119" cy="1003073"/>
              <a:chOff x="6922560" y="4266454"/>
              <a:chExt cx="513119" cy="1003073"/>
            </a:xfrm>
          </p:grpSpPr>
          <p:grpSp>
            <p:nvGrpSpPr>
              <p:cNvPr id="44077" name="Group 26">
                <a:extLst>
                  <a:ext uri="{FF2B5EF4-FFF2-40B4-BE49-F238E27FC236}">
                    <a16:creationId xmlns:a16="http://schemas.microsoft.com/office/drawing/2014/main" id="{210D2676-71B2-2002-822C-890BBF6DAAE6}"/>
                  </a:ext>
                </a:extLst>
              </p:cNvPr>
              <p:cNvGrpSpPr>
                <a:grpSpLocks noChangeAspect="1"/>
              </p:cNvGrpSpPr>
              <p:nvPr/>
            </p:nvGrpSpPr>
            <p:grpSpPr bwMode="auto">
              <a:xfrm>
                <a:off x="6922560" y="4266454"/>
                <a:ext cx="513119" cy="1003073"/>
                <a:chOff x="480" y="2832"/>
                <a:chExt cx="432" cy="864"/>
              </a:xfrm>
              <a:solidFill>
                <a:schemeClr val="bg1"/>
              </a:solidFill>
            </p:grpSpPr>
            <p:sp>
              <p:nvSpPr>
                <p:cNvPr id="44080" name="Rectangle 27">
                  <a:extLst>
                    <a:ext uri="{FF2B5EF4-FFF2-40B4-BE49-F238E27FC236}">
                      <a16:creationId xmlns:a16="http://schemas.microsoft.com/office/drawing/2014/main" id="{C4F14F49-42B1-F05A-5C69-0C1562DB89A1}"/>
                    </a:ext>
                  </a:extLst>
                </p:cNvPr>
                <p:cNvSpPr>
                  <a:spLocks noChangeAspect="1" noChangeArrowheads="1"/>
                </p:cNvSpPr>
                <p:nvPr/>
              </p:nvSpPr>
              <p:spPr bwMode="auto">
                <a:xfrm>
                  <a:off x="480" y="2832"/>
                  <a:ext cx="432" cy="864"/>
                </a:xfrm>
                <a:prstGeom prst="rect">
                  <a:avLst/>
                </a:prstGeom>
                <a:gr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44081" name="Line 28">
                  <a:extLst>
                    <a:ext uri="{FF2B5EF4-FFF2-40B4-BE49-F238E27FC236}">
                      <a16:creationId xmlns:a16="http://schemas.microsoft.com/office/drawing/2014/main" id="{A67DABB8-9156-23BA-8C3F-675A89EAF760}"/>
                    </a:ext>
                  </a:extLst>
                </p:cNvPr>
                <p:cNvSpPr>
                  <a:spLocks noChangeAspect="1" noChangeShapeType="1"/>
                </p:cNvSpPr>
                <p:nvPr/>
              </p:nvSpPr>
              <p:spPr bwMode="auto">
                <a:xfrm>
                  <a:off x="480" y="3287"/>
                  <a:ext cx="432" cy="0"/>
                </a:xfrm>
                <a:prstGeom prst="line">
                  <a:avLst/>
                </a:prstGeom>
                <a:grpFill/>
                <a:ln w="25400">
                  <a:solidFill>
                    <a:schemeClr val="tx2"/>
                  </a:solidFill>
                  <a:round/>
                  <a:headEnd/>
                  <a:tailEnd/>
                </a:ln>
              </p:spPr>
              <p:txBody>
                <a:bodyPr/>
                <a:lstStyle/>
                <a:p>
                  <a:endParaRPr lang="en-US"/>
                </a:p>
              </p:txBody>
            </p:sp>
          </p:grpSp>
          <p:sp>
            <p:nvSpPr>
              <p:cNvPr id="44079" name="Text Box 30">
                <a:extLst>
                  <a:ext uri="{FF2B5EF4-FFF2-40B4-BE49-F238E27FC236}">
                    <a16:creationId xmlns:a16="http://schemas.microsoft.com/office/drawing/2014/main" id="{86EA8EE7-0D4C-4D38-F1B3-AF6439A09E1C}"/>
                  </a:ext>
                </a:extLst>
              </p:cNvPr>
              <p:cNvSpPr txBox="1">
                <a:spLocks noChangeAspect="1" noChangeArrowheads="1"/>
              </p:cNvSpPr>
              <p:nvPr/>
            </p:nvSpPr>
            <p:spPr bwMode="auto">
              <a:xfrm rot="8136897">
                <a:off x="7003098" y="4332456"/>
                <a:ext cx="336847" cy="461665"/>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aseline="0" dirty="0"/>
                  <a:t>T</a:t>
                </a:r>
              </a:p>
            </p:txBody>
          </p:sp>
        </p:grpSp>
        <p:sp>
          <p:nvSpPr>
            <p:cNvPr id="44078" name="Line 29">
              <a:extLst>
                <a:ext uri="{FF2B5EF4-FFF2-40B4-BE49-F238E27FC236}">
                  <a16:creationId xmlns:a16="http://schemas.microsoft.com/office/drawing/2014/main" id="{E08332EE-38CC-1BA6-886A-D0EF455AEAFB}"/>
                </a:ext>
              </a:extLst>
            </p:cNvPr>
            <p:cNvSpPr>
              <a:spLocks noChangeAspect="1" noChangeShapeType="1"/>
            </p:cNvSpPr>
            <p:nvPr/>
          </p:nvSpPr>
          <p:spPr bwMode="auto">
            <a:xfrm flipV="1">
              <a:off x="7810514" y="4539601"/>
              <a:ext cx="503515" cy="575374"/>
            </a:xfrm>
            <a:prstGeom prst="line">
              <a:avLst/>
            </a:prstGeom>
            <a:solidFill>
              <a:schemeClr val="bg1"/>
            </a:solidFill>
            <a:ln w="25400">
              <a:solidFill>
                <a:srgbClr val="FF0000"/>
              </a:solidFill>
              <a:round/>
              <a:headEnd/>
              <a:tailEnd/>
            </a:ln>
          </p:spPr>
          <p:txBody>
            <a:bodyPr/>
            <a:lstStyle/>
            <a:p>
              <a:endParaRPr lang="en-US"/>
            </a:p>
          </p:txBody>
        </p:sp>
      </p:grpSp>
    </p:spTree>
    <p:extLst>
      <p:ext uri="{BB962C8B-B14F-4D97-AF65-F5344CB8AC3E}">
        <p14:creationId xmlns:p14="http://schemas.microsoft.com/office/powerpoint/2010/main" val="929774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9E024-F515-8D2F-67FC-0086295DF54A}"/>
              </a:ext>
            </a:extLst>
          </p:cNvPr>
          <p:cNvGrpSpPr/>
          <p:nvPr/>
        </p:nvGrpSpPr>
        <p:grpSpPr>
          <a:xfrm>
            <a:off x="71413" y="7959"/>
            <a:ext cx="6837057" cy="6850041"/>
            <a:chOff x="42712" y="849313"/>
            <a:chExt cx="6343268" cy="6008687"/>
          </a:xfrm>
        </p:grpSpPr>
        <p:pic>
          <p:nvPicPr>
            <p:cNvPr id="44034" name="Picture 3" descr="DARTGL">
              <a:extLst>
                <a:ext uri="{FF2B5EF4-FFF2-40B4-BE49-F238E27FC236}">
                  <a16:creationId xmlns:a16="http://schemas.microsoft.com/office/drawing/2014/main" id="{22D645C0-6DEC-AC42-9E80-574B19AE4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49313"/>
              <a:ext cx="4433027" cy="6008687"/>
            </a:xfrm>
            <a:prstGeom prst="rect">
              <a:avLst/>
            </a:prstGeom>
            <a:solidFill>
              <a:schemeClr val="bg1"/>
            </a:solidFill>
            <a:ln>
              <a:noFill/>
            </a:ln>
          </p:spPr>
        </p:pic>
        <p:sp>
          <p:nvSpPr>
            <p:cNvPr id="44036" name="Text Box 5">
              <a:extLst>
                <a:ext uri="{FF2B5EF4-FFF2-40B4-BE49-F238E27FC236}">
                  <a16:creationId xmlns:a16="http://schemas.microsoft.com/office/drawing/2014/main" id="{7AE0E983-C8EE-404E-A915-B58BAFF935FB}"/>
                </a:ext>
              </a:extLst>
            </p:cNvPr>
            <p:cNvSpPr txBox="1">
              <a:spLocks noChangeArrowheads="1"/>
            </p:cNvSpPr>
            <p:nvPr/>
          </p:nvSpPr>
          <p:spPr bwMode="auto">
            <a:xfrm>
              <a:off x="3365345" y="1939857"/>
              <a:ext cx="986219" cy="830997"/>
            </a:xfrm>
            <a:prstGeom prst="rect">
              <a:avLst/>
            </a:prstGeom>
            <a:solidFill>
              <a:schemeClr val="bg1"/>
            </a:solidFill>
            <a:ln w="19050">
              <a:solidFill>
                <a:schemeClr val="tx2"/>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2400" baseline="0" dirty="0"/>
                <a:t>basal slip</a:t>
              </a:r>
            </a:p>
          </p:txBody>
        </p:sp>
        <p:sp>
          <p:nvSpPr>
            <p:cNvPr id="44037" name="Line 6">
              <a:extLst>
                <a:ext uri="{FF2B5EF4-FFF2-40B4-BE49-F238E27FC236}">
                  <a16:creationId xmlns:a16="http://schemas.microsoft.com/office/drawing/2014/main" id="{183C081B-46FF-CF42-96D8-578691267F24}"/>
                </a:ext>
              </a:extLst>
            </p:cNvPr>
            <p:cNvSpPr>
              <a:spLocks noChangeShapeType="1"/>
            </p:cNvSpPr>
            <p:nvPr/>
          </p:nvSpPr>
          <p:spPr bwMode="auto">
            <a:xfrm flipV="1">
              <a:off x="3304154" y="2526686"/>
              <a:ext cx="2667120" cy="1816677"/>
            </a:xfrm>
            <a:prstGeom prst="line">
              <a:avLst/>
            </a:prstGeom>
            <a:noFill/>
            <a:ln w="44450">
              <a:solidFill>
                <a:schemeClr val="tx1">
                  <a:alpha val="69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8" name="Text Box 7">
              <a:extLst>
                <a:ext uri="{FF2B5EF4-FFF2-40B4-BE49-F238E27FC236}">
                  <a16:creationId xmlns:a16="http://schemas.microsoft.com/office/drawing/2014/main" id="{AFEC0EC3-4143-F84D-98AA-0119D6247A9A}"/>
                </a:ext>
              </a:extLst>
            </p:cNvPr>
            <p:cNvSpPr txBox="1">
              <a:spLocks noChangeArrowheads="1"/>
            </p:cNvSpPr>
            <p:nvPr/>
          </p:nvSpPr>
          <p:spPr bwMode="auto">
            <a:xfrm>
              <a:off x="5488717" y="4047511"/>
              <a:ext cx="897263" cy="461665"/>
            </a:xfrm>
            <a:prstGeom prst="rect">
              <a:avLst/>
            </a:prstGeom>
            <a:solidFill>
              <a:schemeClr val="bg1"/>
            </a:solidFill>
            <a:ln w="1905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400" i="1" baseline="0"/>
                <a:t>n</a:t>
              </a:r>
              <a:r>
                <a:rPr lang="en-US" altLang="en-US" sz="2400" baseline="0"/>
                <a:t> = 4</a:t>
              </a:r>
            </a:p>
          </p:txBody>
        </p:sp>
        <p:sp>
          <p:nvSpPr>
            <p:cNvPr id="44039" name="Text Box 8">
              <a:extLst>
                <a:ext uri="{FF2B5EF4-FFF2-40B4-BE49-F238E27FC236}">
                  <a16:creationId xmlns:a16="http://schemas.microsoft.com/office/drawing/2014/main" id="{D5C55FF5-332F-1B45-8BDD-FE2C4D5C9302}"/>
                </a:ext>
              </a:extLst>
            </p:cNvPr>
            <p:cNvSpPr txBox="1">
              <a:spLocks noChangeArrowheads="1"/>
            </p:cNvSpPr>
            <p:nvPr/>
          </p:nvSpPr>
          <p:spPr bwMode="auto">
            <a:xfrm>
              <a:off x="5412066" y="4956271"/>
              <a:ext cx="962870" cy="830997"/>
            </a:xfrm>
            <a:prstGeom prst="rect">
              <a:avLst/>
            </a:prstGeom>
            <a:solidFill>
              <a:schemeClr val="bg1"/>
            </a:solidFill>
            <a:ln w="1905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2400" baseline="0"/>
                <a:t>hard slip</a:t>
              </a:r>
            </a:p>
          </p:txBody>
        </p:sp>
        <p:sp>
          <p:nvSpPr>
            <p:cNvPr id="44040" name="Line 9">
              <a:extLst>
                <a:ext uri="{FF2B5EF4-FFF2-40B4-BE49-F238E27FC236}">
                  <a16:creationId xmlns:a16="http://schemas.microsoft.com/office/drawing/2014/main" id="{39CF5C2C-E15E-2946-8920-32FB9A34D504}"/>
                </a:ext>
              </a:extLst>
            </p:cNvPr>
            <p:cNvSpPr>
              <a:spLocks noChangeShapeType="1"/>
            </p:cNvSpPr>
            <p:nvPr/>
          </p:nvSpPr>
          <p:spPr bwMode="auto">
            <a:xfrm flipV="1">
              <a:off x="4584041" y="3095419"/>
              <a:ext cx="1447150" cy="2027398"/>
            </a:xfrm>
            <a:prstGeom prst="line">
              <a:avLst/>
            </a:prstGeom>
            <a:noFill/>
            <a:ln w="50800">
              <a:solidFill>
                <a:srgbClr val="FF0000">
                  <a:alpha val="75000"/>
                </a:srgb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1" name="Text Box 10">
              <a:extLst>
                <a:ext uri="{FF2B5EF4-FFF2-40B4-BE49-F238E27FC236}">
                  <a16:creationId xmlns:a16="http://schemas.microsoft.com/office/drawing/2014/main" id="{5957EBF1-25F3-2645-A6E1-7D092BF29C28}"/>
                </a:ext>
              </a:extLst>
            </p:cNvPr>
            <p:cNvSpPr txBox="1">
              <a:spLocks noChangeArrowheads="1"/>
            </p:cNvSpPr>
            <p:nvPr/>
          </p:nvSpPr>
          <p:spPr bwMode="auto">
            <a:xfrm>
              <a:off x="3091100" y="5415846"/>
              <a:ext cx="1469697" cy="400110"/>
            </a:xfrm>
            <a:prstGeom prst="rect">
              <a:avLst/>
            </a:prstGeom>
            <a:solidFill>
              <a:schemeClr val="bg1"/>
            </a:solidFill>
            <a:ln w="19050">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000" baseline="0" dirty="0"/>
                <a:t>T= 263 K</a:t>
              </a:r>
            </a:p>
          </p:txBody>
        </p:sp>
        <p:grpSp>
          <p:nvGrpSpPr>
            <p:cNvPr id="44049" name="Group 21">
              <a:extLst>
                <a:ext uri="{FF2B5EF4-FFF2-40B4-BE49-F238E27FC236}">
                  <a16:creationId xmlns:a16="http://schemas.microsoft.com/office/drawing/2014/main" id="{483875AA-789E-9141-9048-048D8081E843}"/>
                </a:ext>
              </a:extLst>
            </p:cNvPr>
            <p:cNvGrpSpPr>
              <a:grpSpLocks noChangeAspect="1"/>
            </p:cNvGrpSpPr>
            <p:nvPr/>
          </p:nvGrpSpPr>
          <p:grpSpPr bwMode="auto">
            <a:xfrm>
              <a:off x="4526308" y="1913911"/>
              <a:ext cx="521041" cy="902766"/>
              <a:chOff x="480" y="960"/>
              <a:chExt cx="480" cy="912"/>
            </a:xfrm>
            <a:solidFill>
              <a:schemeClr val="bg1"/>
            </a:solidFill>
          </p:grpSpPr>
          <p:sp>
            <p:nvSpPr>
              <p:cNvPr id="44082" name="Rectangle 22">
                <a:extLst>
                  <a:ext uri="{FF2B5EF4-FFF2-40B4-BE49-F238E27FC236}">
                    <a16:creationId xmlns:a16="http://schemas.microsoft.com/office/drawing/2014/main" id="{418FC522-A149-BA46-BD79-24AE88856493}"/>
                  </a:ext>
                </a:extLst>
              </p:cNvPr>
              <p:cNvSpPr>
                <a:spLocks noChangeAspect="1" noChangeArrowheads="1"/>
              </p:cNvSpPr>
              <p:nvPr/>
            </p:nvSpPr>
            <p:spPr bwMode="auto">
              <a:xfrm>
                <a:off x="480" y="960"/>
                <a:ext cx="480" cy="912"/>
              </a:xfrm>
              <a:prstGeom prst="rect">
                <a:avLst/>
              </a:prstGeom>
              <a:gr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44083" name="Line 23">
                <a:extLst>
                  <a:ext uri="{FF2B5EF4-FFF2-40B4-BE49-F238E27FC236}">
                    <a16:creationId xmlns:a16="http://schemas.microsoft.com/office/drawing/2014/main" id="{E1EADA18-0A11-B344-AC0B-76C23FA3B475}"/>
                  </a:ext>
                </a:extLst>
              </p:cNvPr>
              <p:cNvSpPr>
                <a:spLocks noChangeAspect="1" noChangeShapeType="1"/>
              </p:cNvSpPr>
              <p:nvPr/>
            </p:nvSpPr>
            <p:spPr bwMode="auto">
              <a:xfrm flipV="1">
                <a:off x="480" y="1152"/>
                <a:ext cx="480" cy="528"/>
              </a:xfrm>
              <a:prstGeom prst="line">
                <a:avLst/>
              </a:prstGeom>
              <a:grpFill/>
              <a:ln w="25400">
                <a:solidFill>
                  <a:schemeClr val="tx1"/>
                </a:solidFill>
                <a:round/>
                <a:headEnd/>
                <a:tailEnd/>
              </a:ln>
            </p:spPr>
            <p:txBody>
              <a:bodyPr/>
              <a:lstStyle/>
              <a:p>
                <a:endParaRPr lang="en-US"/>
              </a:p>
            </p:txBody>
          </p:sp>
        </p:grpSp>
        <p:sp>
          <p:nvSpPr>
            <p:cNvPr id="44050" name="Text Box 24">
              <a:extLst>
                <a:ext uri="{FF2B5EF4-FFF2-40B4-BE49-F238E27FC236}">
                  <a16:creationId xmlns:a16="http://schemas.microsoft.com/office/drawing/2014/main" id="{DA1562ED-8365-9845-929E-95D50935571E}"/>
                </a:ext>
              </a:extLst>
            </p:cNvPr>
            <p:cNvSpPr txBox="1">
              <a:spLocks noChangeArrowheads="1"/>
            </p:cNvSpPr>
            <p:nvPr/>
          </p:nvSpPr>
          <p:spPr bwMode="auto">
            <a:xfrm rot="8126884">
              <a:off x="4528983" y="1946729"/>
              <a:ext cx="375447" cy="46166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aseline="0" dirty="0"/>
                <a:t>T</a:t>
              </a:r>
            </a:p>
          </p:txBody>
        </p:sp>
        <p:grpSp>
          <p:nvGrpSpPr>
            <p:cNvPr id="44077" name="Group 26">
              <a:extLst>
                <a:ext uri="{FF2B5EF4-FFF2-40B4-BE49-F238E27FC236}">
                  <a16:creationId xmlns:a16="http://schemas.microsoft.com/office/drawing/2014/main" id="{CA33BFC0-0AB6-004B-A750-677E38CF73A7}"/>
                </a:ext>
              </a:extLst>
            </p:cNvPr>
            <p:cNvGrpSpPr>
              <a:grpSpLocks noChangeAspect="1"/>
            </p:cNvGrpSpPr>
            <p:nvPr/>
          </p:nvGrpSpPr>
          <p:grpSpPr bwMode="auto">
            <a:xfrm>
              <a:off x="4839030" y="5038111"/>
              <a:ext cx="513119" cy="1003073"/>
              <a:chOff x="480" y="2832"/>
              <a:chExt cx="432" cy="864"/>
            </a:xfrm>
            <a:solidFill>
              <a:schemeClr val="bg1"/>
            </a:solidFill>
          </p:grpSpPr>
          <p:sp>
            <p:nvSpPr>
              <p:cNvPr id="44080" name="Rectangle 27">
                <a:extLst>
                  <a:ext uri="{FF2B5EF4-FFF2-40B4-BE49-F238E27FC236}">
                    <a16:creationId xmlns:a16="http://schemas.microsoft.com/office/drawing/2014/main" id="{44AE3747-6E86-2644-9B3C-642BA7C387FF}"/>
                  </a:ext>
                </a:extLst>
              </p:cNvPr>
              <p:cNvSpPr>
                <a:spLocks noChangeAspect="1" noChangeArrowheads="1"/>
              </p:cNvSpPr>
              <p:nvPr/>
            </p:nvSpPr>
            <p:spPr bwMode="auto">
              <a:xfrm>
                <a:off x="480" y="2832"/>
                <a:ext cx="432" cy="864"/>
              </a:xfrm>
              <a:prstGeom prst="rect">
                <a:avLst/>
              </a:prstGeom>
              <a:gr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44081" name="Line 28">
                <a:extLst>
                  <a:ext uri="{FF2B5EF4-FFF2-40B4-BE49-F238E27FC236}">
                    <a16:creationId xmlns:a16="http://schemas.microsoft.com/office/drawing/2014/main" id="{D6BEA449-14B8-E540-99A2-1816B85B6548}"/>
                  </a:ext>
                </a:extLst>
              </p:cNvPr>
              <p:cNvSpPr>
                <a:spLocks noChangeAspect="1" noChangeShapeType="1"/>
              </p:cNvSpPr>
              <p:nvPr/>
            </p:nvSpPr>
            <p:spPr bwMode="auto">
              <a:xfrm>
                <a:off x="480" y="3287"/>
                <a:ext cx="432" cy="0"/>
              </a:xfrm>
              <a:prstGeom prst="line">
                <a:avLst/>
              </a:prstGeom>
              <a:grpFill/>
              <a:ln w="25400">
                <a:solidFill>
                  <a:schemeClr val="tx2"/>
                </a:solidFill>
                <a:round/>
                <a:headEnd/>
                <a:tailEnd/>
              </a:ln>
            </p:spPr>
            <p:txBody>
              <a:bodyPr/>
              <a:lstStyle/>
              <a:p>
                <a:endParaRPr lang="en-US"/>
              </a:p>
            </p:txBody>
          </p:sp>
        </p:grpSp>
        <p:sp>
          <p:nvSpPr>
            <p:cNvPr id="44078" name="Line 29">
              <a:extLst>
                <a:ext uri="{FF2B5EF4-FFF2-40B4-BE49-F238E27FC236}">
                  <a16:creationId xmlns:a16="http://schemas.microsoft.com/office/drawing/2014/main" id="{70312588-C8C1-0B45-BB77-713B88A03405}"/>
                </a:ext>
              </a:extLst>
            </p:cNvPr>
            <p:cNvSpPr>
              <a:spLocks noChangeAspect="1" noChangeShapeType="1"/>
            </p:cNvSpPr>
            <p:nvPr/>
          </p:nvSpPr>
          <p:spPr bwMode="auto">
            <a:xfrm flipV="1">
              <a:off x="4839030" y="5298631"/>
              <a:ext cx="503515" cy="575374"/>
            </a:xfrm>
            <a:prstGeom prst="line">
              <a:avLst/>
            </a:prstGeom>
            <a:solidFill>
              <a:schemeClr val="bg1"/>
            </a:solidFill>
            <a:ln w="25400">
              <a:solidFill>
                <a:srgbClr val="FF0000"/>
              </a:solidFill>
              <a:round/>
              <a:headEnd/>
              <a:tailEnd/>
            </a:ln>
          </p:spPr>
          <p:txBody>
            <a:bodyPr/>
            <a:lstStyle/>
            <a:p>
              <a:endParaRPr lang="en-US"/>
            </a:p>
          </p:txBody>
        </p:sp>
        <p:sp>
          <p:nvSpPr>
            <p:cNvPr id="44079" name="Text Box 30">
              <a:extLst>
                <a:ext uri="{FF2B5EF4-FFF2-40B4-BE49-F238E27FC236}">
                  <a16:creationId xmlns:a16="http://schemas.microsoft.com/office/drawing/2014/main" id="{3E134C58-065E-FB41-B2B6-A156B5664986}"/>
                </a:ext>
              </a:extLst>
            </p:cNvPr>
            <p:cNvSpPr txBox="1">
              <a:spLocks noChangeAspect="1" noChangeArrowheads="1"/>
            </p:cNvSpPr>
            <p:nvPr/>
          </p:nvSpPr>
          <p:spPr bwMode="auto">
            <a:xfrm rot="8136897">
              <a:off x="4942575" y="5087543"/>
              <a:ext cx="336847" cy="461665"/>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aseline="0" dirty="0"/>
                <a:t>T</a:t>
              </a:r>
            </a:p>
          </p:txBody>
        </p:sp>
        <p:sp>
          <p:nvSpPr>
            <p:cNvPr id="44052" name="Text Box 31">
              <a:extLst>
                <a:ext uri="{FF2B5EF4-FFF2-40B4-BE49-F238E27FC236}">
                  <a16:creationId xmlns:a16="http://schemas.microsoft.com/office/drawing/2014/main" id="{B1E76B98-60EF-6546-802D-CA7FA1DDB550}"/>
                </a:ext>
              </a:extLst>
            </p:cNvPr>
            <p:cNvSpPr txBox="1">
              <a:spLocks noChangeArrowheads="1"/>
            </p:cNvSpPr>
            <p:nvPr/>
          </p:nvSpPr>
          <p:spPr bwMode="auto">
            <a:xfrm>
              <a:off x="3008602" y="3495061"/>
              <a:ext cx="1136272" cy="461665"/>
            </a:xfrm>
            <a:prstGeom prst="rect">
              <a:avLst/>
            </a:prstGeom>
            <a:solidFill>
              <a:schemeClr val="bg1"/>
            </a:solidFill>
            <a:ln w="19050">
              <a:solidFill>
                <a:schemeClr val="tx2"/>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400" i="1" baseline="0"/>
                <a:t>n</a:t>
              </a:r>
              <a:r>
                <a:rPr lang="en-US" altLang="en-US" sz="2400" baseline="0"/>
                <a:t> = 2.4</a:t>
              </a:r>
              <a:endParaRPr lang="en-US" altLang="en-US" sz="3000" baseline="0"/>
            </a:p>
          </p:txBody>
        </p:sp>
        <p:sp>
          <p:nvSpPr>
            <p:cNvPr id="2" name="TextBox 1">
              <a:extLst>
                <a:ext uri="{FF2B5EF4-FFF2-40B4-BE49-F238E27FC236}">
                  <a16:creationId xmlns:a16="http://schemas.microsoft.com/office/drawing/2014/main" id="{D6C3CB5B-C11E-A147-972E-A240669678CB}"/>
                </a:ext>
              </a:extLst>
            </p:cNvPr>
            <p:cNvSpPr txBox="1"/>
            <p:nvPr/>
          </p:nvSpPr>
          <p:spPr>
            <a:xfrm>
              <a:off x="42712" y="994616"/>
              <a:ext cx="5963735" cy="1538851"/>
            </a:xfrm>
            <a:prstGeom prst="rect">
              <a:avLst/>
            </a:prstGeom>
            <a:noFill/>
          </p:spPr>
          <p:txBody>
            <a:bodyPr wrap="square" rtlCol="0">
              <a:spAutoFit/>
            </a:bodyPr>
            <a:lstStyle/>
            <a:p>
              <a:r>
                <a:rPr lang="en-US" sz="3600" dirty="0">
                  <a:latin typeface="+mj-lt"/>
                </a:rPr>
                <a:t>Single crystal </a:t>
              </a:r>
            </a:p>
            <a:p>
              <a:r>
                <a:rPr lang="en-US" sz="3600" dirty="0">
                  <a:latin typeface="+mj-lt"/>
                </a:rPr>
                <a:t>vs. </a:t>
              </a:r>
            </a:p>
            <a:p>
              <a:r>
                <a:rPr lang="en-US" sz="3600" dirty="0">
                  <a:latin typeface="+mj-lt"/>
                </a:rPr>
                <a:t>polycrystal</a:t>
              </a:r>
            </a:p>
          </p:txBody>
        </p:sp>
      </p:grpSp>
      <p:sp>
        <p:nvSpPr>
          <p:cNvPr id="5" name="Arc 4">
            <a:extLst>
              <a:ext uri="{FF2B5EF4-FFF2-40B4-BE49-F238E27FC236}">
                <a16:creationId xmlns:a16="http://schemas.microsoft.com/office/drawing/2014/main" id="{2276EC87-24C4-A7A1-37C9-891816A09A22}"/>
              </a:ext>
            </a:extLst>
          </p:cNvPr>
          <p:cNvSpPr/>
          <p:nvPr/>
        </p:nvSpPr>
        <p:spPr bwMode="auto">
          <a:xfrm flipV="1">
            <a:off x="62732" y="3779725"/>
            <a:ext cx="4138507" cy="1121792"/>
          </a:xfrm>
          <a:prstGeom prst="arc">
            <a:avLst/>
          </a:prstGeom>
          <a:noFill/>
          <a:ln w="25400" cap="flat" cmpd="sng" algn="ctr">
            <a:solidFill>
              <a:schemeClr val="tx1"/>
            </a:solidFill>
            <a:prstDash val="solid"/>
            <a:round/>
            <a:headEnd type="none" w="med" len="med"/>
            <a:tailEnd type="stealth"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6" name="TextBox 5">
            <a:extLst>
              <a:ext uri="{FF2B5EF4-FFF2-40B4-BE49-F238E27FC236}">
                <a16:creationId xmlns:a16="http://schemas.microsoft.com/office/drawing/2014/main" id="{5AB8219E-0DEC-B4BE-6F55-3C71C902FB08}"/>
              </a:ext>
            </a:extLst>
          </p:cNvPr>
          <p:cNvSpPr txBox="1"/>
          <p:nvPr/>
        </p:nvSpPr>
        <p:spPr>
          <a:xfrm>
            <a:off x="813294" y="4301352"/>
            <a:ext cx="1611147" cy="1200329"/>
          </a:xfrm>
          <a:prstGeom prst="rect">
            <a:avLst/>
          </a:prstGeom>
          <a:noFill/>
        </p:spPr>
        <p:txBody>
          <a:bodyPr wrap="none" rtlCol="0">
            <a:spAutoFit/>
          </a:bodyPr>
          <a:lstStyle/>
          <a:p>
            <a:pPr algn="l"/>
            <a:r>
              <a:rPr lang="en-US" sz="2400" dirty="0">
                <a:latin typeface="Arial" panose="020B0604020202020204" pitchFamily="34" charset="0"/>
                <a:cs typeface="Arial" panose="020B0604020202020204" pitchFamily="34" charset="0"/>
              </a:rPr>
              <a:t>Transition </a:t>
            </a:r>
          </a:p>
          <a:p>
            <a:pPr algn="l"/>
            <a:r>
              <a:rPr lang="en-US" sz="2400" dirty="0">
                <a:latin typeface="Arial" panose="020B0604020202020204" pitchFamily="34" charset="0"/>
                <a:cs typeface="Arial" panose="020B0604020202020204" pitchFamily="34" charset="0"/>
              </a:rPr>
              <a:t>to GSS</a:t>
            </a:r>
          </a:p>
          <a:p>
            <a:pPr algn="l"/>
            <a:r>
              <a:rPr lang="en-US" sz="2400" dirty="0">
                <a:latin typeface="Arial" panose="020B0604020202020204" pitchFamily="34" charset="0"/>
                <a:cs typeface="Arial" panose="020B0604020202020204" pitchFamily="34" charset="0"/>
              </a:rPr>
              <a:t>flow</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CC7543-91A7-91F6-53D7-145ECAD2DEAC}"/>
                  </a:ext>
                </a:extLst>
              </p:cNvPr>
              <p:cNvSpPr txBox="1"/>
              <p:nvPr/>
            </p:nvSpPr>
            <p:spPr>
              <a:xfrm>
                <a:off x="313512" y="5965477"/>
                <a:ext cx="2793700" cy="7189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FF0000"/>
                              </a:solidFill>
                              <a:latin typeface="Cambria Math" panose="02040503050406030204" pitchFamily="18" charset="0"/>
                            </a:rPr>
                          </m:ctrlPr>
                        </m:accPr>
                        <m:e>
                          <m:r>
                            <m:rPr>
                              <m:sty m:val="p"/>
                            </m:rPr>
                            <a:rPr lang="el-GR" sz="2400" i="1" smtClean="0">
                              <a:solidFill>
                                <a:srgbClr val="FF0000"/>
                              </a:solidFill>
                              <a:latin typeface="Cambria Math" panose="02040503050406030204" pitchFamily="18" charset="0"/>
                            </a:rPr>
                            <m:t>ε</m:t>
                          </m:r>
                        </m:e>
                      </m:acc>
                      <m:r>
                        <a:rPr lang="en-US" sz="2400" b="0" i="1" smtClean="0">
                          <a:latin typeface="Cambria Math" panose="02040503050406030204" pitchFamily="18" charset="0"/>
                        </a:rPr>
                        <m:t>=</m:t>
                      </m:r>
                      <m:r>
                        <a:rPr lang="en-US" sz="2400" b="0" i="1" smtClean="0">
                          <a:latin typeface="Cambria Math" panose="02040503050406030204" pitchFamily="18" charset="0"/>
                        </a:rPr>
                        <m:t>𝐴</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m:rPr>
                                  <m:sty m:val="p"/>
                                </m:rPr>
                                <a:rPr lang="el-GR" sz="2400" b="0" i="1" smtClean="0">
                                  <a:solidFill>
                                    <a:srgbClr val="FF0000"/>
                                  </a:solidFill>
                                  <a:latin typeface="Cambria Math" panose="02040503050406030204" pitchFamily="18" charset="0"/>
                                </a:rPr>
                                <m:t>σ</m:t>
                              </m:r>
                            </m:e>
                            <m:sup>
                              <m:r>
                                <a:rPr lang="en-US" sz="2400" b="0" i="1" smtClean="0">
                                  <a:solidFill>
                                    <a:srgbClr val="FF0000"/>
                                  </a:solidFill>
                                  <a:latin typeface="Cambria Math" panose="02040503050406030204" pitchFamily="18" charset="0"/>
                                </a:rPr>
                                <m:t>𝑛</m:t>
                              </m:r>
                            </m:sup>
                          </m:sSup>
                        </m:num>
                        <m:den>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𝑑</m:t>
                              </m:r>
                            </m:e>
                            <m:sup>
                              <m:r>
                                <a:rPr lang="en-US" sz="2400" b="0" i="1" smtClean="0">
                                  <a:solidFill>
                                    <a:schemeClr val="tx1"/>
                                  </a:solidFill>
                                  <a:latin typeface="Cambria Math" panose="02040503050406030204" pitchFamily="18" charset="0"/>
                                </a:rPr>
                                <m:t>𝑝</m:t>
                              </m:r>
                            </m:sup>
                          </m:sSup>
                        </m:den>
                      </m:f>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exp</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f>
                                <m:fPr>
                                  <m:ctrlPr>
                                    <a:rPr lang="en-US" sz="2400" b="0" i="1" smtClean="0">
                                      <a:solidFill>
                                        <a:schemeClr val="tx1"/>
                                      </a:solidFill>
                                      <a:latin typeface="Cambria Math" panose="02040503050406030204" pitchFamily="18" charset="0"/>
                                    </a:rPr>
                                  </m:ctrlPr>
                                </m:fPr>
                                <m:num>
                                  <m:r>
                                    <a:rPr lang="en-US" sz="2400" b="0" i="1" smtClean="0">
                                      <a:solidFill>
                                        <a:schemeClr val="tx1"/>
                                      </a:solidFill>
                                      <a:latin typeface="Cambria Math" panose="02040503050406030204" pitchFamily="18" charset="0"/>
                                    </a:rPr>
                                    <m:t>𝑄</m:t>
                                  </m:r>
                                </m:num>
                                <m:den>
                                  <m:r>
                                    <a:rPr lang="en-US" sz="2400" b="0" i="1" smtClean="0">
                                      <a:solidFill>
                                        <a:schemeClr val="tx1"/>
                                      </a:solidFill>
                                      <a:latin typeface="Cambria Math" panose="02040503050406030204" pitchFamily="18" charset="0"/>
                                    </a:rPr>
                                    <m:t>𝑅𝑇</m:t>
                                  </m:r>
                                </m:den>
                              </m:f>
                            </m:e>
                          </m:d>
                        </m:e>
                      </m:func>
                    </m:oMath>
                  </m:oMathPara>
                </a14:m>
                <a:endParaRPr lang="en-US" sz="2400" dirty="0"/>
              </a:p>
            </p:txBody>
          </p:sp>
        </mc:Choice>
        <mc:Fallback xmlns="">
          <p:sp>
            <p:nvSpPr>
              <p:cNvPr id="7" name="TextBox 6">
                <a:extLst>
                  <a:ext uri="{FF2B5EF4-FFF2-40B4-BE49-F238E27FC236}">
                    <a16:creationId xmlns:a16="http://schemas.microsoft.com/office/drawing/2014/main" id="{67CC7543-91A7-91F6-53D7-145ECAD2DEAC}"/>
                  </a:ext>
                </a:extLst>
              </p:cNvPr>
              <p:cNvSpPr txBox="1">
                <a:spLocks noRot="1" noChangeAspect="1" noMove="1" noResize="1" noEditPoints="1" noAdjustHandles="1" noChangeArrowheads="1" noChangeShapeType="1" noTextEdit="1"/>
              </p:cNvSpPr>
              <p:nvPr/>
            </p:nvSpPr>
            <p:spPr>
              <a:xfrm>
                <a:off x="313512" y="5965477"/>
                <a:ext cx="2793700" cy="718915"/>
              </a:xfrm>
              <a:prstGeom prst="rect">
                <a:avLst/>
              </a:prstGeom>
              <a:blipFill>
                <a:blip r:embed="rId4"/>
                <a:stretch>
                  <a:fillRect t="-1724" b="-12069"/>
                </a:stretch>
              </a:blipFill>
            </p:spPr>
            <p:txBody>
              <a:bodyPr/>
              <a:lstStyle/>
              <a:p>
                <a:r>
                  <a:rPr lang="en-US">
                    <a:noFill/>
                  </a:rPr>
                  <a:t> </a:t>
                </a:r>
              </a:p>
            </p:txBody>
          </p:sp>
        </mc:Fallback>
      </mc:AlternateContent>
    </p:spTree>
    <p:extLst>
      <p:ext uri="{BB962C8B-B14F-4D97-AF65-F5344CB8AC3E}">
        <p14:creationId xmlns:p14="http://schemas.microsoft.com/office/powerpoint/2010/main" val="412222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EAB7B1F-7887-FBA9-71BA-6B2EDF386D36}"/>
              </a:ext>
            </a:extLst>
          </p:cNvPr>
          <p:cNvGrpSpPr/>
          <p:nvPr/>
        </p:nvGrpSpPr>
        <p:grpSpPr>
          <a:xfrm>
            <a:off x="76200" y="779884"/>
            <a:ext cx="9954878" cy="5664342"/>
            <a:chOff x="533400" y="1295400"/>
            <a:chExt cx="8305800" cy="4726014"/>
          </a:xfrm>
        </p:grpSpPr>
        <p:pic>
          <p:nvPicPr>
            <p:cNvPr id="25" name="Picture 24">
              <a:extLst>
                <a:ext uri="{FF2B5EF4-FFF2-40B4-BE49-F238E27FC236}">
                  <a16:creationId xmlns:a16="http://schemas.microsoft.com/office/drawing/2014/main" id="{2F4E9694-BD42-3343-83DC-8CD8EC11FEF5}"/>
                </a:ext>
              </a:extLst>
            </p:cNvPr>
            <p:cNvPicPr>
              <a:picLocks noChangeAspect="1"/>
            </p:cNvPicPr>
            <p:nvPr/>
          </p:nvPicPr>
          <p:blipFill>
            <a:blip r:embed="rId3"/>
            <a:stretch>
              <a:fillRect/>
            </a:stretch>
          </p:blipFill>
          <p:spPr>
            <a:xfrm>
              <a:off x="685800" y="1295400"/>
              <a:ext cx="8153400" cy="4726014"/>
            </a:xfrm>
            <a:prstGeom prst="rect">
              <a:avLst/>
            </a:prstGeom>
            <a:ln>
              <a:noFill/>
            </a:ln>
          </p:spPr>
        </p:pic>
        <p:sp>
          <p:nvSpPr>
            <p:cNvPr id="50191" name="Rectangle 16">
              <a:extLst>
                <a:ext uri="{FF2B5EF4-FFF2-40B4-BE49-F238E27FC236}">
                  <a16:creationId xmlns:a16="http://schemas.microsoft.com/office/drawing/2014/main" id="{4D7830EB-EB87-E949-9C7B-0372F3E62EB6}"/>
                </a:ext>
              </a:extLst>
            </p:cNvPr>
            <p:cNvSpPr>
              <a:spLocks noChangeArrowheads="1"/>
            </p:cNvSpPr>
            <p:nvPr/>
          </p:nvSpPr>
          <p:spPr bwMode="auto">
            <a:xfrm>
              <a:off x="7124700" y="4371194"/>
              <a:ext cx="990600" cy="381000"/>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type="triangle" w="med" len="me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43" name="TextBox 42">
              <a:extLst>
                <a:ext uri="{FF2B5EF4-FFF2-40B4-BE49-F238E27FC236}">
                  <a16:creationId xmlns:a16="http://schemas.microsoft.com/office/drawing/2014/main" id="{632CC15D-FEBB-8D41-A1FA-FA2373028D72}"/>
                </a:ext>
              </a:extLst>
            </p:cNvPr>
            <p:cNvSpPr txBox="1"/>
            <p:nvPr/>
          </p:nvSpPr>
          <p:spPr>
            <a:xfrm>
              <a:off x="5892820" y="3585674"/>
              <a:ext cx="2383371" cy="461665"/>
            </a:xfrm>
            <a:prstGeom prst="rect">
              <a:avLst/>
            </a:prstGeom>
            <a:solidFill>
              <a:schemeClr val="bg1"/>
            </a:solidFill>
            <a:ln>
              <a:noFill/>
            </a:ln>
          </p:spPr>
          <p:txBody>
            <a:bodyPr wrap="square">
              <a:spAutoFit/>
            </a:bodyPr>
            <a:lstStyle/>
            <a:p>
              <a:pPr algn="ctr" eaLnBrk="1" hangingPunct="1">
                <a:defRPr/>
              </a:pPr>
              <a:r>
                <a:rPr lang="en-US" sz="2400" b="1" baseline="0" dirty="0">
                  <a:latin typeface="Arial" charset="0"/>
                  <a:ea typeface="ＭＳ Ｐゴシック" charset="0"/>
                  <a:cs typeface="ＭＳ Ｐゴシック" charset="0"/>
                </a:rPr>
                <a:t>Flow stress</a:t>
              </a:r>
            </a:p>
          </p:txBody>
        </p:sp>
        <p:sp>
          <p:nvSpPr>
            <p:cNvPr id="50195" name="Rectangle 1">
              <a:extLst>
                <a:ext uri="{FF2B5EF4-FFF2-40B4-BE49-F238E27FC236}">
                  <a16:creationId xmlns:a16="http://schemas.microsoft.com/office/drawing/2014/main" id="{6442F148-2D6B-D546-A3B1-127121745177}"/>
                </a:ext>
              </a:extLst>
            </p:cNvPr>
            <p:cNvSpPr>
              <a:spLocks noChangeArrowheads="1"/>
            </p:cNvSpPr>
            <p:nvPr/>
          </p:nvSpPr>
          <p:spPr bwMode="auto">
            <a:xfrm>
              <a:off x="3424238" y="2991657"/>
              <a:ext cx="228600" cy="228600"/>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type="triangle" w="med" len="me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600"/>
            </a:p>
          </p:txBody>
        </p:sp>
        <p:sp>
          <p:nvSpPr>
            <p:cNvPr id="2" name="Rectangle 1">
              <a:extLst>
                <a:ext uri="{FF2B5EF4-FFF2-40B4-BE49-F238E27FC236}">
                  <a16:creationId xmlns:a16="http://schemas.microsoft.com/office/drawing/2014/main" id="{9D92C391-7F9D-E0C7-5A33-75540DC21B84}"/>
                </a:ext>
              </a:extLst>
            </p:cNvPr>
            <p:cNvSpPr/>
            <p:nvPr/>
          </p:nvSpPr>
          <p:spPr bwMode="auto">
            <a:xfrm rot="16200000">
              <a:off x="1253924" y="1743882"/>
              <a:ext cx="5715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3" name="TextBox 2">
              <a:extLst>
                <a:ext uri="{FF2B5EF4-FFF2-40B4-BE49-F238E27FC236}">
                  <a16:creationId xmlns:a16="http://schemas.microsoft.com/office/drawing/2014/main" id="{9089E139-90F8-7653-7603-1A8CB1A49504}"/>
                </a:ext>
              </a:extLst>
            </p:cNvPr>
            <p:cNvSpPr txBox="1"/>
            <p:nvPr/>
          </p:nvSpPr>
          <p:spPr>
            <a:xfrm>
              <a:off x="1508216" y="1777783"/>
              <a:ext cx="1900238" cy="461665"/>
            </a:xfrm>
            <a:prstGeom prst="rect">
              <a:avLst/>
            </a:prstGeom>
            <a:solidFill>
              <a:schemeClr val="bg1"/>
            </a:solidFill>
            <a:ln>
              <a:noFill/>
            </a:ln>
          </p:spPr>
          <p:txBody>
            <a:bodyPr wrap="square">
              <a:spAutoFit/>
            </a:bodyPr>
            <a:lstStyle/>
            <a:p>
              <a:pPr algn="ctr" eaLnBrk="1" hangingPunct="1">
                <a:defRPr/>
              </a:pPr>
              <a:r>
                <a:rPr lang="en-US" sz="2400" b="1" baseline="0" dirty="0">
                  <a:latin typeface="Arial" charset="0"/>
                  <a:ea typeface="ＭＳ Ｐゴシック" charset="0"/>
                  <a:cs typeface="ＭＳ Ｐゴシック" charset="0"/>
                </a:rPr>
                <a:t>Peak stress</a:t>
              </a:r>
            </a:p>
          </p:txBody>
        </p:sp>
        <p:sp>
          <p:nvSpPr>
            <p:cNvPr id="4" name="TextBox 3">
              <a:extLst>
                <a:ext uri="{FF2B5EF4-FFF2-40B4-BE49-F238E27FC236}">
                  <a16:creationId xmlns:a16="http://schemas.microsoft.com/office/drawing/2014/main" id="{D5935209-576C-1D3D-3DCE-E3601291026B}"/>
                </a:ext>
              </a:extLst>
            </p:cNvPr>
            <p:cNvSpPr txBox="1"/>
            <p:nvPr/>
          </p:nvSpPr>
          <p:spPr>
            <a:xfrm rot="16200000">
              <a:off x="-185886" y="3341055"/>
              <a:ext cx="1900238" cy="461665"/>
            </a:xfrm>
            <a:prstGeom prst="rect">
              <a:avLst/>
            </a:prstGeom>
            <a:solidFill>
              <a:schemeClr val="bg1"/>
            </a:solidFill>
            <a:ln>
              <a:noFill/>
            </a:ln>
          </p:spPr>
          <p:txBody>
            <a:bodyPr wrap="square">
              <a:spAutoFit/>
            </a:bodyPr>
            <a:lstStyle/>
            <a:p>
              <a:pPr algn="ctr" eaLnBrk="1" hangingPunct="1">
                <a:defRPr/>
              </a:pPr>
              <a:r>
                <a:rPr lang="en-US" sz="2400" b="1" dirty="0">
                  <a:latin typeface="Arial" charset="0"/>
                  <a:ea typeface="ＭＳ Ｐゴシック" charset="0"/>
                  <a:cs typeface="ＭＳ Ｐゴシック" charset="0"/>
                </a:rPr>
                <a:t>S</a:t>
              </a:r>
              <a:r>
                <a:rPr lang="en-US" sz="2400" b="1" baseline="0" dirty="0">
                  <a:latin typeface="Arial" charset="0"/>
                  <a:ea typeface="ＭＳ Ｐゴシック" charset="0"/>
                  <a:cs typeface="ＭＳ Ｐゴシック" charset="0"/>
                </a:rPr>
                <a:t>tress</a:t>
              </a:r>
            </a:p>
          </p:txBody>
        </p:sp>
        <p:sp>
          <p:nvSpPr>
            <p:cNvPr id="5" name="TextBox 4">
              <a:extLst>
                <a:ext uri="{FF2B5EF4-FFF2-40B4-BE49-F238E27FC236}">
                  <a16:creationId xmlns:a16="http://schemas.microsoft.com/office/drawing/2014/main" id="{C907E7E4-1921-0A65-1C2B-D3A02D99F3F3}"/>
                </a:ext>
              </a:extLst>
            </p:cNvPr>
            <p:cNvSpPr txBox="1"/>
            <p:nvPr/>
          </p:nvSpPr>
          <p:spPr>
            <a:xfrm>
              <a:off x="3464267" y="5559749"/>
              <a:ext cx="1900238" cy="461665"/>
            </a:xfrm>
            <a:prstGeom prst="rect">
              <a:avLst/>
            </a:prstGeom>
            <a:solidFill>
              <a:schemeClr val="bg1"/>
            </a:solidFill>
            <a:ln>
              <a:noFill/>
            </a:ln>
          </p:spPr>
          <p:txBody>
            <a:bodyPr wrap="square">
              <a:spAutoFit/>
            </a:bodyPr>
            <a:lstStyle/>
            <a:p>
              <a:pPr algn="ctr" eaLnBrk="1" hangingPunct="1">
                <a:defRPr/>
              </a:pPr>
              <a:r>
                <a:rPr lang="en-US" sz="2400" b="1" dirty="0">
                  <a:latin typeface="Arial" charset="0"/>
                  <a:ea typeface="ＭＳ Ｐゴシック" charset="0"/>
                  <a:cs typeface="ＭＳ Ｐゴシック" charset="0"/>
                </a:rPr>
                <a:t>S</a:t>
              </a:r>
              <a:r>
                <a:rPr lang="en-US" sz="2400" b="1" baseline="0" dirty="0">
                  <a:latin typeface="Arial" charset="0"/>
                  <a:ea typeface="ＭＳ Ｐゴシック" charset="0"/>
                  <a:cs typeface="ＭＳ Ｐゴシック" charset="0"/>
                </a:rPr>
                <a:t>train</a:t>
              </a:r>
            </a:p>
          </p:txBody>
        </p:sp>
        <p:sp>
          <p:nvSpPr>
            <p:cNvPr id="6" name="TextBox 5">
              <a:extLst>
                <a:ext uri="{FF2B5EF4-FFF2-40B4-BE49-F238E27FC236}">
                  <a16:creationId xmlns:a16="http://schemas.microsoft.com/office/drawing/2014/main" id="{A642C5B1-216F-EF60-F8CB-D1384025DF81}"/>
                </a:ext>
              </a:extLst>
            </p:cNvPr>
            <p:cNvSpPr txBox="1"/>
            <p:nvPr/>
          </p:nvSpPr>
          <p:spPr>
            <a:xfrm>
              <a:off x="1349370" y="3645159"/>
              <a:ext cx="1900238" cy="1104204"/>
            </a:xfrm>
            <a:prstGeom prst="rect">
              <a:avLst/>
            </a:prstGeom>
            <a:solidFill>
              <a:schemeClr val="bg1"/>
            </a:solidFill>
            <a:ln>
              <a:noFill/>
            </a:ln>
          </p:spPr>
          <p:txBody>
            <a:bodyPr wrap="square">
              <a:spAutoFit/>
            </a:bodyPr>
            <a:lstStyle/>
            <a:p>
              <a:pPr eaLnBrk="1" hangingPunct="1">
                <a:defRPr/>
              </a:pPr>
              <a:r>
                <a:rPr lang="en-US" sz="2000" b="1" u="sng" dirty="0">
                  <a:latin typeface="Arial" charset="0"/>
                  <a:ea typeface="ＭＳ Ｐゴシック" charset="0"/>
                  <a:cs typeface="ＭＳ Ｐゴシック" charset="0"/>
                </a:rPr>
                <a:t>Homogeneous </a:t>
              </a:r>
              <a:r>
                <a:rPr lang="en-US" sz="2000" dirty="0">
                  <a:latin typeface="Arial" charset="0"/>
                  <a:ea typeface="ＭＳ Ｐゴシック" charset="0"/>
                  <a:cs typeface="ＭＳ Ｐゴシック" charset="0"/>
                </a:rPr>
                <a:t>Uniform grain size,</a:t>
              </a:r>
            </a:p>
            <a:p>
              <a:pPr eaLnBrk="1" hangingPunct="1">
                <a:defRPr/>
              </a:pPr>
              <a:r>
                <a:rPr lang="en-US" sz="2000" dirty="0">
                  <a:latin typeface="Arial" charset="0"/>
                  <a:ea typeface="ＭＳ Ｐゴシック" charset="0"/>
                  <a:cs typeface="ＭＳ Ｐゴシック" charset="0"/>
                </a:rPr>
                <a:t>random CPO</a:t>
              </a:r>
              <a:endParaRPr lang="en-US" sz="2000" baseline="0" dirty="0">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112205F9-AF2C-887A-7D86-0D209663DBF3}"/>
                </a:ext>
              </a:extLst>
            </p:cNvPr>
            <p:cNvSpPr/>
            <p:nvPr/>
          </p:nvSpPr>
          <p:spPr bwMode="auto">
            <a:xfrm>
              <a:off x="5943600" y="2486806"/>
              <a:ext cx="2895600" cy="9421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8" name="Up-Down Arrow 7">
              <a:extLst>
                <a:ext uri="{FF2B5EF4-FFF2-40B4-BE49-F238E27FC236}">
                  <a16:creationId xmlns:a16="http://schemas.microsoft.com/office/drawing/2014/main" id="{9645E019-2769-3455-3BD8-B47EB03804DC}"/>
                </a:ext>
              </a:extLst>
            </p:cNvPr>
            <p:cNvSpPr/>
            <p:nvPr/>
          </p:nvSpPr>
          <p:spPr bwMode="auto">
            <a:xfrm>
              <a:off x="6858000" y="2353482"/>
              <a:ext cx="685800" cy="866775"/>
            </a:xfrm>
            <a:prstGeom prst="up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9" name="Up-Down Arrow 8">
              <a:extLst>
                <a:ext uri="{FF2B5EF4-FFF2-40B4-BE49-F238E27FC236}">
                  <a16:creationId xmlns:a16="http://schemas.microsoft.com/office/drawing/2014/main" id="{D87C3FCF-E1A5-2F33-A407-5E10D149E300}"/>
                </a:ext>
              </a:extLst>
            </p:cNvPr>
            <p:cNvSpPr/>
            <p:nvPr/>
          </p:nvSpPr>
          <p:spPr bwMode="auto">
            <a:xfrm>
              <a:off x="6838709" y="2383581"/>
              <a:ext cx="95491" cy="1141851"/>
            </a:xfrm>
            <a:prstGeom prst="up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ysClr val="windowText" lastClr="000000"/>
                </a:solidFill>
                <a:effectLst/>
                <a:latin typeface="Arial" charset="0"/>
              </a:endParaRPr>
            </a:p>
          </p:txBody>
        </p:sp>
        <p:sp>
          <p:nvSpPr>
            <p:cNvPr id="12" name="TextBox 11">
              <a:extLst>
                <a:ext uri="{FF2B5EF4-FFF2-40B4-BE49-F238E27FC236}">
                  <a16:creationId xmlns:a16="http://schemas.microsoft.com/office/drawing/2014/main" id="{632A0D86-C909-BF1D-65B8-CA2E1BE664E9}"/>
                </a:ext>
              </a:extLst>
            </p:cNvPr>
            <p:cNvSpPr txBox="1"/>
            <p:nvPr/>
          </p:nvSpPr>
          <p:spPr>
            <a:xfrm>
              <a:off x="5030343" y="3970750"/>
              <a:ext cx="1900238" cy="1360997"/>
            </a:xfrm>
            <a:prstGeom prst="rect">
              <a:avLst/>
            </a:prstGeom>
            <a:solidFill>
              <a:schemeClr val="bg1"/>
            </a:solidFill>
            <a:ln>
              <a:noFill/>
            </a:ln>
          </p:spPr>
          <p:txBody>
            <a:bodyPr wrap="square">
              <a:spAutoFit/>
            </a:bodyPr>
            <a:lstStyle/>
            <a:p>
              <a:pPr eaLnBrk="1" hangingPunct="1">
                <a:defRPr/>
              </a:pPr>
              <a:r>
                <a:rPr lang="en-US" sz="2000" b="1" u="sng" dirty="0">
                  <a:latin typeface="Arial" charset="0"/>
                  <a:ea typeface="ＭＳ Ｐゴシック" charset="0"/>
                  <a:cs typeface="ＭＳ Ｐゴシック" charset="0"/>
                </a:rPr>
                <a:t>Heterogeneous </a:t>
              </a:r>
              <a:r>
                <a:rPr lang="en-US" sz="2000" dirty="0">
                  <a:latin typeface="Arial" charset="0"/>
                  <a:ea typeface="ＭＳ Ｐゴシック" charset="0"/>
                  <a:cs typeface="ＭＳ Ｐゴシック" charset="0"/>
                </a:rPr>
                <a:t>Non-uniform recrystallized grain size,</a:t>
              </a:r>
            </a:p>
            <a:p>
              <a:pPr eaLnBrk="1" hangingPunct="1">
                <a:defRPr/>
              </a:pPr>
              <a:r>
                <a:rPr lang="en-US" sz="2000" baseline="0" dirty="0">
                  <a:latin typeface="Arial" charset="0"/>
                  <a:ea typeface="ＭＳ Ｐゴシック" charset="0"/>
                  <a:cs typeface="ＭＳ Ｐゴシック" charset="0"/>
                </a:rPr>
                <a:t>strong CPO</a:t>
              </a:r>
            </a:p>
          </p:txBody>
        </p:sp>
      </p:grpSp>
      <p:sp>
        <p:nvSpPr>
          <p:cNvPr id="27" name="TextBox 26">
            <a:extLst>
              <a:ext uri="{FF2B5EF4-FFF2-40B4-BE49-F238E27FC236}">
                <a16:creationId xmlns:a16="http://schemas.microsoft.com/office/drawing/2014/main" id="{6E17E16B-819C-A546-9EB0-EBDB48EB6DBB}"/>
              </a:ext>
            </a:extLst>
          </p:cNvPr>
          <p:cNvSpPr txBox="1"/>
          <p:nvPr/>
        </p:nvSpPr>
        <p:spPr>
          <a:xfrm>
            <a:off x="441804" y="191924"/>
            <a:ext cx="8443338" cy="646331"/>
          </a:xfrm>
          <a:prstGeom prst="rect">
            <a:avLst/>
          </a:prstGeom>
          <a:noFill/>
          <a:ln>
            <a:noFill/>
          </a:ln>
        </p:spPr>
        <p:txBody>
          <a:bodyPr wrap="none">
            <a:spAutoFit/>
          </a:bodyPr>
          <a:lstStyle/>
          <a:p>
            <a:pPr algn="ctr" eaLnBrk="1" hangingPunct="1">
              <a:defRPr/>
            </a:pPr>
            <a:r>
              <a:rPr lang="en-US" sz="3600" baseline="0" dirty="0">
                <a:latin typeface="Arial" charset="0"/>
                <a:ea typeface="ＭＳ Ｐゴシック" charset="0"/>
                <a:cs typeface="ＭＳ Ｐゴシック" charset="0"/>
              </a:rPr>
              <a:t>Stress-strain curve for polycrystalline ice</a:t>
            </a:r>
          </a:p>
        </p:txBody>
      </p:sp>
      <p:cxnSp>
        <p:nvCxnSpPr>
          <p:cNvPr id="22" name="Straight Arrow Connector 21">
            <a:extLst>
              <a:ext uri="{FF2B5EF4-FFF2-40B4-BE49-F238E27FC236}">
                <a16:creationId xmlns:a16="http://schemas.microsoft.com/office/drawing/2014/main" id="{6056437E-43B6-D8B9-370A-E549850A376F}"/>
              </a:ext>
            </a:extLst>
          </p:cNvPr>
          <p:cNvCxnSpPr/>
          <p:nvPr/>
        </p:nvCxnSpPr>
        <p:spPr bwMode="auto">
          <a:xfrm flipH="1" flipV="1">
            <a:off x="1193322" y="2277707"/>
            <a:ext cx="102478" cy="1341614"/>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BCC53720-47E5-3630-BA3F-59DFAD47510E}"/>
              </a:ext>
            </a:extLst>
          </p:cNvPr>
          <p:cNvCxnSpPr>
            <a:cxnSpLocks/>
          </p:cNvCxnSpPr>
          <p:nvPr/>
        </p:nvCxnSpPr>
        <p:spPr bwMode="auto">
          <a:xfrm flipH="1">
            <a:off x="1193322" y="1664842"/>
            <a:ext cx="285136" cy="34248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9105B98E-9122-FFBD-594B-A48CE6BBA38E}"/>
              </a:ext>
            </a:extLst>
          </p:cNvPr>
          <p:cNvCxnSpPr>
            <a:cxnSpLocks/>
          </p:cNvCxnSpPr>
          <p:nvPr/>
        </p:nvCxnSpPr>
        <p:spPr bwMode="auto">
          <a:xfrm flipH="1" flipV="1">
            <a:off x="6781800" y="3508912"/>
            <a:ext cx="228600" cy="20628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225A4D7-AAD1-F8FD-2E77-0CC0CB7F7B55}"/>
              </a:ext>
            </a:extLst>
          </p:cNvPr>
          <p:cNvCxnSpPr>
            <a:cxnSpLocks/>
          </p:cNvCxnSpPr>
          <p:nvPr/>
        </p:nvCxnSpPr>
        <p:spPr bwMode="auto">
          <a:xfrm flipV="1">
            <a:off x="6560570" y="3538097"/>
            <a:ext cx="102702" cy="42181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6985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Slide Number Placeholder 2">
            <a:extLst>
              <a:ext uri="{FF2B5EF4-FFF2-40B4-BE49-F238E27FC236}">
                <a16:creationId xmlns:a16="http://schemas.microsoft.com/office/drawing/2014/main" id="{899ADE02-472D-3B46-88FA-DE90E8322B63}"/>
              </a:ext>
            </a:extLst>
          </p:cNvPr>
          <p:cNvSpPr>
            <a:spLocks noGrp="1"/>
          </p:cNvSpPr>
          <p:nvPr>
            <p:ph type="sldNum" sz="quarter" idx="10"/>
          </p:nvPr>
        </p:nvSpPr>
        <p:spPr>
          <a:xfrm>
            <a:off x="8077200" y="14468"/>
            <a:ext cx="1066800" cy="639763"/>
          </a:xfrm>
        </p:spPr>
        <p:txBody>
          <a:bodyPr/>
          <a:lstStyle/>
          <a:p>
            <a:r>
              <a:rPr lang="en-US" altLang="en-US" dirty="0"/>
              <a:t>29</a:t>
            </a:r>
          </a:p>
        </p:txBody>
      </p:sp>
      <p:pic>
        <p:nvPicPr>
          <p:cNvPr id="5" name="Picture 4">
            <a:extLst>
              <a:ext uri="{FF2B5EF4-FFF2-40B4-BE49-F238E27FC236}">
                <a16:creationId xmlns:a16="http://schemas.microsoft.com/office/drawing/2014/main" id="{562A5BB3-7C62-5C2D-630E-F78419E97B64}"/>
              </a:ext>
            </a:extLst>
          </p:cNvPr>
          <p:cNvPicPr>
            <a:picLocks noChangeAspect="1"/>
          </p:cNvPicPr>
          <p:nvPr/>
        </p:nvPicPr>
        <p:blipFill>
          <a:blip r:embed="rId3"/>
          <a:stretch>
            <a:fillRect/>
          </a:stretch>
        </p:blipFill>
        <p:spPr>
          <a:xfrm>
            <a:off x="3962399" y="14468"/>
            <a:ext cx="4491128" cy="8001000"/>
          </a:xfrm>
          <a:prstGeom prst="rect">
            <a:avLst/>
          </a:prstGeom>
        </p:spPr>
      </p:pic>
      <p:sp>
        <p:nvSpPr>
          <p:cNvPr id="6" name="Title 1">
            <a:extLst>
              <a:ext uri="{FF2B5EF4-FFF2-40B4-BE49-F238E27FC236}">
                <a16:creationId xmlns:a16="http://schemas.microsoft.com/office/drawing/2014/main" id="{1CB448C2-A3D6-3D38-2200-543A172ACCD8}"/>
              </a:ext>
            </a:extLst>
          </p:cNvPr>
          <p:cNvSpPr>
            <a:spLocks noGrp="1"/>
          </p:cNvSpPr>
          <p:nvPr>
            <p:ph type="title"/>
          </p:nvPr>
        </p:nvSpPr>
        <p:spPr>
          <a:xfrm>
            <a:off x="273172" y="1508760"/>
            <a:ext cx="3886200" cy="640080"/>
          </a:xfrm>
        </p:spPr>
        <p:txBody>
          <a:bodyPr/>
          <a:lstStyle/>
          <a:p>
            <a:r>
              <a:rPr lang="en-US" sz="4000" dirty="0">
                <a:solidFill>
                  <a:schemeClr val="tx1"/>
                </a:solidFill>
              </a:rPr>
              <a:t>Crystallographic preferred orientation (CPO)</a:t>
            </a:r>
            <a:br>
              <a:rPr lang="en-US" dirty="0">
                <a:solidFill>
                  <a:schemeClr val="tx1"/>
                </a:solidFill>
              </a:rPr>
            </a:br>
            <a:br>
              <a:rPr lang="en-US" dirty="0">
                <a:solidFill>
                  <a:schemeClr val="tx1"/>
                </a:solidFill>
              </a:rPr>
            </a:br>
            <a:r>
              <a:rPr lang="en-US" dirty="0">
                <a:solidFill>
                  <a:schemeClr val="tx1"/>
                </a:solidFill>
              </a:rPr>
              <a:t>“Fabric”</a:t>
            </a:r>
          </a:p>
        </p:txBody>
      </p:sp>
      <p:sp>
        <p:nvSpPr>
          <p:cNvPr id="7" name="Title 1">
            <a:extLst>
              <a:ext uri="{FF2B5EF4-FFF2-40B4-BE49-F238E27FC236}">
                <a16:creationId xmlns:a16="http://schemas.microsoft.com/office/drawing/2014/main" id="{23E03692-84DE-DEFD-F0C1-EC83E32E20E7}"/>
              </a:ext>
            </a:extLst>
          </p:cNvPr>
          <p:cNvSpPr txBox="1">
            <a:spLocks/>
          </p:cNvSpPr>
          <p:nvPr/>
        </p:nvSpPr>
        <p:spPr>
          <a:xfrm>
            <a:off x="381000" y="4434841"/>
            <a:ext cx="3200400" cy="640080"/>
          </a:xfrm>
          <a:prstGeom prst="rect">
            <a:avLst/>
          </a:prstGeom>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r>
              <a:rPr lang="en-US" sz="3200" kern="0" dirty="0">
                <a:solidFill>
                  <a:schemeClr val="tx1"/>
                </a:solidFill>
              </a:rPr>
              <a:t>Rotation &amp;  </a:t>
            </a:r>
          </a:p>
          <a:p>
            <a:r>
              <a:rPr lang="en-US" sz="3200" kern="0" dirty="0">
                <a:solidFill>
                  <a:schemeClr val="tx1"/>
                </a:solidFill>
              </a:rPr>
              <a:t>Dynamic </a:t>
            </a:r>
          </a:p>
          <a:p>
            <a:r>
              <a:rPr lang="en-US" sz="3200" kern="0" dirty="0">
                <a:solidFill>
                  <a:schemeClr val="tx1"/>
                </a:solidFill>
              </a:rPr>
              <a:t>Recrystallization</a:t>
            </a:r>
            <a:br>
              <a:rPr lang="en-US" kern="0" dirty="0">
                <a:solidFill>
                  <a:schemeClr val="tx1"/>
                </a:solidFill>
              </a:rPr>
            </a:br>
            <a:endParaRPr lang="en-US" kern="0" dirty="0">
              <a:solidFill>
                <a:schemeClr val="tx1"/>
              </a:solidFill>
            </a:endParaRPr>
          </a:p>
        </p:txBody>
      </p:sp>
      <p:sp>
        <p:nvSpPr>
          <p:cNvPr id="8" name="Title 1">
            <a:extLst>
              <a:ext uri="{FF2B5EF4-FFF2-40B4-BE49-F238E27FC236}">
                <a16:creationId xmlns:a16="http://schemas.microsoft.com/office/drawing/2014/main" id="{A70ED6E7-03FF-2A45-2676-C1C330B51C97}"/>
              </a:ext>
            </a:extLst>
          </p:cNvPr>
          <p:cNvSpPr txBox="1">
            <a:spLocks/>
          </p:cNvSpPr>
          <p:nvPr/>
        </p:nvSpPr>
        <p:spPr>
          <a:xfrm>
            <a:off x="548351" y="5966462"/>
            <a:ext cx="3200400" cy="640080"/>
          </a:xfrm>
          <a:prstGeom prst="rect">
            <a:avLst/>
          </a:prstGeom>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r>
              <a:rPr lang="en-US" sz="2400" kern="0" dirty="0">
                <a:solidFill>
                  <a:schemeClr val="tx1"/>
                </a:solidFill>
              </a:rPr>
              <a:t>Alley (J. Glac.,1992)</a:t>
            </a:r>
            <a:endParaRPr lang="en-US" kern="0" dirty="0">
              <a:solidFill>
                <a:schemeClr val="tx1"/>
              </a:solidFill>
            </a:endParaRPr>
          </a:p>
        </p:txBody>
      </p:sp>
      <p:sp>
        <p:nvSpPr>
          <p:cNvPr id="2" name="Title 1">
            <a:extLst>
              <a:ext uri="{FF2B5EF4-FFF2-40B4-BE49-F238E27FC236}">
                <a16:creationId xmlns:a16="http://schemas.microsoft.com/office/drawing/2014/main" id="{228071C6-40BA-DF58-E0E0-641A43D96B6E}"/>
              </a:ext>
            </a:extLst>
          </p:cNvPr>
          <p:cNvSpPr txBox="1">
            <a:spLocks/>
          </p:cNvSpPr>
          <p:nvPr/>
        </p:nvSpPr>
        <p:spPr>
          <a:xfrm>
            <a:off x="3812299" y="1268730"/>
            <a:ext cx="1310641" cy="640080"/>
          </a:xfrm>
          <a:prstGeom prst="rect">
            <a:avLst/>
          </a:prstGeom>
          <a:solidFill>
            <a:schemeClr val="bg1"/>
          </a:solidFill>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r>
              <a:rPr lang="en-US" sz="2000" b="1" kern="0" dirty="0">
                <a:solidFill>
                  <a:schemeClr val="tx1"/>
                </a:solidFill>
              </a:rPr>
              <a:t>Rotation</a:t>
            </a:r>
          </a:p>
        </p:txBody>
      </p:sp>
      <p:sp>
        <p:nvSpPr>
          <p:cNvPr id="3" name="Rectangle 2">
            <a:extLst>
              <a:ext uri="{FF2B5EF4-FFF2-40B4-BE49-F238E27FC236}">
                <a16:creationId xmlns:a16="http://schemas.microsoft.com/office/drawing/2014/main" id="{34F9ED4D-4929-6A70-93D7-84EA5F8EE8CB}"/>
              </a:ext>
            </a:extLst>
          </p:cNvPr>
          <p:cNvSpPr/>
          <p:nvPr/>
        </p:nvSpPr>
        <p:spPr bwMode="auto">
          <a:xfrm>
            <a:off x="5105400" y="1447800"/>
            <a:ext cx="91442"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10" name="Title 1">
            <a:extLst>
              <a:ext uri="{FF2B5EF4-FFF2-40B4-BE49-F238E27FC236}">
                <a16:creationId xmlns:a16="http://schemas.microsoft.com/office/drawing/2014/main" id="{3E819775-8F4B-C23A-8C06-31B12887DB09}"/>
              </a:ext>
            </a:extLst>
          </p:cNvPr>
          <p:cNvSpPr txBox="1">
            <a:spLocks/>
          </p:cNvSpPr>
          <p:nvPr/>
        </p:nvSpPr>
        <p:spPr>
          <a:xfrm>
            <a:off x="5486400" y="2286000"/>
            <a:ext cx="1482734" cy="640080"/>
          </a:xfrm>
          <a:prstGeom prst="rect">
            <a:avLst/>
          </a:prstGeom>
          <a:solidFill>
            <a:schemeClr val="bg1"/>
          </a:solidFill>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pPr algn="ctr"/>
            <a:r>
              <a:rPr lang="en-US" sz="1600" b="1" kern="0" dirty="0">
                <a:solidFill>
                  <a:schemeClr val="tx1"/>
                </a:solidFill>
              </a:rPr>
              <a:t>Vertical compression</a:t>
            </a:r>
          </a:p>
        </p:txBody>
      </p:sp>
      <p:sp>
        <p:nvSpPr>
          <p:cNvPr id="11" name="Title 1">
            <a:extLst>
              <a:ext uri="{FF2B5EF4-FFF2-40B4-BE49-F238E27FC236}">
                <a16:creationId xmlns:a16="http://schemas.microsoft.com/office/drawing/2014/main" id="{21932245-5332-A2CF-4BC1-B6CD213C249B}"/>
              </a:ext>
            </a:extLst>
          </p:cNvPr>
          <p:cNvSpPr txBox="1">
            <a:spLocks/>
          </p:cNvSpPr>
          <p:nvPr/>
        </p:nvSpPr>
        <p:spPr>
          <a:xfrm>
            <a:off x="5451466" y="3794761"/>
            <a:ext cx="1482734" cy="640080"/>
          </a:xfrm>
          <a:prstGeom prst="rect">
            <a:avLst/>
          </a:prstGeom>
          <a:solidFill>
            <a:schemeClr val="bg1"/>
          </a:solidFill>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pPr algn="ctr"/>
            <a:r>
              <a:rPr lang="en-US" sz="1600" b="1" kern="0" dirty="0">
                <a:solidFill>
                  <a:schemeClr val="tx1"/>
                </a:solidFill>
              </a:rPr>
              <a:t>Longitudinal  extension</a:t>
            </a:r>
          </a:p>
        </p:txBody>
      </p:sp>
      <p:sp>
        <p:nvSpPr>
          <p:cNvPr id="12" name="Title 1">
            <a:extLst>
              <a:ext uri="{FF2B5EF4-FFF2-40B4-BE49-F238E27FC236}">
                <a16:creationId xmlns:a16="http://schemas.microsoft.com/office/drawing/2014/main" id="{1BE079EE-0A93-B592-885C-FE8C625B4351}"/>
              </a:ext>
            </a:extLst>
          </p:cNvPr>
          <p:cNvSpPr txBox="1">
            <a:spLocks/>
          </p:cNvSpPr>
          <p:nvPr/>
        </p:nvSpPr>
        <p:spPr>
          <a:xfrm>
            <a:off x="5527663" y="5326382"/>
            <a:ext cx="1360601" cy="640080"/>
          </a:xfrm>
          <a:prstGeom prst="rect">
            <a:avLst/>
          </a:prstGeom>
          <a:solidFill>
            <a:schemeClr val="bg1"/>
          </a:solidFill>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pPr algn="ctr"/>
            <a:r>
              <a:rPr lang="en-US" sz="1600" b="1" kern="0" dirty="0">
                <a:solidFill>
                  <a:schemeClr val="tx1"/>
                </a:solidFill>
              </a:rPr>
              <a:t>Simple shear</a:t>
            </a:r>
          </a:p>
        </p:txBody>
      </p:sp>
      <p:sp>
        <p:nvSpPr>
          <p:cNvPr id="13" name="Rectangle 12">
            <a:extLst>
              <a:ext uri="{FF2B5EF4-FFF2-40B4-BE49-F238E27FC236}">
                <a16:creationId xmlns:a16="http://schemas.microsoft.com/office/drawing/2014/main" id="{9B4B8253-8826-966E-3B84-304E12B2189D}"/>
              </a:ext>
            </a:extLst>
          </p:cNvPr>
          <p:cNvSpPr/>
          <p:nvPr/>
        </p:nvSpPr>
        <p:spPr bwMode="auto">
          <a:xfrm>
            <a:off x="7010397" y="1447800"/>
            <a:ext cx="1310642"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4" name="Title 1">
            <a:extLst>
              <a:ext uri="{FF2B5EF4-FFF2-40B4-BE49-F238E27FC236}">
                <a16:creationId xmlns:a16="http://schemas.microsoft.com/office/drawing/2014/main" id="{0D7450A6-F11F-623C-5AE5-E1E0C1AD3114}"/>
              </a:ext>
            </a:extLst>
          </p:cNvPr>
          <p:cNvSpPr txBox="1">
            <a:spLocks/>
          </p:cNvSpPr>
          <p:nvPr/>
        </p:nvSpPr>
        <p:spPr>
          <a:xfrm>
            <a:off x="6934200" y="1196340"/>
            <a:ext cx="2157106" cy="784860"/>
          </a:xfrm>
          <a:prstGeom prst="rect">
            <a:avLst/>
          </a:prstGeom>
          <a:noFill/>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r>
              <a:rPr lang="en-US" sz="1900" b="1" kern="0" dirty="0">
                <a:solidFill>
                  <a:schemeClr val="tx1"/>
                </a:solidFill>
              </a:rPr>
              <a:t>Recrystallization</a:t>
            </a:r>
            <a:r>
              <a:rPr lang="en-US" sz="2000" b="1" kern="0" dirty="0">
                <a:solidFill>
                  <a:schemeClr val="tx1"/>
                </a:solidFill>
              </a:rPr>
              <a:t> </a:t>
            </a:r>
          </a:p>
        </p:txBody>
      </p:sp>
      <p:sp>
        <p:nvSpPr>
          <p:cNvPr id="14" name="Rectangle 13">
            <a:extLst>
              <a:ext uri="{FF2B5EF4-FFF2-40B4-BE49-F238E27FC236}">
                <a16:creationId xmlns:a16="http://schemas.microsoft.com/office/drawing/2014/main" id="{C8CCDD34-61BE-0631-7524-35C51CE6E55C}"/>
              </a:ext>
            </a:extLst>
          </p:cNvPr>
          <p:cNvSpPr/>
          <p:nvPr/>
        </p:nvSpPr>
        <p:spPr bwMode="auto">
          <a:xfrm>
            <a:off x="5105399" y="1447800"/>
            <a:ext cx="167645"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9" name="Title 1">
            <a:extLst>
              <a:ext uri="{FF2B5EF4-FFF2-40B4-BE49-F238E27FC236}">
                <a16:creationId xmlns:a16="http://schemas.microsoft.com/office/drawing/2014/main" id="{8CEF1BCD-CE4D-7B10-146A-53BA0C1CC653}"/>
              </a:ext>
            </a:extLst>
          </p:cNvPr>
          <p:cNvSpPr txBox="1">
            <a:spLocks/>
          </p:cNvSpPr>
          <p:nvPr/>
        </p:nvSpPr>
        <p:spPr>
          <a:xfrm>
            <a:off x="5430833" y="1648910"/>
            <a:ext cx="1482734" cy="640080"/>
          </a:xfrm>
          <a:prstGeom prst="rect">
            <a:avLst/>
          </a:prstGeom>
          <a:solidFill>
            <a:schemeClr val="bg1"/>
          </a:solidFill>
        </p:spPr>
        <p:txBody>
          <a:bodyPr anchor="ctr"/>
          <a:lstStyle>
            <a:lvl1pPr algn="l" rtl="0" eaLnBrk="0" fontAlgn="base" hangingPunct="0">
              <a:spcBef>
                <a:spcPct val="0"/>
              </a:spcBef>
              <a:spcAft>
                <a:spcPct val="0"/>
              </a:spcAft>
              <a:defRPr sz="2800" baseline="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a:lstStyle>
          <a:p>
            <a:pPr algn="ctr"/>
            <a:r>
              <a:rPr lang="en-US" sz="1600" b="1" u="sng" kern="0" dirty="0">
                <a:solidFill>
                  <a:schemeClr val="tx1"/>
                </a:solidFill>
              </a:rPr>
              <a:t>Stress state</a:t>
            </a:r>
          </a:p>
        </p:txBody>
      </p:sp>
    </p:spTree>
    <p:extLst>
      <p:ext uri="{BB962C8B-B14F-4D97-AF65-F5344CB8AC3E}">
        <p14:creationId xmlns:p14="http://schemas.microsoft.com/office/powerpoint/2010/main" val="2817241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F9F0EA-2F0D-3B69-77CC-3E47585505CD}"/>
              </a:ext>
            </a:extLst>
          </p:cNvPr>
          <p:cNvSpPr>
            <a:spLocks noGrp="1"/>
          </p:cNvSpPr>
          <p:nvPr>
            <p:ph type="sldNum" sz="quarter" idx="10"/>
          </p:nvPr>
        </p:nvSpPr>
        <p:spPr/>
        <p:txBody>
          <a:bodyPr/>
          <a:lstStyle/>
          <a:p>
            <a:fld id="{3C778228-BC11-424F-BE1C-C69DCCA67E6C}" type="slidenum">
              <a:rPr lang="en-US" smtClean="0"/>
              <a:pPr/>
              <a:t>8</a:t>
            </a:fld>
            <a:endParaRPr lang="en-US"/>
          </a:p>
        </p:txBody>
      </p:sp>
      <p:sp>
        <p:nvSpPr>
          <p:cNvPr id="3" name="TextBox 2">
            <a:extLst>
              <a:ext uri="{FF2B5EF4-FFF2-40B4-BE49-F238E27FC236}">
                <a16:creationId xmlns:a16="http://schemas.microsoft.com/office/drawing/2014/main" id="{D210F6AA-04A7-8782-6CA5-85860E4936E9}"/>
              </a:ext>
            </a:extLst>
          </p:cNvPr>
          <p:cNvSpPr txBox="1"/>
          <p:nvPr/>
        </p:nvSpPr>
        <p:spPr>
          <a:xfrm>
            <a:off x="457200" y="304800"/>
            <a:ext cx="8366393" cy="646331"/>
          </a:xfrm>
          <a:prstGeom prst="rect">
            <a:avLst/>
          </a:prstGeom>
          <a:noFill/>
        </p:spPr>
        <p:txBody>
          <a:bodyPr wrap="none" rtlCol="0">
            <a:spAutoFit/>
          </a:bodyPr>
          <a:lstStyle/>
          <a:p>
            <a:pPr algn="l"/>
            <a:r>
              <a:rPr lang="en-US" sz="3600" dirty="0">
                <a:latin typeface="Arial" panose="020B0604020202020204" pitchFamily="34" charset="0"/>
                <a:cs typeface="Arial" panose="020B0604020202020204" pitchFamily="34" charset="0"/>
              </a:rPr>
              <a:t>CPO from recrystallization/grain rotation</a:t>
            </a:r>
          </a:p>
        </p:txBody>
      </p:sp>
      <p:pic>
        <p:nvPicPr>
          <p:cNvPr id="4" name="Picture 3">
            <a:extLst>
              <a:ext uri="{FF2B5EF4-FFF2-40B4-BE49-F238E27FC236}">
                <a16:creationId xmlns:a16="http://schemas.microsoft.com/office/drawing/2014/main" id="{D15A15D6-876E-36A8-D662-518BE949B646}"/>
              </a:ext>
            </a:extLst>
          </p:cNvPr>
          <p:cNvPicPr>
            <a:picLocks noChangeAspect="1"/>
          </p:cNvPicPr>
          <p:nvPr/>
        </p:nvPicPr>
        <p:blipFill>
          <a:blip r:embed="rId2"/>
          <a:stretch>
            <a:fillRect/>
          </a:stretch>
        </p:blipFill>
        <p:spPr>
          <a:xfrm>
            <a:off x="0" y="1391760"/>
            <a:ext cx="9144000" cy="4387479"/>
          </a:xfrm>
          <a:prstGeom prst="rect">
            <a:avLst/>
          </a:prstGeom>
        </p:spPr>
      </p:pic>
      <p:sp>
        <p:nvSpPr>
          <p:cNvPr id="5" name="Rectangle 4">
            <a:extLst>
              <a:ext uri="{FF2B5EF4-FFF2-40B4-BE49-F238E27FC236}">
                <a16:creationId xmlns:a16="http://schemas.microsoft.com/office/drawing/2014/main" id="{D346E66B-AC77-82E8-604A-8CDAD443C455}"/>
              </a:ext>
            </a:extLst>
          </p:cNvPr>
          <p:cNvSpPr/>
          <p:nvPr/>
        </p:nvSpPr>
        <p:spPr bwMode="auto">
          <a:xfrm>
            <a:off x="-76200" y="1981200"/>
            <a:ext cx="152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6" name="TextBox 5">
            <a:extLst>
              <a:ext uri="{FF2B5EF4-FFF2-40B4-BE49-F238E27FC236}">
                <a16:creationId xmlns:a16="http://schemas.microsoft.com/office/drawing/2014/main" id="{819EFA8B-815C-9428-A0DB-281CEA2ABD69}"/>
              </a:ext>
            </a:extLst>
          </p:cNvPr>
          <p:cNvSpPr txBox="1"/>
          <p:nvPr/>
        </p:nvSpPr>
        <p:spPr>
          <a:xfrm>
            <a:off x="1066800" y="6084783"/>
            <a:ext cx="2220480" cy="461665"/>
          </a:xfrm>
          <a:prstGeom prst="rect">
            <a:avLst/>
          </a:prstGeom>
          <a:noFill/>
        </p:spPr>
        <p:txBody>
          <a:bodyPr wrap="none" rtlCol="0">
            <a:spAutoFit/>
          </a:bodyPr>
          <a:lstStyle/>
          <a:p>
            <a:pPr algn="l"/>
            <a:r>
              <a:rPr lang="en-US" sz="2400" dirty="0">
                <a:latin typeface="Arial" panose="020B0604020202020204" pitchFamily="34" charset="0"/>
                <a:cs typeface="Arial" panose="020B0604020202020204" pitchFamily="34" charset="0"/>
              </a:rPr>
              <a:t>Qi et al. (2017)</a:t>
            </a:r>
          </a:p>
        </p:txBody>
      </p:sp>
    </p:spTree>
    <p:extLst>
      <p:ext uri="{BB962C8B-B14F-4D97-AF65-F5344CB8AC3E}">
        <p14:creationId xmlns:p14="http://schemas.microsoft.com/office/powerpoint/2010/main" val="351199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7A0262-2F83-2AB9-7CAA-8CF8698D3C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7865EB-3313-0DD3-057B-7CA55D284F73}"/>
              </a:ext>
            </a:extLst>
          </p:cNvPr>
          <p:cNvSpPr>
            <a:spLocks noGrp="1"/>
          </p:cNvSpPr>
          <p:nvPr>
            <p:ph type="sldNum" sz="quarter" idx="10"/>
          </p:nvPr>
        </p:nvSpPr>
        <p:spPr/>
        <p:txBody>
          <a:bodyPr/>
          <a:lstStyle/>
          <a:p>
            <a:fld id="{3C778228-BC11-424F-BE1C-C69DCCA67E6C}" type="slidenum">
              <a:rPr lang="en-US" smtClean="0"/>
              <a:pPr/>
              <a:t>9</a:t>
            </a:fld>
            <a:endParaRPr lang="en-US"/>
          </a:p>
        </p:txBody>
      </p:sp>
      <p:sp>
        <p:nvSpPr>
          <p:cNvPr id="3" name="TextBox 2">
            <a:extLst>
              <a:ext uri="{FF2B5EF4-FFF2-40B4-BE49-F238E27FC236}">
                <a16:creationId xmlns:a16="http://schemas.microsoft.com/office/drawing/2014/main" id="{C85193EF-D80D-C077-4915-DBCFB48CF118}"/>
              </a:ext>
            </a:extLst>
          </p:cNvPr>
          <p:cNvSpPr txBox="1"/>
          <p:nvPr/>
        </p:nvSpPr>
        <p:spPr>
          <a:xfrm>
            <a:off x="471546" y="73739"/>
            <a:ext cx="8457765" cy="523220"/>
          </a:xfrm>
          <a:prstGeom prst="rect">
            <a:avLst/>
          </a:prstGeom>
          <a:noFill/>
        </p:spPr>
        <p:txBody>
          <a:bodyPr wrap="none" rtlCol="0">
            <a:spAutoFit/>
          </a:bodyPr>
          <a:lstStyle/>
          <a:p>
            <a:pPr algn="l"/>
            <a:r>
              <a:rPr lang="en-US" sz="2800" dirty="0">
                <a:latin typeface="Arial" panose="020B0604020202020204" pitchFamily="34" charset="0"/>
                <a:cs typeface="Arial" panose="020B0604020202020204" pitchFamily="34" charset="0"/>
              </a:rPr>
              <a:t>Down-stress transition from rotation to GBM fabrics</a:t>
            </a:r>
          </a:p>
        </p:txBody>
      </p:sp>
      <p:sp>
        <p:nvSpPr>
          <p:cNvPr id="5" name="Rectangle 4">
            <a:extLst>
              <a:ext uri="{FF2B5EF4-FFF2-40B4-BE49-F238E27FC236}">
                <a16:creationId xmlns:a16="http://schemas.microsoft.com/office/drawing/2014/main" id="{75E166D3-D505-B32F-00CF-ECBCF46F6303}"/>
              </a:ext>
            </a:extLst>
          </p:cNvPr>
          <p:cNvSpPr/>
          <p:nvPr/>
        </p:nvSpPr>
        <p:spPr bwMode="auto">
          <a:xfrm>
            <a:off x="-76200" y="1981200"/>
            <a:ext cx="152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pic>
        <p:nvPicPr>
          <p:cNvPr id="6" name="Picture 5">
            <a:extLst>
              <a:ext uri="{FF2B5EF4-FFF2-40B4-BE49-F238E27FC236}">
                <a16:creationId xmlns:a16="http://schemas.microsoft.com/office/drawing/2014/main" id="{4C6DF4F5-10A4-38C2-A94C-5CE10A1305EA}"/>
              </a:ext>
            </a:extLst>
          </p:cNvPr>
          <p:cNvPicPr>
            <a:picLocks noChangeAspect="1"/>
          </p:cNvPicPr>
          <p:nvPr/>
        </p:nvPicPr>
        <p:blipFill>
          <a:blip r:embed="rId3"/>
          <a:stretch>
            <a:fillRect/>
          </a:stretch>
        </p:blipFill>
        <p:spPr>
          <a:xfrm>
            <a:off x="-101956" y="644525"/>
            <a:ext cx="9604771" cy="6940550"/>
          </a:xfrm>
          <a:prstGeom prst="rect">
            <a:avLst/>
          </a:prstGeom>
        </p:spPr>
      </p:pic>
      <p:sp>
        <p:nvSpPr>
          <p:cNvPr id="7" name="Rectangle 6">
            <a:extLst>
              <a:ext uri="{FF2B5EF4-FFF2-40B4-BE49-F238E27FC236}">
                <a16:creationId xmlns:a16="http://schemas.microsoft.com/office/drawing/2014/main" id="{7354A504-6C86-7F93-8733-D16E15901184}"/>
              </a:ext>
            </a:extLst>
          </p:cNvPr>
          <p:cNvSpPr/>
          <p:nvPr/>
        </p:nvSpPr>
        <p:spPr bwMode="auto">
          <a:xfrm>
            <a:off x="-315705" y="6401122"/>
            <a:ext cx="9982200" cy="12255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8" name="TextBox 7">
            <a:extLst>
              <a:ext uri="{FF2B5EF4-FFF2-40B4-BE49-F238E27FC236}">
                <a16:creationId xmlns:a16="http://schemas.microsoft.com/office/drawing/2014/main" id="{EA1573EF-16FC-5B30-C279-9508DB8AA1FE}"/>
              </a:ext>
            </a:extLst>
          </p:cNvPr>
          <p:cNvSpPr txBox="1"/>
          <p:nvPr/>
        </p:nvSpPr>
        <p:spPr>
          <a:xfrm>
            <a:off x="1905000" y="6286739"/>
            <a:ext cx="7143302" cy="461665"/>
          </a:xfrm>
          <a:prstGeom prst="rect">
            <a:avLst/>
          </a:prstGeom>
          <a:noFill/>
        </p:spPr>
        <p:txBody>
          <a:bodyPr wrap="none" rtlCol="0">
            <a:spAutoFit/>
          </a:bodyPr>
          <a:lstStyle/>
          <a:p>
            <a:pPr algn="l"/>
            <a:r>
              <a:rPr lang="en-US" sz="2400" dirty="0">
                <a:latin typeface="Arial" panose="020B0604020202020204" pitchFamily="34" charset="0"/>
                <a:cs typeface="Arial" panose="020B0604020202020204" pitchFamily="34" charset="0"/>
              </a:rPr>
              <a:t>Compression experiments, strains only up to ~30%</a:t>
            </a:r>
          </a:p>
        </p:txBody>
      </p:sp>
      <p:sp>
        <p:nvSpPr>
          <p:cNvPr id="9" name="TextBox 8">
            <a:extLst>
              <a:ext uri="{FF2B5EF4-FFF2-40B4-BE49-F238E27FC236}">
                <a16:creationId xmlns:a16="http://schemas.microsoft.com/office/drawing/2014/main" id="{A2642163-88E7-A36A-19EE-AF049DFD50AB}"/>
              </a:ext>
            </a:extLst>
          </p:cNvPr>
          <p:cNvSpPr txBox="1"/>
          <p:nvPr/>
        </p:nvSpPr>
        <p:spPr>
          <a:xfrm>
            <a:off x="5791200" y="5423849"/>
            <a:ext cx="2220480" cy="461665"/>
          </a:xfrm>
          <a:prstGeom prst="rect">
            <a:avLst/>
          </a:prstGeom>
          <a:noFill/>
        </p:spPr>
        <p:txBody>
          <a:bodyPr wrap="none" rtlCol="0">
            <a:spAutoFit/>
          </a:bodyPr>
          <a:lstStyle/>
          <a:p>
            <a:pPr algn="l"/>
            <a:r>
              <a:rPr lang="en-US" sz="2400" dirty="0">
                <a:latin typeface="Arial" panose="020B0604020202020204" pitchFamily="34" charset="0"/>
                <a:cs typeface="Arial" panose="020B0604020202020204" pitchFamily="34" charset="0"/>
              </a:rPr>
              <a:t>Qi et al. (2017)</a:t>
            </a:r>
          </a:p>
        </p:txBody>
      </p:sp>
      <p:sp>
        <p:nvSpPr>
          <p:cNvPr id="4" name="Rectangle 3">
            <a:extLst>
              <a:ext uri="{FF2B5EF4-FFF2-40B4-BE49-F238E27FC236}">
                <a16:creationId xmlns:a16="http://schemas.microsoft.com/office/drawing/2014/main" id="{D2A3FB72-35EB-5762-655A-E5C60D562B50}"/>
              </a:ext>
            </a:extLst>
          </p:cNvPr>
          <p:cNvSpPr/>
          <p:nvPr/>
        </p:nvSpPr>
        <p:spPr bwMode="auto">
          <a:xfrm>
            <a:off x="3276600" y="838200"/>
            <a:ext cx="1219200" cy="5448539"/>
          </a:xfrm>
          <a:prstGeom prst="rect">
            <a:avLst/>
          </a:prstGeom>
          <a:noFill/>
          <a:ln w="25400"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
        <p:nvSpPr>
          <p:cNvPr id="10" name="Rectangle 9">
            <a:extLst>
              <a:ext uri="{FF2B5EF4-FFF2-40B4-BE49-F238E27FC236}">
                <a16:creationId xmlns:a16="http://schemas.microsoft.com/office/drawing/2014/main" id="{5EC0D09C-AA60-DCFC-9B43-CABE33A0A054}"/>
              </a:ext>
            </a:extLst>
          </p:cNvPr>
          <p:cNvSpPr/>
          <p:nvPr/>
        </p:nvSpPr>
        <p:spPr bwMode="auto">
          <a:xfrm>
            <a:off x="7874356" y="684171"/>
            <a:ext cx="1173946" cy="5448539"/>
          </a:xfrm>
          <a:prstGeom prst="rect">
            <a:avLst/>
          </a:prstGeom>
          <a:noFill/>
          <a:ln w="25400"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486034830"/>
      </p:ext>
    </p:extLst>
  </p:cSld>
  <p:clrMapOvr>
    <a:masterClrMapping/>
  </p:clrMapOvr>
</p:sld>
</file>

<file path=ppt/theme/theme1.xml><?xml version="1.0" encoding="utf-8"?>
<a:theme xmlns:a="http://schemas.openxmlformats.org/drawingml/2006/main" name="Body Slides">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defRPr>
        </a:defPPr>
      </a:lstStyle>
    </a:lnDef>
    <a:txDef>
      <a:spPr>
        <a:noFill/>
      </a:spPr>
      <a:bodyPr wrap="none" rtlCol="0">
        <a:spAutoFit/>
      </a:bodyPr>
      <a:lstStyle>
        <a:defPPr algn="l">
          <a:defRPr sz="2400" dirty="0" smtClean="0">
            <a:latin typeface="Arial" panose="020B0604020202020204" pitchFamily="34" charset="0"/>
            <a:cs typeface="Arial" panose="020B0604020202020204"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FF"/>
        </a:solid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CCCCFF"/>
        </a:solidFill>
        <a:ln w="254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17479</TotalTime>
  <Words>1614</Words>
  <Application>Microsoft Macintosh PowerPoint</Application>
  <PresentationFormat>On-screen Show (4:3)</PresentationFormat>
  <Paragraphs>342</Paragraphs>
  <Slides>29</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Cambria Math</vt:lpstr>
      <vt:lpstr>Times New Roman</vt:lpstr>
      <vt:lpstr>Verdana</vt:lpstr>
      <vt:lpstr>Body Slides</vt:lpstr>
      <vt:lpstr>Default Design</vt:lpstr>
      <vt:lpstr>PowerPoint Presentation</vt:lpstr>
      <vt:lpstr>PowerPoint Presentation</vt:lpstr>
      <vt:lpstr>PowerPoint Presentation</vt:lpstr>
      <vt:lpstr>PowerPoint Presentation</vt:lpstr>
      <vt:lpstr>PowerPoint Presentation</vt:lpstr>
      <vt:lpstr>PowerPoint Presentation</vt:lpstr>
      <vt:lpstr>Crystallographic preferred orientation (CPO)  “Fabric”</vt:lpstr>
      <vt:lpstr>PowerPoint Presentation</vt:lpstr>
      <vt:lpstr>PowerPoint Presentation</vt:lpstr>
      <vt:lpstr>PowerPoint Presentation</vt:lpstr>
      <vt:lpstr>Direct-shear experiments</vt:lpstr>
      <vt:lpstr>CPO development  with larger strain  in direct shear</vt:lpstr>
      <vt:lpstr>PowerPoint Presentation</vt:lpstr>
      <vt:lpstr>PowerPoint Presentation</vt:lpstr>
      <vt:lpstr>PowerPoint Presentation</vt:lpstr>
      <vt:lpstr>PowerPoint Presentation</vt:lpstr>
      <vt:lpstr>PowerPoint Presentation</vt:lpstr>
      <vt:lpstr>Electron Backscatter Diffraction</vt:lpstr>
      <vt:lpstr>Reference frames for EBSD sections</vt:lpstr>
      <vt:lpstr>TOR23-B</vt:lpstr>
      <vt:lpstr>TOR14-B</vt:lpstr>
      <vt:lpstr>TOR19-B</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Thom</dc:creator>
  <cp:lastModifiedBy>Wenlu Zhu</cp:lastModifiedBy>
  <cp:revision>417</cp:revision>
  <dcterms:created xsi:type="dcterms:W3CDTF">2015-11-30T17:07:29Z</dcterms:created>
  <dcterms:modified xsi:type="dcterms:W3CDTF">2025-08-19T20:15:01Z</dcterms:modified>
</cp:coreProperties>
</file>